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1"/>
  </p:notesMasterIdLst>
  <p:sldIdLst>
    <p:sldId id="330" r:id="rId2"/>
    <p:sldId id="467" r:id="rId3"/>
    <p:sldId id="439" r:id="rId4"/>
    <p:sldId id="440" r:id="rId5"/>
    <p:sldId id="349" r:id="rId6"/>
    <p:sldId id="377" r:id="rId7"/>
    <p:sldId id="468" r:id="rId8"/>
    <p:sldId id="437" r:id="rId9"/>
    <p:sldId id="427" r:id="rId10"/>
    <p:sldId id="438" r:id="rId11"/>
    <p:sldId id="430" r:id="rId12"/>
    <p:sldId id="441" r:id="rId13"/>
    <p:sldId id="442" r:id="rId14"/>
    <p:sldId id="443" r:id="rId15"/>
    <p:sldId id="444" r:id="rId16"/>
    <p:sldId id="445" r:id="rId17"/>
    <p:sldId id="447" r:id="rId18"/>
    <p:sldId id="448" r:id="rId19"/>
    <p:sldId id="449" r:id="rId20"/>
    <p:sldId id="461" r:id="rId21"/>
    <p:sldId id="450" r:id="rId22"/>
    <p:sldId id="462" r:id="rId23"/>
    <p:sldId id="463" r:id="rId24"/>
    <p:sldId id="464" r:id="rId25"/>
    <p:sldId id="452" r:id="rId26"/>
    <p:sldId id="453" r:id="rId27"/>
    <p:sldId id="456" r:id="rId28"/>
    <p:sldId id="454" r:id="rId29"/>
    <p:sldId id="455" r:id="rId30"/>
    <p:sldId id="457" r:id="rId31"/>
    <p:sldId id="458" r:id="rId32"/>
    <p:sldId id="465" r:id="rId33"/>
    <p:sldId id="451" r:id="rId34"/>
    <p:sldId id="459" r:id="rId35"/>
    <p:sldId id="384" r:id="rId36"/>
    <p:sldId id="469" r:id="rId37"/>
    <p:sldId id="470" r:id="rId38"/>
    <p:sldId id="471" r:id="rId39"/>
    <p:sldId id="460" r:id="rId40"/>
  </p:sldIdLst>
  <p:sldSz cx="13004800" cy="9753600"/>
  <p:notesSz cx="6858000" cy="9144000"/>
  <p:defaultTextStyle>
    <a:lvl1pPr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8"/>
    <p:restoredTop sz="94490"/>
  </p:normalViewPr>
  <p:slideViewPr>
    <p:cSldViewPr snapToGrid="0" snapToObjects="1">
      <p:cViewPr varScale="1">
        <p:scale>
          <a:sx n="85" d="100"/>
          <a:sy n="85" d="100"/>
        </p:scale>
        <p:origin x="1688" y="17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2653191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476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47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8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3.wdp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0" y="4876800"/>
            <a:ext cx="13004800" cy="487680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5" name="Picture 7" descr="overlay-ruleShad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84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571" y="2728460"/>
            <a:ext cx="10785405" cy="2090702"/>
          </a:xfrm>
        </p:spPr>
        <p:txBody>
          <a:bodyPr anchor="b" anchorCtr="0"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571" y="4946924"/>
            <a:ext cx="10785404" cy="2492587"/>
          </a:xfrm>
        </p:spPr>
        <p:txBody>
          <a:bodyPr/>
          <a:lstStyle>
            <a:lvl1pPr marL="0" indent="0" algn="ctr">
              <a:spcBef>
                <a:spcPts val="640"/>
              </a:spcBef>
              <a:buNone/>
              <a:defRPr sz="192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87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3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6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fld id="{FA791912-2C4E-3348-A304-987B986F220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171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6502400" y="6774"/>
            <a:ext cx="65024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16200000">
            <a:off x="1545451" y="4785362"/>
            <a:ext cx="9749084" cy="17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59" y="390144"/>
            <a:ext cx="5631078" cy="2405888"/>
          </a:xfrm>
        </p:spPr>
        <p:txBody>
          <a:bodyPr anchor="b" anchorCtr="0"/>
          <a:lstStyle>
            <a:lvl1pPr marL="0" algn="ctr" defTabSz="975340" rtl="0" eaLnBrk="1" latinLnBrk="0" hangingPunct="1">
              <a:spcBef>
                <a:spcPct val="0"/>
              </a:spcBef>
              <a:buNone/>
              <a:defRPr sz="384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18554" y="376758"/>
            <a:ext cx="5631078" cy="9000087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rtlCol="0"/>
          <a:lstStyle>
            <a:lvl1pPr marL="0" indent="0" algn="ctr">
              <a:buNone/>
              <a:defRPr sz="2560"/>
            </a:lvl1pPr>
            <a:lvl2pPr marL="487671" indent="0">
              <a:buNone/>
              <a:defRPr sz="2987"/>
            </a:lvl2pPr>
            <a:lvl3pPr marL="975340" indent="0">
              <a:buNone/>
              <a:defRPr sz="2560"/>
            </a:lvl3pPr>
            <a:lvl4pPr marL="1463011" indent="0">
              <a:buNone/>
              <a:defRPr sz="2133"/>
            </a:lvl4pPr>
            <a:lvl5pPr marL="1950681" indent="0">
              <a:buNone/>
              <a:defRPr sz="2133"/>
            </a:lvl5pPr>
            <a:lvl6pPr marL="2438351" indent="0">
              <a:buNone/>
              <a:defRPr sz="2133"/>
            </a:lvl6pPr>
            <a:lvl7pPr marL="2926022" indent="0">
              <a:buNone/>
              <a:defRPr sz="2133"/>
            </a:lvl7pPr>
            <a:lvl8pPr marL="3413692" indent="0">
              <a:buNone/>
              <a:defRPr sz="2133"/>
            </a:lvl8pPr>
            <a:lvl9pPr marL="3901362" indent="0">
              <a:buNone/>
              <a:defRPr sz="2133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159" y="2802917"/>
            <a:ext cx="5631078" cy="45516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lang="en-US" dirty="0"/>
            </a:lvl1pPr>
            <a:lvl2pPr marL="487671" indent="0">
              <a:buNone/>
              <a:defRPr sz="1280"/>
            </a:lvl2pPr>
            <a:lvl3pPr marL="975340" indent="0">
              <a:buNone/>
              <a:defRPr sz="1067"/>
            </a:lvl3pPr>
            <a:lvl4pPr marL="1463011" indent="0">
              <a:buNone/>
              <a:defRPr sz="960"/>
            </a:lvl4pPr>
            <a:lvl5pPr marL="1950681" indent="0">
              <a:buNone/>
              <a:defRPr sz="960"/>
            </a:lvl5pPr>
            <a:lvl6pPr marL="2438351" indent="0">
              <a:buNone/>
              <a:defRPr sz="960"/>
            </a:lvl6pPr>
            <a:lvl7pPr marL="2926022" indent="0">
              <a:buNone/>
              <a:defRPr sz="960"/>
            </a:lvl7pPr>
            <a:lvl8pPr marL="3413692" indent="0">
              <a:buNone/>
              <a:defRPr sz="960"/>
            </a:lvl8pPr>
            <a:lvl9pPr marL="3901362" indent="0">
              <a:buNone/>
              <a:defRPr sz="9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797583" y="9040144"/>
            <a:ext cx="2314223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182" y="9040144"/>
            <a:ext cx="2693530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l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91272" y="8161869"/>
            <a:ext cx="1079218" cy="817316"/>
          </a:xfrm>
        </p:spPr>
        <p:txBody>
          <a:bodyPr>
            <a:noAutofit/>
          </a:bodyPr>
          <a:lstStyle>
            <a:lvl1pPr eaLnBrk="1" hangingPunct="1">
              <a:defRPr sz="3840">
                <a:solidFill>
                  <a:schemeClr val="tx1"/>
                </a:solidFill>
                <a:latin typeface="Perpetua Titling MT" charset="0"/>
              </a:defRPr>
            </a:lvl1pPr>
          </a:lstStyle>
          <a:p>
            <a:fld id="{30A259E2-0C43-484A-89C0-13E98B2448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38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4"/>
            <a:ext cx="130048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735" y="5743787"/>
            <a:ext cx="10837333" cy="1408853"/>
          </a:xfrm>
        </p:spPr>
        <p:txBody>
          <a:bodyPr anchor="b" anchorCtr="0">
            <a:normAutofit/>
          </a:bodyPr>
          <a:lstStyle>
            <a:lvl1pPr algn="ctr">
              <a:defRPr sz="384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680" y="377139"/>
            <a:ext cx="12029440" cy="5258274"/>
          </a:xfrm>
          <a:solidFill>
            <a:schemeClr val="tx1">
              <a:lumMod val="50000"/>
            </a:schemeClr>
          </a:solidFill>
          <a:effectLst>
            <a:outerShdw blurRad="50800" dir="2700000" algn="tl" rotWithShape="0">
              <a:schemeClr val="tx1">
                <a:alpha val="40000"/>
              </a:schemeClr>
            </a:outerShdw>
          </a:effectLst>
        </p:spPr>
        <p:txBody>
          <a:bodyPr rtlCol="0"/>
          <a:lstStyle>
            <a:lvl1pPr marL="0" indent="0" algn="ctr" defTabSz="975340" rtl="0" eaLnBrk="1" latinLnBrk="0" hangingPunct="1">
              <a:spcBef>
                <a:spcPts val="2133"/>
              </a:spcBef>
              <a:buFont typeface="Calisto MT" pitchFamily="18" charset="0"/>
              <a:buNone/>
              <a:defRPr sz="256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87671" indent="0">
              <a:buNone/>
              <a:defRPr sz="2987"/>
            </a:lvl2pPr>
            <a:lvl3pPr marL="975340" indent="0">
              <a:buNone/>
              <a:defRPr sz="2560"/>
            </a:lvl3pPr>
            <a:lvl4pPr marL="1463011" indent="0">
              <a:buNone/>
              <a:defRPr sz="2133"/>
            </a:lvl4pPr>
            <a:lvl5pPr marL="1950681" indent="0">
              <a:buNone/>
              <a:defRPr sz="2133"/>
            </a:lvl5pPr>
            <a:lvl6pPr marL="2438351" indent="0">
              <a:buNone/>
              <a:defRPr sz="2133"/>
            </a:lvl6pPr>
            <a:lvl7pPr marL="2926022" indent="0">
              <a:buNone/>
              <a:defRPr sz="2133"/>
            </a:lvl7pPr>
            <a:lvl8pPr marL="3413692" indent="0">
              <a:buNone/>
              <a:defRPr sz="2133"/>
            </a:lvl8pPr>
            <a:lvl9pPr marL="3901362" indent="0">
              <a:buNone/>
              <a:defRPr sz="2133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735" y="7171767"/>
            <a:ext cx="10837333" cy="1606475"/>
          </a:xfrm>
        </p:spPr>
        <p:txBody>
          <a:bodyPr/>
          <a:lstStyle>
            <a:lvl1pPr marL="0" indent="0" algn="ctr">
              <a:lnSpc>
                <a:spcPct val="110000"/>
              </a:lnSpc>
              <a:spcBef>
                <a:spcPct val="600"/>
              </a:spcBef>
              <a:buNone/>
              <a:defRPr sz="1920">
                <a:solidFill>
                  <a:schemeClr val="bg1"/>
                </a:solidFill>
              </a:defRPr>
            </a:lvl1pPr>
            <a:lvl2pPr marL="487671" indent="0">
              <a:buNone/>
              <a:defRPr sz="1280"/>
            </a:lvl2pPr>
            <a:lvl3pPr marL="975340" indent="0">
              <a:buNone/>
              <a:defRPr sz="1067"/>
            </a:lvl3pPr>
            <a:lvl4pPr marL="1463011" indent="0">
              <a:buNone/>
              <a:defRPr sz="960"/>
            </a:lvl4pPr>
            <a:lvl5pPr marL="1950681" indent="0">
              <a:buNone/>
              <a:defRPr sz="960"/>
            </a:lvl5pPr>
            <a:lvl6pPr marL="2438351" indent="0">
              <a:buNone/>
              <a:defRPr sz="960"/>
            </a:lvl6pPr>
            <a:lvl7pPr marL="2926022" indent="0">
              <a:buNone/>
              <a:defRPr sz="960"/>
            </a:lvl7pPr>
            <a:lvl8pPr marL="3413692" indent="0">
              <a:buNone/>
              <a:defRPr sz="960"/>
            </a:lvl8pPr>
            <a:lvl9pPr marL="3901362" indent="0">
              <a:buNone/>
              <a:defRPr sz="9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446FF4-5694-2345-8BD9-F09625F65D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8044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panose="020B0502020104020203" pitchFamily="34" charset="77"/>
              </a:defRPr>
            </a:lvl1pPr>
          </a:lstStyle>
          <a:p>
            <a:fld id="{2A553F14-5A1D-874E-8885-2717A35CF0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1113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867B3-6626-0448-981C-E65C155C49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7110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19"/>
          <a:stretch>
            <a:fillRect/>
          </a:stretch>
        </p:blipFill>
        <p:spPr bwMode="auto">
          <a:xfrm>
            <a:off x="0" y="6774"/>
            <a:ext cx="11090204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5400000" flipH="1">
            <a:off x="6289042" y="4785361"/>
            <a:ext cx="9749084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62455" y="650242"/>
            <a:ext cx="1733973" cy="8062525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8569" y="650242"/>
            <a:ext cx="9078524" cy="8062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11270828" y="9040144"/>
            <a:ext cx="1517227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6B93F-15FA-2240-BCFB-4A19EF163A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240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972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xfrm>
            <a:off x="1007164" y="2359445"/>
            <a:ext cx="10785404" cy="611180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ln>
                  <a:noFill/>
                </a:ln>
                <a:solidFill>
                  <a:srgbClr val="92D050"/>
                </a:solidFill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586126668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972" dirty="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 hasCustomPrompt="1"/>
          </p:nvPr>
        </p:nvSpPr>
        <p:spPr>
          <a:xfrm>
            <a:off x="1007164" y="2359445"/>
            <a:ext cx="10785404" cy="611180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ln>
                  <a:noFill/>
                </a:ln>
                <a:solidFill>
                  <a:schemeClr val="bg1"/>
                </a:solidFill>
              </a:defRPr>
            </a:lvl1pPr>
            <a:lvl2pPr>
              <a:defRPr>
                <a:ln>
                  <a:noFill/>
                </a:ln>
                <a:solidFill>
                  <a:schemeClr val="bg1"/>
                </a:solidFill>
              </a:defRPr>
            </a:lvl2pPr>
            <a:lvl3pPr>
              <a:defRPr>
                <a:ln>
                  <a:noFill/>
                </a:ln>
                <a:solidFill>
                  <a:schemeClr val="bg1"/>
                </a:solidFill>
              </a:defRPr>
            </a:lvl3pPr>
            <a:lvl4pPr>
              <a:defRPr>
                <a:ln>
                  <a:noFill/>
                </a:ln>
                <a:solidFill>
                  <a:schemeClr val="bg1"/>
                </a:solidFill>
              </a:defRPr>
            </a:lvl4pPr>
            <a:lvl5pPr>
              <a:defRPr>
                <a:ln>
                  <a:noFill/>
                </a:ln>
                <a:solidFill>
                  <a:schemeClr val="bg1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880" dirty="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793020453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8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  <a:lvl2pPr algn="ctr">
              <a:defRPr sz="3200"/>
            </a:lvl2pPr>
            <a:lvl3pPr algn="ctr">
              <a:defRPr sz="3200"/>
            </a:lvl3pPr>
            <a:lvl4pPr algn="ctr">
              <a:defRPr sz="3200"/>
            </a:lvl4pPr>
            <a:lvl5pPr algn="ctr"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02322552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4EDBE-CF1A-4D44-956A-84981FD198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66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0" y="4876800"/>
            <a:ext cx="130048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84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571" y="1122249"/>
            <a:ext cx="10785405" cy="2090702"/>
          </a:xfrm>
        </p:spPr>
        <p:txBody>
          <a:bodyPr anchorCtr="0"/>
          <a:lstStyle>
            <a:lvl1pPr>
              <a:defRPr>
                <a:latin typeface="Gill Sans MT" panose="020B0502020104020203" pitchFamily="34" charset="77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8571" y="6719149"/>
            <a:ext cx="10785404" cy="1969845"/>
          </a:xfrm>
        </p:spPr>
        <p:txBody>
          <a:bodyPr anchor="ctr"/>
          <a:lstStyle>
            <a:lvl1pPr marL="0" indent="0" algn="ctr">
              <a:spcBef>
                <a:spcPts val="320"/>
              </a:spcBef>
              <a:buNone/>
              <a:defRPr sz="192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defRPr>
            </a:lvl1pPr>
            <a:lvl2pPr marL="487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3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6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230039" y="3646700"/>
            <a:ext cx="2544724" cy="2460203"/>
          </a:xfrm>
          <a:prstGeom prst="ellipse">
            <a:avLst/>
          </a:prstGeom>
          <a:noFill/>
          <a:ln w="127000">
            <a:solidFill>
              <a:schemeClr val="tx2"/>
            </a:solidFill>
          </a:ln>
          <a:effectLst>
            <a:innerShdw blurRad="101600" dist="76200" dir="13500000">
              <a:prstClr val="black">
                <a:alpha val="57000"/>
              </a:prstClr>
            </a:innerShdw>
          </a:effectLst>
        </p:spPr>
        <p:txBody>
          <a:bodyPr rtlCol="0"/>
          <a:lstStyle>
            <a:lvl1pPr marL="0" indent="0" algn="ctr">
              <a:buNone/>
              <a:defRPr sz="170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6405AD6-5F5F-3843-9634-09BDCA2D35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973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036"/>
            <a:ext cx="13004800" cy="1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667"/>
          <a:stretch>
            <a:fillRect/>
          </a:stretch>
        </p:blipFill>
        <p:spPr bwMode="auto">
          <a:xfrm>
            <a:off x="0" y="6502400"/>
            <a:ext cx="130048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1" y="4226562"/>
            <a:ext cx="10785404" cy="1937173"/>
          </a:xfrm>
        </p:spPr>
        <p:txBody>
          <a:bodyPr anchor="b" anchorCtr="0"/>
          <a:lstStyle>
            <a:lvl1pPr algn="ctr" defTabSz="975340" rtl="0" eaLnBrk="1" latinLnBrk="0" hangingPunct="1">
              <a:spcBef>
                <a:spcPct val="0"/>
              </a:spcBef>
              <a:buNone/>
              <a:defRPr sz="512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1" y="6719148"/>
            <a:ext cx="10785404" cy="1988969"/>
          </a:xfrm>
        </p:spPr>
        <p:txBody>
          <a:bodyPr/>
          <a:lstStyle>
            <a:lvl1pPr marL="0" indent="0" algn="ctr" defTabSz="975340" rtl="0" eaLnBrk="1" latinLnBrk="0" hangingPunct="1">
              <a:spcBef>
                <a:spcPts val="640"/>
              </a:spcBef>
              <a:buFont typeface="Calisto MT" pitchFamily="18" charset="0"/>
              <a:buNone/>
              <a:defRPr sz="192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87671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4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1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6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35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02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69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3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B172D-7630-E94E-BAB9-8644EA620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334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8570" y="2600962"/>
            <a:ext cx="5071872" cy="611180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2103" y="2600962"/>
            <a:ext cx="5071872" cy="611180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32668-1961-0C49-91AF-53448F9C68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6813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4"/>
          <a:stretch>
            <a:fillRect/>
          </a:stretch>
        </p:blipFill>
        <p:spPr bwMode="auto">
          <a:xfrm>
            <a:off x="0" y="2027486"/>
            <a:ext cx="13004800" cy="772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0" y="2167468"/>
            <a:ext cx="5071872" cy="1192107"/>
          </a:xfrm>
        </p:spPr>
        <p:txBody>
          <a:bodyPr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2987" b="0"/>
            </a:lvl1pPr>
            <a:lvl2pPr marL="487671" indent="0">
              <a:buNone/>
              <a:defRPr sz="2133" b="1"/>
            </a:lvl2pPr>
            <a:lvl3pPr marL="975340" indent="0">
              <a:buNone/>
              <a:defRPr sz="1920" b="1"/>
            </a:lvl3pPr>
            <a:lvl4pPr marL="1463011" indent="0">
              <a:buNone/>
              <a:defRPr sz="1707" b="1"/>
            </a:lvl4pPr>
            <a:lvl5pPr marL="1950681" indent="0">
              <a:buNone/>
              <a:defRPr sz="1707" b="1"/>
            </a:lvl5pPr>
            <a:lvl6pPr marL="2438351" indent="0">
              <a:buNone/>
              <a:defRPr sz="1707" b="1"/>
            </a:lvl6pPr>
            <a:lvl7pPr marL="2926022" indent="0">
              <a:buNone/>
              <a:defRPr sz="1707" b="1"/>
            </a:lvl7pPr>
            <a:lvl8pPr marL="3413692" indent="0">
              <a:buNone/>
              <a:defRPr sz="1707" b="1"/>
            </a:lvl8pPr>
            <a:lvl9pPr marL="39013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8570" y="3404199"/>
            <a:ext cx="5071872" cy="530856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22103" y="2167468"/>
            <a:ext cx="5071872" cy="1192107"/>
          </a:xfrm>
        </p:spPr>
        <p:txBody>
          <a:bodyPr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2987" b="0"/>
            </a:lvl1pPr>
            <a:lvl2pPr marL="487671" indent="0">
              <a:buNone/>
              <a:defRPr sz="2133" b="1"/>
            </a:lvl2pPr>
            <a:lvl3pPr marL="975340" indent="0">
              <a:buNone/>
              <a:defRPr sz="1920" b="1"/>
            </a:lvl3pPr>
            <a:lvl4pPr marL="1463011" indent="0">
              <a:buNone/>
              <a:defRPr sz="1707" b="1"/>
            </a:lvl4pPr>
            <a:lvl5pPr marL="1950681" indent="0">
              <a:buNone/>
              <a:defRPr sz="1707" b="1"/>
            </a:lvl5pPr>
            <a:lvl6pPr marL="2438351" indent="0">
              <a:buNone/>
              <a:defRPr sz="1707" b="1"/>
            </a:lvl6pPr>
            <a:lvl7pPr marL="2926022" indent="0">
              <a:buNone/>
              <a:defRPr sz="1707" b="1"/>
            </a:lvl7pPr>
            <a:lvl8pPr marL="3413692" indent="0">
              <a:buNone/>
              <a:defRPr sz="1707" b="1"/>
            </a:lvl8pPr>
            <a:lvl9pPr marL="39013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22103" y="3404199"/>
            <a:ext cx="5071872" cy="5308565"/>
          </a:xfrm>
        </p:spPr>
        <p:txBody>
          <a:bodyPr/>
          <a:lstStyle>
            <a:lvl1pPr>
              <a:defRPr sz="2133"/>
            </a:lvl1pPr>
            <a:lvl2pPr>
              <a:defRPr sz="192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BDECCF-E9C7-AE44-ACEE-B1E9FEA56A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913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overlay-ruleShad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0411"/>
            <a:ext cx="13004800" cy="17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 descr="Overlay-FullBackground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1046"/>
          <a:stretch>
            <a:fillRect/>
          </a:stretch>
        </p:blipFill>
        <p:spPr bwMode="auto">
          <a:xfrm>
            <a:off x="0" y="2059095"/>
            <a:ext cx="13004800" cy="7701281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F4261-D37C-9A44-8A21-3BBCA202C2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755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96" y="0"/>
            <a:ext cx="13004800" cy="97536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A0431-98AA-174E-8473-AE3BD8ED02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795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FullBackgroun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6502400" y="6774"/>
            <a:ext cx="6502400" cy="975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overlay-ruleShad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31"/>
          <a:stretch>
            <a:fillRect/>
          </a:stretch>
        </p:blipFill>
        <p:spPr bwMode="auto">
          <a:xfrm rot="16200000">
            <a:off x="1545451" y="4785362"/>
            <a:ext cx="9749084" cy="17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60" y="388338"/>
            <a:ext cx="5635413" cy="2403870"/>
          </a:xfrm>
        </p:spPr>
        <p:txBody>
          <a:bodyPr anchor="b" anchorCtr="0"/>
          <a:lstStyle>
            <a:lvl1pPr marL="0" algn="ctr" defTabSz="975340" rtl="0" eaLnBrk="1" latinLnBrk="0" hangingPunct="1">
              <a:spcBef>
                <a:spcPct val="0"/>
              </a:spcBef>
              <a:defRPr sz="384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1104" y="388340"/>
            <a:ext cx="5631078" cy="8324427"/>
          </a:xfrm>
        </p:spPr>
        <p:txBody>
          <a:bodyPr/>
          <a:lstStyle>
            <a:lvl1pPr>
              <a:defRPr sz="2560">
                <a:solidFill>
                  <a:schemeClr val="bg1"/>
                </a:solidFill>
              </a:defRPr>
            </a:lvl1pPr>
            <a:lvl2pPr>
              <a:defRPr sz="2347"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920">
                <a:solidFill>
                  <a:schemeClr val="bg1"/>
                </a:solidFill>
              </a:defRPr>
            </a:lvl4pPr>
            <a:lvl5pPr>
              <a:defRPr sz="1920">
                <a:solidFill>
                  <a:schemeClr val="bg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160" y="2809039"/>
            <a:ext cx="5635413" cy="45516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 defTabSz="975340" rtl="0" eaLnBrk="1" latinLnBrk="0" hangingPunct="1">
              <a:lnSpc>
                <a:spcPct val="110000"/>
              </a:lnSpc>
              <a:spcBef>
                <a:spcPts val="2133"/>
              </a:spcBef>
              <a:buNone/>
              <a:defRPr sz="1920" b="0" kern="1200">
                <a:solidFill>
                  <a:schemeClr val="bg2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+mn-ea"/>
                <a:cs typeface="+mn-cs"/>
              </a:defRPr>
            </a:lvl1pPr>
            <a:lvl2pPr marL="487671" indent="0">
              <a:buNone/>
              <a:defRPr sz="1280"/>
            </a:lvl2pPr>
            <a:lvl3pPr marL="975340" indent="0">
              <a:buNone/>
              <a:defRPr sz="1067"/>
            </a:lvl3pPr>
            <a:lvl4pPr marL="1463011" indent="0">
              <a:buNone/>
              <a:defRPr sz="960"/>
            </a:lvl4pPr>
            <a:lvl5pPr marL="1950681" indent="0">
              <a:buNone/>
              <a:defRPr sz="960"/>
            </a:lvl5pPr>
            <a:lvl6pPr marL="2438351" indent="0">
              <a:buNone/>
              <a:defRPr sz="960"/>
            </a:lvl6pPr>
            <a:lvl7pPr marL="2926022" indent="0">
              <a:buNone/>
              <a:defRPr sz="960"/>
            </a:lvl7pPr>
            <a:lvl8pPr marL="3413692" indent="0">
              <a:buNone/>
              <a:defRPr sz="960"/>
            </a:lvl8pPr>
            <a:lvl9pPr marL="3901362" indent="0">
              <a:buNone/>
              <a:defRPr sz="96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793068" y="9040144"/>
            <a:ext cx="2307449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r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183" y="9040144"/>
            <a:ext cx="2691271" cy="51928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algn="l" defTabSz="975340" rtl="0" eaLnBrk="1" latinLnBrk="0" hangingPunct="1">
              <a:defRPr sz="1280" kern="120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91272" y="8175414"/>
            <a:ext cx="1083733" cy="819573"/>
          </a:xfrm>
        </p:spPr>
        <p:txBody>
          <a:bodyPr>
            <a:noAutofit/>
          </a:bodyPr>
          <a:lstStyle>
            <a:lvl1pPr eaLnBrk="1" hangingPunct="1">
              <a:defRPr sz="3840">
                <a:solidFill>
                  <a:schemeClr val="tx1"/>
                </a:solidFill>
                <a:latin typeface="Perpetua Titling MT" charset="0"/>
              </a:defRPr>
            </a:lvl1pPr>
          </a:lstStyle>
          <a:p>
            <a:fld id="{14C03247-84A6-1A48-BA4B-296CA79648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970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0000">
            <a:alpha val="8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8571" y="90311"/>
            <a:ext cx="10785404" cy="18242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8571" y="2600962"/>
            <a:ext cx="10785404" cy="611180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75236" y="9040144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Marker Felt" pitchFamily="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183" y="9040144"/>
            <a:ext cx="4118187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Marker Felt" pitchFamily="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68908" y="9040144"/>
            <a:ext cx="866987" cy="519289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8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ED7E1427-DF30-9849-B4D6-07CA059A5E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0032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120" kern="1200">
          <a:solidFill>
            <a:schemeClr val="tx1"/>
          </a:solidFill>
          <a:effectLst>
            <a:outerShdw blurRad="50800" dist="12700" dir="2700000" sx="100500" sy="100500" algn="tl" rotWithShape="0">
              <a:prstClr val="black">
                <a:alpha val="60000"/>
              </a:prstClr>
            </a:outerShdw>
          </a:effectLst>
          <a:latin typeface="Gill Sans MT" panose="020B0502020104020203" pitchFamily="34" charset="77"/>
          <a:ea typeface="ＭＳ Ｐゴシック" pitchFamily="-112" charset="-128"/>
          <a:cs typeface="Gill Sans MT" panose="020B0502020104020203" pitchFamily="34" charset="77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5pPr>
      <a:lvl6pPr marL="487671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6pPr>
      <a:lvl7pPr marL="975340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7pPr>
      <a:lvl8pPr marL="1463011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8pPr>
      <a:lvl9pPr marL="1950681" algn="ctr" rtl="0" fontAlgn="base">
        <a:spcBef>
          <a:spcPct val="0"/>
        </a:spcBef>
        <a:spcAft>
          <a:spcPct val="0"/>
        </a:spcAft>
        <a:defRPr sz="5120">
          <a:solidFill>
            <a:schemeClr val="tx1"/>
          </a:solidFill>
          <a:latin typeface="Perpetua Titling MT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01407" indent="-301407" algn="l" rtl="0" eaLnBrk="0" fontAlgn="base" hangingPunct="0">
        <a:spcBef>
          <a:spcPts val="2133"/>
        </a:spcBef>
        <a:spcAft>
          <a:spcPct val="0"/>
        </a:spcAft>
        <a:buFont typeface="Calisto MT" charset="0"/>
        <a:buChar char="•"/>
        <a:defRPr sz="2560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Gill Sans MT" panose="020B0502020104020203" pitchFamily="34" charset="77"/>
        </a:defRPr>
      </a:lvl1pPr>
      <a:lvl2pPr marL="616361" indent="-314954" algn="l" rtl="0" eaLnBrk="0" fontAlgn="base" hangingPunct="0">
        <a:spcBef>
          <a:spcPts val="640"/>
        </a:spcBef>
        <a:spcAft>
          <a:spcPct val="0"/>
        </a:spcAft>
        <a:buClr>
          <a:srgbClr val="858585"/>
        </a:buClr>
        <a:buFont typeface="Calisto MT" charset="0"/>
        <a:buChar char="•"/>
        <a:defRPr sz="2347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2pPr>
      <a:lvl3pPr marL="917768" indent="-301407" algn="l" rtl="0" eaLnBrk="0" fontAlgn="base" hangingPunct="0">
        <a:spcBef>
          <a:spcPts val="640"/>
        </a:spcBef>
        <a:spcAft>
          <a:spcPct val="0"/>
        </a:spcAft>
        <a:buFont typeface="Calisto MT" charset="0"/>
        <a:buChar char="•"/>
        <a:defRPr sz="2133"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3pPr>
      <a:lvl4pPr marL="1219176" indent="-301407" algn="l" rtl="0" eaLnBrk="0" fontAlgn="base" hangingPunct="0">
        <a:spcBef>
          <a:spcPts val="640"/>
        </a:spcBef>
        <a:spcAft>
          <a:spcPct val="0"/>
        </a:spcAft>
        <a:buClr>
          <a:srgbClr val="858585"/>
        </a:buClr>
        <a:buFont typeface="Calisto MT" charset="0"/>
        <a:buChar char="•"/>
        <a:defRPr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4pPr>
      <a:lvl5pPr marL="1520583" indent="-301407" algn="l" rtl="0" eaLnBrk="0" fontAlgn="base" hangingPunct="0">
        <a:spcBef>
          <a:spcPts val="640"/>
        </a:spcBef>
        <a:spcAft>
          <a:spcPct val="0"/>
        </a:spcAft>
        <a:buFont typeface="Calisto MT" charset="0"/>
        <a:buChar char="•"/>
        <a:defRPr kern="1200">
          <a:solidFill>
            <a:schemeClr val="bg1"/>
          </a:solidFill>
          <a:effectLst>
            <a:outerShdw blurRad="63500" dir="2700000" algn="tl" rotWithShape="0">
              <a:schemeClr val="tx1">
                <a:alpha val="40000"/>
              </a:schemeClr>
            </a:outerShdw>
          </a:effectLst>
          <a:latin typeface="Gill Sans MT" panose="020B0502020104020203" pitchFamily="34" charset="77"/>
          <a:ea typeface="ＭＳ Ｐゴシック" pitchFamily="-112" charset="-128"/>
          <a:cs typeface="+mn-cs"/>
        </a:defRPr>
      </a:lvl5pPr>
      <a:lvl6pPr marL="2682186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3169857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3657528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8pPr>
      <a:lvl9pPr marL="4145197" indent="-243835" algn="l" defTabSz="97534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7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40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1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68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351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022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692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362" algn="l" defTabSz="97534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5360" y="2330666"/>
            <a:ext cx="11054080" cy="2221014"/>
          </a:xfrm>
        </p:spPr>
        <p:txBody>
          <a:bodyPr/>
          <a:lstStyle/>
          <a:p>
            <a:r>
              <a:rPr lang="en-US" dirty="0"/>
              <a:t>Semaphores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1867" y="5079998"/>
            <a:ext cx="12029440" cy="4501323"/>
          </a:xfrm>
        </p:spPr>
        <p:txBody>
          <a:bodyPr>
            <a:normAutofit/>
          </a:bodyPr>
          <a:lstStyle/>
          <a:p>
            <a:pPr marL="866973" indent="-866973" algn="l"/>
            <a:r>
              <a:rPr lang="en-US" b="1" dirty="0"/>
              <a:t>Questions answered in this lecture:  (Chapters 28 -32, 34)</a:t>
            </a:r>
          </a:p>
          <a:p>
            <a:pPr marL="866973" indent="-866973" algn="l"/>
            <a:r>
              <a:rPr lang="en-US" dirty="0"/>
              <a:t>Review: How to implement join with condition variables?</a:t>
            </a:r>
          </a:p>
          <a:p>
            <a:pPr marL="866973" indent="-866973" algn="l"/>
            <a:r>
              <a:rPr lang="en-US" dirty="0"/>
              <a:t>Review: How to implement producer/consumer with condition variables?</a:t>
            </a:r>
          </a:p>
          <a:p>
            <a:pPr marL="866973" indent="-866973" algn="l"/>
            <a:r>
              <a:rPr lang="en-US" b="1" dirty="0"/>
              <a:t>What is the difference between semaphores and condition variables?</a:t>
            </a:r>
          </a:p>
          <a:p>
            <a:pPr marL="866973" indent="-866973" algn="l"/>
            <a:r>
              <a:rPr lang="en-US" b="1" dirty="0"/>
              <a:t>How to implement a lock with semaphores?</a:t>
            </a:r>
          </a:p>
          <a:p>
            <a:pPr marL="866973" indent="-866973" algn="l"/>
            <a:r>
              <a:rPr lang="en-US" b="1" dirty="0"/>
              <a:t>How to implement semaphores with locks and condition variables?</a:t>
            </a:r>
          </a:p>
          <a:p>
            <a:pPr marL="866973" indent="-866973" algn="l"/>
            <a:r>
              <a:rPr lang="en-US" b="1" dirty="0"/>
              <a:t>How to implement join and producer/consumer with semaphores?</a:t>
            </a:r>
          </a:p>
          <a:p>
            <a:pPr marL="866973" indent="-866973" algn="l"/>
            <a:r>
              <a:rPr lang="en-US" b="1" dirty="0"/>
              <a:t>How to implement reader/writer locks with semaphores?</a:t>
            </a:r>
          </a:p>
          <a:p>
            <a:pPr marL="866973" indent="-866973" algn="l"/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805549D2-EAD8-CE45-A60B-94F0C9A0F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1349" y="138564"/>
            <a:ext cx="5608320" cy="88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RUTGERS UNIVERSITY</a:t>
            </a:r>
            <a:b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</a:b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Computer Sciences Department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FFB9F2A2-29E4-D34D-9E7A-13739067D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310" y="1343773"/>
            <a:ext cx="5849629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CS 416 + 518 Operating Systems Design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D7915DF4-4443-C74E-B83E-55C990BAF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0348" y="1343773"/>
            <a:ext cx="2600959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560" dirty="0" err="1">
                <a:solidFill>
                  <a:schemeClr val="tx1"/>
                </a:solidFill>
                <a:latin typeface="Gill Sans MT" panose="020B0502020104020203" pitchFamily="34" charset="77"/>
              </a:rPr>
              <a:t>Sudarsun</a:t>
            </a:r>
            <a:r>
              <a:rPr lang="en-US" sz="2560" dirty="0">
                <a:solidFill>
                  <a:schemeClr val="tx1"/>
                </a:solidFill>
                <a:latin typeface="Gill Sans MT" panose="020B0502020104020203" pitchFamily="34" charset="77"/>
              </a:rPr>
              <a:t> Kannan</a:t>
            </a:r>
          </a:p>
        </p:txBody>
      </p:sp>
      <p:sp>
        <p:nvSpPr>
          <p:cNvPr id="10" name="Shape 1025">
            <a:extLst>
              <a:ext uri="{FF2B5EF4-FFF2-40B4-BE49-F238E27FC236}">
                <a16:creationId xmlns:a16="http://schemas.microsoft.com/office/drawing/2014/main" id="{6FC9DA5E-1C1A-A146-AB9F-2C9A808CBCCC}"/>
              </a:ext>
            </a:extLst>
          </p:cNvPr>
          <p:cNvSpPr txBox="1">
            <a:spLocks/>
          </p:cNvSpPr>
          <p:nvPr/>
        </p:nvSpPr>
        <p:spPr>
          <a:xfrm>
            <a:off x="0" y="9494967"/>
            <a:ext cx="12191999" cy="941302"/>
          </a:xfrm>
          <a:prstGeom prst="rect">
            <a:avLst/>
          </a:prstGeom>
        </p:spPr>
        <p:txBody>
          <a:bodyPr vert="horz" wrap="square" lIns="97536" tIns="48768" rIns="97536" bIns="48768" numCol="1" anchor="t" anchorCtr="0" compatLnSpc="1">
            <a:prstTxWarp prst="textNoShape">
              <a:avLst/>
            </a:prstTxWarp>
            <a:noAutofit/>
          </a:bodyPr>
          <a:lstStyle>
            <a:lvl1pPr marL="401878" indent="-401878" algn="l" rtl="0" eaLnBrk="0" fontAlgn="base" hangingPunct="0">
              <a:spcBef>
                <a:spcPts val="2844"/>
              </a:spcBef>
              <a:spcAft>
                <a:spcPct val="0"/>
              </a:spcAft>
              <a:buFont typeface="Calisto MT" charset="0"/>
              <a:buChar char="•"/>
              <a:defRPr sz="3413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821818" indent="-419940" algn="l" rtl="0" eaLnBrk="0" fontAlgn="base" hangingPunct="0">
              <a:spcBef>
                <a:spcPts val="853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3129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1223696" indent="-401878" algn="l" rtl="0" eaLnBrk="0" fontAlgn="base" hangingPunct="0">
              <a:spcBef>
                <a:spcPts val="853"/>
              </a:spcBef>
              <a:spcAft>
                <a:spcPct val="0"/>
              </a:spcAft>
              <a:buFont typeface="Calisto MT" charset="0"/>
              <a:buChar char="•"/>
              <a:defRPr sz="2844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625575" indent="-401878" algn="l" rtl="0" eaLnBrk="0" fontAlgn="base" hangingPunct="0">
              <a:spcBef>
                <a:spcPts val="853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2027453" indent="-401878" algn="l" rtl="0" eaLnBrk="0" fontAlgn="base" hangingPunct="0">
              <a:spcBef>
                <a:spcPts val="853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75390">
              <a:buNone/>
              <a:defRPr sz="1800">
                <a:solidFill>
                  <a:srgbClr val="000000"/>
                </a:solidFill>
              </a:defRPr>
            </a:pPr>
            <a:r>
              <a:rPr lang="en-US" sz="1200" dirty="0"/>
              <a:t>Disclaimer: Materials derived, reused, and modified from OSTEP book and lectures of Prof. Andrea and </a:t>
            </a:r>
            <a:r>
              <a:rPr lang="en-US" sz="1200" dirty="0" err="1"/>
              <a:t>Remzi</a:t>
            </a:r>
            <a:r>
              <a:rPr lang="en-US" sz="1200" dirty="0"/>
              <a:t> </a:t>
            </a:r>
            <a:r>
              <a:rPr lang="en-US" sz="1200" dirty="0" err="1"/>
              <a:t>Arpaci-Dusseau</a:t>
            </a:r>
            <a:r>
              <a:rPr lang="en-US" sz="1200" dirty="0"/>
              <a:t> and Prof. </a:t>
            </a:r>
            <a:r>
              <a:rPr lang="en-US" sz="1200" dirty="0" err="1"/>
              <a:t>Yojip</a:t>
            </a:r>
            <a:r>
              <a:rPr lang="en-US" sz="1200" dirty="0"/>
              <a:t> Won</a:t>
            </a:r>
          </a:p>
        </p:txBody>
      </p:sp>
    </p:spTree>
    <p:extLst>
      <p:ext uri="{BB962C8B-B14F-4D97-AF65-F5344CB8AC3E}">
        <p14:creationId xmlns:p14="http://schemas.microsoft.com/office/powerpoint/2010/main" val="37010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Producer/Consumer:</a:t>
            </a:r>
            <a:br>
              <a:rPr lang="en-US" dirty="0"/>
            </a:br>
            <a:r>
              <a:rPr lang="en-US" dirty="0"/>
              <a:t>Two CVs and WHILE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191400"/>
            <a:ext cx="702962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void *producer(void *</a:t>
            </a:r>
            <a:r>
              <a:rPr lang="en-US" sz="2800" dirty="0" err="1">
                <a:solidFill>
                  <a:schemeClr val="bg1"/>
                </a:solidFill>
              </a:rPr>
              <a:t>arg</a:t>
            </a:r>
            <a:r>
              <a:rPr lang="en-US" sz="2800" dirty="0">
                <a:solidFill>
                  <a:schemeClr val="bg1"/>
                </a:solidFill>
              </a:rPr>
              <a:t>) {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for (</a:t>
            </a:r>
            <a:r>
              <a:rPr lang="en-US" sz="2800" dirty="0" err="1">
                <a:solidFill>
                  <a:schemeClr val="bg1"/>
                </a:solidFill>
              </a:rPr>
              <a:t>int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 = 0; 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 &lt; loops; 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++) {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Mutex_lock</a:t>
            </a:r>
            <a:r>
              <a:rPr lang="en-US" sz="2800" dirty="0">
                <a:solidFill>
                  <a:schemeClr val="bg1"/>
                </a:solidFill>
              </a:rPr>
              <a:t>(&amp;m); // p1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while (</a:t>
            </a:r>
            <a:r>
              <a:rPr lang="en-US" sz="2800" dirty="0" err="1">
                <a:solidFill>
                  <a:schemeClr val="bg1"/>
                </a:solidFill>
              </a:rPr>
              <a:t>numfull</a:t>
            </a:r>
            <a:r>
              <a:rPr lang="en-US" sz="2800" dirty="0">
                <a:solidFill>
                  <a:schemeClr val="bg1"/>
                </a:solidFill>
              </a:rPr>
              <a:t> == max) // p2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	</a:t>
            </a:r>
            <a:r>
              <a:rPr lang="en-US" sz="2800" dirty="0" err="1">
                <a:solidFill>
                  <a:schemeClr val="bg1"/>
                </a:solidFill>
              </a:rPr>
              <a:t>Cond_wait</a:t>
            </a:r>
            <a:r>
              <a:rPr lang="en-US" sz="2800" dirty="0">
                <a:solidFill>
                  <a:schemeClr val="bg1"/>
                </a:solidFill>
              </a:rPr>
              <a:t>(&amp;empty, &amp;m); // p3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do_fill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);  // p4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Cond_signal</a:t>
            </a:r>
            <a:r>
              <a:rPr lang="en-US" sz="2800" dirty="0">
                <a:solidFill>
                  <a:schemeClr val="bg1"/>
                </a:solidFill>
              </a:rPr>
              <a:t>(&amp;fill); // p5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Mutex_unlock</a:t>
            </a:r>
            <a:r>
              <a:rPr lang="en-US" sz="2800" dirty="0">
                <a:solidFill>
                  <a:schemeClr val="bg1"/>
                </a:solidFill>
              </a:rPr>
              <a:t>(&amp;m); //p6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effectLst/>
              </a:rPr>
              <a:t>	}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}</a:t>
            </a:r>
            <a:endParaRPr lang="en-US" sz="2800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29623" y="2191400"/>
            <a:ext cx="65024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void *consumer(void *</a:t>
            </a:r>
            <a:r>
              <a:rPr lang="en-US" sz="2800" dirty="0" err="1">
                <a:solidFill>
                  <a:schemeClr val="bg1"/>
                </a:solidFill>
              </a:rPr>
              <a:t>arg</a:t>
            </a:r>
            <a:r>
              <a:rPr lang="en-US" sz="2800" dirty="0">
                <a:solidFill>
                  <a:schemeClr val="bg1"/>
                </a:solidFill>
              </a:rPr>
              <a:t>) {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while (1) {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Mutex_lock</a:t>
            </a:r>
            <a:r>
              <a:rPr lang="en-US" sz="2800" dirty="0">
                <a:solidFill>
                  <a:schemeClr val="bg1"/>
                </a:solidFill>
              </a:rPr>
              <a:t>(&amp;m);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while (</a:t>
            </a:r>
            <a:r>
              <a:rPr lang="en-US" sz="2800" dirty="0" err="1">
                <a:solidFill>
                  <a:schemeClr val="bg1"/>
                </a:solidFill>
              </a:rPr>
              <a:t>numfull</a:t>
            </a:r>
            <a:r>
              <a:rPr lang="en-US" sz="2800" dirty="0">
                <a:solidFill>
                  <a:schemeClr val="bg1"/>
                </a:solidFill>
              </a:rPr>
              <a:t> == 0)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	</a:t>
            </a:r>
            <a:r>
              <a:rPr lang="en-US" sz="2800" dirty="0" err="1">
                <a:solidFill>
                  <a:schemeClr val="bg1"/>
                </a:solidFill>
              </a:rPr>
              <a:t>Cond_wait</a:t>
            </a:r>
            <a:r>
              <a:rPr lang="en-US" sz="2800" dirty="0">
                <a:solidFill>
                  <a:schemeClr val="bg1"/>
                </a:solidFill>
              </a:rPr>
              <a:t>(&amp;fill, &amp;m);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int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tmp</a:t>
            </a:r>
            <a:r>
              <a:rPr lang="en-US" sz="2800" dirty="0">
                <a:solidFill>
                  <a:schemeClr val="bg1"/>
                </a:solidFill>
              </a:rPr>
              <a:t> = </a:t>
            </a:r>
            <a:r>
              <a:rPr lang="en-US" sz="2800" dirty="0" err="1">
                <a:solidFill>
                  <a:schemeClr val="bg1"/>
                </a:solidFill>
              </a:rPr>
              <a:t>do_get</a:t>
            </a:r>
            <a:r>
              <a:rPr lang="en-US" sz="2800" dirty="0">
                <a:solidFill>
                  <a:schemeClr val="bg1"/>
                </a:solidFill>
              </a:rPr>
              <a:t>();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Cond_signal</a:t>
            </a:r>
            <a:r>
              <a:rPr lang="en-US" sz="2800" dirty="0">
                <a:solidFill>
                  <a:schemeClr val="bg1"/>
                </a:solidFill>
              </a:rPr>
              <a:t>(&amp;empty);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Mutex_unlock</a:t>
            </a:r>
            <a:r>
              <a:rPr lang="en-US" sz="2800" dirty="0">
                <a:solidFill>
                  <a:schemeClr val="bg1"/>
                </a:solidFill>
              </a:rPr>
              <a:t>(&amp;m);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}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 } </a:t>
            </a:r>
            <a:endParaRPr lang="en-US" sz="2800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3611" y="6592605"/>
            <a:ext cx="12364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</a:rPr>
              <a:t>Is this correct?  Can you find a bad schedule?</a:t>
            </a:r>
          </a:p>
        </p:txBody>
      </p:sp>
      <p:sp>
        <p:nvSpPr>
          <p:cNvPr id="7" name="Rectangle 6"/>
          <p:cNvSpPr/>
          <p:nvPr/>
        </p:nvSpPr>
        <p:spPr>
          <a:xfrm>
            <a:off x="263611" y="7115825"/>
            <a:ext cx="1236499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</a:rPr>
              <a:t>Correct!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</a:rPr>
              <a:t>- no concurrent access to shared state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</a:rPr>
              <a:t>- every time lock is acquired, assumptions are reevaluated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</a:rPr>
              <a:t>- a consumer will get to run after every </a:t>
            </a:r>
            <a:r>
              <a:rPr lang="en-US" sz="2800" dirty="0" err="1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rPr>
              <a:t>do_fill</a:t>
            </a:r>
            <a:r>
              <a:rPr lang="en-US" sz="2800" dirty="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rPr>
              <a:t>()</a:t>
            </a:r>
            <a:endParaRPr lang="en-US" sz="2800" dirty="0">
              <a:solidFill>
                <a:srgbClr val="33333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</a:rPr>
              <a:t>- a producer will get to run after every </a:t>
            </a:r>
            <a:r>
              <a:rPr lang="en-US" sz="2800" dirty="0" err="1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rPr>
              <a:t>do_get</a:t>
            </a:r>
            <a:r>
              <a:rPr lang="en-US" sz="2800" dirty="0">
                <a:solidFill>
                  <a:srgbClr val="333333"/>
                </a:solidFill>
                <a:latin typeface="Menlo"/>
                <a:ea typeface="Menlo"/>
                <a:cs typeface="Menlo"/>
                <a:sym typeface="Menl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7454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Summary: rules of thumb</a:t>
            </a:r>
            <a:r>
              <a:rPr lang="en-US" sz="6480">
                <a:solidFill>
                  <a:srgbClr val="FFFFFF"/>
                </a:solidFill>
              </a:rPr>
              <a:t> for CVs</a:t>
            </a:r>
            <a:endParaRPr sz="6480">
              <a:solidFill>
                <a:srgbClr val="FFFFFF"/>
              </a:solidFill>
            </a:endParaRPr>
          </a:p>
        </p:txBody>
      </p:sp>
      <p:sp>
        <p:nvSpPr>
          <p:cNvPr id="730" name="Shape 730"/>
          <p:cNvSpPr>
            <a:spLocks noGrp="1"/>
          </p:cNvSpPr>
          <p:nvPr>
            <p:ph type="body" idx="4294967295"/>
          </p:nvPr>
        </p:nvSpPr>
        <p:spPr>
          <a:xfrm>
            <a:off x="0" y="2663825"/>
            <a:ext cx="11099800" cy="4899025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Keep state in addition to CV’s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Always do wait/signal with lock held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8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800" dirty="0">
                <a:solidFill>
                  <a:srgbClr val="333333"/>
                </a:solidFill>
              </a:rPr>
              <a:t>Whenever </a:t>
            </a:r>
            <a:r>
              <a:rPr lang="en-US" sz="3800" dirty="0">
                <a:solidFill>
                  <a:srgbClr val="333333"/>
                </a:solidFill>
              </a:rPr>
              <a:t>thread</a:t>
            </a:r>
            <a:r>
              <a:rPr sz="3800" dirty="0">
                <a:solidFill>
                  <a:srgbClr val="333333"/>
                </a:solidFill>
              </a:rPr>
              <a:t> </a:t>
            </a:r>
            <a:r>
              <a:rPr lang="en-US" sz="3800" dirty="0">
                <a:solidFill>
                  <a:srgbClr val="333333"/>
                </a:solidFill>
              </a:rPr>
              <a:t>wakes from waiting</a:t>
            </a:r>
            <a:r>
              <a:rPr sz="3800" dirty="0">
                <a:solidFill>
                  <a:srgbClr val="333333"/>
                </a:solidFill>
              </a:rPr>
              <a:t>, recheck state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Variables vs Semaphores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954" y="2600961"/>
            <a:ext cx="12045461" cy="61118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Condition variables have no state (other than waiting queue)</a:t>
            </a:r>
          </a:p>
          <a:p>
            <a:pPr marL="877140" lvl="1" indent="-457200"/>
            <a:r>
              <a:rPr lang="en-US" dirty="0"/>
              <a:t>Programmer must track additional state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Semaphores have state: track integer value</a:t>
            </a:r>
          </a:p>
          <a:p>
            <a:pPr lvl="1"/>
            <a:r>
              <a:rPr lang="en-US" dirty="0"/>
              <a:t>State cannot be directly accessed by user program, but state determines behavior of semaphore operations</a:t>
            </a:r>
          </a:p>
        </p:txBody>
      </p:sp>
    </p:spTree>
    <p:extLst>
      <p:ext uri="{BB962C8B-B14F-4D97-AF65-F5344CB8AC3E}">
        <p14:creationId xmlns:p14="http://schemas.microsoft.com/office/powerpoint/2010/main" val="1327635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5675">
              <a:defRPr sz="62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240" dirty="0">
                <a:solidFill>
                  <a:srgbClr val="FFFFFF"/>
                </a:solidFill>
              </a:rPr>
              <a:t>Semaphore Operations</a:t>
            </a:r>
            <a:endParaRPr sz="6240" dirty="0">
              <a:solidFill>
                <a:srgbClr val="FFFFFF"/>
              </a:solidFill>
            </a:endParaRPr>
          </a:p>
        </p:txBody>
      </p:sp>
      <p:sp>
        <p:nvSpPr>
          <p:cNvPr id="217" name="Shape 217"/>
          <p:cNvSpPr>
            <a:spLocks noGrp="1"/>
          </p:cNvSpPr>
          <p:nvPr>
            <p:ph type="body" idx="4294967295"/>
          </p:nvPr>
        </p:nvSpPr>
        <p:spPr>
          <a:xfrm>
            <a:off x="0" y="2241550"/>
            <a:ext cx="12528550" cy="75120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 defTabSz="420624">
              <a:buNone/>
              <a:defRPr sz="1800">
                <a:solidFill>
                  <a:srgbClr val="000000"/>
                </a:solidFill>
              </a:defRPr>
            </a:pPr>
            <a:r>
              <a:rPr lang="en-US" altLang="en-US" sz="3200" b="1" dirty="0">
                <a:ea typeface="Menlo" charset="0"/>
                <a:cs typeface="Menlo" charset="0"/>
              </a:rPr>
              <a:t>Allocate and Initialize</a:t>
            </a:r>
          </a:p>
          <a:p>
            <a:pPr marL="419940" lvl="1" indent="0" defTabSz="420624">
              <a:buNone/>
              <a:defRPr sz="1800">
                <a:solidFill>
                  <a:srgbClr val="000000"/>
                </a:solidFill>
              </a:defRPr>
            </a:pPr>
            <a:r>
              <a:rPr lang="en-US" altLang="en-US" sz="3200" dirty="0" err="1">
                <a:latin typeface="Courier" charset="0"/>
                <a:ea typeface="Courier" charset="0"/>
                <a:cs typeface="Courier" charset="0"/>
              </a:rPr>
              <a:t>sem_t</a:t>
            </a:r>
            <a:r>
              <a:rPr lang="en-US" altLang="en-US" sz="3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en-US" sz="3200" dirty="0" err="1">
                <a:latin typeface="Courier" charset="0"/>
                <a:ea typeface="Courier" charset="0"/>
                <a:cs typeface="Courier" charset="0"/>
              </a:rPr>
              <a:t>sem</a:t>
            </a:r>
            <a:r>
              <a:rPr lang="en-US" altLang="en-US" sz="320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419940" lvl="1" indent="0" defTabSz="420624">
              <a:buNone/>
              <a:defRPr sz="1800">
                <a:solidFill>
                  <a:srgbClr val="000000"/>
                </a:solidFill>
              </a:defRPr>
            </a:pPr>
            <a:r>
              <a:rPr sz="3200" b="1" dirty="0">
                <a:latin typeface="Courier" charset="0"/>
                <a:ea typeface="Courier" charset="0"/>
                <a:cs typeface="Courier" charset="0"/>
                <a:sym typeface="Menlo"/>
              </a:rPr>
              <a:t>sem_init</a:t>
            </a:r>
            <a:r>
              <a:rPr sz="3200" dirty="0">
                <a:latin typeface="Courier" charset="0"/>
                <a:ea typeface="Courier" charset="0"/>
                <a:cs typeface="Courier" charset="0"/>
                <a:sym typeface="Menlo"/>
              </a:rPr>
              <a:t>(sem_t *s, int initval) {	</a:t>
            </a:r>
            <a:endParaRPr lang="en-US" sz="3200" dirty="0">
              <a:latin typeface="Courier" charset="0"/>
              <a:ea typeface="Courier" charset="0"/>
              <a:cs typeface="Courier" charset="0"/>
              <a:sym typeface="Menlo"/>
            </a:endParaRPr>
          </a:p>
          <a:p>
            <a:pPr marL="821818" lvl="2" indent="0" defTabSz="420624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latin typeface="Courier" charset="0"/>
                <a:ea typeface="Courier" charset="0"/>
                <a:cs typeface="Courier" charset="0"/>
                <a:sym typeface="Menlo"/>
              </a:rPr>
              <a:t>s-&gt;value = initva</a:t>
            </a:r>
            <a:r>
              <a:rPr lang="en-US" sz="3200" dirty="0">
                <a:latin typeface="Courier" charset="0"/>
                <a:ea typeface="Courier" charset="0"/>
                <a:cs typeface="Courier" charset="0"/>
                <a:sym typeface="Menlo"/>
              </a:rPr>
              <a:t>l;</a:t>
            </a:r>
          </a:p>
          <a:p>
            <a:pPr marL="419940" lvl="1" indent="0" defTabSz="420624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latin typeface="Courier" charset="0"/>
                <a:ea typeface="Courier" charset="0"/>
                <a:cs typeface="Courier" charset="0"/>
                <a:sym typeface="Menlo"/>
              </a:rPr>
              <a:t>}</a:t>
            </a:r>
            <a:endParaRPr lang="en-US" sz="3200" dirty="0">
              <a:latin typeface="Courier" charset="0"/>
              <a:ea typeface="Courier" charset="0"/>
              <a:cs typeface="Courier" charset="0"/>
              <a:sym typeface="Menlo"/>
            </a:endParaRPr>
          </a:p>
          <a:p>
            <a:pPr marL="419940" lvl="1" indent="0" defTabSz="420624">
              <a:buNone/>
              <a:defRPr sz="1800">
                <a:solidFill>
                  <a:srgbClr val="000000"/>
                </a:solidFill>
              </a:defRPr>
            </a:pPr>
            <a:r>
              <a:rPr lang="en-US" altLang="en-US" sz="3200" dirty="0"/>
              <a:t>User cannot read or write value directly after initialization</a:t>
            </a:r>
            <a:endParaRPr sz="3200" dirty="0">
              <a:ea typeface="Menlo"/>
              <a:cs typeface="Menlo"/>
              <a:sym typeface="Menlo"/>
            </a:endParaRPr>
          </a:p>
          <a:p>
            <a:pPr marL="0" lvl="0" indent="0" defTabSz="420624">
              <a:buNone/>
              <a:defRPr sz="1800">
                <a:solidFill>
                  <a:srgbClr val="000000"/>
                </a:solidFill>
              </a:defRPr>
            </a:pPr>
            <a:r>
              <a:rPr lang="en-US" sz="3200" b="1" dirty="0">
                <a:ea typeface="Menlo"/>
                <a:cs typeface="Menlo"/>
                <a:sym typeface="Menlo"/>
              </a:rPr>
              <a:t>Wait or Test (sometime P() for Dutch word)</a:t>
            </a:r>
          </a:p>
          <a:p>
            <a:pPr marL="419940" lvl="1" indent="0" defTabSz="420624">
              <a:buNone/>
              <a:defRPr sz="1800">
                <a:solidFill>
                  <a:srgbClr val="000000"/>
                </a:solidFill>
              </a:defRPr>
            </a:pPr>
            <a:r>
              <a:rPr lang="en-US" altLang="en-US" sz="3200" dirty="0"/>
              <a:t>Waits until value of </a:t>
            </a:r>
            <a:r>
              <a:rPr lang="en-US" altLang="en-US" sz="3200" dirty="0" err="1"/>
              <a:t>sem</a:t>
            </a:r>
            <a:r>
              <a:rPr lang="en-US" altLang="en-US" sz="3200" dirty="0"/>
              <a:t> is &gt; 0, then decrements </a:t>
            </a:r>
            <a:r>
              <a:rPr lang="en-US" altLang="en-US" sz="3200" dirty="0" err="1"/>
              <a:t>sem</a:t>
            </a:r>
            <a:r>
              <a:rPr lang="en-US" altLang="en-US" sz="3200" dirty="0"/>
              <a:t> value</a:t>
            </a:r>
            <a:endParaRPr lang="en-US" sz="3200" b="1" dirty="0">
              <a:ea typeface="Menlo"/>
              <a:cs typeface="Menlo"/>
              <a:sym typeface="Menlo"/>
            </a:endParaRPr>
          </a:p>
          <a:p>
            <a:pPr marL="0" lvl="0" indent="0" defTabSz="420624">
              <a:buNone/>
              <a:defRPr sz="1800">
                <a:solidFill>
                  <a:srgbClr val="000000"/>
                </a:solidFill>
              </a:defRPr>
            </a:pPr>
            <a:r>
              <a:rPr lang="en-US" sz="3200" b="1" dirty="0">
                <a:ea typeface="Menlo"/>
                <a:cs typeface="Menlo"/>
                <a:sym typeface="Menlo"/>
              </a:rPr>
              <a:t>Signal or Increment or Post (sometime V() for Dutch)</a:t>
            </a:r>
            <a:endParaRPr sz="3200" b="1" dirty="0">
              <a:ea typeface="Menlo"/>
              <a:cs typeface="Menlo"/>
              <a:sym typeface="Menlo"/>
            </a:endParaRPr>
          </a:p>
          <a:p>
            <a:pPr marL="419940" lvl="1" indent="0" defTabSz="420624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ea typeface="Menlo"/>
                <a:cs typeface="Menlo"/>
                <a:sym typeface="Menlo"/>
              </a:rPr>
              <a:t>Increment </a:t>
            </a:r>
            <a:r>
              <a:rPr lang="en-US" sz="3200" dirty="0" err="1">
                <a:ea typeface="Menlo"/>
                <a:cs typeface="Menlo"/>
                <a:sym typeface="Menlo"/>
              </a:rPr>
              <a:t>sem</a:t>
            </a:r>
            <a:r>
              <a:rPr lang="en-US" sz="3200" dirty="0">
                <a:ea typeface="Menlo"/>
                <a:cs typeface="Menlo"/>
                <a:sym typeface="Menlo"/>
              </a:rPr>
              <a:t> value, then wake a single waiter</a:t>
            </a:r>
            <a:endParaRPr sz="3200" dirty="0">
              <a:ea typeface="Menlo"/>
              <a:cs typeface="Menlo"/>
              <a:sym typeface="Menlo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249095" y="8931373"/>
            <a:ext cx="4102085" cy="564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 dirty="0">
                <a:solidFill>
                  <a:schemeClr val="bg1"/>
                </a:solidFill>
              </a:rPr>
              <a:t>wait and post are atomic</a:t>
            </a:r>
          </a:p>
        </p:txBody>
      </p:sp>
    </p:spTree>
    <p:extLst>
      <p:ext uri="{BB962C8B-B14F-4D97-AF65-F5344CB8AC3E}">
        <p14:creationId xmlns:p14="http://schemas.microsoft.com/office/powerpoint/2010/main" val="508772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4397" y="127684"/>
            <a:ext cx="10785405" cy="2090702"/>
          </a:xfrm>
        </p:spPr>
        <p:txBody>
          <a:bodyPr/>
          <a:lstStyle/>
          <a:p>
            <a:r>
              <a:rPr lang="en-US" dirty="0"/>
              <a:t>Join with CV vs Semaphores</a:t>
            </a:r>
          </a:p>
        </p:txBody>
      </p:sp>
      <p:sp>
        <p:nvSpPr>
          <p:cNvPr id="3" name="Shape 84"/>
          <p:cNvSpPr/>
          <p:nvPr/>
        </p:nvSpPr>
        <p:spPr>
          <a:xfrm>
            <a:off x="6871638" y="2212324"/>
            <a:ext cx="6133161" cy="2400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tx1"/>
                </a:solidFill>
              </a:rPr>
              <a:t>void thread_exit() {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tx1"/>
                </a:solidFill>
              </a:rPr>
              <a:t>		</a:t>
            </a:r>
            <a:r>
              <a:rPr lang="en-US" sz="2600" dirty="0">
                <a:solidFill>
                  <a:schemeClr val="tx1"/>
                </a:solidFill>
              </a:rPr>
              <a:t>Mutex_lock(&amp;m);		// a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chemeClr val="tx1"/>
                </a:solidFill>
              </a:rPr>
              <a:t>		</a:t>
            </a:r>
            <a:r>
              <a:rPr sz="2600" dirty="0">
                <a:solidFill>
                  <a:schemeClr val="tx1"/>
                </a:solidFill>
              </a:rPr>
              <a:t>done = 1;			</a:t>
            </a:r>
            <a:r>
              <a:rPr lang="en-US" sz="2600" dirty="0">
                <a:solidFill>
                  <a:schemeClr val="tx1"/>
                </a:solidFill>
              </a:rPr>
              <a:t>	</a:t>
            </a:r>
            <a:r>
              <a:rPr sz="2600" dirty="0">
                <a:solidFill>
                  <a:schemeClr val="tx1"/>
                </a:solidFill>
              </a:rPr>
              <a:t>// </a:t>
            </a:r>
            <a:r>
              <a:rPr lang="en-US" sz="2600" dirty="0" err="1">
                <a:solidFill>
                  <a:schemeClr val="tx1"/>
                </a:solidFill>
              </a:rPr>
              <a:t>b</a:t>
            </a:r>
            <a:endParaRPr sz="2600" dirty="0">
              <a:solidFill>
                <a:schemeClr val="tx1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tx1"/>
                </a:solidFill>
              </a:rPr>
              <a:t>		Cond_signal(&amp;c);	</a:t>
            </a:r>
            <a:r>
              <a:rPr lang="en-US" sz="2600" dirty="0">
                <a:solidFill>
                  <a:schemeClr val="tx1"/>
                </a:solidFill>
              </a:rPr>
              <a:t>	</a:t>
            </a:r>
            <a:r>
              <a:rPr sz="2600" dirty="0">
                <a:solidFill>
                  <a:schemeClr val="tx1"/>
                </a:solidFill>
              </a:rPr>
              <a:t>// </a:t>
            </a:r>
            <a:r>
              <a:rPr lang="en-US" sz="2600" dirty="0">
                <a:solidFill>
                  <a:schemeClr val="tx1"/>
                </a:solidFill>
              </a:rPr>
              <a:t>c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chemeClr val="tx1"/>
                </a:solidFill>
              </a:rPr>
              <a:t>		</a:t>
            </a:r>
            <a:r>
              <a:rPr lang="en-US" sz="2600" dirty="0" err="1">
                <a:solidFill>
                  <a:schemeClr val="tx1"/>
                </a:solidFill>
              </a:rPr>
              <a:t>Mutex_unlock(&amp;m</a:t>
            </a:r>
            <a:r>
              <a:rPr lang="en-US" sz="2600" dirty="0">
                <a:solidFill>
                  <a:schemeClr val="tx1"/>
                </a:solidFill>
              </a:rPr>
              <a:t>);	      // </a:t>
            </a:r>
            <a:r>
              <a:rPr lang="en-US" sz="2600" dirty="0" err="1">
                <a:solidFill>
                  <a:schemeClr val="tx1"/>
                </a:solidFill>
              </a:rPr>
              <a:t>d</a:t>
            </a:r>
            <a:endParaRPr sz="2600" dirty="0">
              <a:solidFill>
                <a:schemeClr val="tx1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Shape 85"/>
          <p:cNvSpPr/>
          <p:nvPr/>
        </p:nvSpPr>
        <p:spPr>
          <a:xfrm>
            <a:off x="218461" y="2387084"/>
            <a:ext cx="5604098" cy="2503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tx1"/>
                </a:solidFill>
              </a:rPr>
              <a:t>void thread_join()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tx1"/>
                </a:solidFill>
              </a:rPr>
              <a:t>		Mutex_lock(&amp;m);		 // w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tx1"/>
                </a:solidFill>
              </a:rPr>
              <a:t>		if (done == 0)		 	 // x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tx1"/>
                </a:solidFill>
              </a:rPr>
              <a:t>			Cond_wait(&amp;c, &amp;m); // y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tx1"/>
                </a:solidFill>
              </a:rPr>
              <a:t>		Mutex_unlock(&amp;m);		 // z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781" y="1884154"/>
            <a:ext cx="1146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CVs:</a:t>
            </a:r>
          </a:p>
        </p:txBody>
      </p:sp>
      <p:sp>
        <p:nvSpPr>
          <p:cNvPr id="11" name="Shape 84"/>
          <p:cNvSpPr/>
          <p:nvPr/>
        </p:nvSpPr>
        <p:spPr>
          <a:xfrm>
            <a:off x="6871639" y="7211162"/>
            <a:ext cx="6133161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bg2"/>
                </a:solidFill>
              </a:rPr>
              <a:t>void thread_exit() {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rgbClr val="333333"/>
                </a:solidFill>
              </a:rPr>
              <a:t>		</a:t>
            </a:r>
            <a:r>
              <a:rPr lang="en-US" sz="2600" dirty="0">
                <a:solidFill>
                  <a:srgbClr val="333333"/>
                </a:solidFill>
              </a:rPr>
              <a:t>sem_post(&amp;s)</a:t>
            </a:r>
            <a:endParaRPr sz="2600" dirty="0">
              <a:solidFill>
                <a:srgbClr val="33333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12" name="Shape 85"/>
          <p:cNvSpPr/>
          <p:nvPr/>
        </p:nvSpPr>
        <p:spPr>
          <a:xfrm>
            <a:off x="218461" y="7211162"/>
            <a:ext cx="3318216" cy="1302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bg1"/>
                </a:solidFill>
              </a:rPr>
              <a:t>void thread_join()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bg1"/>
                </a:solidFill>
              </a:rPr>
              <a:t>		</a:t>
            </a:r>
            <a:r>
              <a:rPr lang="en-US" sz="2600" dirty="0">
                <a:solidFill>
                  <a:schemeClr val="bg1"/>
                </a:solidFill>
              </a:rPr>
              <a:t>sem_wait(&amp;s);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8461" y="5919252"/>
            <a:ext cx="353173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400" dirty="0" err="1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sem_t</a:t>
            </a:r>
            <a:r>
              <a:rPr lang="en-US" sz="24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 s;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is-IS" sz="24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sem_init(&amp;s, </a:t>
            </a:r>
            <a:r>
              <a:rPr lang="is-IS" sz="2400" dirty="0">
                <a:solidFill>
                  <a:schemeClr val="bg2"/>
                </a:solidFill>
                <a:latin typeface="Menlo"/>
                <a:ea typeface="Menlo"/>
                <a:cs typeface="Menlo"/>
                <a:sym typeface="Menlo"/>
              </a:rPr>
              <a:t>???</a:t>
            </a:r>
            <a:r>
              <a:rPr lang="is-IS" sz="2400" dirty="0">
                <a:solidFill>
                  <a:schemeClr val="bg1"/>
                </a:solidFill>
                <a:latin typeface="Menlo"/>
                <a:ea typeface="Menlo"/>
                <a:cs typeface="Menlo"/>
                <a:sym typeface="Menlo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bg1"/>
              </a:solidFill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8461" y="5182237"/>
            <a:ext cx="2699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Semaphores:</a:t>
            </a:r>
          </a:p>
        </p:txBody>
      </p:sp>
      <p:sp>
        <p:nvSpPr>
          <p:cNvPr id="8" name="Rectangle 7"/>
          <p:cNvSpPr/>
          <p:nvPr/>
        </p:nvSpPr>
        <p:spPr>
          <a:xfrm>
            <a:off x="3903785" y="4973529"/>
            <a:ext cx="91010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9940" lvl="1" indent="0" algn="l" defTabSz="420624">
              <a:buNone/>
              <a:defRPr sz="1800">
                <a:solidFill>
                  <a:srgbClr val="000000"/>
                </a:solidFill>
              </a:defRPr>
            </a:pPr>
            <a:r>
              <a:rPr lang="en-US" altLang="en-US" sz="2400" dirty="0" err="1"/>
              <a:t>Sem_wait</a:t>
            </a:r>
            <a:r>
              <a:rPr lang="en-US" altLang="en-US" sz="2400" dirty="0"/>
              <a:t>(): Waits until value &gt; 0, then decrement</a:t>
            </a:r>
          </a:p>
          <a:p>
            <a:pPr marL="419940" lvl="1" indent="0" algn="l" defTabSz="420624">
              <a:defRPr sz="1800">
                <a:solidFill>
                  <a:srgbClr val="000000"/>
                </a:solidFill>
              </a:defRPr>
            </a:pPr>
            <a:r>
              <a:rPr lang="en-US" sz="2400" dirty="0" err="1">
                <a:ea typeface="Menlo"/>
                <a:cs typeface="Menlo"/>
                <a:sym typeface="Menlo"/>
              </a:rPr>
              <a:t>Sem_post</a:t>
            </a:r>
            <a:r>
              <a:rPr lang="en-US" sz="2400" dirty="0">
                <a:ea typeface="Menlo"/>
                <a:cs typeface="Menlo"/>
                <a:sym typeface="Menlo"/>
              </a:rPr>
              <a:t>(): Increment value, then wake a single waiter</a:t>
            </a:r>
          </a:p>
          <a:p>
            <a:pPr marL="419940" lvl="1" indent="0" algn="l" defTabSz="420624">
              <a:buNone/>
              <a:defRPr sz="1800">
                <a:solidFill>
                  <a:srgbClr val="000000"/>
                </a:solidFill>
              </a:defRPr>
            </a:pPr>
            <a:endParaRPr lang="en-US" sz="2400" b="1" dirty="0">
              <a:ea typeface="Menlo"/>
              <a:cs typeface="Menlo"/>
              <a:sym typeface="Menl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0197" y="6257054"/>
            <a:ext cx="6575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Initialize to 0 (so </a:t>
            </a:r>
            <a:r>
              <a:rPr lang="en-US" sz="2800" dirty="0" err="1">
                <a:solidFill>
                  <a:schemeClr val="bg2"/>
                </a:solidFill>
              </a:rPr>
              <a:t>sem_wait</a:t>
            </a:r>
            <a:r>
              <a:rPr lang="en-US" sz="2800" dirty="0">
                <a:solidFill>
                  <a:schemeClr val="bg2"/>
                </a:solidFill>
              </a:rPr>
              <a:t>() must wait…)</a:t>
            </a:r>
          </a:p>
        </p:txBody>
      </p:sp>
    </p:spTree>
    <p:extLst>
      <p:ext uri="{BB962C8B-B14F-4D97-AF65-F5344CB8AC3E}">
        <p14:creationId xmlns:p14="http://schemas.microsoft.com/office/powerpoint/2010/main" val="66375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Equivalence Claim</a:t>
            </a:r>
          </a:p>
        </p:txBody>
      </p:sp>
      <p:sp>
        <p:nvSpPr>
          <p:cNvPr id="258" name="Shape 258"/>
          <p:cNvSpPr>
            <a:spLocks noGrp="1"/>
          </p:cNvSpPr>
          <p:nvPr>
            <p:ph type="body" idx="4294967295"/>
          </p:nvPr>
        </p:nvSpPr>
        <p:spPr>
          <a:xfrm>
            <a:off x="0" y="2489200"/>
            <a:ext cx="11553825" cy="5232400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400" dirty="0"/>
              <a:t>Semaphores are equally powerful to </a:t>
            </a:r>
            <a:r>
              <a:rPr sz="3400" dirty="0">
                <a:solidFill>
                  <a:schemeClr val="bg1"/>
                </a:solidFill>
              </a:rPr>
              <a:t>Locks+CVs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400" dirty="0"/>
              <a:t> - what does this mean?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4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3400" dirty="0"/>
              <a:t>One might </a:t>
            </a:r>
            <a:r>
              <a:rPr sz="3400" dirty="0"/>
              <a:t>be more convenient, but that’s not relevant</a:t>
            </a:r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endParaRPr sz="3400" dirty="0"/>
          </a:p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400" dirty="0"/>
              <a:t>Equivalence means </a:t>
            </a:r>
            <a:r>
              <a:rPr lang="en-US" sz="3400" dirty="0"/>
              <a:t>each can be </a:t>
            </a:r>
            <a:r>
              <a:rPr sz="3400" dirty="0"/>
              <a:t>buil</a:t>
            </a:r>
            <a:r>
              <a:rPr lang="en-US" sz="3400" dirty="0"/>
              <a:t>t</a:t>
            </a:r>
            <a:r>
              <a:rPr sz="3400" dirty="0"/>
              <a:t> </a:t>
            </a:r>
            <a:r>
              <a:rPr lang="en-US" sz="3400" dirty="0"/>
              <a:t>from the other</a:t>
            </a:r>
            <a:endParaRPr sz="3400" dirty="0"/>
          </a:p>
        </p:txBody>
      </p:sp>
    </p:spTree>
    <p:extLst>
      <p:ext uri="{BB962C8B-B14F-4D97-AF65-F5344CB8AC3E}">
        <p14:creationId xmlns:p14="http://schemas.microsoft.com/office/powerpoint/2010/main" val="100390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Proof Steps</a:t>
            </a:r>
          </a:p>
        </p:txBody>
      </p:sp>
      <p:sp>
        <p:nvSpPr>
          <p:cNvPr id="261" name="Shape 261"/>
          <p:cNvSpPr>
            <a:spLocks noGrp="1"/>
          </p:cNvSpPr>
          <p:nvPr>
            <p:ph type="body" idx="1"/>
          </p:nvPr>
        </p:nvSpPr>
        <p:spPr>
          <a:xfrm>
            <a:off x="951372" y="1859259"/>
            <a:ext cx="11099800" cy="905547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  <a:defRPr sz="1800">
                <a:solidFill>
                  <a:srgbClr val="000000"/>
                </a:solidFill>
              </a:defRPr>
            </a:pPr>
            <a:r>
              <a:rPr sz="3800">
                <a:solidFill>
                  <a:srgbClr val="FFFFFF"/>
                </a:solidFill>
              </a:rPr>
              <a:t>Want to show we can do these three things:</a:t>
            </a:r>
          </a:p>
        </p:txBody>
      </p:sp>
      <p:sp>
        <p:nvSpPr>
          <p:cNvPr id="262" name="Shape 262"/>
          <p:cNvSpPr/>
          <p:nvPr/>
        </p:nvSpPr>
        <p:spPr>
          <a:xfrm>
            <a:off x="1115449" y="3580246"/>
            <a:ext cx="2899902" cy="715968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Locks</a:t>
            </a:r>
          </a:p>
        </p:txBody>
      </p:sp>
      <p:sp>
        <p:nvSpPr>
          <p:cNvPr id="263" name="Shape 263"/>
          <p:cNvSpPr/>
          <p:nvPr/>
        </p:nvSpPr>
        <p:spPr>
          <a:xfrm>
            <a:off x="1115449" y="4342246"/>
            <a:ext cx="2899902" cy="715968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Semaphores</a:t>
            </a:r>
          </a:p>
        </p:txBody>
      </p:sp>
      <p:sp>
        <p:nvSpPr>
          <p:cNvPr id="264" name="Shape 264"/>
          <p:cNvSpPr/>
          <p:nvPr/>
        </p:nvSpPr>
        <p:spPr>
          <a:xfrm>
            <a:off x="5052449" y="3580246"/>
            <a:ext cx="2899902" cy="715968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CV’s</a:t>
            </a:r>
          </a:p>
        </p:txBody>
      </p:sp>
      <p:sp>
        <p:nvSpPr>
          <p:cNvPr id="265" name="Shape 265"/>
          <p:cNvSpPr/>
          <p:nvPr/>
        </p:nvSpPr>
        <p:spPr>
          <a:xfrm>
            <a:off x="5052449" y="4342246"/>
            <a:ext cx="2899902" cy="715968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Semaphores</a:t>
            </a:r>
          </a:p>
        </p:txBody>
      </p:sp>
      <p:sp>
        <p:nvSpPr>
          <p:cNvPr id="266" name="Shape 266"/>
          <p:cNvSpPr/>
          <p:nvPr/>
        </p:nvSpPr>
        <p:spPr>
          <a:xfrm>
            <a:off x="8989449" y="4342246"/>
            <a:ext cx="1378580" cy="715968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Locks</a:t>
            </a:r>
          </a:p>
        </p:txBody>
      </p:sp>
      <p:sp>
        <p:nvSpPr>
          <p:cNvPr id="267" name="Shape 267"/>
          <p:cNvSpPr/>
          <p:nvPr/>
        </p:nvSpPr>
        <p:spPr>
          <a:xfrm>
            <a:off x="8989449" y="3580246"/>
            <a:ext cx="2899902" cy="715968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Semaphores</a:t>
            </a:r>
          </a:p>
        </p:txBody>
      </p:sp>
      <p:sp>
        <p:nvSpPr>
          <p:cNvPr id="268" name="Shape 268"/>
          <p:cNvSpPr/>
          <p:nvPr/>
        </p:nvSpPr>
        <p:spPr>
          <a:xfrm>
            <a:off x="10510771" y="4342246"/>
            <a:ext cx="1378580" cy="715968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CV’s</a:t>
            </a:r>
          </a:p>
        </p:txBody>
      </p:sp>
    </p:spTree>
    <p:extLst>
      <p:ext uri="{BB962C8B-B14F-4D97-AF65-F5344CB8AC3E}">
        <p14:creationId xmlns:p14="http://schemas.microsoft.com/office/powerpoint/2010/main" val="48589760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Lock from Semaphore</a:t>
            </a:r>
          </a:p>
        </p:txBody>
      </p:sp>
      <p:sp>
        <p:nvSpPr>
          <p:cNvPr id="6" name="Rectangle 5"/>
          <p:cNvSpPr/>
          <p:nvPr/>
        </p:nvSpPr>
        <p:spPr>
          <a:xfrm>
            <a:off x="397565" y="2307309"/>
            <a:ext cx="1208598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err="1">
                <a:solidFill>
                  <a:schemeClr val="bg2"/>
                </a:solidFill>
                <a:latin typeface="Menlo" charset="0"/>
              </a:rPr>
              <a:t>typedef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Menlo" charset="0"/>
              </a:rPr>
              <a:t>struct</a:t>
            </a:r>
            <a:r>
              <a:rPr lang="en-US" b="1" dirty="0">
                <a:solidFill>
                  <a:schemeClr val="bg2"/>
                </a:solidFill>
                <a:latin typeface="Menlo" charset="0"/>
              </a:rPr>
              <a:t> __</a:t>
            </a:r>
            <a:r>
              <a:rPr lang="en-US" b="1" dirty="0" err="1">
                <a:solidFill>
                  <a:schemeClr val="bg2"/>
                </a:solidFill>
                <a:latin typeface="Menlo" charset="0"/>
              </a:rPr>
              <a:t>lock_t</a:t>
            </a:r>
            <a:r>
              <a:rPr lang="en-US" b="1" dirty="0">
                <a:solidFill>
                  <a:schemeClr val="bg2"/>
                </a:solidFill>
                <a:latin typeface="Menlo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{ </a:t>
            </a:r>
            <a:endParaRPr lang="en-US" dirty="0">
              <a:solidFill>
                <a:schemeClr val="bg2"/>
              </a:solidFill>
            </a:endParaRPr>
          </a:p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// whatever data </a:t>
            </a:r>
            <a:r>
              <a:rPr lang="en-US" dirty="0" err="1">
                <a:solidFill>
                  <a:schemeClr val="bg2"/>
                </a:solidFill>
                <a:latin typeface="Menlo" charset="0"/>
              </a:rPr>
              <a:t>structs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 you need go here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} </a:t>
            </a:r>
            <a:r>
              <a:rPr lang="en-US" dirty="0" err="1">
                <a:solidFill>
                  <a:schemeClr val="bg2"/>
                </a:solidFill>
                <a:latin typeface="Menlo" charset="0"/>
              </a:rPr>
              <a:t>lock_t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;</a:t>
            </a:r>
          </a:p>
          <a:p>
            <a:pPr algn="l"/>
            <a:endParaRPr lang="en-US" dirty="0">
              <a:solidFill>
                <a:schemeClr val="bg2"/>
              </a:solidFill>
              <a:latin typeface="Menlo" charset="0"/>
            </a:endParaRPr>
          </a:p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void </a:t>
            </a:r>
            <a:r>
              <a:rPr lang="en-US" dirty="0" err="1">
                <a:solidFill>
                  <a:schemeClr val="bg2"/>
                </a:solidFill>
                <a:latin typeface="Menlo" charset="0"/>
              </a:rPr>
              <a:t>init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chemeClr val="bg2"/>
                </a:solidFill>
                <a:latin typeface="Menlo" charset="0"/>
              </a:rPr>
              <a:t>lock_t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 *lock) {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}</a:t>
            </a:r>
          </a:p>
          <a:p>
            <a:pPr algn="l"/>
            <a:endParaRPr lang="en-US" dirty="0">
              <a:solidFill>
                <a:schemeClr val="bg2"/>
              </a:solidFill>
              <a:latin typeface="Menlo" charset="0"/>
            </a:endParaRPr>
          </a:p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void acquire(</a:t>
            </a:r>
            <a:r>
              <a:rPr lang="en-US" dirty="0" err="1">
                <a:solidFill>
                  <a:schemeClr val="bg2"/>
                </a:solidFill>
                <a:latin typeface="Menlo" charset="0"/>
              </a:rPr>
              <a:t>lock_t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 *lock) {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} </a:t>
            </a:r>
          </a:p>
          <a:p>
            <a:pPr algn="l"/>
            <a:br>
              <a:rPr lang="en-US" dirty="0">
                <a:solidFill>
                  <a:schemeClr val="bg2"/>
                </a:solidFill>
                <a:latin typeface="Helvetica" charset="0"/>
              </a:rPr>
            </a:br>
            <a:r>
              <a:rPr lang="en-US" dirty="0">
                <a:solidFill>
                  <a:schemeClr val="bg2"/>
                </a:solidFill>
                <a:latin typeface="Menlo" charset="0"/>
              </a:rPr>
              <a:t>void release(</a:t>
            </a:r>
            <a:r>
              <a:rPr lang="en-US" dirty="0" err="1">
                <a:solidFill>
                  <a:schemeClr val="bg2"/>
                </a:solidFill>
                <a:latin typeface="Menlo" charset="0"/>
              </a:rPr>
              <a:t>lock_t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 *lock) { 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}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Shape 262"/>
          <p:cNvSpPr/>
          <p:nvPr/>
        </p:nvSpPr>
        <p:spPr>
          <a:xfrm>
            <a:off x="9583646" y="7962759"/>
            <a:ext cx="2899902" cy="715968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Locks</a:t>
            </a:r>
          </a:p>
        </p:txBody>
      </p:sp>
      <p:sp>
        <p:nvSpPr>
          <p:cNvPr id="8" name="Shape 263"/>
          <p:cNvSpPr/>
          <p:nvPr/>
        </p:nvSpPr>
        <p:spPr>
          <a:xfrm>
            <a:off x="9583646" y="8724759"/>
            <a:ext cx="2899902" cy="715968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Semaphores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652954" y="8724759"/>
            <a:ext cx="91010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9940" lvl="1" indent="0" algn="l" defTabSz="420624">
              <a:buNone/>
              <a:defRPr sz="1800">
                <a:solidFill>
                  <a:srgbClr val="000000"/>
                </a:solidFill>
              </a:defRPr>
            </a:pPr>
            <a:r>
              <a:rPr lang="en-US" altLang="en-US" sz="2400" dirty="0" err="1"/>
              <a:t>Sem_wait</a:t>
            </a:r>
            <a:r>
              <a:rPr lang="en-US" altLang="en-US" sz="2400" dirty="0"/>
              <a:t>(): Waits until value &gt; 0, then decrement</a:t>
            </a:r>
          </a:p>
          <a:p>
            <a:pPr marL="419940" lvl="1" indent="0" algn="l" defTabSz="420624">
              <a:defRPr sz="1800">
                <a:solidFill>
                  <a:srgbClr val="000000"/>
                </a:solidFill>
              </a:defRPr>
            </a:pPr>
            <a:r>
              <a:rPr lang="en-US" sz="2400" dirty="0" err="1">
                <a:ea typeface="Menlo"/>
                <a:cs typeface="Menlo"/>
                <a:sym typeface="Menlo"/>
              </a:rPr>
              <a:t>Sem_post</a:t>
            </a:r>
            <a:r>
              <a:rPr lang="en-US" sz="2400" dirty="0">
                <a:ea typeface="Menlo"/>
                <a:cs typeface="Menlo"/>
                <a:sym typeface="Menlo"/>
              </a:rPr>
              <a:t>(): Increment value, then wake a single waiter</a:t>
            </a:r>
          </a:p>
          <a:p>
            <a:pPr marL="419940" lvl="1" indent="0" algn="l" defTabSz="420624">
              <a:buNone/>
              <a:defRPr sz="1800">
                <a:solidFill>
                  <a:srgbClr val="000000"/>
                </a:solidFill>
              </a:defRPr>
            </a:pPr>
            <a:endParaRPr lang="en-US" sz="2400" b="1" dirty="0">
              <a:ea typeface="Menlo"/>
              <a:cs typeface="Menlo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593674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Lock from Semaphore</a:t>
            </a:r>
          </a:p>
        </p:txBody>
      </p:sp>
      <p:sp>
        <p:nvSpPr>
          <p:cNvPr id="6" name="Rectangle 5"/>
          <p:cNvSpPr/>
          <p:nvPr/>
        </p:nvSpPr>
        <p:spPr>
          <a:xfrm>
            <a:off x="397565" y="2030618"/>
            <a:ext cx="12085983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 err="1">
                <a:solidFill>
                  <a:schemeClr val="bg2"/>
                </a:solidFill>
                <a:latin typeface="Menlo" charset="0"/>
              </a:rPr>
              <a:t>typedef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Menlo" charset="0"/>
              </a:rPr>
              <a:t>struct</a:t>
            </a:r>
            <a:r>
              <a:rPr lang="en-US" b="1" dirty="0">
                <a:solidFill>
                  <a:schemeClr val="bg2"/>
                </a:solidFill>
                <a:latin typeface="Menlo" charset="0"/>
              </a:rPr>
              <a:t> __</a:t>
            </a:r>
            <a:r>
              <a:rPr lang="en-US" b="1" dirty="0" err="1">
                <a:solidFill>
                  <a:schemeClr val="bg2"/>
                </a:solidFill>
                <a:latin typeface="Menlo" charset="0"/>
              </a:rPr>
              <a:t>lock_t</a:t>
            </a:r>
            <a:r>
              <a:rPr lang="en-US" b="1" dirty="0">
                <a:solidFill>
                  <a:schemeClr val="bg2"/>
                </a:solidFill>
                <a:latin typeface="Menlo" charset="0"/>
              </a:rPr>
              <a:t> 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{ 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	</a:t>
            </a:r>
            <a:r>
              <a:rPr lang="en-US" dirty="0" err="1">
                <a:solidFill>
                  <a:schemeClr val="bg2"/>
                </a:solidFill>
                <a:latin typeface="Menlo" charset="0"/>
              </a:rPr>
              <a:t>sem_t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Menlo" charset="0"/>
              </a:rPr>
              <a:t>sem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;</a:t>
            </a:r>
            <a:endParaRPr lang="en-US" dirty="0">
              <a:solidFill>
                <a:schemeClr val="bg2"/>
              </a:solidFill>
            </a:endParaRPr>
          </a:p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} </a:t>
            </a:r>
            <a:r>
              <a:rPr lang="en-US" dirty="0" err="1">
                <a:solidFill>
                  <a:schemeClr val="bg2"/>
                </a:solidFill>
                <a:latin typeface="Menlo" charset="0"/>
              </a:rPr>
              <a:t>lock_t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;</a:t>
            </a:r>
          </a:p>
          <a:p>
            <a:pPr algn="l"/>
            <a:endParaRPr lang="en-US" dirty="0">
              <a:solidFill>
                <a:schemeClr val="bg2"/>
              </a:solidFill>
              <a:latin typeface="Menlo" charset="0"/>
            </a:endParaRPr>
          </a:p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void </a:t>
            </a:r>
            <a:r>
              <a:rPr lang="en-US" dirty="0" err="1">
                <a:solidFill>
                  <a:schemeClr val="bg2"/>
                </a:solidFill>
                <a:latin typeface="Menlo" charset="0"/>
              </a:rPr>
              <a:t>init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chemeClr val="bg2"/>
                </a:solidFill>
                <a:latin typeface="Menlo" charset="0"/>
              </a:rPr>
              <a:t>lock_t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 *lock) {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	</a:t>
            </a:r>
            <a:r>
              <a:rPr lang="en-US" dirty="0" err="1">
                <a:solidFill>
                  <a:schemeClr val="bg2"/>
                </a:solidFill>
                <a:latin typeface="Menlo" charset="0"/>
              </a:rPr>
              <a:t>sem_init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(&amp;lock-&gt;</a:t>
            </a:r>
            <a:r>
              <a:rPr lang="en-US" dirty="0" err="1">
                <a:solidFill>
                  <a:schemeClr val="bg2"/>
                </a:solidFill>
                <a:latin typeface="Menlo" charset="0"/>
              </a:rPr>
              <a:t>sem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, ??);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}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void acquire(</a:t>
            </a:r>
            <a:r>
              <a:rPr lang="en-US" dirty="0" err="1">
                <a:solidFill>
                  <a:schemeClr val="bg2"/>
                </a:solidFill>
                <a:latin typeface="Menlo" charset="0"/>
              </a:rPr>
              <a:t>lock_t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 *lock) {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	</a:t>
            </a:r>
            <a:r>
              <a:rPr lang="en-US" dirty="0" err="1">
                <a:solidFill>
                  <a:schemeClr val="bg2"/>
                </a:solidFill>
                <a:latin typeface="Menlo" charset="0"/>
              </a:rPr>
              <a:t>sem_wait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(&amp;lock-&gt;</a:t>
            </a:r>
            <a:r>
              <a:rPr lang="en-US" dirty="0" err="1">
                <a:solidFill>
                  <a:schemeClr val="bg2"/>
                </a:solidFill>
                <a:latin typeface="Menlo" charset="0"/>
              </a:rPr>
              <a:t>sem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);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} 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void </a:t>
            </a:r>
            <a:r>
              <a:rPr lang="en-US" b="1" dirty="0">
                <a:solidFill>
                  <a:schemeClr val="bg2"/>
                </a:solidFill>
                <a:latin typeface="Menlo" charset="0"/>
              </a:rPr>
              <a:t>release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(</a:t>
            </a:r>
            <a:r>
              <a:rPr lang="en-US" dirty="0" err="1">
                <a:solidFill>
                  <a:schemeClr val="bg2"/>
                </a:solidFill>
                <a:latin typeface="Menlo" charset="0"/>
              </a:rPr>
              <a:t>lock_t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 *lock) {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	</a:t>
            </a:r>
            <a:r>
              <a:rPr lang="en-US" dirty="0" err="1">
                <a:solidFill>
                  <a:schemeClr val="bg2"/>
                </a:solidFill>
                <a:latin typeface="Menlo" charset="0"/>
              </a:rPr>
              <a:t>sem_post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(&amp;lock-&gt;</a:t>
            </a:r>
            <a:r>
              <a:rPr lang="en-US" dirty="0" err="1">
                <a:solidFill>
                  <a:schemeClr val="bg2"/>
                </a:solidFill>
                <a:latin typeface="Menlo" charset="0"/>
              </a:rPr>
              <a:t>sem</a:t>
            </a:r>
            <a:r>
              <a:rPr lang="en-US" dirty="0">
                <a:solidFill>
                  <a:schemeClr val="bg2"/>
                </a:solidFill>
                <a:latin typeface="Menlo" charset="0"/>
              </a:rPr>
              <a:t>); 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Menlo" charset="0"/>
              </a:rPr>
              <a:t>}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Shape 262"/>
          <p:cNvSpPr/>
          <p:nvPr/>
        </p:nvSpPr>
        <p:spPr>
          <a:xfrm>
            <a:off x="9583646" y="7962759"/>
            <a:ext cx="2899902" cy="715968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Locks</a:t>
            </a:r>
          </a:p>
        </p:txBody>
      </p:sp>
      <p:sp>
        <p:nvSpPr>
          <p:cNvPr id="7" name="Shape 263"/>
          <p:cNvSpPr/>
          <p:nvPr/>
        </p:nvSpPr>
        <p:spPr>
          <a:xfrm>
            <a:off x="9583646" y="8724759"/>
            <a:ext cx="2899902" cy="715968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Semaphores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27254" y="4854469"/>
            <a:ext cx="4256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1 </a:t>
            </a:r>
            <a:r>
              <a:rPr lang="en-US" sz="2800" dirty="0">
                <a:solidFill>
                  <a:schemeClr val="bg1"/>
                </a:solidFill>
                <a:sym typeface="Wingdings"/>
              </a:rPr>
              <a:t> </a:t>
            </a:r>
            <a:r>
              <a:rPr lang="en-US" sz="2800" dirty="0">
                <a:solidFill>
                  <a:schemeClr val="bg1"/>
                </a:solidFill>
              </a:rPr>
              <a:t>1 thread can grab lock</a:t>
            </a:r>
          </a:p>
        </p:txBody>
      </p:sp>
      <p:sp>
        <p:nvSpPr>
          <p:cNvPr id="9" name="Rectangle 8"/>
          <p:cNvSpPr/>
          <p:nvPr/>
        </p:nvSpPr>
        <p:spPr>
          <a:xfrm>
            <a:off x="1652954" y="8724759"/>
            <a:ext cx="91010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9940" lvl="1" indent="0" algn="l" defTabSz="420624">
              <a:buNone/>
              <a:defRPr sz="1800">
                <a:solidFill>
                  <a:srgbClr val="000000"/>
                </a:solidFill>
              </a:defRPr>
            </a:pPr>
            <a:r>
              <a:rPr lang="en-US" altLang="en-US" sz="2400" dirty="0" err="1"/>
              <a:t>Sem_wait</a:t>
            </a:r>
            <a:r>
              <a:rPr lang="en-US" altLang="en-US" sz="2400" dirty="0"/>
              <a:t>(): Waits until value &gt; 0, then decrement</a:t>
            </a:r>
          </a:p>
          <a:p>
            <a:pPr marL="419940" lvl="1" indent="0" algn="l" defTabSz="420624">
              <a:defRPr sz="1800">
                <a:solidFill>
                  <a:srgbClr val="000000"/>
                </a:solidFill>
              </a:defRPr>
            </a:pPr>
            <a:r>
              <a:rPr lang="en-US" sz="2400" dirty="0" err="1">
                <a:ea typeface="Menlo"/>
                <a:cs typeface="Menlo"/>
                <a:sym typeface="Menlo"/>
              </a:rPr>
              <a:t>Sem_post</a:t>
            </a:r>
            <a:r>
              <a:rPr lang="en-US" sz="2400" dirty="0">
                <a:ea typeface="Menlo"/>
                <a:cs typeface="Menlo"/>
                <a:sym typeface="Menlo"/>
              </a:rPr>
              <a:t>(): Increment value, then wake a single waiter</a:t>
            </a:r>
          </a:p>
          <a:p>
            <a:pPr marL="419940" lvl="1" indent="0" algn="l" defTabSz="420624">
              <a:buNone/>
              <a:defRPr sz="1800">
                <a:solidFill>
                  <a:srgbClr val="000000"/>
                </a:solidFill>
              </a:defRPr>
            </a:pPr>
            <a:endParaRPr lang="en-US" sz="2400" b="1" dirty="0">
              <a:ea typeface="Menlo"/>
              <a:cs typeface="Menlo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03122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Semaphore from Lock and CV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539" y="2385391"/>
            <a:ext cx="779227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Typedef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 {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// what goes here?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} </a:t>
            </a:r>
            <a:r>
              <a:rPr lang="en-US" dirty="0" err="1">
                <a:solidFill>
                  <a:schemeClr val="bg1"/>
                </a:solidFill>
              </a:rPr>
              <a:t>sem_t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Void </a:t>
            </a:r>
            <a:r>
              <a:rPr lang="en-US" dirty="0" err="1">
                <a:solidFill>
                  <a:schemeClr val="bg1"/>
                </a:solidFill>
              </a:rPr>
              <a:t>sem_init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sem_t</a:t>
            </a:r>
            <a:r>
              <a:rPr lang="en-US" dirty="0">
                <a:solidFill>
                  <a:schemeClr val="bg1"/>
                </a:solidFill>
              </a:rPr>
              <a:t> *s,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value) {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// what goes here?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hape 266"/>
          <p:cNvSpPr/>
          <p:nvPr/>
        </p:nvSpPr>
        <p:spPr>
          <a:xfrm>
            <a:off x="9625554" y="8653669"/>
            <a:ext cx="1378580" cy="715968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Locks</a:t>
            </a:r>
          </a:p>
        </p:txBody>
      </p:sp>
      <p:sp>
        <p:nvSpPr>
          <p:cNvPr id="6" name="Shape 267"/>
          <p:cNvSpPr/>
          <p:nvPr/>
        </p:nvSpPr>
        <p:spPr>
          <a:xfrm>
            <a:off x="9625554" y="7891669"/>
            <a:ext cx="2899902" cy="715968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Semaphores</a:t>
            </a:r>
          </a:p>
        </p:txBody>
      </p:sp>
      <p:sp>
        <p:nvSpPr>
          <p:cNvPr id="7" name="Shape 268"/>
          <p:cNvSpPr/>
          <p:nvPr/>
        </p:nvSpPr>
        <p:spPr>
          <a:xfrm>
            <a:off x="11146876" y="8653669"/>
            <a:ext cx="1378580" cy="715968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CV’s</a:t>
            </a:r>
          </a:p>
        </p:txBody>
      </p:sp>
      <p:sp>
        <p:nvSpPr>
          <p:cNvPr id="8" name="Rectangle 7"/>
          <p:cNvSpPr/>
          <p:nvPr/>
        </p:nvSpPr>
        <p:spPr>
          <a:xfrm>
            <a:off x="1652954" y="8724759"/>
            <a:ext cx="91010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9940" lvl="1" indent="0" algn="l" defTabSz="420624">
              <a:buNone/>
              <a:defRPr sz="1800">
                <a:solidFill>
                  <a:srgbClr val="000000"/>
                </a:solidFill>
              </a:defRPr>
            </a:pPr>
            <a:r>
              <a:rPr lang="en-US" altLang="en-US" sz="2400" dirty="0" err="1"/>
              <a:t>Sem_wait</a:t>
            </a:r>
            <a:r>
              <a:rPr lang="en-US" altLang="en-US" sz="2400" dirty="0"/>
              <a:t>(): Waits until value &gt; 0, then decrement</a:t>
            </a:r>
          </a:p>
          <a:p>
            <a:pPr marL="419940" lvl="1" indent="0" algn="l" defTabSz="420624">
              <a:defRPr sz="1800">
                <a:solidFill>
                  <a:srgbClr val="000000"/>
                </a:solidFill>
              </a:defRPr>
            </a:pPr>
            <a:r>
              <a:rPr lang="en-US" sz="2400" dirty="0" err="1">
                <a:ea typeface="Menlo"/>
                <a:cs typeface="Menlo"/>
                <a:sym typeface="Menlo"/>
              </a:rPr>
              <a:t>Sem_post</a:t>
            </a:r>
            <a:r>
              <a:rPr lang="en-US" sz="2400" dirty="0">
                <a:ea typeface="Menlo"/>
                <a:cs typeface="Menlo"/>
                <a:sym typeface="Menlo"/>
              </a:rPr>
              <a:t>(): Increment value, then wake a single waiter</a:t>
            </a:r>
          </a:p>
          <a:p>
            <a:pPr marL="419940" lvl="1" indent="0" algn="l" defTabSz="420624">
              <a:buNone/>
              <a:defRPr sz="1800">
                <a:solidFill>
                  <a:srgbClr val="000000"/>
                </a:solidFill>
              </a:defRPr>
            </a:pPr>
            <a:endParaRPr lang="en-US" sz="2400" b="1" dirty="0">
              <a:ea typeface="Menlo"/>
              <a:cs typeface="Menlo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875512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Shape 9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Announcements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963" name="Shape 963"/>
          <p:cNvSpPr>
            <a:spLocks noGrp="1"/>
          </p:cNvSpPr>
          <p:nvPr>
            <p:ph type="body" idx="4294967295"/>
          </p:nvPr>
        </p:nvSpPr>
        <p:spPr>
          <a:xfrm>
            <a:off x="130628" y="2278856"/>
            <a:ext cx="12537967" cy="5195888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rgbClr val="333333"/>
                </a:solidFill>
              </a:rPr>
              <a:t>Project 2 this week 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rgbClr val="333333"/>
                </a:solidFill>
              </a:rPr>
              <a:t>Project 4 will be posted ~4/17 midnight and will be due on May 1st. We will reduce the size of the project.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400" b="1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34695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Semaphore from Lock and CV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539" y="2385391"/>
            <a:ext cx="779227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Typedef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 {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value;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cond_t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cond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lock_t</a:t>
            </a:r>
            <a:r>
              <a:rPr lang="en-US" dirty="0">
                <a:solidFill>
                  <a:schemeClr val="bg1"/>
                </a:solidFill>
              </a:rPr>
              <a:t> lock;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} </a:t>
            </a:r>
            <a:r>
              <a:rPr lang="en-US" dirty="0" err="1">
                <a:solidFill>
                  <a:schemeClr val="bg1"/>
                </a:solidFill>
              </a:rPr>
              <a:t>sem_t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Void </a:t>
            </a:r>
            <a:r>
              <a:rPr lang="en-US" dirty="0" err="1">
                <a:solidFill>
                  <a:schemeClr val="bg1"/>
                </a:solidFill>
              </a:rPr>
              <a:t>sem_init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sem_t</a:t>
            </a:r>
            <a:r>
              <a:rPr lang="en-US" dirty="0">
                <a:solidFill>
                  <a:schemeClr val="bg1"/>
                </a:solidFill>
              </a:rPr>
              <a:t> *s,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value) {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s-&gt;value = value;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cond_init</a:t>
            </a:r>
            <a:r>
              <a:rPr lang="en-US" dirty="0">
                <a:solidFill>
                  <a:schemeClr val="bg1"/>
                </a:solidFill>
              </a:rPr>
              <a:t>(&amp;s-&gt;</a:t>
            </a:r>
            <a:r>
              <a:rPr lang="en-US" dirty="0" err="1">
                <a:solidFill>
                  <a:schemeClr val="bg1"/>
                </a:solidFill>
              </a:rPr>
              <a:t>cond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lock_init</a:t>
            </a:r>
            <a:r>
              <a:rPr lang="en-US" dirty="0">
                <a:solidFill>
                  <a:schemeClr val="bg1"/>
                </a:solidFill>
              </a:rPr>
              <a:t>(&amp;s-&gt;lock);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hape 266"/>
          <p:cNvSpPr/>
          <p:nvPr/>
        </p:nvSpPr>
        <p:spPr>
          <a:xfrm>
            <a:off x="9625554" y="8653669"/>
            <a:ext cx="1378580" cy="715968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Locks</a:t>
            </a:r>
          </a:p>
        </p:txBody>
      </p:sp>
      <p:sp>
        <p:nvSpPr>
          <p:cNvPr id="6" name="Shape 267"/>
          <p:cNvSpPr/>
          <p:nvPr/>
        </p:nvSpPr>
        <p:spPr>
          <a:xfrm>
            <a:off x="9625554" y="7891669"/>
            <a:ext cx="2899902" cy="715968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Semaphores</a:t>
            </a:r>
          </a:p>
        </p:txBody>
      </p:sp>
      <p:sp>
        <p:nvSpPr>
          <p:cNvPr id="7" name="Shape 268"/>
          <p:cNvSpPr/>
          <p:nvPr/>
        </p:nvSpPr>
        <p:spPr>
          <a:xfrm>
            <a:off x="11146876" y="8653669"/>
            <a:ext cx="1378580" cy="715968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CV’s</a:t>
            </a:r>
          </a:p>
        </p:txBody>
      </p:sp>
      <p:sp>
        <p:nvSpPr>
          <p:cNvPr id="8" name="Rectangle 7"/>
          <p:cNvSpPr/>
          <p:nvPr/>
        </p:nvSpPr>
        <p:spPr>
          <a:xfrm>
            <a:off x="1652954" y="8724759"/>
            <a:ext cx="91010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9940" lvl="1" indent="0" algn="l" defTabSz="420624">
              <a:buNone/>
              <a:defRPr sz="1800">
                <a:solidFill>
                  <a:srgbClr val="000000"/>
                </a:solidFill>
              </a:defRPr>
            </a:pPr>
            <a:r>
              <a:rPr lang="en-US" altLang="en-US" sz="2400" dirty="0" err="1"/>
              <a:t>Sem_wait</a:t>
            </a:r>
            <a:r>
              <a:rPr lang="en-US" altLang="en-US" sz="2400" dirty="0"/>
              <a:t>(): Waits until value &gt; 0, then decrement</a:t>
            </a:r>
          </a:p>
          <a:p>
            <a:pPr marL="419940" lvl="1" indent="0" algn="l" defTabSz="420624">
              <a:defRPr sz="1800">
                <a:solidFill>
                  <a:srgbClr val="000000"/>
                </a:solidFill>
              </a:defRPr>
            </a:pPr>
            <a:r>
              <a:rPr lang="en-US" sz="2400" dirty="0" err="1">
                <a:ea typeface="Menlo"/>
                <a:cs typeface="Menlo"/>
                <a:sym typeface="Menlo"/>
              </a:rPr>
              <a:t>Sem_post</a:t>
            </a:r>
            <a:r>
              <a:rPr lang="en-US" sz="2400" dirty="0">
                <a:ea typeface="Menlo"/>
                <a:cs typeface="Menlo"/>
                <a:sym typeface="Menlo"/>
              </a:rPr>
              <a:t>(): Increment value, then wake a single waiter</a:t>
            </a:r>
          </a:p>
          <a:p>
            <a:pPr marL="419940" lvl="1" indent="0" algn="l" defTabSz="420624">
              <a:buNone/>
              <a:defRPr sz="1800">
                <a:solidFill>
                  <a:srgbClr val="000000"/>
                </a:solidFill>
              </a:defRPr>
            </a:pPr>
            <a:endParaRPr lang="en-US" sz="2400" b="1" dirty="0">
              <a:ea typeface="Menlo"/>
              <a:cs typeface="Menlo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56944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Semaphore from Lock and CV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539" y="2385391"/>
            <a:ext cx="65200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Sem_wait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chemeClr val="bg1"/>
                </a:solidFill>
              </a:rPr>
              <a:t>sem_t</a:t>
            </a:r>
            <a:r>
              <a:rPr lang="en-US" dirty="0">
                <a:solidFill>
                  <a:schemeClr val="bg1"/>
                </a:solidFill>
              </a:rPr>
              <a:t> *s) {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// what goes here?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58609" y="2385391"/>
            <a:ext cx="65024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Sem_post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chemeClr val="bg1"/>
                </a:solidFill>
              </a:rPr>
              <a:t>sem_t</a:t>
            </a:r>
            <a:r>
              <a:rPr lang="en-US" dirty="0">
                <a:solidFill>
                  <a:schemeClr val="bg1"/>
                </a:solidFill>
              </a:rPr>
              <a:t> *s) {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// what goes here?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hape 266"/>
          <p:cNvSpPr/>
          <p:nvPr/>
        </p:nvSpPr>
        <p:spPr>
          <a:xfrm>
            <a:off x="9645432" y="8556438"/>
            <a:ext cx="1378580" cy="715968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Locks</a:t>
            </a:r>
          </a:p>
        </p:txBody>
      </p:sp>
      <p:sp>
        <p:nvSpPr>
          <p:cNvPr id="7" name="Shape 267"/>
          <p:cNvSpPr/>
          <p:nvPr/>
        </p:nvSpPr>
        <p:spPr>
          <a:xfrm>
            <a:off x="9645432" y="7794438"/>
            <a:ext cx="2899902" cy="715968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Semaphores</a:t>
            </a:r>
          </a:p>
        </p:txBody>
      </p:sp>
      <p:sp>
        <p:nvSpPr>
          <p:cNvPr id="8" name="Shape 268"/>
          <p:cNvSpPr/>
          <p:nvPr/>
        </p:nvSpPr>
        <p:spPr>
          <a:xfrm>
            <a:off x="11166754" y="8556438"/>
            <a:ext cx="1378580" cy="715968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CV’s</a:t>
            </a:r>
          </a:p>
        </p:txBody>
      </p:sp>
      <p:sp>
        <p:nvSpPr>
          <p:cNvPr id="9" name="Rectangle 8"/>
          <p:cNvSpPr/>
          <p:nvPr/>
        </p:nvSpPr>
        <p:spPr>
          <a:xfrm>
            <a:off x="1652954" y="8724759"/>
            <a:ext cx="91010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9940" lvl="1" indent="0" algn="l" defTabSz="420624">
              <a:buNone/>
              <a:defRPr sz="1800">
                <a:solidFill>
                  <a:srgbClr val="000000"/>
                </a:solidFill>
              </a:defRPr>
            </a:pPr>
            <a:r>
              <a:rPr lang="en-US" altLang="en-US" sz="2400" dirty="0" err="1"/>
              <a:t>Sem_wait</a:t>
            </a:r>
            <a:r>
              <a:rPr lang="en-US" altLang="en-US" sz="2400" dirty="0"/>
              <a:t>(): Waits until value &gt; 0, then decrement</a:t>
            </a:r>
          </a:p>
          <a:p>
            <a:pPr marL="419940" lvl="1" indent="0" algn="l" defTabSz="420624">
              <a:defRPr sz="1800">
                <a:solidFill>
                  <a:srgbClr val="000000"/>
                </a:solidFill>
              </a:defRPr>
            </a:pPr>
            <a:r>
              <a:rPr lang="en-US" sz="2400" dirty="0" err="1">
                <a:ea typeface="Menlo"/>
                <a:cs typeface="Menlo"/>
                <a:sym typeface="Menlo"/>
              </a:rPr>
              <a:t>Sem_post</a:t>
            </a:r>
            <a:r>
              <a:rPr lang="en-US" sz="2400" dirty="0">
                <a:ea typeface="Menlo"/>
                <a:cs typeface="Menlo"/>
                <a:sym typeface="Menlo"/>
              </a:rPr>
              <a:t>(): Increment value, then wake a single waiter</a:t>
            </a:r>
          </a:p>
          <a:p>
            <a:pPr marL="419940" lvl="1" indent="0" algn="l" defTabSz="420624">
              <a:buNone/>
              <a:defRPr sz="1800">
                <a:solidFill>
                  <a:srgbClr val="000000"/>
                </a:solidFill>
              </a:defRPr>
            </a:pPr>
            <a:endParaRPr lang="en-US" sz="2400" b="1" dirty="0">
              <a:ea typeface="Menlo"/>
              <a:cs typeface="Menlo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839366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Semaphore from Lock and CV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539" y="2385391"/>
            <a:ext cx="65200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Sem_wait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chemeClr val="bg1"/>
                </a:solidFill>
              </a:rPr>
              <a:t>sem_t</a:t>
            </a:r>
            <a:r>
              <a:rPr lang="en-US" dirty="0">
                <a:solidFill>
                  <a:schemeClr val="bg1"/>
                </a:solidFill>
              </a:rPr>
              <a:t> *s) {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lock_acquire</a:t>
            </a:r>
            <a:r>
              <a:rPr lang="en-US" dirty="0">
                <a:solidFill>
                  <a:schemeClr val="bg1"/>
                </a:solidFill>
              </a:rPr>
              <a:t>(&amp;s-&gt;lock);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// this stuff is atomic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lock_release</a:t>
            </a:r>
            <a:r>
              <a:rPr lang="en-US" dirty="0">
                <a:solidFill>
                  <a:schemeClr val="bg1"/>
                </a:solidFill>
              </a:rPr>
              <a:t>(&amp;s-&gt;lock);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58609" y="2385391"/>
            <a:ext cx="65024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Sem_post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chemeClr val="bg1"/>
                </a:solidFill>
              </a:rPr>
              <a:t>sem_t</a:t>
            </a:r>
            <a:r>
              <a:rPr lang="en-US" dirty="0">
                <a:solidFill>
                  <a:schemeClr val="bg1"/>
                </a:solidFill>
              </a:rPr>
              <a:t> *s) {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lock_acquire</a:t>
            </a:r>
            <a:r>
              <a:rPr lang="en-US" dirty="0">
                <a:solidFill>
                  <a:schemeClr val="bg1"/>
                </a:solidFill>
              </a:rPr>
              <a:t>(&amp;s-&gt;lock);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// this stuff is atomic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lock_release</a:t>
            </a:r>
            <a:r>
              <a:rPr lang="en-US" dirty="0">
                <a:solidFill>
                  <a:schemeClr val="bg1"/>
                </a:solidFill>
              </a:rPr>
              <a:t>(&amp;s-&gt;lock);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hape 266"/>
          <p:cNvSpPr/>
          <p:nvPr/>
        </p:nvSpPr>
        <p:spPr>
          <a:xfrm>
            <a:off x="9645432" y="8556438"/>
            <a:ext cx="1378580" cy="715968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Locks</a:t>
            </a:r>
          </a:p>
        </p:txBody>
      </p:sp>
      <p:sp>
        <p:nvSpPr>
          <p:cNvPr id="7" name="Shape 267"/>
          <p:cNvSpPr/>
          <p:nvPr/>
        </p:nvSpPr>
        <p:spPr>
          <a:xfrm>
            <a:off x="9645432" y="7794438"/>
            <a:ext cx="2899902" cy="715968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Semaphores</a:t>
            </a:r>
          </a:p>
        </p:txBody>
      </p:sp>
      <p:sp>
        <p:nvSpPr>
          <p:cNvPr id="8" name="Shape 268"/>
          <p:cNvSpPr/>
          <p:nvPr/>
        </p:nvSpPr>
        <p:spPr>
          <a:xfrm>
            <a:off x="11166754" y="8556438"/>
            <a:ext cx="1378580" cy="715968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CV’s</a:t>
            </a:r>
          </a:p>
        </p:txBody>
      </p:sp>
      <p:sp>
        <p:nvSpPr>
          <p:cNvPr id="9" name="Rectangle 8"/>
          <p:cNvSpPr/>
          <p:nvPr/>
        </p:nvSpPr>
        <p:spPr>
          <a:xfrm>
            <a:off x="1652954" y="8724759"/>
            <a:ext cx="91010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9940" lvl="1" indent="0" algn="l" defTabSz="420624">
              <a:buNone/>
              <a:defRPr sz="1800">
                <a:solidFill>
                  <a:srgbClr val="000000"/>
                </a:solidFill>
              </a:defRPr>
            </a:pPr>
            <a:r>
              <a:rPr lang="en-US" altLang="en-US" sz="2400" dirty="0" err="1"/>
              <a:t>Sem_wait</a:t>
            </a:r>
            <a:r>
              <a:rPr lang="en-US" altLang="en-US" sz="2400" dirty="0"/>
              <a:t>(): Waits until value &gt; 0, then decrement</a:t>
            </a:r>
          </a:p>
          <a:p>
            <a:pPr marL="419940" lvl="1" indent="0" algn="l" defTabSz="420624">
              <a:defRPr sz="1800">
                <a:solidFill>
                  <a:srgbClr val="000000"/>
                </a:solidFill>
              </a:defRPr>
            </a:pPr>
            <a:r>
              <a:rPr lang="en-US" sz="2400" dirty="0" err="1">
                <a:ea typeface="Menlo"/>
                <a:cs typeface="Menlo"/>
                <a:sym typeface="Menlo"/>
              </a:rPr>
              <a:t>Sem_post</a:t>
            </a:r>
            <a:r>
              <a:rPr lang="en-US" sz="2400" dirty="0">
                <a:ea typeface="Menlo"/>
                <a:cs typeface="Menlo"/>
                <a:sym typeface="Menlo"/>
              </a:rPr>
              <a:t>(): Increment value, then wake a single waiter</a:t>
            </a:r>
          </a:p>
          <a:p>
            <a:pPr marL="419940" lvl="1" indent="0" algn="l" defTabSz="420624">
              <a:buNone/>
              <a:defRPr sz="1800">
                <a:solidFill>
                  <a:srgbClr val="000000"/>
                </a:solidFill>
              </a:defRPr>
            </a:pPr>
            <a:endParaRPr lang="en-US" sz="2400" b="1" dirty="0">
              <a:ea typeface="Menlo"/>
              <a:cs typeface="Menlo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774381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Semaphore from Lock and CV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539" y="2385391"/>
            <a:ext cx="65200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Sem_wait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chemeClr val="bg1"/>
                </a:solidFill>
              </a:rPr>
              <a:t>sem_t</a:t>
            </a:r>
            <a:r>
              <a:rPr lang="en-US" dirty="0">
                <a:solidFill>
                  <a:schemeClr val="bg1"/>
                </a:solidFill>
              </a:rPr>
              <a:t> *s) {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lock_acquire</a:t>
            </a:r>
            <a:r>
              <a:rPr lang="en-US" dirty="0">
                <a:solidFill>
                  <a:schemeClr val="bg1"/>
                </a:solidFill>
              </a:rPr>
              <a:t>(&amp;s-&gt;lock);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while (s-&gt;value &lt;= 0)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dirty="0" err="1">
                <a:solidFill>
                  <a:schemeClr val="bg1"/>
                </a:solidFill>
              </a:rPr>
              <a:t>cond_wait</a:t>
            </a:r>
            <a:r>
              <a:rPr lang="en-US" dirty="0">
                <a:solidFill>
                  <a:schemeClr val="bg1"/>
                </a:solidFill>
              </a:rPr>
              <a:t>(&amp;s-&gt;</a:t>
            </a:r>
            <a:r>
              <a:rPr lang="en-US" dirty="0" err="1">
                <a:solidFill>
                  <a:schemeClr val="bg1"/>
                </a:solidFill>
              </a:rPr>
              <a:t>cond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s-&gt;value--;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lock_release</a:t>
            </a:r>
            <a:r>
              <a:rPr lang="en-US" dirty="0">
                <a:solidFill>
                  <a:schemeClr val="bg1"/>
                </a:solidFill>
              </a:rPr>
              <a:t>(&amp;s-&gt;lock);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58609" y="2385391"/>
            <a:ext cx="65024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Sem_post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chemeClr val="bg1"/>
                </a:solidFill>
              </a:rPr>
              <a:t>sem_t</a:t>
            </a:r>
            <a:r>
              <a:rPr lang="en-US" dirty="0">
                <a:solidFill>
                  <a:schemeClr val="bg1"/>
                </a:solidFill>
              </a:rPr>
              <a:t> *s) {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lock_acquire</a:t>
            </a:r>
            <a:r>
              <a:rPr lang="en-US" dirty="0">
                <a:solidFill>
                  <a:schemeClr val="bg1"/>
                </a:solidFill>
              </a:rPr>
              <a:t>(&amp;s-&gt;lock);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// this stuff is atomic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lock_release</a:t>
            </a:r>
            <a:r>
              <a:rPr lang="en-US" dirty="0">
                <a:solidFill>
                  <a:schemeClr val="bg1"/>
                </a:solidFill>
              </a:rPr>
              <a:t>(&amp;s-&gt;lock);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hape 266"/>
          <p:cNvSpPr/>
          <p:nvPr/>
        </p:nvSpPr>
        <p:spPr>
          <a:xfrm>
            <a:off x="9645432" y="8556438"/>
            <a:ext cx="1378580" cy="715968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Locks</a:t>
            </a:r>
          </a:p>
        </p:txBody>
      </p:sp>
      <p:sp>
        <p:nvSpPr>
          <p:cNvPr id="7" name="Shape 267"/>
          <p:cNvSpPr/>
          <p:nvPr/>
        </p:nvSpPr>
        <p:spPr>
          <a:xfrm>
            <a:off x="9645432" y="7794438"/>
            <a:ext cx="2899902" cy="715968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Semaphores</a:t>
            </a:r>
          </a:p>
        </p:txBody>
      </p:sp>
      <p:sp>
        <p:nvSpPr>
          <p:cNvPr id="8" name="Shape 268"/>
          <p:cNvSpPr/>
          <p:nvPr/>
        </p:nvSpPr>
        <p:spPr>
          <a:xfrm>
            <a:off x="11166754" y="8556438"/>
            <a:ext cx="1378580" cy="715968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CV’s</a:t>
            </a:r>
          </a:p>
        </p:txBody>
      </p:sp>
      <p:sp>
        <p:nvSpPr>
          <p:cNvPr id="9" name="Rectangle 8"/>
          <p:cNvSpPr/>
          <p:nvPr/>
        </p:nvSpPr>
        <p:spPr>
          <a:xfrm>
            <a:off x="1652954" y="8724759"/>
            <a:ext cx="91010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9940" lvl="1" indent="0" algn="l" defTabSz="420624">
              <a:buNone/>
              <a:defRPr sz="1800">
                <a:solidFill>
                  <a:srgbClr val="000000"/>
                </a:solidFill>
              </a:defRPr>
            </a:pPr>
            <a:r>
              <a:rPr lang="en-US" altLang="en-US" sz="2400" dirty="0" err="1"/>
              <a:t>Sem_wait</a:t>
            </a:r>
            <a:r>
              <a:rPr lang="en-US" altLang="en-US" sz="2400" dirty="0"/>
              <a:t>(): Waits until value &gt; 0, then decrement</a:t>
            </a:r>
          </a:p>
          <a:p>
            <a:pPr marL="419940" lvl="1" indent="0" algn="l" defTabSz="420624">
              <a:defRPr sz="1800">
                <a:solidFill>
                  <a:srgbClr val="000000"/>
                </a:solidFill>
              </a:defRPr>
            </a:pPr>
            <a:r>
              <a:rPr lang="en-US" sz="2400" dirty="0" err="1">
                <a:ea typeface="Menlo"/>
                <a:cs typeface="Menlo"/>
                <a:sym typeface="Menlo"/>
              </a:rPr>
              <a:t>Sem_post</a:t>
            </a:r>
            <a:r>
              <a:rPr lang="en-US" sz="2400" dirty="0">
                <a:ea typeface="Menlo"/>
                <a:cs typeface="Menlo"/>
                <a:sym typeface="Menlo"/>
              </a:rPr>
              <a:t>(): Increment value, then wake a single waiter</a:t>
            </a:r>
          </a:p>
          <a:p>
            <a:pPr marL="419940" lvl="1" indent="0" algn="l" defTabSz="420624">
              <a:buNone/>
              <a:defRPr sz="1800">
                <a:solidFill>
                  <a:srgbClr val="000000"/>
                </a:solidFill>
              </a:defRPr>
            </a:pPr>
            <a:endParaRPr lang="en-US" sz="2400" b="1" dirty="0">
              <a:ea typeface="Menlo"/>
              <a:cs typeface="Menlo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904247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Semaphore from Lock and CV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539" y="2385391"/>
            <a:ext cx="73993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Sem_wait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chemeClr val="bg1"/>
                </a:solidFill>
              </a:rPr>
              <a:t>sem_t</a:t>
            </a:r>
            <a:r>
              <a:rPr lang="en-US" dirty="0">
                <a:solidFill>
                  <a:schemeClr val="bg1"/>
                </a:solidFill>
              </a:rPr>
              <a:t> *s) {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lock_acquire</a:t>
            </a:r>
            <a:r>
              <a:rPr lang="en-US" dirty="0">
                <a:solidFill>
                  <a:schemeClr val="bg1"/>
                </a:solidFill>
              </a:rPr>
              <a:t>(&amp;s-&gt;lock);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while (s-&gt;value &lt;= 0)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cond_wait</a:t>
            </a:r>
            <a:r>
              <a:rPr lang="en-US" dirty="0">
                <a:solidFill>
                  <a:schemeClr val="bg1"/>
                </a:solidFill>
              </a:rPr>
              <a:t>(&amp;s-&gt;</a:t>
            </a:r>
            <a:r>
              <a:rPr lang="en-US" dirty="0" err="1">
                <a:solidFill>
                  <a:schemeClr val="bg1"/>
                </a:solidFill>
              </a:rPr>
              <a:t>cond</a:t>
            </a:r>
            <a:r>
              <a:rPr lang="en-US" dirty="0">
                <a:solidFill>
                  <a:schemeClr val="bg1"/>
                </a:solidFill>
              </a:rPr>
              <a:t>, &amp;s&gt;lock);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s-&gt;value--;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lock_release</a:t>
            </a:r>
            <a:r>
              <a:rPr lang="en-US" dirty="0">
                <a:solidFill>
                  <a:schemeClr val="bg1"/>
                </a:solidFill>
              </a:rPr>
              <a:t>(&amp;s-&gt;lock);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58609" y="2385391"/>
            <a:ext cx="65024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dirty="0" err="1">
                <a:solidFill>
                  <a:schemeClr val="bg1"/>
                </a:solidFill>
              </a:rPr>
              <a:t>Sem_post</a:t>
            </a:r>
            <a:r>
              <a:rPr lang="en-US" dirty="0">
                <a:solidFill>
                  <a:schemeClr val="bg1"/>
                </a:solidFill>
              </a:rPr>
              <a:t>{</a:t>
            </a:r>
            <a:r>
              <a:rPr lang="en-US" dirty="0" err="1">
                <a:solidFill>
                  <a:schemeClr val="bg1"/>
                </a:solidFill>
              </a:rPr>
              <a:t>sem_t</a:t>
            </a:r>
            <a:r>
              <a:rPr lang="en-US" dirty="0">
                <a:solidFill>
                  <a:schemeClr val="bg1"/>
                </a:solidFill>
              </a:rPr>
              <a:t> *s) {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lock_acquire</a:t>
            </a:r>
            <a:r>
              <a:rPr lang="en-US" dirty="0">
                <a:solidFill>
                  <a:schemeClr val="bg1"/>
                </a:solidFill>
              </a:rPr>
              <a:t>(&amp;s-&gt;lock);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s-&gt;value++;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cond_signal</a:t>
            </a:r>
            <a:r>
              <a:rPr lang="en-US" dirty="0">
                <a:solidFill>
                  <a:schemeClr val="bg1"/>
                </a:solidFill>
              </a:rPr>
              <a:t>(&amp;s-&gt;</a:t>
            </a:r>
            <a:r>
              <a:rPr lang="en-US" dirty="0" err="1">
                <a:solidFill>
                  <a:schemeClr val="bg1"/>
                </a:solidFill>
              </a:rPr>
              <a:t>cond</a:t>
            </a:r>
            <a:r>
              <a:rPr lang="en-US" dirty="0">
                <a:solidFill>
                  <a:schemeClr val="bg1"/>
                </a:solidFill>
              </a:rPr>
              <a:t>);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lock_release</a:t>
            </a:r>
            <a:r>
              <a:rPr lang="en-US" dirty="0">
                <a:solidFill>
                  <a:schemeClr val="bg1"/>
                </a:solidFill>
              </a:rPr>
              <a:t>(&amp;s-&gt;lock);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hape 266"/>
          <p:cNvSpPr/>
          <p:nvPr/>
        </p:nvSpPr>
        <p:spPr>
          <a:xfrm>
            <a:off x="9645432" y="8556438"/>
            <a:ext cx="1378580" cy="715968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Locks</a:t>
            </a:r>
          </a:p>
        </p:txBody>
      </p:sp>
      <p:sp>
        <p:nvSpPr>
          <p:cNvPr id="7" name="Shape 267"/>
          <p:cNvSpPr/>
          <p:nvPr/>
        </p:nvSpPr>
        <p:spPr>
          <a:xfrm>
            <a:off x="9645432" y="7794438"/>
            <a:ext cx="2899902" cy="715968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Semaphores</a:t>
            </a:r>
          </a:p>
        </p:txBody>
      </p:sp>
      <p:sp>
        <p:nvSpPr>
          <p:cNvPr id="8" name="Shape 268"/>
          <p:cNvSpPr/>
          <p:nvPr/>
        </p:nvSpPr>
        <p:spPr>
          <a:xfrm>
            <a:off x="11166754" y="8556438"/>
            <a:ext cx="1378580" cy="715968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600" b="1">
                <a:solidFill>
                  <a:srgbClr val="FFFFFF"/>
                </a:solidFill>
              </a:rPr>
              <a:t>CV’s</a:t>
            </a:r>
          </a:p>
        </p:txBody>
      </p:sp>
      <p:sp>
        <p:nvSpPr>
          <p:cNvPr id="9" name="Rectangle 8"/>
          <p:cNvSpPr/>
          <p:nvPr/>
        </p:nvSpPr>
        <p:spPr>
          <a:xfrm>
            <a:off x="1652954" y="8724759"/>
            <a:ext cx="91010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9940" lvl="1" indent="0" algn="l" defTabSz="420624">
              <a:buNone/>
              <a:defRPr sz="1800">
                <a:solidFill>
                  <a:srgbClr val="000000"/>
                </a:solidFill>
              </a:defRPr>
            </a:pPr>
            <a:r>
              <a:rPr lang="en-US" altLang="en-US" sz="2400" dirty="0" err="1"/>
              <a:t>Sem_wait</a:t>
            </a:r>
            <a:r>
              <a:rPr lang="en-US" altLang="en-US" sz="2400" dirty="0"/>
              <a:t>(): Waits until value &gt; 0, then decrement</a:t>
            </a:r>
          </a:p>
          <a:p>
            <a:pPr marL="419940" lvl="1" indent="0" algn="l" defTabSz="420624">
              <a:defRPr sz="1800">
                <a:solidFill>
                  <a:srgbClr val="000000"/>
                </a:solidFill>
              </a:defRPr>
            </a:pPr>
            <a:r>
              <a:rPr lang="en-US" sz="2400" dirty="0" err="1">
                <a:ea typeface="Menlo"/>
                <a:cs typeface="Menlo"/>
                <a:sym typeface="Menlo"/>
              </a:rPr>
              <a:t>Sem_post</a:t>
            </a:r>
            <a:r>
              <a:rPr lang="en-US" sz="2400" dirty="0">
                <a:ea typeface="Menlo"/>
                <a:cs typeface="Menlo"/>
                <a:sym typeface="Menlo"/>
              </a:rPr>
              <a:t>(): Increment value, then wake a single waiter</a:t>
            </a:r>
          </a:p>
          <a:p>
            <a:pPr marL="419940" lvl="1" indent="0" algn="l" defTabSz="420624">
              <a:buNone/>
              <a:defRPr sz="1800">
                <a:solidFill>
                  <a:srgbClr val="000000"/>
                </a:solidFill>
              </a:defRPr>
            </a:pPr>
            <a:endParaRPr lang="en-US" sz="2400" b="1" dirty="0">
              <a:ea typeface="Menlo"/>
              <a:cs typeface="Menlo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256635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Producer/Consumer: Semaphores #1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325120" y="2167467"/>
            <a:ext cx="12246187" cy="411818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560" dirty="0"/>
              <a:t>Simplest case:</a:t>
            </a:r>
          </a:p>
          <a:p>
            <a:pPr lvl="1">
              <a:lnSpc>
                <a:spcPct val="90000"/>
              </a:lnSpc>
            </a:pPr>
            <a:r>
              <a:rPr lang="en-US" altLang="en-US" sz="2276" dirty="0"/>
              <a:t>Single producer thread, single consumer thread</a:t>
            </a:r>
          </a:p>
          <a:p>
            <a:pPr lvl="1">
              <a:lnSpc>
                <a:spcPct val="90000"/>
              </a:lnSpc>
            </a:pPr>
            <a:r>
              <a:rPr lang="en-US" altLang="en-US" sz="2276" dirty="0"/>
              <a:t>Single shared buffer between producer and consumer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560" dirty="0"/>
              <a:t>Requirements</a:t>
            </a:r>
          </a:p>
          <a:p>
            <a:pPr lvl="1">
              <a:lnSpc>
                <a:spcPct val="90000"/>
              </a:lnSpc>
            </a:pPr>
            <a:r>
              <a:rPr lang="en-US" altLang="en-US" sz="2276" dirty="0"/>
              <a:t>Consumer must wait for producer to fill buffer</a:t>
            </a:r>
          </a:p>
          <a:p>
            <a:pPr lvl="1">
              <a:lnSpc>
                <a:spcPct val="90000"/>
              </a:lnSpc>
            </a:pPr>
            <a:r>
              <a:rPr lang="en-US" altLang="en-US" sz="2276" dirty="0"/>
              <a:t>Producer must wait for consumer to empty buffer (if filled)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560" dirty="0"/>
              <a:t>Requires 2 semaphores</a:t>
            </a:r>
          </a:p>
          <a:p>
            <a:pPr lvl="1">
              <a:lnSpc>
                <a:spcPct val="90000"/>
              </a:lnSpc>
            </a:pPr>
            <a:r>
              <a:rPr lang="en-US" altLang="en-US" sz="2276" dirty="0" err="1"/>
              <a:t>emptyBuffer</a:t>
            </a:r>
            <a:r>
              <a:rPr lang="en-US" altLang="en-US" sz="2276" dirty="0"/>
              <a:t>: Initialize to ???</a:t>
            </a:r>
          </a:p>
          <a:p>
            <a:pPr lvl="1">
              <a:lnSpc>
                <a:spcPct val="90000"/>
              </a:lnSpc>
            </a:pPr>
            <a:r>
              <a:rPr lang="en-US" altLang="en-US" sz="2276" dirty="0" err="1"/>
              <a:t>fullBuffer</a:t>
            </a:r>
            <a:r>
              <a:rPr lang="en-US" altLang="en-US" sz="2276" dirty="0"/>
              <a:t>: Initialize to ???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0" y="6177281"/>
            <a:ext cx="6827520" cy="3243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</a:rPr>
              <a:t>Producer</a:t>
            </a:r>
            <a:endParaRPr lang="en-US" altLang="en-US" sz="2560" dirty="0">
              <a:solidFill>
                <a:schemeClr val="bg1"/>
              </a:solidFill>
              <a:latin typeface="Courier" charset="0"/>
            </a:endParaRPr>
          </a:p>
          <a:p>
            <a:pPr algn="l"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While (1) {	</a:t>
            </a:r>
          </a:p>
          <a:p>
            <a:pPr algn="l"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sem_wait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emptyBuffer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);		Fill(&amp;buffer);</a:t>
            </a:r>
          </a:p>
          <a:p>
            <a:pPr algn="l"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sem_signal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fullBuffer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);</a:t>
            </a:r>
          </a:p>
          <a:p>
            <a:pPr algn="l"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}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6285653" y="6177281"/>
            <a:ext cx="6719147" cy="3243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</a:rPr>
              <a:t>Consumer</a:t>
            </a:r>
            <a:endParaRPr lang="en-US" altLang="en-US" sz="2560" dirty="0">
              <a:solidFill>
                <a:schemeClr val="bg1"/>
              </a:solidFill>
              <a:latin typeface="Courier" charset="0"/>
            </a:endParaRPr>
          </a:p>
          <a:p>
            <a:pPr algn="l"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While (1) {</a:t>
            </a:r>
          </a:p>
          <a:p>
            <a:pPr algn="l"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sem_wait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fullBuffer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);	Use(&amp;buffer);</a:t>
            </a:r>
          </a:p>
          <a:p>
            <a:pPr algn="l"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sem_signal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emptyBuffer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);</a:t>
            </a:r>
          </a:p>
          <a:p>
            <a:pPr algn="l"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66930" y="5265817"/>
            <a:ext cx="872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 </a:t>
            </a:r>
            <a:r>
              <a:rPr lang="en-US" sz="2400" dirty="0">
                <a:solidFill>
                  <a:schemeClr val="bg1"/>
                </a:solidFill>
                <a:sym typeface="Wingdings"/>
              </a:rPr>
              <a:t> 1 empty buffer; producer can run 1 time first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6930" y="5624058"/>
            <a:ext cx="872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0 </a:t>
            </a:r>
            <a:r>
              <a:rPr lang="en-US" sz="2400" dirty="0">
                <a:solidFill>
                  <a:schemeClr val="bg1"/>
                </a:solidFill>
                <a:sym typeface="Wingdings"/>
              </a:rPr>
              <a:t> 0 full buffers; consumer can run </a:t>
            </a:r>
            <a:r>
              <a:rPr lang="en-US" sz="2400">
                <a:solidFill>
                  <a:schemeClr val="bg1"/>
                </a:solidFill>
                <a:sym typeface="Wingdings"/>
              </a:rPr>
              <a:t>0 times first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67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Producer/Consumer:</a:t>
            </a:r>
            <a:br>
              <a:rPr lang="en-US" altLang="en-US" dirty="0"/>
            </a:br>
            <a:r>
              <a:rPr lang="en-US" altLang="en-US" dirty="0"/>
              <a:t>Semaphores #2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325120" y="2167467"/>
            <a:ext cx="12246187" cy="411818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560" dirty="0"/>
              <a:t>Next case: </a:t>
            </a:r>
            <a:r>
              <a:rPr lang="en-US" altLang="en-US" sz="2800" b="1" dirty="0"/>
              <a:t>Circular Buffer</a:t>
            </a:r>
            <a:endParaRPr lang="en-US" altLang="en-US" sz="2560" b="1" dirty="0"/>
          </a:p>
          <a:p>
            <a:pPr lvl="1">
              <a:lnSpc>
                <a:spcPct val="90000"/>
              </a:lnSpc>
            </a:pPr>
            <a:r>
              <a:rPr lang="en-US" altLang="en-US" sz="2276" dirty="0"/>
              <a:t>Single producer thread, single consumer thread</a:t>
            </a:r>
          </a:p>
          <a:p>
            <a:pPr lvl="1">
              <a:lnSpc>
                <a:spcPct val="90000"/>
              </a:lnSpc>
            </a:pPr>
            <a:r>
              <a:rPr lang="en-US" altLang="en-US" sz="2276" dirty="0"/>
              <a:t>Shared buffer with </a:t>
            </a:r>
            <a:r>
              <a:rPr lang="en-US" altLang="en-US" sz="2276" b="1" dirty="0"/>
              <a:t>N</a:t>
            </a:r>
            <a:r>
              <a:rPr lang="en-US" altLang="en-US" sz="2276" dirty="0"/>
              <a:t> elements between producer and consumer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560" dirty="0"/>
              <a:t>Requires 2 semaphores</a:t>
            </a:r>
          </a:p>
          <a:p>
            <a:pPr lvl="1">
              <a:lnSpc>
                <a:spcPct val="90000"/>
              </a:lnSpc>
            </a:pPr>
            <a:r>
              <a:rPr lang="en-US" altLang="en-US" sz="2276" dirty="0" err="1"/>
              <a:t>emptyBuffer</a:t>
            </a:r>
            <a:r>
              <a:rPr lang="en-US" altLang="en-US" sz="2276" dirty="0"/>
              <a:t>: Initialize to ???</a:t>
            </a:r>
          </a:p>
          <a:p>
            <a:pPr lvl="1">
              <a:lnSpc>
                <a:spcPct val="90000"/>
              </a:lnSpc>
            </a:pPr>
            <a:r>
              <a:rPr lang="en-US" altLang="en-US" sz="2276" dirty="0" err="1"/>
              <a:t>fullBuffer</a:t>
            </a:r>
            <a:r>
              <a:rPr lang="en-US" altLang="en-US" sz="2276" dirty="0"/>
              <a:t>: Initialize to ???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325120" y="5602725"/>
            <a:ext cx="6083717" cy="3557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</a:rPr>
              <a:t>Producer</a:t>
            </a:r>
            <a:endParaRPr lang="en-US" altLang="en-US" sz="2560" dirty="0">
              <a:solidFill>
                <a:schemeClr val="bg1"/>
              </a:solidFill>
              <a:latin typeface="Courier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i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 = 0;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While (1) {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sem_wait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emptyBuffer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);	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	Fill(&amp;buffer[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i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]);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i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 = (i+1)%N;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sem_signal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fullBuffer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}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6408837" y="5602724"/>
            <a:ext cx="6083717" cy="3557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</a:rPr>
              <a:t>Consumer</a:t>
            </a:r>
            <a:endParaRPr lang="en-US" altLang="en-US" sz="2560" dirty="0">
              <a:solidFill>
                <a:schemeClr val="bg1"/>
              </a:solidFill>
              <a:latin typeface="Courier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j = 0;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While (1) {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sem_wait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fullBuffer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);	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	Use(&amp;buffer[j]);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	j = (j+1)%N;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sem_signal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emptyBuffer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90133" y="4149058"/>
            <a:ext cx="872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N </a:t>
            </a:r>
            <a:r>
              <a:rPr lang="en-US" sz="2400" dirty="0">
                <a:solidFill>
                  <a:schemeClr val="bg1"/>
                </a:solidFill>
                <a:sym typeface="Wingdings"/>
              </a:rPr>
              <a:t> N empty buffers; producer can run N times first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90132" y="4579108"/>
            <a:ext cx="872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0 </a:t>
            </a:r>
            <a:r>
              <a:rPr lang="en-US" sz="2400" dirty="0">
                <a:solidFill>
                  <a:schemeClr val="bg1"/>
                </a:solidFill>
                <a:sym typeface="Wingdings"/>
              </a:rPr>
              <a:t> 0 full buffers; consumer can run 0 times first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0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Producer/Consumer:</a:t>
            </a:r>
            <a:br>
              <a:rPr lang="en-US" altLang="en-US" dirty="0"/>
            </a:br>
            <a:r>
              <a:rPr lang="en-US" altLang="en-US" dirty="0"/>
              <a:t>Semaphore #3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325120" y="2167467"/>
            <a:ext cx="12246187" cy="411818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560" dirty="0"/>
              <a:t>Final case:</a:t>
            </a:r>
          </a:p>
          <a:p>
            <a:pPr lvl="1">
              <a:lnSpc>
                <a:spcPct val="90000"/>
              </a:lnSpc>
            </a:pPr>
            <a:r>
              <a:rPr lang="en-US" altLang="en-US" sz="2276" b="1" dirty="0"/>
              <a:t>Multiple producer threads, multiple consumer threads</a:t>
            </a:r>
          </a:p>
          <a:p>
            <a:pPr lvl="1">
              <a:lnSpc>
                <a:spcPct val="90000"/>
              </a:lnSpc>
            </a:pPr>
            <a:r>
              <a:rPr lang="en-US" altLang="en-US" sz="2276" dirty="0"/>
              <a:t>Shared buffer with N elements between producer and consumer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576" dirty="0"/>
              <a:t>Requirements</a:t>
            </a:r>
          </a:p>
          <a:p>
            <a:pPr lvl="1">
              <a:lnSpc>
                <a:spcPct val="90000"/>
              </a:lnSpc>
            </a:pPr>
            <a:r>
              <a:rPr lang="en-US" altLang="en-US" sz="2276" dirty="0"/>
              <a:t>Each consumer must grab unique filled element</a:t>
            </a:r>
          </a:p>
          <a:p>
            <a:pPr lvl="1">
              <a:lnSpc>
                <a:spcPct val="90000"/>
              </a:lnSpc>
            </a:pPr>
            <a:r>
              <a:rPr lang="en-US" altLang="en-US" sz="2276" dirty="0"/>
              <a:t>Each producer must grab unique empty element</a:t>
            </a:r>
          </a:p>
          <a:p>
            <a:pPr lvl="1">
              <a:lnSpc>
                <a:spcPct val="90000"/>
              </a:lnSpc>
            </a:pPr>
            <a:r>
              <a:rPr lang="en-US" altLang="en-US" sz="2276" b="1" dirty="0">
                <a:solidFill>
                  <a:schemeClr val="bg1"/>
                </a:solidFill>
              </a:rPr>
              <a:t>Why will previous code (shown below) not work???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325120" y="5602725"/>
            <a:ext cx="6083717" cy="3557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</a:rPr>
              <a:t>Producer</a:t>
            </a:r>
            <a:endParaRPr lang="en-US" altLang="en-US" sz="2560" dirty="0">
              <a:solidFill>
                <a:schemeClr val="bg1"/>
              </a:solidFill>
              <a:latin typeface="Courier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i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 = 0;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While (1) {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sem_wait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emptyBuffer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);	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	Fill(&amp;buffer[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i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]);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i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 = (i+1)%N;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sem_signal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fullBuffer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}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6408837" y="5602724"/>
            <a:ext cx="6083717" cy="3557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</a:rPr>
              <a:t>Consumer</a:t>
            </a:r>
            <a:endParaRPr lang="en-US" altLang="en-US" sz="2560" dirty="0">
              <a:solidFill>
                <a:schemeClr val="bg1"/>
              </a:solidFill>
              <a:latin typeface="Courier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j = 0;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While (1) {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sem_wait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fullBuffer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);	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	Use(&amp;buffer[j]);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	j = (j+1)%N;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sem_signal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emptyBuffer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}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30125" y="9122277"/>
            <a:ext cx="11263020" cy="530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44" dirty="0">
                <a:solidFill>
                  <a:schemeClr val="bg1"/>
                </a:solidFill>
              </a:rPr>
              <a:t>Are </a:t>
            </a:r>
            <a:r>
              <a:rPr lang="en-US" altLang="en-US" sz="2844" dirty="0" err="1">
                <a:solidFill>
                  <a:schemeClr val="bg1"/>
                </a:solidFill>
              </a:rPr>
              <a:t>i</a:t>
            </a:r>
            <a:r>
              <a:rPr lang="en-US" altLang="en-US" sz="2844" dirty="0">
                <a:solidFill>
                  <a:schemeClr val="bg1"/>
                </a:solidFill>
              </a:rPr>
              <a:t> and j private or shared?  Need each producer to grab unique buffer</a:t>
            </a:r>
          </a:p>
        </p:txBody>
      </p:sp>
    </p:spTree>
    <p:extLst>
      <p:ext uri="{BB962C8B-B14F-4D97-AF65-F5344CB8AC3E}">
        <p14:creationId xmlns:p14="http://schemas.microsoft.com/office/powerpoint/2010/main" val="400013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Producer/Consumer: </a:t>
            </a:r>
            <a:br>
              <a:rPr lang="en-US" altLang="en-US"/>
            </a:br>
            <a:r>
              <a:rPr lang="en-US" altLang="en-US"/>
              <a:t>Multiple Threads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484543" y="5775806"/>
            <a:ext cx="7261013" cy="31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</a:rPr>
              <a:t>Producer</a:t>
            </a:r>
            <a:endParaRPr lang="en-US" altLang="en-US" sz="2560" dirty="0">
              <a:solidFill>
                <a:schemeClr val="bg1"/>
              </a:solidFill>
              <a:latin typeface="Courier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While (1) {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sem_wait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emptyBuffer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myi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 = 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findempty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(&amp;buffer);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	Fill(&amp;buffer[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myi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]);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sem_signal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fullBuffer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}</a:t>
            </a:r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7197982" y="5775806"/>
            <a:ext cx="6673622" cy="31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</a:rPr>
              <a:t>Consumer</a:t>
            </a:r>
            <a:endParaRPr lang="en-US" altLang="en-US" sz="2560" dirty="0">
              <a:solidFill>
                <a:schemeClr val="bg1"/>
              </a:solidFill>
              <a:latin typeface="Courier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While (1) {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sem_wait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fullBuffer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myj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 = 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findfull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(&amp;buffer);	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	Use(&amp;buffer[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myj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]);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sem_signal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2560" dirty="0" err="1">
                <a:solidFill>
                  <a:schemeClr val="bg1"/>
                </a:solidFill>
                <a:latin typeface="Courier" charset="0"/>
              </a:rPr>
              <a:t>emptyBuffer</a:t>
            </a: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  <a:latin typeface="Courier" charset="0"/>
              </a:rPr>
              <a:t>}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1041342" y="9166578"/>
            <a:ext cx="11473013" cy="530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44" dirty="0">
                <a:solidFill>
                  <a:schemeClr val="bg1"/>
                </a:solidFill>
              </a:rPr>
              <a:t>Are </a:t>
            </a:r>
            <a:r>
              <a:rPr lang="en-US" altLang="en-US" sz="2844" dirty="0" err="1">
                <a:solidFill>
                  <a:schemeClr val="bg1"/>
                </a:solidFill>
              </a:rPr>
              <a:t>myi</a:t>
            </a:r>
            <a:r>
              <a:rPr lang="en-US" altLang="en-US" sz="2844" dirty="0">
                <a:solidFill>
                  <a:schemeClr val="bg1"/>
                </a:solidFill>
              </a:rPr>
              <a:t> and </a:t>
            </a:r>
            <a:r>
              <a:rPr lang="en-US" altLang="en-US" sz="2844" dirty="0" err="1">
                <a:solidFill>
                  <a:schemeClr val="bg1"/>
                </a:solidFill>
              </a:rPr>
              <a:t>myj</a:t>
            </a:r>
            <a:r>
              <a:rPr lang="en-US" altLang="en-US" sz="2844" dirty="0">
                <a:solidFill>
                  <a:schemeClr val="bg1"/>
                </a:solidFill>
              </a:rPr>
              <a:t> private or shared? Where is mutual exclusion needed???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25120" y="2167468"/>
            <a:ext cx="12246187" cy="3303796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>
            <a:lvl1pPr marL="401878" indent="-401878" algn="l" defTabSz="1300460" rtl="0" eaLnBrk="1" latinLnBrk="0" hangingPunct="1">
              <a:spcBef>
                <a:spcPts val="2844"/>
              </a:spcBef>
              <a:buFont typeface="Calisto MT" pitchFamily="18" charset="0"/>
              <a:buChar char="•"/>
              <a:defRPr sz="3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821818" indent="-419940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31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23696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25575" indent="-401878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27453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Calisto MT" pitchFamily="18" charset="0"/>
              <a:buNone/>
            </a:pPr>
            <a:r>
              <a:rPr lang="en-US" altLang="en-US" sz="2560" dirty="0"/>
              <a:t>Final case:</a:t>
            </a:r>
          </a:p>
          <a:p>
            <a:pPr lvl="1">
              <a:lnSpc>
                <a:spcPct val="90000"/>
              </a:lnSpc>
            </a:pPr>
            <a:r>
              <a:rPr lang="en-US" altLang="en-US" sz="2276" dirty="0"/>
              <a:t>Multiple producer threads, multiple consumer threads</a:t>
            </a:r>
          </a:p>
          <a:p>
            <a:pPr lvl="1">
              <a:lnSpc>
                <a:spcPct val="90000"/>
              </a:lnSpc>
            </a:pPr>
            <a:r>
              <a:rPr lang="en-US" altLang="en-US" sz="2276" dirty="0"/>
              <a:t>Shared buffer with N elements between producer and consumer</a:t>
            </a:r>
          </a:p>
          <a:p>
            <a:pPr marL="0" indent="0">
              <a:lnSpc>
                <a:spcPct val="90000"/>
              </a:lnSpc>
              <a:buFont typeface="Calisto MT" pitchFamily="18" charset="0"/>
              <a:buNone/>
            </a:pPr>
            <a:r>
              <a:rPr lang="en-US" altLang="en-US" sz="2576" dirty="0"/>
              <a:t>Requirements</a:t>
            </a:r>
          </a:p>
          <a:p>
            <a:pPr lvl="1">
              <a:lnSpc>
                <a:spcPct val="90000"/>
              </a:lnSpc>
            </a:pPr>
            <a:r>
              <a:rPr lang="en-US" altLang="en-US" sz="2276" dirty="0"/>
              <a:t>Each consumer must grab unique filled element</a:t>
            </a:r>
          </a:p>
          <a:p>
            <a:pPr lvl="1">
              <a:lnSpc>
                <a:spcPct val="90000"/>
              </a:lnSpc>
            </a:pPr>
            <a:r>
              <a:rPr lang="en-US" altLang="en-US" sz="2276" dirty="0"/>
              <a:t>Each producer must grab unique empty element</a:t>
            </a:r>
          </a:p>
        </p:txBody>
      </p:sp>
    </p:spTree>
    <p:extLst>
      <p:ext uri="{BB962C8B-B14F-4D97-AF65-F5344CB8AC3E}">
        <p14:creationId xmlns:p14="http://schemas.microsoft.com/office/powerpoint/2010/main" val="1911797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3493" y="325120"/>
            <a:ext cx="12029440" cy="1408853"/>
          </a:xfrm>
        </p:spPr>
        <p:txBody>
          <a:bodyPr/>
          <a:lstStyle/>
          <a:p>
            <a:r>
              <a:rPr lang="en-US" altLang="en-US"/>
              <a:t>Producer/Consumer: </a:t>
            </a:r>
            <a:br>
              <a:rPr lang="en-US" altLang="en-US"/>
            </a:br>
            <a:r>
              <a:rPr lang="en-US" altLang="en-US"/>
              <a:t>Multiple Threads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0" y="2206488"/>
            <a:ext cx="12246187" cy="164866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/>
              <a:t>Consider three possible locations for mutual exclusion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/>
              <a:t>Which work??? Which is best???</a:t>
            </a:r>
            <a:endParaRPr lang="en-US" altLang="en-US" sz="2276" dirty="0"/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0" y="3855152"/>
            <a:ext cx="7261013" cy="2537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</a:rPr>
              <a:t>Producer #1</a:t>
            </a:r>
            <a:endParaRPr lang="en-US" altLang="en-US" sz="1991" dirty="0">
              <a:solidFill>
                <a:schemeClr val="bg1"/>
              </a:solidFill>
              <a:latin typeface="Courier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sem_wait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mutex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);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sem_wait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emptyBuffer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myi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 = 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findempty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(&amp;buffer);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Fill(&amp;buffer[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myi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]);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sem_signal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fullBuffer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sem_signal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mutex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); </a:t>
            </a: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6123093" y="3855151"/>
            <a:ext cx="8064782" cy="2537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</a:rPr>
              <a:t>Consumer #1</a:t>
            </a:r>
            <a:endParaRPr lang="en-US" altLang="en-US" sz="2560" dirty="0">
              <a:solidFill>
                <a:schemeClr val="bg1"/>
              </a:solidFill>
              <a:latin typeface="Courier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sem_wait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mutex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sem_wait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fullBuffer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myj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 = 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findfull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(&amp;buffer);	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Use(&amp;buffer[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myj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]);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sem_signal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emptyBuffer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sem_signal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mutex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3429" y="7209692"/>
            <a:ext cx="11769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Problem: Deadlock at </a:t>
            </a:r>
            <a:r>
              <a:rPr lang="en-US" sz="2800" dirty="0" err="1">
                <a:solidFill>
                  <a:schemeClr val="bg1"/>
                </a:solidFill>
              </a:rPr>
              <a:t>mutex</a:t>
            </a:r>
            <a:r>
              <a:rPr lang="en-US" sz="2800" dirty="0">
                <a:solidFill>
                  <a:schemeClr val="bg1"/>
                </a:solidFill>
              </a:rPr>
              <a:t> (e.g., consumer runs first; won’t release </a:t>
            </a:r>
            <a:r>
              <a:rPr lang="en-US" sz="2800" dirty="0" err="1">
                <a:solidFill>
                  <a:schemeClr val="bg1"/>
                </a:solidFill>
              </a:rPr>
              <a:t>mutex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93780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Shape 9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Concurrency Objectives</a:t>
            </a:r>
          </a:p>
        </p:txBody>
      </p:sp>
      <p:sp>
        <p:nvSpPr>
          <p:cNvPr id="963" name="Shape 963"/>
          <p:cNvSpPr>
            <a:spLocks noGrp="1"/>
          </p:cNvSpPr>
          <p:nvPr>
            <p:ph type="body" idx="4294967295"/>
          </p:nvPr>
        </p:nvSpPr>
        <p:spPr>
          <a:xfrm>
            <a:off x="0" y="2638425"/>
            <a:ext cx="11588750" cy="5195888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50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Mutual exclusion</a:t>
            </a:r>
            <a:r>
              <a:rPr sz="3500" dirty="0">
                <a:solidFill>
                  <a:srgbClr val="333333"/>
                </a:solidFill>
              </a:rPr>
              <a:t> (e.g., A and B don’t run at same time)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500" dirty="0">
                <a:solidFill>
                  <a:srgbClr val="333333"/>
                </a:solidFill>
              </a:rPr>
              <a:t> - solved with </a:t>
            </a:r>
            <a:r>
              <a:rPr sz="3500" i="1" dirty="0">
                <a:solidFill>
                  <a:srgbClr val="333333"/>
                </a:solidFill>
              </a:rPr>
              <a:t>locks</a:t>
            </a:r>
            <a:endParaRPr sz="35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35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50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Ordering</a:t>
            </a:r>
            <a:r>
              <a:rPr sz="3500" dirty="0">
                <a:solidFill>
                  <a:srgbClr val="333333"/>
                </a:solidFill>
              </a:rPr>
              <a:t> (e.g., B runs after A</a:t>
            </a:r>
            <a:r>
              <a:rPr lang="en-US" sz="3500" dirty="0">
                <a:solidFill>
                  <a:srgbClr val="333333"/>
                </a:solidFill>
              </a:rPr>
              <a:t> does something</a:t>
            </a:r>
            <a:r>
              <a:rPr sz="3500" dirty="0">
                <a:solidFill>
                  <a:srgbClr val="333333"/>
                </a:solidFill>
              </a:rPr>
              <a:t>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500" dirty="0">
                <a:solidFill>
                  <a:srgbClr val="333333"/>
                </a:solidFill>
              </a:rPr>
              <a:t> - solved with </a:t>
            </a:r>
            <a:r>
              <a:rPr sz="3500" i="1" dirty="0">
                <a:solidFill>
                  <a:srgbClr val="333333"/>
                </a:solidFill>
              </a:rPr>
              <a:t>condition variables</a:t>
            </a:r>
            <a:r>
              <a:rPr lang="en-US" sz="3500" i="1" dirty="0">
                <a:solidFill>
                  <a:srgbClr val="333333"/>
                </a:solidFill>
              </a:rPr>
              <a:t> </a:t>
            </a:r>
            <a:r>
              <a:rPr lang="en-US" sz="3500" dirty="0">
                <a:solidFill>
                  <a:srgbClr val="333333"/>
                </a:solidFill>
              </a:rPr>
              <a:t>and</a:t>
            </a:r>
            <a:r>
              <a:rPr lang="en-US" sz="3500" i="1" dirty="0">
                <a:solidFill>
                  <a:srgbClr val="333333"/>
                </a:solidFill>
              </a:rPr>
              <a:t> semaphores</a:t>
            </a:r>
            <a:endParaRPr sz="3500" i="1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39913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3493" y="325120"/>
            <a:ext cx="12029440" cy="1408853"/>
          </a:xfrm>
        </p:spPr>
        <p:txBody>
          <a:bodyPr/>
          <a:lstStyle/>
          <a:p>
            <a:r>
              <a:rPr lang="en-US" altLang="en-US" dirty="0"/>
              <a:t>Producer/Consumer: </a:t>
            </a:r>
            <a:br>
              <a:rPr lang="en-US" altLang="en-US" dirty="0"/>
            </a:br>
            <a:r>
              <a:rPr lang="en-US" altLang="en-US" dirty="0"/>
              <a:t>Multiple Threads</a:t>
            </a:r>
          </a:p>
        </p:txBody>
      </p:sp>
      <p:sp>
        <p:nvSpPr>
          <p:cNvPr id="107528" name="Text Box 8"/>
          <p:cNvSpPr txBox="1">
            <a:spLocks noChangeArrowheads="1"/>
          </p:cNvSpPr>
          <p:nvPr/>
        </p:nvSpPr>
        <p:spPr bwMode="auto">
          <a:xfrm>
            <a:off x="5960533" y="4551681"/>
            <a:ext cx="8064782" cy="2537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560">
                <a:solidFill>
                  <a:schemeClr val="bg1"/>
                </a:solidFill>
              </a:rPr>
              <a:t>Consumer #2</a:t>
            </a:r>
            <a:endParaRPr lang="en-US" altLang="en-US" sz="2560">
              <a:solidFill>
                <a:schemeClr val="bg1"/>
              </a:solidFill>
              <a:latin typeface="Courier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>
                <a:solidFill>
                  <a:schemeClr val="bg1"/>
                </a:solidFill>
                <a:latin typeface="Courier" charset="0"/>
              </a:rPr>
              <a:t>	sem_wait(&amp;fullBuffer);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>
                <a:solidFill>
                  <a:schemeClr val="bg1"/>
                </a:solidFill>
                <a:latin typeface="Courier" charset="0"/>
              </a:rPr>
              <a:t>	sem_wait(&amp;mutex);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>
                <a:solidFill>
                  <a:schemeClr val="bg1"/>
                </a:solidFill>
                <a:latin typeface="Courier" charset="0"/>
              </a:rPr>
              <a:t>	myj = findfull(&amp;buffer);	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>
                <a:solidFill>
                  <a:schemeClr val="bg1"/>
                </a:solidFill>
                <a:latin typeface="Courier" charset="0"/>
              </a:rPr>
              <a:t>	Use(&amp;buffer[myj]);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>
                <a:solidFill>
                  <a:schemeClr val="bg1"/>
                </a:solidFill>
                <a:latin typeface="Courier" charset="0"/>
              </a:rPr>
              <a:t>	sem_signal(&amp;mutex);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>
                <a:solidFill>
                  <a:schemeClr val="bg1"/>
                </a:solidFill>
                <a:latin typeface="Courier" charset="0"/>
              </a:rPr>
              <a:t>	sem_signal(&amp;emptyBuffer);</a:t>
            </a:r>
          </a:p>
        </p:txBody>
      </p:sp>
      <p:sp>
        <p:nvSpPr>
          <p:cNvPr id="107530" name="Text Box 10"/>
          <p:cNvSpPr txBox="1">
            <a:spLocks noChangeArrowheads="1"/>
          </p:cNvSpPr>
          <p:nvPr/>
        </p:nvSpPr>
        <p:spPr bwMode="auto">
          <a:xfrm>
            <a:off x="0" y="4660054"/>
            <a:ext cx="7261013" cy="2537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</a:rPr>
              <a:t>Producer #2</a:t>
            </a:r>
            <a:endParaRPr lang="en-US" altLang="en-US" sz="1991" dirty="0">
              <a:solidFill>
                <a:schemeClr val="bg1"/>
              </a:solidFill>
              <a:latin typeface="Courier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sem_wait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emptyBuffer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sem_wait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(&amp;mutex);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myi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 = 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findempty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(&amp;buffer);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Fill(&amp;buffer[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myi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]);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sem_signal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(&amp;mutex); 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sem_signal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fullBuffer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);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0" y="2206488"/>
            <a:ext cx="12246187" cy="1648662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>
            <a:lvl1pPr marL="401878" indent="-401878" algn="l" defTabSz="1300460" rtl="0" eaLnBrk="1" latinLnBrk="0" hangingPunct="1">
              <a:spcBef>
                <a:spcPts val="2844"/>
              </a:spcBef>
              <a:buFont typeface="Calisto MT" pitchFamily="18" charset="0"/>
              <a:buChar char="•"/>
              <a:defRPr sz="3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821818" indent="-419940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31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23696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25575" indent="-401878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27453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Calisto MT" pitchFamily="18" charset="0"/>
              <a:buNone/>
            </a:pPr>
            <a:r>
              <a:rPr lang="en-US" altLang="en-US" sz="2800" dirty="0"/>
              <a:t>Consider three possible locations for mutual exclusion</a:t>
            </a:r>
          </a:p>
          <a:p>
            <a:pPr marL="0" indent="0">
              <a:lnSpc>
                <a:spcPct val="90000"/>
              </a:lnSpc>
              <a:buFont typeface="Calisto MT" pitchFamily="18" charset="0"/>
              <a:buNone/>
            </a:pPr>
            <a:r>
              <a:rPr lang="en-US" altLang="en-US" sz="2800" dirty="0"/>
              <a:t>Which work??? Which is best???</a:t>
            </a:r>
            <a:endParaRPr lang="en-US" altLang="en-US" sz="2276" dirty="0"/>
          </a:p>
        </p:txBody>
      </p:sp>
      <p:sp>
        <p:nvSpPr>
          <p:cNvPr id="6" name="TextBox 5"/>
          <p:cNvSpPr txBox="1"/>
          <p:nvPr/>
        </p:nvSpPr>
        <p:spPr>
          <a:xfrm>
            <a:off x="1352395" y="7756591"/>
            <a:ext cx="95413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Works, but limits concurrency: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Only 1 thread at a time can be using or filling different buffers</a:t>
            </a:r>
          </a:p>
        </p:txBody>
      </p:sp>
    </p:spTree>
    <p:extLst>
      <p:ext uri="{BB962C8B-B14F-4D97-AF65-F5344CB8AC3E}">
        <p14:creationId xmlns:p14="http://schemas.microsoft.com/office/powerpoint/2010/main" val="72718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3493" y="325120"/>
            <a:ext cx="12029440" cy="1408853"/>
          </a:xfrm>
        </p:spPr>
        <p:txBody>
          <a:bodyPr/>
          <a:lstStyle/>
          <a:p>
            <a:r>
              <a:rPr lang="en-US" altLang="en-US" dirty="0"/>
              <a:t>Producer/Consumer: </a:t>
            </a:r>
            <a:br>
              <a:rPr lang="en-US" altLang="en-US" dirty="0"/>
            </a:br>
            <a:r>
              <a:rPr lang="en-US" altLang="en-US" dirty="0"/>
              <a:t>Multiple Threads</a:t>
            </a:r>
          </a:p>
        </p:txBody>
      </p:sp>
      <p:sp>
        <p:nvSpPr>
          <p:cNvPr id="107529" name="Text Box 9"/>
          <p:cNvSpPr txBox="1">
            <a:spLocks noChangeArrowheads="1"/>
          </p:cNvSpPr>
          <p:nvPr/>
        </p:nvSpPr>
        <p:spPr bwMode="auto">
          <a:xfrm>
            <a:off x="5900899" y="5570478"/>
            <a:ext cx="8064782" cy="2537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</a:rPr>
              <a:t>Consumer #3</a:t>
            </a:r>
            <a:endParaRPr lang="en-US" altLang="en-US" sz="1991" dirty="0">
              <a:solidFill>
                <a:schemeClr val="bg1"/>
              </a:solidFill>
              <a:latin typeface="Courier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sem_wait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fullBuffer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sem_wait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mutex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myj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 = 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findfull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(&amp;buffer);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sem_signal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mutex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);	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Use(&amp;buffer[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myj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]);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sem_signal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emptyBuffer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);</a:t>
            </a:r>
          </a:p>
        </p:txBody>
      </p:sp>
      <p:sp>
        <p:nvSpPr>
          <p:cNvPr id="107531" name="Text Box 11"/>
          <p:cNvSpPr txBox="1">
            <a:spLocks noChangeArrowheads="1"/>
          </p:cNvSpPr>
          <p:nvPr/>
        </p:nvSpPr>
        <p:spPr bwMode="auto">
          <a:xfrm>
            <a:off x="198783" y="5570479"/>
            <a:ext cx="7261013" cy="2537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560" dirty="0">
                <a:solidFill>
                  <a:schemeClr val="bg1"/>
                </a:solidFill>
              </a:rPr>
              <a:t>Producer #3</a:t>
            </a:r>
            <a:endParaRPr lang="en-US" altLang="en-US" sz="1991" dirty="0">
              <a:solidFill>
                <a:schemeClr val="bg1"/>
              </a:solidFill>
              <a:latin typeface="Courier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sem_wait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emptyBuffer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sem_wait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mutex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);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myi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 = 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findempty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(&amp;buffer);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sem_signal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mutex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); 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Fill(&amp;buffer[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myi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]);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	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sem_signal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(&amp;</a:t>
            </a:r>
            <a:r>
              <a:rPr lang="en-US" altLang="en-US" sz="1991" dirty="0" err="1">
                <a:solidFill>
                  <a:schemeClr val="bg1"/>
                </a:solidFill>
                <a:latin typeface="Courier" charset="0"/>
              </a:rPr>
              <a:t>fullBuffer</a:t>
            </a:r>
            <a:r>
              <a:rPr lang="en-US" altLang="en-US" sz="1991" dirty="0">
                <a:solidFill>
                  <a:schemeClr val="bg1"/>
                </a:solidFill>
                <a:latin typeface="Courier" charset="0"/>
              </a:rPr>
              <a:t>);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0" y="2206488"/>
            <a:ext cx="12246187" cy="1648662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>
            <a:lvl1pPr marL="401878" indent="-401878" algn="l" defTabSz="1300460" rtl="0" eaLnBrk="1" latinLnBrk="0" hangingPunct="1">
              <a:spcBef>
                <a:spcPts val="2844"/>
              </a:spcBef>
              <a:buFont typeface="Calisto MT" pitchFamily="18" charset="0"/>
              <a:buChar char="•"/>
              <a:defRPr sz="34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821818" indent="-419940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31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23696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25575" indent="-401878" algn="l" defTabSz="1300460" rtl="0" eaLnBrk="1" latinLnBrk="0" hangingPunct="1">
              <a:spcBef>
                <a:spcPts val="853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27453" indent="-401878" algn="l" defTabSz="1300460" rtl="0" eaLnBrk="1" latinLnBrk="0" hangingPunct="1">
              <a:spcBef>
                <a:spcPts val="853"/>
              </a:spcBef>
              <a:buFont typeface="Calisto MT" pitchFamily="18" charset="0"/>
              <a:buChar char="•"/>
              <a:defRPr sz="26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Calisto MT" pitchFamily="18" charset="0"/>
              <a:buNone/>
            </a:pPr>
            <a:r>
              <a:rPr lang="en-US" altLang="en-US" sz="2800"/>
              <a:t>Consider three possible locations for mutual exclusion</a:t>
            </a:r>
          </a:p>
          <a:p>
            <a:pPr marL="0" indent="0">
              <a:lnSpc>
                <a:spcPct val="90000"/>
              </a:lnSpc>
              <a:buFont typeface="Calisto MT" pitchFamily="18" charset="0"/>
              <a:buNone/>
            </a:pPr>
            <a:r>
              <a:rPr lang="en-US" altLang="en-US" sz="2800"/>
              <a:t>Which work??? Which is best???</a:t>
            </a:r>
            <a:endParaRPr lang="en-US" altLang="en-US" sz="2276" dirty="0"/>
          </a:p>
        </p:txBody>
      </p:sp>
      <p:sp>
        <p:nvSpPr>
          <p:cNvPr id="6" name="TextBox 5"/>
          <p:cNvSpPr txBox="1"/>
          <p:nvPr/>
        </p:nvSpPr>
        <p:spPr>
          <a:xfrm>
            <a:off x="309278" y="8387862"/>
            <a:ext cx="120180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Works and increases concurrency; only finding a buffer is protected by </a:t>
            </a:r>
            <a:r>
              <a:rPr lang="en-US" sz="2800" dirty="0" err="1">
                <a:solidFill>
                  <a:schemeClr val="bg1"/>
                </a:solidFill>
              </a:rPr>
              <a:t>mutex</a:t>
            </a:r>
            <a:r>
              <a:rPr lang="en-US" sz="2800" dirty="0">
                <a:solidFill>
                  <a:schemeClr val="bg1"/>
                </a:solidFill>
              </a:rPr>
              <a:t>;</a:t>
            </a:r>
          </a:p>
          <a:p>
            <a:r>
              <a:rPr lang="en-US" sz="2800" dirty="0">
                <a:solidFill>
                  <a:schemeClr val="bg1"/>
                </a:solidFill>
              </a:rPr>
              <a:t>Filling or Using different buffers can proceed concurrently</a:t>
            </a:r>
          </a:p>
        </p:txBody>
      </p:sp>
    </p:spTree>
    <p:extLst>
      <p:ext uri="{BB962C8B-B14F-4D97-AF65-F5344CB8AC3E}">
        <p14:creationId xmlns:p14="http://schemas.microsoft.com/office/powerpoint/2010/main" val="157133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Reader/Writer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554" y="2600961"/>
            <a:ext cx="11155421" cy="61118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Goal:</a:t>
            </a:r>
          </a:p>
          <a:p>
            <a:pPr marL="0" indent="0">
              <a:buNone/>
            </a:pPr>
            <a:r>
              <a:rPr lang="en-US" dirty="0"/>
              <a:t>Let multiple reader threads grab lock (shared)</a:t>
            </a:r>
          </a:p>
          <a:p>
            <a:pPr marL="0" indent="0">
              <a:buNone/>
            </a:pPr>
            <a:r>
              <a:rPr lang="en-US" dirty="0"/>
              <a:t>Only one writer thread can grab lock (exclusive)</a:t>
            </a:r>
          </a:p>
          <a:p>
            <a:pPr lvl="1"/>
            <a:r>
              <a:rPr lang="en-US" dirty="0"/>
              <a:t>No reader threads</a:t>
            </a:r>
          </a:p>
          <a:p>
            <a:pPr lvl="1"/>
            <a:r>
              <a:rPr lang="en-US" dirty="0"/>
              <a:t>No other writer threads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Let us see if we can understand code…</a:t>
            </a:r>
          </a:p>
        </p:txBody>
      </p:sp>
    </p:spTree>
    <p:extLst>
      <p:ext uri="{BB962C8B-B14F-4D97-AF65-F5344CB8AC3E}">
        <p14:creationId xmlns:p14="http://schemas.microsoft.com/office/powerpoint/2010/main" val="1563576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Reader/Writer Locks</a:t>
            </a:r>
          </a:p>
        </p:txBody>
      </p:sp>
      <p:sp>
        <p:nvSpPr>
          <p:cNvPr id="3" name="Rectangle 2"/>
          <p:cNvSpPr/>
          <p:nvPr/>
        </p:nvSpPr>
        <p:spPr>
          <a:xfrm>
            <a:off x="238539" y="2271967"/>
            <a:ext cx="1226488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1 typedef struct _</a:t>
            </a:r>
            <a:r>
              <a:rPr lang="en-US" dirty="0" err="1">
                <a:solidFill>
                  <a:schemeClr val="bg1"/>
                </a:solidFill>
              </a:rPr>
              <a:t>rwlock_t</a:t>
            </a:r>
            <a:r>
              <a:rPr lang="en-US" dirty="0">
                <a:solidFill>
                  <a:schemeClr val="bg1"/>
                </a:solidFill>
              </a:rPr>
              <a:t> { 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2	 	</a:t>
            </a:r>
            <a:r>
              <a:rPr lang="en-US" dirty="0" err="1">
                <a:solidFill>
                  <a:schemeClr val="bg1"/>
                </a:solidFill>
              </a:rPr>
              <a:t>sem_t</a:t>
            </a:r>
            <a:r>
              <a:rPr lang="en-US" dirty="0">
                <a:solidFill>
                  <a:schemeClr val="bg1"/>
                </a:solidFill>
              </a:rPr>
              <a:t> lock; // binary semaphore (basic lock) </a:t>
            </a:r>
          </a:p>
          <a:p>
            <a:pPr marL="742950" lvl="3" indent="-742950" algn="l">
              <a:buAutoNum type="arabicPlain" startAt="3"/>
            </a:pP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sem_t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writelock</a:t>
            </a:r>
            <a:r>
              <a:rPr lang="en-US" dirty="0">
                <a:solidFill>
                  <a:schemeClr val="bg1"/>
                </a:solidFill>
              </a:rPr>
              <a:t>; // allow ONE writer/MANY readers</a:t>
            </a:r>
          </a:p>
          <a:p>
            <a:pPr marL="742950" lvl="3" indent="-742950" algn="l">
              <a:buAutoNum type="arabicPlain" startAt="3"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readers; // #readers in critical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5	} </a:t>
            </a:r>
            <a:r>
              <a:rPr lang="en-US" dirty="0" err="1">
                <a:solidFill>
                  <a:schemeClr val="bg1"/>
                </a:solidFill>
              </a:rPr>
              <a:t>rwlock_t</a:t>
            </a:r>
            <a:r>
              <a:rPr lang="en-US" dirty="0">
                <a:solidFill>
                  <a:schemeClr val="bg1"/>
                </a:solidFill>
              </a:rPr>
              <a:t>; </a:t>
            </a:r>
          </a:p>
          <a:p>
            <a:pPr algn="l"/>
            <a:endParaRPr lang="en-US" dirty="0">
              <a:solidFill>
                <a:schemeClr val="bg2"/>
              </a:solidFill>
            </a:endParaRPr>
          </a:p>
          <a:p>
            <a:pPr algn="l"/>
            <a:r>
              <a:rPr lang="en-US" dirty="0">
                <a:solidFill>
                  <a:schemeClr val="bg2"/>
                </a:solidFill>
              </a:rPr>
              <a:t>7 void </a:t>
            </a:r>
            <a:r>
              <a:rPr lang="en-US" dirty="0" err="1">
                <a:solidFill>
                  <a:schemeClr val="bg2"/>
                </a:solidFill>
              </a:rPr>
              <a:t>rwlock_init</a:t>
            </a:r>
            <a:r>
              <a:rPr lang="en-US" dirty="0">
                <a:solidFill>
                  <a:schemeClr val="bg2"/>
                </a:solidFill>
              </a:rPr>
              <a:t>(</a:t>
            </a:r>
            <a:r>
              <a:rPr lang="en-US" dirty="0" err="1">
                <a:solidFill>
                  <a:schemeClr val="bg2"/>
                </a:solidFill>
              </a:rPr>
              <a:t>rwlock_t</a:t>
            </a:r>
            <a:r>
              <a:rPr lang="en-US" dirty="0">
                <a:solidFill>
                  <a:schemeClr val="bg2"/>
                </a:solidFill>
              </a:rPr>
              <a:t> *</a:t>
            </a:r>
            <a:r>
              <a:rPr lang="en-US" dirty="0" err="1">
                <a:solidFill>
                  <a:schemeClr val="bg2"/>
                </a:solidFill>
              </a:rPr>
              <a:t>rw</a:t>
            </a:r>
            <a:r>
              <a:rPr lang="en-US" dirty="0">
                <a:solidFill>
                  <a:schemeClr val="bg2"/>
                </a:solidFill>
              </a:rPr>
              <a:t>) {</a:t>
            </a:r>
          </a:p>
          <a:p>
            <a:pPr algn="l"/>
            <a:r>
              <a:rPr lang="en-US" dirty="0">
                <a:solidFill>
                  <a:schemeClr val="bg2"/>
                </a:solidFill>
              </a:rPr>
              <a:t>8 	  </a:t>
            </a:r>
            <a:r>
              <a:rPr lang="en-US" dirty="0" err="1">
                <a:solidFill>
                  <a:schemeClr val="bg2"/>
                </a:solidFill>
              </a:rPr>
              <a:t>rw</a:t>
            </a:r>
            <a:r>
              <a:rPr lang="en-US" dirty="0">
                <a:solidFill>
                  <a:schemeClr val="bg2"/>
                </a:solidFill>
              </a:rPr>
              <a:t>-&gt;readers = 0; </a:t>
            </a:r>
          </a:p>
          <a:p>
            <a:pPr algn="l"/>
            <a:r>
              <a:rPr lang="en-US" dirty="0">
                <a:solidFill>
                  <a:schemeClr val="bg2"/>
                </a:solidFill>
              </a:rPr>
              <a:t>9 	  </a:t>
            </a:r>
            <a:r>
              <a:rPr lang="en-US" dirty="0" err="1">
                <a:solidFill>
                  <a:schemeClr val="bg2"/>
                </a:solidFill>
              </a:rPr>
              <a:t>sem_init</a:t>
            </a:r>
            <a:r>
              <a:rPr lang="en-US" dirty="0">
                <a:solidFill>
                  <a:schemeClr val="bg2"/>
                </a:solidFill>
              </a:rPr>
              <a:t>(&amp;</a:t>
            </a:r>
            <a:r>
              <a:rPr lang="en-US" dirty="0" err="1">
                <a:solidFill>
                  <a:schemeClr val="bg2"/>
                </a:solidFill>
              </a:rPr>
              <a:t>rw</a:t>
            </a:r>
            <a:r>
              <a:rPr lang="en-US" dirty="0">
                <a:solidFill>
                  <a:schemeClr val="bg2"/>
                </a:solidFill>
              </a:rPr>
              <a:t>-&gt;lock, 1); </a:t>
            </a:r>
          </a:p>
          <a:p>
            <a:pPr algn="l"/>
            <a:r>
              <a:rPr lang="en-US" dirty="0">
                <a:solidFill>
                  <a:schemeClr val="bg2"/>
                </a:solidFill>
              </a:rPr>
              <a:t>10   </a:t>
            </a:r>
            <a:r>
              <a:rPr lang="en-US" dirty="0" err="1">
                <a:solidFill>
                  <a:schemeClr val="bg2"/>
                </a:solidFill>
              </a:rPr>
              <a:t>sem_init</a:t>
            </a:r>
            <a:r>
              <a:rPr lang="en-US" dirty="0">
                <a:solidFill>
                  <a:schemeClr val="bg2"/>
                </a:solidFill>
              </a:rPr>
              <a:t>(&amp;</a:t>
            </a:r>
            <a:r>
              <a:rPr lang="en-US" dirty="0" err="1">
                <a:solidFill>
                  <a:schemeClr val="bg2"/>
                </a:solidFill>
              </a:rPr>
              <a:t>rw</a:t>
            </a:r>
            <a:r>
              <a:rPr lang="en-US" dirty="0">
                <a:solidFill>
                  <a:schemeClr val="bg2"/>
                </a:solidFill>
              </a:rPr>
              <a:t>-&gt;</a:t>
            </a:r>
            <a:r>
              <a:rPr lang="en-US" dirty="0" err="1">
                <a:solidFill>
                  <a:schemeClr val="bg2"/>
                </a:solidFill>
              </a:rPr>
              <a:t>writelock</a:t>
            </a:r>
            <a:r>
              <a:rPr lang="en-US" dirty="0">
                <a:solidFill>
                  <a:schemeClr val="bg2"/>
                </a:solidFill>
              </a:rPr>
              <a:t>, 1); </a:t>
            </a:r>
          </a:p>
          <a:p>
            <a:pPr algn="l"/>
            <a:r>
              <a:rPr lang="en-US" dirty="0">
                <a:solidFill>
                  <a:schemeClr val="bg2"/>
                </a:solidFill>
              </a:rPr>
              <a:t>11 }</a:t>
            </a:r>
          </a:p>
          <a:p>
            <a:pPr algn="l"/>
            <a:r>
              <a:rPr lang="en-US" dirty="0">
                <a:solidFill>
                  <a:schemeClr val="bg2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5359225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Reader/Writer Locks</a:t>
            </a:r>
          </a:p>
        </p:txBody>
      </p:sp>
      <p:sp>
        <p:nvSpPr>
          <p:cNvPr id="3" name="Rectangle 2"/>
          <p:cNvSpPr/>
          <p:nvPr/>
        </p:nvSpPr>
        <p:spPr>
          <a:xfrm>
            <a:off x="159026" y="2132820"/>
            <a:ext cx="13819809" cy="7940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3000" dirty="0">
                <a:solidFill>
                  <a:schemeClr val="bg2"/>
                </a:solidFill>
              </a:rPr>
              <a:t>13 </a:t>
            </a:r>
            <a:r>
              <a:rPr lang="en-US" sz="3000" b="1" dirty="0">
                <a:solidFill>
                  <a:schemeClr val="bg2"/>
                </a:solidFill>
              </a:rPr>
              <a:t>void </a:t>
            </a:r>
            <a:r>
              <a:rPr lang="en-US" sz="3000" b="1" dirty="0" err="1">
                <a:solidFill>
                  <a:schemeClr val="bg2"/>
                </a:solidFill>
              </a:rPr>
              <a:t>rwlock_acquire_readlock</a:t>
            </a:r>
            <a:r>
              <a:rPr lang="en-US" sz="3000" b="1" dirty="0">
                <a:solidFill>
                  <a:schemeClr val="bg2"/>
                </a:solidFill>
              </a:rPr>
              <a:t>(</a:t>
            </a:r>
            <a:r>
              <a:rPr lang="en-US" sz="3000" b="1" dirty="0" err="1">
                <a:solidFill>
                  <a:schemeClr val="bg2"/>
                </a:solidFill>
              </a:rPr>
              <a:t>rwlock_t</a:t>
            </a:r>
            <a:r>
              <a:rPr lang="en-US" sz="3000" b="1" dirty="0">
                <a:solidFill>
                  <a:schemeClr val="bg2"/>
                </a:solidFill>
              </a:rPr>
              <a:t> *</a:t>
            </a:r>
            <a:r>
              <a:rPr lang="en-US" sz="3000" b="1" dirty="0" err="1">
                <a:solidFill>
                  <a:schemeClr val="bg2"/>
                </a:solidFill>
              </a:rPr>
              <a:t>rw</a:t>
            </a:r>
            <a:r>
              <a:rPr lang="en-US" sz="3000" b="1" dirty="0">
                <a:solidFill>
                  <a:schemeClr val="bg2"/>
                </a:solidFill>
              </a:rPr>
              <a:t>) { </a:t>
            </a:r>
          </a:p>
          <a:p>
            <a:pPr algn="l"/>
            <a:r>
              <a:rPr lang="en-US" sz="3000" dirty="0">
                <a:solidFill>
                  <a:schemeClr val="bg2"/>
                </a:solidFill>
              </a:rPr>
              <a:t>14 		</a:t>
            </a:r>
            <a:r>
              <a:rPr lang="en-US" sz="3000" dirty="0" err="1">
                <a:solidFill>
                  <a:schemeClr val="bg2"/>
                </a:solidFill>
              </a:rPr>
              <a:t>sem_wait</a:t>
            </a:r>
            <a:r>
              <a:rPr lang="en-US" sz="3000" dirty="0">
                <a:solidFill>
                  <a:schemeClr val="bg2"/>
                </a:solidFill>
              </a:rPr>
              <a:t>(&amp;</a:t>
            </a:r>
            <a:r>
              <a:rPr lang="en-US" sz="3000" dirty="0" err="1">
                <a:solidFill>
                  <a:schemeClr val="bg2"/>
                </a:solidFill>
              </a:rPr>
              <a:t>rw</a:t>
            </a:r>
            <a:r>
              <a:rPr lang="en-US" sz="3000" dirty="0">
                <a:solidFill>
                  <a:schemeClr val="bg2"/>
                </a:solidFill>
              </a:rPr>
              <a:t>-&gt;lock); </a:t>
            </a:r>
          </a:p>
          <a:p>
            <a:pPr algn="l"/>
            <a:r>
              <a:rPr lang="en-US" sz="3000" dirty="0">
                <a:solidFill>
                  <a:schemeClr val="bg2"/>
                </a:solidFill>
              </a:rPr>
              <a:t>15 		</a:t>
            </a:r>
            <a:r>
              <a:rPr lang="en-US" sz="3000" dirty="0" err="1">
                <a:solidFill>
                  <a:schemeClr val="bg2"/>
                </a:solidFill>
              </a:rPr>
              <a:t>rw</a:t>
            </a:r>
            <a:r>
              <a:rPr lang="en-US" sz="3000" dirty="0">
                <a:solidFill>
                  <a:schemeClr val="bg2"/>
                </a:solidFill>
              </a:rPr>
              <a:t>-&gt;readers++; </a:t>
            </a:r>
          </a:p>
          <a:p>
            <a:pPr algn="l"/>
            <a:r>
              <a:rPr lang="en-US" sz="3000" dirty="0">
                <a:solidFill>
                  <a:schemeClr val="bg2"/>
                </a:solidFill>
              </a:rPr>
              <a:t>16 		if (</a:t>
            </a:r>
            <a:r>
              <a:rPr lang="en-US" sz="3000" dirty="0" err="1">
                <a:solidFill>
                  <a:schemeClr val="bg2"/>
                </a:solidFill>
              </a:rPr>
              <a:t>rw</a:t>
            </a:r>
            <a:r>
              <a:rPr lang="en-US" sz="3000" dirty="0">
                <a:solidFill>
                  <a:schemeClr val="bg2"/>
                </a:solidFill>
              </a:rPr>
              <a:t>-&gt;readers == 1) </a:t>
            </a:r>
          </a:p>
          <a:p>
            <a:pPr algn="l"/>
            <a:r>
              <a:rPr lang="en-US" sz="3000" dirty="0">
                <a:solidFill>
                  <a:schemeClr val="bg2"/>
                </a:solidFill>
              </a:rPr>
              <a:t>17 		    </a:t>
            </a:r>
            <a:r>
              <a:rPr lang="en-US" sz="3000" dirty="0" err="1">
                <a:solidFill>
                  <a:schemeClr val="bg2"/>
                </a:solidFill>
              </a:rPr>
              <a:t>sem_wait</a:t>
            </a:r>
            <a:r>
              <a:rPr lang="en-US" sz="3000" dirty="0">
                <a:solidFill>
                  <a:schemeClr val="bg2"/>
                </a:solidFill>
              </a:rPr>
              <a:t>(&amp;</a:t>
            </a:r>
            <a:r>
              <a:rPr lang="en-US" sz="3000" dirty="0" err="1">
                <a:solidFill>
                  <a:schemeClr val="bg2"/>
                </a:solidFill>
              </a:rPr>
              <a:t>rw</a:t>
            </a:r>
            <a:r>
              <a:rPr lang="en-US" sz="3000" dirty="0">
                <a:solidFill>
                  <a:schemeClr val="bg2"/>
                </a:solidFill>
              </a:rPr>
              <a:t>-&gt;</a:t>
            </a:r>
            <a:r>
              <a:rPr lang="en-US" sz="3000" dirty="0" err="1">
                <a:solidFill>
                  <a:schemeClr val="bg2"/>
                </a:solidFill>
              </a:rPr>
              <a:t>writelock</a:t>
            </a:r>
            <a:r>
              <a:rPr lang="en-US" sz="3000" dirty="0">
                <a:solidFill>
                  <a:schemeClr val="bg2"/>
                </a:solidFill>
              </a:rPr>
              <a:t>); </a:t>
            </a:r>
          </a:p>
          <a:p>
            <a:pPr algn="l"/>
            <a:r>
              <a:rPr lang="en-US" sz="3000" dirty="0">
                <a:solidFill>
                  <a:schemeClr val="bg2"/>
                </a:solidFill>
              </a:rPr>
              <a:t>18 		</a:t>
            </a:r>
            <a:r>
              <a:rPr lang="en-US" sz="3000" dirty="0" err="1">
                <a:solidFill>
                  <a:schemeClr val="bg2"/>
                </a:solidFill>
              </a:rPr>
              <a:t>sem_post</a:t>
            </a:r>
            <a:r>
              <a:rPr lang="en-US" sz="3000" dirty="0">
                <a:solidFill>
                  <a:schemeClr val="bg2"/>
                </a:solidFill>
              </a:rPr>
              <a:t>(&amp;</a:t>
            </a:r>
            <a:r>
              <a:rPr lang="en-US" sz="3000" dirty="0" err="1">
                <a:solidFill>
                  <a:schemeClr val="bg2"/>
                </a:solidFill>
              </a:rPr>
              <a:t>rw</a:t>
            </a:r>
            <a:r>
              <a:rPr lang="en-US" sz="3000" dirty="0">
                <a:solidFill>
                  <a:schemeClr val="bg2"/>
                </a:solidFill>
              </a:rPr>
              <a:t>-&gt;lock); </a:t>
            </a:r>
          </a:p>
          <a:p>
            <a:pPr algn="l"/>
            <a:r>
              <a:rPr lang="en-US" sz="3000" dirty="0">
                <a:solidFill>
                  <a:schemeClr val="bg2"/>
                </a:solidFill>
              </a:rPr>
              <a:t>19 } </a:t>
            </a:r>
          </a:p>
          <a:p>
            <a:pPr algn="l"/>
            <a:r>
              <a:rPr lang="en-US" sz="3000" dirty="0">
                <a:solidFill>
                  <a:schemeClr val="bg2"/>
                </a:solidFill>
              </a:rPr>
              <a:t>21 </a:t>
            </a:r>
            <a:r>
              <a:rPr lang="en-US" sz="3000" b="1" dirty="0">
                <a:solidFill>
                  <a:schemeClr val="bg2"/>
                </a:solidFill>
              </a:rPr>
              <a:t>void </a:t>
            </a:r>
            <a:r>
              <a:rPr lang="en-US" sz="3000" b="1" dirty="0" err="1">
                <a:solidFill>
                  <a:schemeClr val="bg2"/>
                </a:solidFill>
              </a:rPr>
              <a:t>rwlock_release_readlock</a:t>
            </a:r>
            <a:r>
              <a:rPr lang="en-US" sz="3000" b="1" dirty="0">
                <a:solidFill>
                  <a:schemeClr val="bg2"/>
                </a:solidFill>
              </a:rPr>
              <a:t>(</a:t>
            </a:r>
            <a:r>
              <a:rPr lang="en-US" sz="3000" b="1" dirty="0" err="1">
                <a:solidFill>
                  <a:schemeClr val="bg2"/>
                </a:solidFill>
              </a:rPr>
              <a:t>rwlock_t</a:t>
            </a:r>
            <a:r>
              <a:rPr lang="en-US" sz="3000" b="1" dirty="0">
                <a:solidFill>
                  <a:schemeClr val="bg2"/>
                </a:solidFill>
              </a:rPr>
              <a:t> *</a:t>
            </a:r>
            <a:r>
              <a:rPr lang="en-US" sz="3000" b="1" dirty="0" err="1">
                <a:solidFill>
                  <a:schemeClr val="bg2"/>
                </a:solidFill>
              </a:rPr>
              <a:t>rw</a:t>
            </a:r>
            <a:r>
              <a:rPr lang="en-US" sz="3000" b="1" dirty="0">
                <a:solidFill>
                  <a:schemeClr val="bg2"/>
                </a:solidFill>
              </a:rPr>
              <a:t>) { </a:t>
            </a:r>
          </a:p>
          <a:p>
            <a:pPr algn="l"/>
            <a:r>
              <a:rPr lang="en-US" sz="3000" dirty="0">
                <a:solidFill>
                  <a:schemeClr val="bg2"/>
                </a:solidFill>
              </a:rPr>
              <a:t>22 		</a:t>
            </a:r>
            <a:r>
              <a:rPr lang="en-US" sz="3000" dirty="0" err="1">
                <a:solidFill>
                  <a:schemeClr val="bg2"/>
                </a:solidFill>
              </a:rPr>
              <a:t>sem_wait</a:t>
            </a:r>
            <a:r>
              <a:rPr lang="en-US" sz="3000" dirty="0">
                <a:solidFill>
                  <a:schemeClr val="bg2"/>
                </a:solidFill>
              </a:rPr>
              <a:t>(&amp;</a:t>
            </a:r>
            <a:r>
              <a:rPr lang="en-US" sz="3000" dirty="0" err="1">
                <a:solidFill>
                  <a:schemeClr val="bg2"/>
                </a:solidFill>
              </a:rPr>
              <a:t>rw</a:t>
            </a:r>
            <a:r>
              <a:rPr lang="en-US" sz="3000" dirty="0">
                <a:solidFill>
                  <a:schemeClr val="bg2"/>
                </a:solidFill>
              </a:rPr>
              <a:t>-&gt;lock); </a:t>
            </a:r>
          </a:p>
          <a:p>
            <a:pPr algn="l"/>
            <a:r>
              <a:rPr lang="en-US" sz="3000" dirty="0">
                <a:solidFill>
                  <a:schemeClr val="bg2"/>
                </a:solidFill>
              </a:rPr>
              <a:t>23 		</a:t>
            </a:r>
            <a:r>
              <a:rPr lang="en-US" sz="3000" dirty="0" err="1">
                <a:solidFill>
                  <a:schemeClr val="bg2"/>
                </a:solidFill>
              </a:rPr>
              <a:t>rw</a:t>
            </a:r>
            <a:r>
              <a:rPr lang="en-US" sz="3000" dirty="0">
                <a:solidFill>
                  <a:schemeClr val="bg2"/>
                </a:solidFill>
              </a:rPr>
              <a:t>-&gt;readers--; </a:t>
            </a:r>
          </a:p>
          <a:p>
            <a:pPr algn="l"/>
            <a:r>
              <a:rPr lang="en-US" sz="3000" dirty="0">
                <a:solidFill>
                  <a:schemeClr val="bg2"/>
                </a:solidFill>
              </a:rPr>
              <a:t>24 		if (</a:t>
            </a:r>
            <a:r>
              <a:rPr lang="en-US" sz="3000" dirty="0" err="1">
                <a:solidFill>
                  <a:schemeClr val="bg2"/>
                </a:solidFill>
              </a:rPr>
              <a:t>rw</a:t>
            </a:r>
            <a:r>
              <a:rPr lang="en-US" sz="3000" dirty="0">
                <a:solidFill>
                  <a:schemeClr val="bg2"/>
                </a:solidFill>
              </a:rPr>
              <a:t>-&gt;readers == 0) </a:t>
            </a:r>
          </a:p>
          <a:p>
            <a:pPr algn="l"/>
            <a:r>
              <a:rPr lang="en-US" sz="3000" dirty="0">
                <a:solidFill>
                  <a:schemeClr val="bg2"/>
                </a:solidFill>
              </a:rPr>
              <a:t>25 		    </a:t>
            </a:r>
            <a:r>
              <a:rPr lang="en-US" sz="3000" dirty="0" err="1">
                <a:solidFill>
                  <a:schemeClr val="bg2"/>
                </a:solidFill>
              </a:rPr>
              <a:t>sem_post</a:t>
            </a:r>
            <a:r>
              <a:rPr lang="en-US" sz="3000" dirty="0">
                <a:solidFill>
                  <a:schemeClr val="bg2"/>
                </a:solidFill>
              </a:rPr>
              <a:t>(&amp;</a:t>
            </a:r>
            <a:r>
              <a:rPr lang="en-US" sz="3000" dirty="0" err="1">
                <a:solidFill>
                  <a:schemeClr val="bg2"/>
                </a:solidFill>
              </a:rPr>
              <a:t>rw</a:t>
            </a:r>
            <a:r>
              <a:rPr lang="en-US" sz="3000" dirty="0">
                <a:solidFill>
                  <a:schemeClr val="bg2"/>
                </a:solidFill>
              </a:rPr>
              <a:t>-&gt;</a:t>
            </a:r>
            <a:r>
              <a:rPr lang="en-US" sz="3000" dirty="0" err="1">
                <a:solidFill>
                  <a:schemeClr val="bg2"/>
                </a:solidFill>
              </a:rPr>
              <a:t>writelock</a:t>
            </a:r>
            <a:r>
              <a:rPr lang="en-US" sz="3000" dirty="0">
                <a:solidFill>
                  <a:schemeClr val="bg2"/>
                </a:solidFill>
              </a:rPr>
              <a:t>); ]</a:t>
            </a:r>
          </a:p>
          <a:p>
            <a:pPr algn="l"/>
            <a:r>
              <a:rPr lang="en-US" sz="3000" dirty="0">
                <a:solidFill>
                  <a:schemeClr val="bg2"/>
                </a:solidFill>
              </a:rPr>
              <a:t>26 		</a:t>
            </a:r>
            <a:r>
              <a:rPr lang="en-US" sz="3000" dirty="0" err="1">
                <a:solidFill>
                  <a:schemeClr val="bg2"/>
                </a:solidFill>
              </a:rPr>
              <a:t>sem_post</a:t>
            </a:r>
            <a:r>
              <a:rPr lang="en-US" sz="3000" dirty="0">
                <a:solidFill>
                  <a:schemeClr val="bg2"/>
                </a:solidFill>
              </a:rPr>
              <a:t>(&amp;</a:t>
            </a:r>
            <a:r>
              <a:rPr lang="en-US" sz="3000" dirty="0" err="1">
                <a:solidFill>
                  <a:schemeClr val="bg2"/>
                </a:solidFill>
              </a:rPr>
              <a:t>rw</a:t>
            </a:r>
            <a:r>
              <a:rPr lang="en-US" sz="3000" dirty="0">
                <a:solidFill>
                  <a:schemeClr val="bg2"/>
                </a:solidFill>
              </a:rPr>
              <a:t>-&gt;lock); </a:t>
            </a:r>
          </a:p>
          <a:p>
            <a:pPr algn="l"/>
            <a:r>
              <a:rPr lang="en-US" sz="3000" dirty="0">
                <a:solidFill>
                  <a:schemeClr val="bg2"/>
                </a:solidFill>
              </a:rPr>
              <a:t>27 } </a:t>
            </a:r>
          </a:p>
          <a:p>
            <a:pPr algn="l"/>
            <a:r>
              <a:rPr lang="en-US" sz="3000" dirty="0">
                <a:solidFill>
                  <a:schemeClr val="bg2"/>
                </a:solidFill>
              </a:rPr>
              <a:t>29  </a:t>
            </a:r>
            <a:r>
              <a:rPr lang="en-US" sz="3000" b="1" dirty="0" err="1">
                <a:solidFill>
                  <a:schemeClr val="bg2"/>
                </a:solidFill>
              </a:rPr>
              <a:t>rwlock_acquire_writelock</a:t>
            </a:r>
            <a:r>
              <a:rPr lang="en-US" sz="3000" b="1" dirty="0">
                <a:solidFill>
                  <a:schemeClr val="bg2"/>
                </a:solidFill>
              </a:rPr>
              <a:t>(</a:t>
            </a:r>
            <a:r>
              <a:rPr lang="en-US" sz="3000" b="1" dirty="0" err="1">
                <a:solidFill>
                  <a:schemeClr val="bg2"/>
                </a:solidFill>
              </a:rPr>
              <a:t>rwlock_t</a:t>
            </a:r>
            <a:r>
              <a:rPr lang="en-US" sz="3000" b="1" dirty="0">
                <a:solidFill>
                  <a:schemeClr val="bg2"/>
                </a:solidFill>
              </a:rPr>
              <a:t> *</a:t>
            </a:r>
            <a:r>
              <a:rPr lang="en-US" sz="3000" b="1" dirty="0" err="1">
                <a:solidFill>
                  <a:schemeClr val="bg2"/>
                </a:solidFill>
              </a:rPr>
              <a:t>rw</a:t>
            </a:r>
            <a:r>
              <a:rPr lang="en-US" sz="3000" b="1" dirty="0">
                <a:solidFill>
                  <a:schemeClr val="bg2"/>
                </a:solidFill>
              </a:rPr>
              <a:t>)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rgbClr val="FF0000"/>
                </a:solidFill>
              </a:rPr>
              <a:t>{  </a:t>
            </a:r>
            <a:r>
              <a:rPr lang="en-US" sz="3000" b="1" dirty="0" err="1">
                <a:solidFill>
                  <a:srgbClr val="FF0000"/>
                </a:solidFill>
              </a:rPr>
              <a:t>sem_wait</a:t>
            </a:r>
            <a:r>
              <a:rPr lang="en-US" sz="3000" b="1" dirty="0">
                <a:solidFill>
                  <a:srgbClr val="FF0000"/>
                </a:solidFill>
              </a:rPr>
              <a:t>(&amp;</a:t>
            </a:r>
            <a:r>
              <a:rPr lang="en-US" sz="3000" b="1" dirty="0" err="1">
                <a:solidFill>
                  <a:srgbClr val="FF0000"/>
                </a:solidFill>
              </a:rPr>
              <a:t>rw</a:t>
            </a:r>
            <a:r>
              <a:rPr lang="en-US" sz="3000" b="1" dirty="0">
                <a:solidFill>
                  <a:srgbClr val="FF0000"/>
                </a:solidFill>
              </a:rPr>
              <a:t>-&gt;</a:t>
            </a:r>
            <a:r>
              <a:rPr lang="en-US" sz="3000" b="1" dirty="0" err="1">
                <a:solidFill>
                  <a:srgbClr val="FF0000"/>
                </a:solidFill>
              </a:rPr>
              <a:t>writelock</a:t>
            </a:r>
            <a:r>
              <a:rPr lang="en-US" sz="3000" b="1" dirty="0">
                <a:solidFill>
                  <a:srgbClr val="FF0000"/>
                </a:solidFill>
              </a:rPr>
              <a:t>);  }</a:t>
            </a:r>
          </a:p>
          <a:p>
            <a:pPr algn="l"/>
            <a:r>
              <a:rPr lang="en-US" sz="3000" dirty="0">
                <a:solidFill>
                  <a:schemeClr val="bg2"/>
                </a:solidFill>
              </a:rPr>
              <a:t>31 </a:t>
            </a:r>
            <a:r>
              <a:rPr lang="en-US" sz="3000" b="1" dirty="0" err="1">
                <a:solidFill>
                  <a:schemeClr val="bg2"/>
                </a:solidFill>
              </a:rPr>
              <a:t>rwlock_release_writelock</a:t>
            </a:r>
            <a:r>
              <a:rPr lang="en-US" sz="3000" b="1" dirty="0">
                <a:solidFill>
                  <a:schemeClr val="bg2"/>
                </a:solidFill>
              </a:rPr>
              <a:t>(</a:t>
            </a:r>
            <a:r>
              <a:rPr lang="en-US" sz="3000" b="1" dirty="0" err="1">
                <a:solidFill>
                  <a:schemeClr val="bg2"/>
                </a:solidFill>
              </a:rPr>
              <a:t>rwlock_t</a:t>
            </a:r>
            <a:r>
              <a:rPr lang="en-US" sz="3000" b="1" dirty="0">
                <a:solidFill>
                  <a:schemeClr val="bg2"/>
                </a:solidFill>
              </a:rPr>
              <a:t> *</a:t>
            </a:r>
            <a:r>
              <a:rPr lang="en-US" sz="3000" b="1" dirty="0" err="1">
                <a:solidFill>
                  <a:schemeClr val="bg2"/>
                </a:solidFill>
              </a:rPr>
              <a:t>rw</a:t>
            </a:r>
            <a:r>
              <a:rPr lang="en-US" sz="3000" b="1" dirty="0">
                <a:solidFill>
                  <a:schemeClr val="bg2"/>
                </a:solidFill>
              </a:rPr>
              <a:t>) </a:t>
            </a:r>
            <a:r>
              <a:rPr lang="en-US" sz="3000" b="1" dirty="0">
                <a:solidFill>
                  <a:srgbClr val="FF0000"/>
                </a:solidFill>
              </a:rPr>
              <a:t>{ </a:t>
            </a:r>
            <a:r>
              <a:rPr lang="en-US" sz="3000" b="1" dirty="0" err="1">
                <a:solidFill>
                  <a:srgbClr val="FF0000"/>
                </a:solidFill>
              </a:rPr>
              <a:t>sem_post</a:t>
            </a:r>
            <a:r>
              <a:rPr lang="en-US" sz="3000" b="1" dirty="0">
                <a:solidFill>
                  <a:srgbClr val="FF0000"/>
                </a:solidFill>
              </a:rPr>
              <a:t>(&amp;</a:t>
            </a:r>
            <a:r>
              <a:rPr lang="en-US" sz="3000" b="1" dirty="0" err="1">
                <a:solidFill>
                  <a:srgbClr val="FF0000"/>
                </a:solidFill>
              </a:rPr>
              <a:t>rw</a:t>
            </a:r>
            <a:r>
              <a:rPr lang="en-US" sz="3000" b="1" dirty="0">
                <a:solidFill>
                  <a:srgbClr val="FF0000"/>
                </a:solidFill>
              </a:rPr>
              <a:t>-&gt;</a:t>
            </a:r>
            <a:r>
              <a:rPr lang="en-US" sz="3000" b="1" dirty="0" err="1">
                <a:solidFill>
                  <a:srgbClr val="FF0000"/>
                </a:solidFill>
              </a:rPr>
              <a:t>writelock</a:t>
            </a:r>
            <a:r>
              <a:rPr lang="en-US" sz="3000" b="1" dirty="0">
                <a:solidFill>
                  <a:srgbClr val="FF0000"/>
                </a:solidFill>
              </a:rPr>
              <a:t>); }</a:t>
            </a:r>
          </a:p>
          <a:p>
            <a:pPr algn="l"/>
            <a:endParaRPr lang="en-US" sz="3000" dirty="0">
              <a:solidFill>
                <a:schemeClr val="bg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05223" y="2871373"/>
            <a:ext cx="468750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T1: </a:t>
            </a:r>
            <a:r>
              <a:rPr lang="en-US" sz="2800" dirty="0" err="1">
                <a:solidFill>
                  <a:schemeClr val="bg1"/>
                </a:solidFill>
              </a:rPr>
              <a:t>acquire_readlock</a:t>
            </a:r>
            <a:r>
              <a:rPr lang="en-US" sz="2800" dirty="0">
                <a:solidFill>
                  <a:schemeClr val="bg1"/>
                </a:solidFill>
              </a:rPr>
              <a:t>()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T2: </a:t>
            </a:r>
            <a:r>
              <a:rPr lang="en-US" sz="2800" dirty="0" err="1">
                <a:solidFill>
                  <a:schemeClr val="bg1"/>
                </a:solidFill>
              </a:rPr>
              <a:t>acquire_readlock</a:t>
            </a:r>
            <a:r>
              <a:rPr lang="en-US" sz="2800" dirty="0">
                <a:solidFill>
                  <a:schemeClr val="bg1"/>
                </a:solidFill>
              </a:rPr>
              <a:t>()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T3: </a:t>
            </a:r>
            <a:r>
              <a:rPr lang="en-US" sz="2800" dirty="0" err="1">
                <a:solidFill>
                  <a:schemeClr val="bg1"/>
                </a:solidFill>
              </a:rPr>
              <a:t>acquire_writelock</a:t>
            </a:r>
            <a:r>
              <a:rPr lang="en-US" sz="2800" dirty="0">
                <a:solidFill>
                  <a:schemeClr val="bg1"/>
                </a:solidFill>
              </a:rPr>
              <a:t>()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T2: </a:t>
            </a:r>
            <a:r>
              <a:rPr lang="en-US" sz="2800" dirty="0" err="1">
                <a:solidFill>
                  <a:schemeClr val="bg1"/>
                </a:solidFill>
              </a:rPr>
              <a:t>release_readlock</a:t>
            </a:r>
            <a:r>
              <a:rPr lang="en-US" sz="2800" dirty="0">
                <a:solidFill>
                  <a:schemeClr val="bg1"/>
                </a:solidFill>
              </a:rPr>
              <a:t>()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T1: </a:t>
            </a:r>
            <a:r>
              <a:rPr lang="en-US" sz="2800" dirty="0" err="1">
                <a:solidFill>
                  <a:schemeClr val="bg1"/>
                </a:solidFill>
              </a:rPr>
              <a:t>release_readlock</a:t>
            </a:r>
            <a:r>
              <a:rPr lang="en-US" sz="2800" dirty="0">
                <a:solidFill>
                  <a:schemeClr val="bg1"/>
                </a:solidFill>
              </a:rPr>
              <a:t>()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T4: </a:t>
            </a:r>
            <a:r>
              <a:rPr lang="en-US" sz="2800" dirty="0" err="1">
                <a:solidFill>
                  <a:schemeClr val="bg1"/>
                </a:solidFill>
              </a:rPr>
              <a:t>acquire_readlock</a:t>
            </a:r>
            <a:r>
              <a:rPr lang="en-US" sz="2800" dirty="0">
                <a:solidFill>
                  <a:schemeClr val="bg1"/>
                </a:solidFill>
              </a:rPr>
              <a:t>()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T5: </a:t>
            </a:r>
            <a:r>
              <a:rPr lang="en-US" sz="2800" dirty="0" err="1">
                <a:solidFill>
                  <a:schemeClr val="bg1"/>
                </a:solidFill>
              </a:rPr>
              <a:t>acquire_readlock</a:t>
            </a:r>
            <a:r>
              <a:rPr lang="en-US" sz="2800" dirty="0">
                <a:solidFill>
                  <a:schemeClr val="bg1"/>
                </a:solidFill>
              </a:rPr>
              <a:t>()  // ???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T3: </a:t>
            </a:r>
            <a:r>
              <a:rPr lang="en-US" sz="2800" dirty="0" err="1">
                <a:solidFill>
                  <a:schemeClr val="bg1"/>
                </a:solidFill>
              </a:rPr>
              <a:t>release_writelock</a:t>
            </a:r>
            <a:r>
              <a:rPr lang="en-US" sz="2800" dirty="0">
                <a:solidFill>
                  <a:schemeClr val="bg1"/>
                </a:solidFill>
              </a:rPr>
              <a:t>()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// what happens???</a:t>
            </a:r>
          </a:p>
        </p:txBody>
      </p:sp>
    </p:spTree>
    <p:extLst>
      <p:ext uri="{BB962C8B-B14F-4D97-AF65-F5344CB8AC3E}">
        <p14:creationId xmlns:p14="http://schemas.microsoft.com/office/powerpoint/2010/main" val="10153881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74BBBD4-D484-D642-BBE0-0396964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 dirty="0"/>
              <a:t>Linked List Better Concurrency?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2639B9-A238-6545-B8F4-8F4A0319EA5D}"/>
              </a:ext>
            </a:extLst>
          </p:cNvPr>
          <p:cNvSpPr/>
          <p:nvPr/>
        </p:nvSpPr>
        <p:spPr>
          <a:xfrm>
            <a:off x="7246242" y="2089247"/>
            <a:ext cx="6534615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Void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List_Insert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*new = malloc(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sizeof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));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assert(new);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new-&gt;key = key;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new-&gt;next = L-&gt;head;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L-&gt;head = new; </a:t>
            </a:r>
          </a:p>
          <a:p>
            <a:pPr algn="l"/>
            <a:endParaRPr lang="en-US" sz="2800" dirty="0">
              <a:solidFill>
                <a:schemeClr val="bg2"/>
              </a:solidFill>
              <a:latin typeface="Gill Sans MT" panose="020B0502020104020203" pitchFamily="34" charset="77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List_Lookup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L-&gt;head;</a:t>
            </a:r>
            <a:b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while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if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-&gt;key == key) 						return 1;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-&gt;next;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}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     return 0;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 </a:t>
            </a:r>
            <a:endParaRPr lang="en-US" sz="2800" dirty="0">
              <a:solidFill>
                <a:schemeClr val="bg2"/>
              </a:solidFill>
              <a:effectLst/>
              <a:latin typeface="Gill Sans MT" panose="020B050202010402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87526-1A35-EA4F-A2A2-EC91B6007040}"/>
              </a:ext>
            </a:extLst>
          </p:cNvPr>
          <p:cNvSpPr txBox="1"/>
          <p:nvPr/>
        </p:nvSpPr>
        <p:spPr>
          <a:xfrm>
            <a:off x="932120" y="3785965"/>
            <a:ext cx="5569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AB623B-DFE3-BB4B-AC7A-CE4D77D6FE84}"/>
              </a:ext>
            </a:extLst>
          </p:cNvPr>
          <p:cNvCxnSpPr>
            <a:cxnSpLocks/>
          </p:cNvCxnSpPr>
          <p:nvPr/>
        </p:nvCxnSpPr>
        <p:spPr>
          <a:xfrm flipV="1">
            <a:off x="6475544" y="3955312"/>
            <a:ext cx="1500864" cy="215788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BD6117-2693-EE4D-96BA-141C2A7256FB}"/>
              </a:ext>
            </a:extLst>
          </p:cNvPr>
          <p:cNvSpPr txBox="1"/>
          <p:nvPr/>
        </p:nvSpPr>
        <p:spPr>
          <a:xfrm>
            <a:off x="885702" y="4904090"/>
            <a:ext cx="5979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3200" dirty="0">
                <a:solidFill>
                  <a:schemeClr val="bg1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BC2D28-91D5-1242-AAF5-4B97F09ACD17}"/>
              </a:ext>
            </a:extLst>
          </p:cNvPr>
          <p:cNvCxnSpPr>
            <a:cxnSpLocks/>
          </p:cNvCxnSpPr>
          <p:nvPr/>
        </p:nvCxnSpPr>
        <p:spPr>
          <a:xfrm flipV="1">
            <a:off x="6894875" y="4953852"/>
            <a:ext cx="1141646" cy="323165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78D9D3-4DC1-FA42-867F-987E0128A8EE}"/>
              </a:ext>
            </a:extLst>
          </p:cNvPr>
          <p:cNvSpPr txBox="1"/>
          <p:nvPr/>
        </p:nvSpPr>
        <p:spPr>
          <a:xfrm>
            <a:off x="921183" y="6208350"/>
            <a:ext cx="5569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9F7356-ED25-4C42-92B0-C8E6C7B10835}"/>
              </a:ext>
            </a:extLst>
          </p:cNvPr>
          <p:cNvSpPr txBox="1"/>
          <p:nvPr/>
        </p:nvSpPr>
        <p:spPr>
          <a:xfrm>
            <a:off x="1219174" y="8676672"/>
            <a:ext cx="5979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A5E9C2-9D47-954A-8F64-6EDBE0ED1553}"/>
              </a:ext>
            </a:extLst>
          </p:cNvPr>
          <p:cNvCxnSpPr>
            <a:cxnSpLocks/>
          </p:cNvCxnSpPr>
          <p:nvPr/>
        </p:nvCxnSpPr>
        <p:spPr>
          <a:xfrm>
            <a:off x="7010445" y="9036728"/>
            <a:ext cx="1133841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3FCAA7-E875-AC45-A612-537D52359CA7}"/>
              </a:ext>
            </a:extLst>
          </p:cNvPr>
          <p:cNvCxnSpPr/>
          <p:nvPr/>
        </p:nvCxnSpPr>
        <p:spPr>
          <a:xfrm>
            <a:off x="6774649" y="6433200"/>
            <a:ext cx="126187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8CF4A0D-6DFD-5347-87C7-3175BF5E1C0E}"/>
              </a:ext>
            </a:extLst>
          </p:cNvPr>
          <p:cNvSpPr txBox="1"/>
          <p:nvPr/>
        </p:nvSpPr>
        <p:spPr>
          <a:xfrm>
            <a:off x="0" y="2118974"/>
            <a:ext cx="765964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Gill Sans MT" panose="020B0502020104020203" pitchFamily="34" charset="77"/>
              </a:rPr>
              <a:t>What about Lookup()?</a:t>
            </a:r>
          </a:p>
        </p:txBody>
      </p:sp>
    </p:spTree>
    <p:extLst>
      <p:ext uri="{BB962C8B-B14F-4D97-AF65-F5344CB8AC3E}">
        <p14:creationId xmlns:p14="http://schemas.microsoft.com/office/powerpoint/2010/main" val="22527469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74BBBD4-D484-D642-BBE0-0396964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 dirty="0"/>
              <a:t>Linked List Better Concurrency?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2639B9-A238-6545-B8F4-8F4A0319EA5D}"/>
              </a:ext>
            </a:extLst>
          </p:cNvPr>
          <p:cNvSpPr/>
          <p:nvPr/>
        </p:nvSpPr>
        <p:spPr>
          <a:xfrm>
            <a:off x="7246242" y="2089247"/>
            <a:ext cx="6534615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Void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List_Insert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*new = malloc(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sizeof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));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assert(new);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new-&gt;key = key;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new-&gt;next = L-&gt;head;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L-&gt;head = new; </a:t>
            </a:r>
          </a:p>
          <a:p>
            <a:pPr algn="l"/>
            <a:endParaRPr lang="en-US" sz="2800" dirty="0">
              <a:solidFill>
                <a:schemeClr val="bg2"/>
              </a:solidFill>
              <a:latin typeface="Gill Sans MT" panose="020B0502020104020203" pitchFamily="34" charset="77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List_Lookup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L-&gt;head;</a:t>
            </a:r>
            <a:b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while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if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-&gt;key == key) 						return 1;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-&gt;next;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}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     return 0;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 </a:t>
            </a:r>
            <a:endParaRPr lang="en-US" sz="2800" dirty="0">
              <a:solidFill>
                <a:schemeClr val="bg2"/>
              </a:solidFill>
              <a:effectLst/>
              <a:latin typeface="Gill Sans MT" panose="020B050202010402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87526-1A35-EA4F-A2A2-EC91B6007040}"/>
              </a:ext>
            </a:extLst>
          </p:cNvPr>
          <p:cNvSpPr txBox="1"/>
          <p:nvPr/>
        </p:nvSpPr>
        <p:spPr>
          <a:xfrm>
            <a:off x="205159" y="3785965"/>
            <a:ext cx="7023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chemeClr val="bg2"/>
                </a:solidFill>
              </a:rPr>
              <a:t>rwlock_acquire_writelock</a:t>
            </a:r>
            <a:r>
              <a:rPr lang="en-US" sz="3200" b="1" dirty="0">
                <a:solidFill>
                  <a:schemeClr val="bg1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AB623B-DFE3-BB4B-AC7A-CE4D77D6FE84}"/>
              </a:ext>
            </a:extLst>
          </p:cNvPr>
          <p:cNvCxnSpPr>
            <a:cxnSpLocks/>
          </p:cNvCxnSpPr>
          <p:nvPr/>
        </p:nvCxnSpPr>
        <p:spPr>
          <a:xfrm flipV="1">
            <a:off x="7099320" y="3890710"/>
            <a:ext cx="818392" cy="200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BD6117-2693-EE4D-96BA-141C2A7256FB}"/>
              </a:ext>
            </a:extLst>
          </p:cNvPr>
          <p:cNvSpPr txBox="1"/>
          <p:nvPr/>
        </p:nvSpPr>
        <p:spPr>
          <a:xfrm>
            <a:off x="55206" y="4844491"/>
            <a:ext cx="6946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chemeClr val="bg2"/>
                </a:solidFill>
              </a:rPr>
              <a:t>rwlock_release_writelock</a:t>
            </a:r>
            <a:r>
              <a:rPr lang="en-US" sz="3200" b="1" dirty="0">
                <a:solidFill>
                  <a:schemeClr val="bg1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BC2D28-91D5-1242-AAF5-4B97F09ACD17}"/>
              </a:ext>
            </a:extLst>
          </p:cNvPr>
          <p:cNvCxnSpPr>
            <a:cxnSpLocks/>
          </p:cNvCxnSpPr>
          <p:nvPr/>
        </p:nvCxnSpPr>
        <p:spPr>
          <a:xfrm flipV="1">
            <a:off x="6894875" y="4953852"/>
            <a:ext cx="1141646" cy="323165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78D9D3-4DC1-FA42-867F-987E0128A8EE}"/>
              </a:ext>
            </a:extLst>
          </p:cNvPr>
          <p:cNvSpPr txBox="1"/>
          <p:nvPr/>
        </p:nvSpPr>
        <p:spPr>
          <a:xfrm>
            <a:off x="921183" y="6208350"/>
            <a:ext cx="5569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9F7356-ED25-4C42-92B0-C8E6C7B10835}"/>
              </a:ext>
            </a:extLst>
          </p:cNvPr>
          <p:cNvSpPr txBox="1"/>
          <p:nvPr/>
        </p:nvSpPr>
        <p:spPr>
          <a:xfrm>
            <a:off x="1219174" y="8676672"/>
            <a:ext cx="5979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A5E9C2-9D47-954A-8F64-6EDBE0ED1553}"/>
              </a:ext>
            </a:extLst>
          </p:cNvPr>
          <p:cNvCxnSpPr>
            <a:cxnSpLocks/>
          </p:cNvCxnSpPr>
          <p:nvPr/>
        </p:nvCxnSpPr>
        <p:spPr>
          <a:xfrm>
            <a:off x="7010445" y="9036728"/>
            <a:ext cx="1133841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3FCAA7-E875-AC45-A612-537D52359CA7}"/>
              </a:ext>
            </a:extLst>
          </p:cNvPr>
          <p:cNvCxnSpPr/>
          <p:nvPr/>
        </p:nvCxnSpPr>
        <p:spPr>
          <a:xfrm>
            <a:off x="6774649" y="6433200"/>
            <a:ext cx="126187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15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74BBBD4-D484-D642-BBE0-0396964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 dirty="0"/>
              <a:t>Linked List Better Concurrency?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2639B9-A238-6545-B8F4-8F4A0319EA5D}"/>
              </a:ext>
            </a:extLst>
          </p:cNvPr>
          <p:cNvSpPr/>
          <p:nvPr/>
        </p:nvSpPr>
        <p:spPr>
          <a:xfrm>
            <a:off x="7246242" y="2089247"/>
            <a:ext cx="6534615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Void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List_Insert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*new = malloc(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sizeof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));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assert(new);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new-&gt;key = key;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new-&gt;next = L-&gt;head;</a:t>
            </a:r>
          </a:p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L-&gt;head = new; </a:t>
            </a:r>
          </a:p>
          <a:p>
            <a:pPr algn="l"/>
            <a:endParaRPr lang="en-US" sz="2800" dirty="0">
              <a:solidFill>
                <a:schemeClr val="bg2"/>
              </a:solidFill>
              <a:latin typeface="Gill Sans MT" panose="020B0502020104020203" pitchFamily="34" charset="77"/>
            </a:endParaRP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List_Lookup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list_t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*L,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int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node_t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*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L-&gt;head;</a:t>
            </a:r>
            <a:b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while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) {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if (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-&gt;key == key) 						return 1;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	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= </a:t>
            </a:r>
            <a:r>
              <a:rPr lang="en-US" sz="2800" dirty="0" err="1">
                <a:solidFill>
                  <a:schemeClr val="bg2"/>
                </a:solidFill>
                <a:latin typeface="Gill Sans MT" panose="020B0502020104020203" pitchFamily="34" charset="77"/>
              </a:rPr>
              <a:t>tmp</a:t>
            </a:r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-&gt;next;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	}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      return 0; </a:t>
            </a:r>
          </a:p>
          <a:p>
            <a:pPr algn="l"/>
            <a:r>
              <a:rPr lang="en-US" sz="2800" dirty="0">
                <a:solidFill>
                  <a:schemeClr val="bg2"/>
                </a:solidFill>
                <a:latin typeface="Gill Sans MT" panose="020B0502020104020203" pitchFamily="34" charset="77"/>
              </a:rPr>
              <a:t>} </a:t>
            </a:r>
            <a:endParaRPr lang="en-US" sz="2800" dirty="0">
              <a:solidFill>
                <a:schemeClr val="bg2"/>
              </a:solidFill>
              <a:effectLst/>
              <a:latin typeface="Gill Sans MT" panose="020B05020201040202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87526-1A35-EA4F-A2A2-EC91B6007040}"/>
              </a:ext>
            </a:extLst>
          </p:cNvPr>
          <p:cNvSpPr txBox="1"/>
          <p:nvPr/>
        </p:nvSpPr>
        <p:spPr>
          <a:xfrm>
            <a:off x="205159" y="3785965"/>
            <a:ext cx="7023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chemeClr val="bg2"/>
                </a:solidFill>
              </a:rPr>
              <a:t>rwlock_acquire_writelock</a:t>
            </a:r>
            <a:r>
              <a:rPr lang="en-US" sz="3200" b="1" dirty="0">
                <a:solidFill>
                  <a:schemeClr val="bg1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AB623B-DFE3-BB4B-AC7A-CE4D77D6FE84}"/>
              </a:ext>
            </a:extLst>
          </p:cNvPr>
          <p:cNvCxnSpPr>
            <a:cxnSpLocks/>
          </p:cNvCxnSpPr>
          <p:nvPr/>
        </p:nvCxnSpPr>
        <p:spPr>
          <a:xfrm flipV="1">
            <a:off x="7099320" y="3890710"/>
            <a:ext cx="818392" cy="200302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BD6117-2693-EE4D-96BA-141C2A7256FB}"/>
              </a:ext>
            </a:extLst>
          </p:cNvPr>
          <p:cNvSpPr txBox="1"/>
          <p:nvPr/>
        </p:nvSpPr>
        <p:spPr>
          <a:xfrm>
            <a:off x="55206" y="4844491"/>
            <a:ext cx="6946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chemeClr val="bg2"/>
                </a:solidFill>
              </a:rPr>
              <a:t>rwlock_release_writelock</a:t>
            </a:r>
            <a:r>
              <a:rPr lang="en-US" sz="3200" b="1" dirty="0">
                <a:solidFill>
                  <a:schemeClr val="bg1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BC2D28-91D5-1242-AAF5-4B97F09ACD17}"/>
              </a:ext>
            </a:extLst>
          </p:cNvPr>
          <p:cNvCxnSpPr>
            <a:cxnSpLocks/>
          </p:cNvCxnSpPr>
          <p:nvPr/>
        </p:nvCxnSpPr>
        <p:spPr>
          <a:xfrm flipV="1">
            <a:off x="6894875" y="4953852"/>
            <a:ext cx="1141646" cy="323165"/>
          </a:xfrm>
          <a:prstGeom prst="straightConnector1">
            <a:avLst/>
          </a:prstGeom>
          <a:ln w="28575">
            <a:solidFill>
              <a:schemeClr val="bg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78D9D3-4DC1-FA42-867F-987E0128A8EE}"/>
              </a:ext>
            </a:extLst>
          </p:cNvPr>
          <p:cNvSpPr txBox="1"/>
          <p:nvPr/>
        </p:nvSpPr>
        <p:spPr>
          <a:xfrm>
            <a:off x="227084" y="6208350"/>
            <a:ext cx="69573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chemeClr val="bg2"/>
                </a:solidFill>
              </a:rPr>
              <a:t>rwlock_acquire_readlock</a:t>
            </a:r>
            <a:r>
              <a:rPr lang="en-US" sz="3200" b="1" dirty="0">
                <a:solidFill>
                  <a:schemeClr val="bg1"/>
                </a:solidFill>
                <a:latin typeface="Gill Sans MT" panose="020B0502020104020203" pitchFamily="34" charset="77"/>
              </a:rPr>
              <a:t> (&amp;L-&gt;lock);</a:t>
            </a:r>
            <a:endParaRPr lang="en-US" sz="3200" b="1" dirty="0">
              <a:solidFill>
                <a:srgbClr val="0070C0"/>
              </a:solidFill>
              <a:latin typeface="Gill Sans MT" panose="020B0502020104020203" pitchFamily="34" charset="77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A5E9C2-9D47-954A-8F64-6EDBE0ED1553}"/>
              </a:ext>
            </a:extLst>
          </p:cNvPr>
          <p:cNvCxnSpPr>
            <a:cxnSpLocks/>
          </p:cNvCxnSpPr>
          <p:nvPr/>
        </p:nvCxnSpPr>
        <p:spPr>
          <a:xfrm>
            <a:off x="7010445" y="9036728"/>
            <a:ext cx="1133841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3FCAA7-E875-AC45-A612-537D52359CA7}"/>
              </a:ext>
            </a:extLst>
          </p:cNvPr>
          <p:cNvCxnSpPr/>
          <p:nvPr/>
        </p:nvCxnSpPr>
        <p:spPr>
          <a:xfrm>
            <a:off x="7198695" y="6462253"/>
            <a:ext cx="126187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8CF4A0D-6DFD-5347-87C7-3175BF5E1C0E}"/>
              </a:ext>
            </a:extLst>
          </p:cNvPr>
          <p:cNvSpPr txBox="1"/>
          <p:nvPr/>
        </p:nvSpPr>
        <p:spPr>
          <a:xfrm>
            <a:off x="0" y="2118974"/>
            <a:ext cx="765964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Gill Sans MT" panose="020B0502020104020203" pitchFamily="34" charset="77"/>
              </a:rPr>
              <a:t>What about Lookup()?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C60912-BE49-4F9D-B22E-11D32CA25901}"/>
              </a:ext>
            </a:extLst>
          </p:cNvPr>
          <p:cNvSpPr txBox="1"/>
          <p:nvPr/>
        </p:nvSpPr>
        <p:spPr>
          <a:xfrm>
            <a:off x="218683" y="8650295"/>
            <a:ext cx="6880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chemeClr val="bg2"/>
                </a:solidFill>
              </a:rPr>
              <a:t>rwlock_release_readlock</a:t>
            </a:r>
            <a:r>
              <a:rPr lang="en-US" sz="3200" b="1" dirty="0">
                <a:solidFill>
                  <a:schemeClr val="bg1"/>
                </a:solidFill>
                <a:latin typeface="Gill Sans MT" panose="020B0502020104020203" pitchFamily="34" charset="77"/>
              </a:rPr>
              <a:t> (&amp;L-&gt;lock);</a:t>
            </a:r>
            <a:endParaRPr lang="en-US" sz="3200" b="1" dirty="0">
              <a:solidFill>
                <a:srgbClr val="0070C0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4560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74BBBD4-D484-D642-BBE0-0396964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571" y="89251"/>
            <a:ext cx="10785405" cy="1824949"/>
          </a:xfrm>
        </p:spPr>
        <p:txBody>
          <a:bodyPr/>
          <a:lstStyle/>
          <a:p>
            <a:r>
              <a:rPr lang="en-US" dirty="0"/>
              <a:t>Linked List Better Concurrency?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CF4A0D-6DFD-5347-87C7-3175BF5E1C0E}"/>
              </a:ext>
            </a:extLst>
          </p:cNvPr>
          <p:cNvSpPr txBox="1"/>
          <p:nvPr/>
        </p:nvSpPr>
        <p:spPr>
          <a:xfrm>
            <a:off x="0" y="2118974"/>
            <a:ext cx="1645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400" dirty="0">
                <a:solidFill>
                  <a:schemeClr val="bg1"/>
                </a:solidFill>
                <a:latin typeface="Gill Sans MT" panose="020B0502020104020203" pitchFamily="34" charset="77"/>
              </a:rPr>
              <a:t> </a:t>
            </a:r>
            <a:r>
              <a:rPr lang="en-US" sz="3400" dirty="0" err="1">
                <a:solidFill>
                  <a:schemeClr val="bg1"/>
                </a:solidFill>
                <a:latin typeface="Gill Sans MT" panose="020B0502020104020203" pitchFamily="34" charset="77"/>
              </a:rPr>
              <a:t>Pthread</a:t>
            </a:r>
            <a:r>
              <a:rPr lang="en-US" sz="3400" dirty="0">
                <a:solidFill>
                  <a:schemeClr val="bg1"/>
                </a:solidFill>
                <a:latin typeface="Gill Sans MT" panose="020B0502020104020203" pitchFamily="34" charset="77"/>
              </a:rPr>
              <a:t> also has a reader-write lock</a:t>
            </a:r>
          </a:p>
          <a:p>
            <a:pPr algn="l"/>
            <a:endParaRPr lang="en-US" sz="3400" dirty="0">
              <a:solidFill>
                <a:schemeClr val="bg1"/>
              </a:solidFill>
              <a:latin typeface="Gill Sans MT" panose="020B0502020104020203" pitchFamily="34" charset="77"/>
            </a:endParaRPr>
          </a:p>
          <a:p>
            <a:pPr algn="l"/>
            <a:r>
              <a:rPr lang="en-US" sz="2800" i="1" dirty="0">
                <a:solidFill>
                  <a:schemeClr val="bg1"/>
                </a:solidFill>
                <a:latin typeface="Gill Sans MT" panose="020B0502020104020203" pitchFamily="34" charset="77"/>
              </a:rPr>
              <a:t> https://pubs.opengroup.org/onlinepubs/009604599/functions/pthread_rwlock_rdlock.html</a:t>
            </a:r>
          </a:p>
        </p:txBody>
      </p:sp>
    </p:spTree>
    <p:extLst>
      <p:ext uri="{BB962C8B-B14F-4D97-AF65-F5344CB8AC3E}">
        <p14:creationId xmlns:p14="http://schemas.microsoft.com/office/powerpoint/2010/main" val="6956634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785" y="2110155"/>
            <a:ext cx="12115799" cy="74031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Semaphores are equivalent to locks + condition variables</a:t>
            </a:r>
          </a:p>
          <a:p>
            <a:pPr lvl="1"/>
            <a:r>
              <a:rPr lang="en-US" dirty="0"/>
              <a:t>Can be used for both mutual exclusion and ordering</a:t>
            </a:r>
          </a:p>
          <a:p>
            <a:pPr marL="0" indent="0">
              <a:buNone/>
            </a:pPr>
            <a:r>
              <a:rPr lang="en-US" dirty="0"/>
              <a:t>Semaphores contain </a:t>
            </a:r>
            <a:r>
              <a:rPr lang="en-US" b="1" dirty="0"/>
              <a:t>state</a:t>
            </a:r>
          </a:p>
          <a:p>
            <a:pPr lvl="1"/>
            <a:r>
              <a:rPr lang="en-US" dirty="0"/>
              <a:t>How they are initialized depends on how they will be used</a:t>
            </a:r>
          </a:p>
          <a:p>
            <a:pPr lvl="1"/>
            <a:r>
              <a:rPr lang="en-US" dirty="0" err="1"/>
              <a:t>Init</a:t>
            </a:r>
            <a:r>
              <a:rPr lang="en-US" dirty="0"/>
              <a:t> to 1: </a:t>
            </a:r>
            <a:r>
              <a:rPr lang="en-US" dirty="0" err="1"/>
              <a:t>Mutex</a:t>
            </a:r>
            <a:endParaRPr lang="en-US" dirty="0"/>
          </a:p>
          <a:p>
            <a:pPr lvl="1"/>
            <a:r>
              <a:rPr lang="en-US" dirty="0" err="1"/>
              <a:t>Init</a:t>
            </a:r>
            <a:r>
              <a:rPr lang="en-US" dirty="0"/>
              <a:t> to 0: Join (1 thread must arrive first, then other)</a:t>
            </a:r>
          </a:p>
          <a:p>
            <a:pPr lvl="1"/>
            <a:r>
              <a:rPr lang="en-US" dirty="0" err="1"/>
              <a:t>Init</a:t>
            </a:r>
            <a:r>
              <a:rPr lang="en-US" dirty="0"/>
              <a:t> to N: Number of available resources</a:t>
            </a:r>
          </a:p>
          <a:p>
            <a:pPr marL="0" indent="0">
              <a:buNone/>
            </a:pPr>
            <a:r>
              <a:rPr lang="en-US" altLang="en-US" sz="3500" dirty="0" err="1"/>
              <a:t>Sem_wait</a:t>
            </a:r>
            <a:r>
              <a:rPr lang="en-US" altLang="en-US" sz="3500" dirty="0"/>
              <a:t>(): Waits until value &gt; 0, then decrement (atomic)</a:t>
            </a:r>
          </a:p>
          <a:p>
            <a:pPr marL="0" indent="0">
              <a:buNone/>
            </a:pPr>
            <a:r>
              <a:rPr lang="en-US" sz="3500" dirty="0" err="1">
                <a:ea typeface="Menlo"/>
                <a:cs typeface="Menlo"/>
                <a:sym typeface="Menlo"/>
              </a:rPr>
              <a:t>Sem_post</a:t>
            </a:r>
            <a:r>
              <a:rPr lang="en-US" sz="3500" dirty="0">
                <a:ea typeface="Menlo"/>
                <a:cs typeface="Menlo"/>
                <a:sym typeface="Menlo"/>
              </a:rPr>
              <a:t>(): Increment value, then wake a single waiter (atomic)</a:t>
            </a:r>
          </a:p>
          <a:p>
            <a:pPr marL="0" indent="0">
              <a:buNone/>
            </a:pPr>
            <a:r>
              <a:rPr lang="en-US" sz="3500" dirty="0">
                <a:ea typeface="Menlo"/>
                <a:cs typeface="Menlo"/>
                <a:sym typeface="Menlo"/>
              </a:rPr>
              <a:t>Can use semaphores in producer/consumer relationships and for reader/writer locks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78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Condition Variables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4294967295"/>
          </p:nvPr>
        </p:nvSpPr>
        <p:spPr>
          <a:xfrm>
            <a:off x="0" y="2195513"/>
            <a:ext cx="12215813" cy="709612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wait</a:t>
            </a:r>
            <a:r>
              <a:rPr sz="3200" dirty="0">
                <a:solidFill>
                  <a:srgbClr val="333333"/>
                </a:solidFill>
              </a:rPr>
              <a:t>(cond_t *cv, mutex_t *lock)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 - assumes the lock is held when wait() is called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 - puts caller to sleep + releases the lock (atomically)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 - when awoken, reacquires lock before returning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12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signal</a:t>
            </a:r>
            <a:r>
              <a:rPr sz="3200" dirty="0">
                <a:solidFill>
                  <a:srgbClr val="333333"/>
                </a:solidFill>
              </a:rPr>
              <a:t>(cond_t *cv)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 - wake a single waiting thread (if &gt;= 1 thread is waiting)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 - if there is no waiting thread, just return, doing nothing</a:t>
            </a:r>
            <a:endParaRPr sz="12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29818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Join Implementation:</a:t>
            </a:r>
            <a:br>
              <a:rPr lang="en-US" sz="6480" dirty="0">
                <a:solidFill>
                  <a:srgbClr val="FFFFFF"/>
                </a:solidFill>
              </a:rPr>
            </a:br>
            <a:r>
              <a:rPr lang="en-US" sz="6480" dirty="0">
                <a:solidFill>
                  <a:srgbClr val="FFFFFF"/>
                </a:solidFill>
              </a:rPr>
              <a:t>Correct</a:t>
            </a:r>
            <a:endParaRPr sz="6480" dirty="0">
              <a:solidFill>
                <a:srgbClr val="FFFFFF"/>
              </a:solidFill>
            </a:endParaRPr>
          </a:p>
        </p:txBody>
      </p:sp>
      <p:sp>
        <p:nvSpPr>
          <p:cNvPr id="84" name="Shape 84"/>
          <p:cNvSpPr/>
          <p:nvPr/>
        </p:nvSpPr>
        <p:spPr>
          <a:xfrm>
            <a:off x="6871639" y="3165951"/>
            <a:ext cx="6133161" cy="2400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bg2"/>
                </a:solidFill>
              </a:rPr>
              <a:t>void thread_exit() {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rgbClr val="333333"/>
                </a:solidFill>
              </a:rPr>
              <a:t>		</a:t>
            </a:r>
            <a:r>
              <a:rPr lang="en-US" sz="2600" dirty="0">
                <a:solidFill>
                  <a:srgbClr val="333333"/>
                </a:solidFill>
              </a:rPr>
              <a:t>Mutex_lock(&amp;m);		// a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chemeClr val="bg1"/>
                </a:solidFill>
              </a:rPr>
              <a:t>		</a:t>
            </a:r>
            <a:r>
              <a:rPr sz="2600" dirty="0">
                <a:solidFill>
                  <a:schemeClr val="bg2"/>
                </a:solidFill>
              </a:rPr>
              <a:t>done = 1;			</a:t>
            </a:r>
            <a:r>
              <a:rPr lang="en-US" sz="2600" dirty="0">
                <a:solidFill>
                  <a:schemeClr val="bg2"/>
                </a:solidFill>
              </a:rPr>
              <a:t>	</a:t>
            </a:r>
            <a:r>
              <a:rPr sz="2600" dirty="0">
                <a:solidFill>
                  <a:schemeClr val="bg2"/>
                </a:solidFill>
              </a:rPr>
              <a:t>// </a:t>
            </a:r>
            <a:r>
              <a:rPr lang="en-US" sz="2600" dirty="0" err="1">
                <a:solidFill>
                  <a:schemeClr val="bg2"/>
                </a:solidFill>
              </a:rPr>
              <a:t>b</a:t>
            </a:r>
            <a:endParaRPr sz="2600" dirty="0">
              <a:solidFill>
                <a:schemeClr val="bg2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bg2"/>
                </a:solidFill>
              </a:rPr>
              <a:t>		Cond_signal(&amp;c);	</a:t>
            </a:r>
            <a:r>
              <a:rPr lang="en-US" sz="2600" dirty="0">
                <a:solidFill>
                  <a:schemeClr val="bg2"/>
                </a:solidFill>
              </a:rPr>
              <a:t>	</a:t>
            </a:r>
            <a:r>
              <a:rPr sz="2600" dirty="0">
                <a:solidFill>
                  <a:schemeClr val="bg2"/>
                </a:solidFill>
              </a:rPr>
              <a:t>// </a:t>
            </a:r>
            <a:r>
              <a:rPr lang="en-US" sz="2600" dirty="0">
                <a:solidFill>
                  <a:schemeClr val="bg2"/>
                </a:solidFill>
              </a:rPr>
              <a:t>c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2600" dirty="0">
                <a:solidFill>
                  <a:srgbClr val="333333"/>
                </a:solidFill>
              </a:rPr>
              <a:t>		</a:t>
            </a:r>
            <a:r>
              <a:rPr lang="en-US" sz="2600" dirty="0" err="1">
                <a:solidFill>
                  <a:srgbClr val="333333"/>
                </a:solidFill>
              </a:rPr>
              <a:t>Mutex_unlock(&amp;m</a:t>
            </a:r>
            <a:r>
              <a:rPr lang="en-US" sz="2600" dirty="0">
                <a:solidFill>
                  <a:srgbClr val="333333"/>
                </a:solidFill>
              </a:rPr>
              <a:t>);	      // </a:t>
            </a:r>
            <a:r>
              <a:rPr lang="en-US" sz="2600" dirty="0" err="1">
                <a:solidFill>
                  <a:srgbClr val="333333"/>
                </a:solidFill>
              </a:rPr>
              <a:t>d</a:t>
            </a:r>
            <a:endParaRPr sz="2600" dirty="0">
              <a:solidFill>
                <a:srgbClr val="333333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bg2"/>
                </a:solidFill>
              </a:rPr>
              <a:t>}</a:t>
            </a:r>
          </a:p>
        </p:txBody>
      </p:sp>
      <p:sp>
        <p:nvSpPr>
          <p:cNvPr id="85" name="Shape 85"/>
          <p:cNvSpPr/>
          <p:nvPr/>
        </p:nvSpPr>
        <p:spPr>
          <a:xfrm>
            <a:off x="218461" y="2981287"/>
            <a:ext cx="5656998" cy="287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bg1"/>
                </a:solidFill>
              </a:rPr>
              <a:t>void thread_join()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bg1"/>
                </a:solidFill>
              </a:rPr>
              <a:t>		Mutex_lock(&amp;m);		 // </a:t>
            </a:r>
            <a:r>
              <a:rPr sz="3200" kern="1200" dirty="0">
                <a:solidFill>
                  <a:srgbClr val="921F07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w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bg1"/>
                </a:solidFill>
              </a:rPr>
              <a:t>		if (done == 0)		 	 // </a:t>
            </a:r>
            <a:r>
              <a:rPr sz="3200" kern="1200" dirty="0">
                <a:solidFill>
                  <a:srgbClr val="921F07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x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bg1"/>
                </a:solidFill>
              </a:rPr>
              <a:t>			Cond_wait(&amp;c, &amp;m); // </a:t>
            </a:r>
            <a:r>
              <a:rPr sz="3200" kern="1200" dirty="0">
                <a:solidFill>
                  <a:srgbClr val="921F07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y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bg1"/>
                </a:solidFill>
              </a:rPr>
              <a:t>		Mutex_unlock(&amp;m);		 // </a:t>
            </a:r>
            <a:r>
              <a:rPr sz="3200" kern="1200" dirty="0">
                <a:solidFill>
                  <a:srgbClr val="921F07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z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143" y="2464742"/>
            <a:ext cx="1593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1F07"/>
                </a:solidFill>
              </a:rPr>
              <a:t>Parent: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73679" y="2464742"/>
            <a:ext cx="140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Child:</a:t>
            </a:r>
          </a:p>
        </p:txBody>
      </p:sp>
      <p:sp>
        <p:nvSpPr>
          <p:cNvPr id="8" name="Shape 90"/>
          <p:cNvSpPr txBox="1">
            <a:spLocks/>
          </p:cNvSpPr>
          <p:nvPr/>
        </p:nvSpPr>
        <p:spPr>
          <a:xfrm>
            <a:off x="611143" y="6391956"/>
            <a:ext cx="11099800" cy="2341563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marL="401878" marR="0" lvl="0" indent="-401878" algn="l" defTabSz="1300460" rtl="0" eaLnBrk="1" fontAlgn="auto" latinLnBrk="0" hangingPunct="1">
              <a:lnSpc>
                <a:spcPct val="100000"/>
              </a:lnSpc>
              <a:spcBef>
                <a:spcPts val="2844"/>
              </a:spcBef>
              <a:spcAft>
                <a:spcPts val="0"/>
              </a:spcAft>
              <a:buClrTx/>
              <a:buSzTx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21F07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Parent:	</a:t>
            </a:r>
            <a:r>
              <a:rPr lang="en-US" sz="3200" kern="1200" dirty="0">
                <a:solidFill>
                  <a:srgbClr val="921F07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21F07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w	x	y				    z</a:t>
            </a:r>
          </a:p>
          <a:p>
            <a:pPr marL="401878" marR="0" lvl="0" indent="-401878" algn="l" defTabSz="1300460" rtl="0" eaLnBrk="1" fontAlgn="auto" latinLnBrk="0" hangingPunct="1">
              <a:lnSpc>
                <a:spcPct val="100000"/>
              </a:lnSpc>
              <a:spcBef>
                <a:spcPts val="2844"/>
              </a:spcBef>
              <a:spcAft>
                <a:spcPts val="0"/>
              </a:spcAft>
              <a:buClrTx/>
              <a:buSzTx/>
              <a:tabLst/>
              <a:defRPr sz="1800">
                <a:solidFill>
                  <a:srgbClr val="000000"/>
                </a:solidFill>
              </a:defRPr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Child:				a	b      c       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4874" y="8133354"/>
            <a:ext cx="11795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</a:t>
            </a:r>
            <a:r>
              <a:rPr lang="en-US" dirty="0" err="1">
                <a:solidFill>
                  <a:schemeClr val="bg1"/>
                </a:solidFill>
              </a:rPr>
              <a:t>mutex</a:t>
            </a:r>
            <a:r>
              <a:rPr lang="en-US" dirty="0">
                <a:solidFill>
                  <a:schemeClr val="bg1"/>
                </a:solidFill>
              </a:rPr>
              <a:t> to ensure no race between interacting with state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and wait/signal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229311-9AE8-2442-AF38-2E17E3D50979}"/>
              </a:ext>
            </a:extLst>
          </p:cNvPr>
          <p:cNvSpPr/>
          <p:nvPr/>
        </p:nvSpPr>
        <p:spPr>
          <a:xfrm>
            <a:off x="5414682" y="5728914"/>
            <a:ext cx="808557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0070C0"/>
                </a:solidFill>
              </a:rPr>
              <a:t>Note: </a:t>
            </a:r>
            <a:r>
              <a:rPr lang="en-US" sz="2000" dirty="0" err="1">
                <a:solidFill>
                  <a:srgbClr val="0070C0"/>
                </a:solidFill>
              </a:rPr>
              <a:t>Cond_wait</a:t>
            </a:r>
            <a:r>
              <a:rPr lang="en-US" sz="2000" dirty="0">
                <a:solidFill>
                  <a:srgbClr val="0070C0"/>
                </a:solidFill>
              </a:rPr>
              <a:t> also releases mutex before waiting provided </a:t>
            </a:r>
          </a:p>
          <a:p>
            <a:pPr algn="l"/>
            <a:r>
              <a:rPr lang="en-US" sz="2000" dirty="0">
                <a:solidFill>
                  <a:srgbClr val="0070C0"/>
                </a:solidFill>
              </a:rPr>
              <a:t>condition is not met yet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Producer/Consumer Problem</a:t>
            </a:r>
          </a:p>
        </p:txBody>
      </p:sp>
      <p:sp>
        <p:nvSpPr>
          <p:cNvPr id="381" name="Shape 381"/>
          <p:cNvSpPr>
            <a:spLocks noGrp="1"/>
          </p:cNvSpPr>
          <p:nvPr>
            <p:ph type="body" idx="4294967295"/>
          </p:nvPr>
        </p:nvSpPr>
        <p:spPr>
          <a:xfrm>
            <a:off x="874713" y="2609850"/>
            <a:ext cx="12130087" cy="514508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70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Producers</a:t>
            </a:r>
            <a:r>
              <a:rPr sz="3700" dirty="0">
                <a:solidFill>
                  <a:srgbClr val="333333"/>
                </a:solidFill>
              </a:rPr>
              <a:t> generate data </a:t>
            </a:r>
            <a:endParaRPr lang="en-US" sz="37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70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Consumers</a:t>
            </a:r>
            <a:r>
              <a:rPr sz="3700" dirty="0">
                <a:solidFill>
                  <a:srgbClr val="333333"/>
                </a:solidFill>
              </a:rPr>
              <a:t> grab data and process it</a:t>
            </a:r>
          </a:p>
        </p:txBody>
      </p:sp>
      <p:sp>
        <p:nvSpPr>
          <p:cNvPr id="4" name="Rectangle 3"/>
          <p:cNvSpPr/>
          <p:nvPr/>
        </p:nvSpPr>
        <p:spPr>
          <a:xfrm>
            <a:off x="679782" y="6228688"/>
            <a:ext cx="1164298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/>
              <a:t>Use </a:t>
            </a:r>
            <a:r>
              <a:rPr lang="en-US" sz="3200" dirty="0">
                <a:solidFill>
                  <a:schemeClr val="bg2"/>
                </a:solidFill>
              </a:rPr>
              <a:t>condition variables to: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bg2"/>
                </a:solidFill>
              </a:rPr>
              <a:t>make producers wait when buffers are full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chemeClr val="bg2"/>
                </a:solidFill>
              </a:rPr>
              <a:t>make consumers wait when there </a:t>
            </a:r>
            <a:r>
              <a:rPr lang="en-US" sz="3200" dirty="0"/>
              <a:t>is nothing to consume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32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480">
                <a:solidFill>
                  <a:srgbClr val="FFFFFF"/>
                </a:solidFill>
              </a:rPr>
              <a:t>Producer/Consumer Problem</a:t>
            </a:r>
          </a:p>
        </p:txBody>
      </p:sp>
      <p:sp>
        <p:nvSpPr>
          <p:cNvPr id="5" name="Shape 630">
            <a:extLst>
              <a:ext uri="{FF2B5EF4-FFF2-40B4-BE49-F238E27FC236}">
                <a16:creationId xmlns:a16="http://schemas.microsoft.com/office/drawing/2014/main" id="{7E3BD3B9-FF55-4365-B4EB-354343579109}"/>
              </a:ext>
            </a:extLst>
          </p:cNvPr>
          <p:cNvSpPr/>
          <p:nvPr/>
        </p:nvSpPr>
        <p:spPr>
          <a:xfrm>
            <a:off x="6214820" y="2176130"/>
            <a:ext cx="6633984" cy="5005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void *consumer(void *arg)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	while(1)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		Mutex_lock(&amp;m);</a:t>
            </a:r>
            <a:r>
              <a:rPr lang="en-US" sz="2800" dirty="0">
                <a:solidFill>
                  <a:schemeClr val="bg1"/>
                </a:solidFill>
              </a:rPr>
              <a:t>  // c1</a:t>
            </a:r>
            <a:endParaRPr sz="2800" dirty="0">
              <a:solidFill>
                <a:schemeClr val="bg1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		while(numfull == 0)</a:t>
            </a:r>
            <a:r>
              <a:rPr lang="en-US" sz="2800" dirty="0">
                <a:solidFill>
                  <a:schemeClr val="bg1"/>
                </a:solidFill>
              </a:rPr>
              <a:t> // c2</a:t>
            </a:r>
            <a:endParaRPr sz="2800" dirty="0">
              <a:solidFill>
                <a:schemeClr val="bg1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			Cond_wait(&amp;cond, &amp;m);</a:t>
            </a:r>
            <a:r>
              <a:rPr lang="en-US" sz="2800" dirty="0">
                <a:solidFill>
                  <a:schemeClr val="bg1"/>
                </a:solidFill>
              </a:rPr>
              <a:t> // c3</a:t>
            </a:r>
            <a:endParaRPr sz="2800" dirty="0">
              <a:solidFill>
                <a:schemeClr val="bg1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		int tmp = do_get();</a:t>
            </a:r>
            <a:r>
              <a:rPr lang="en-US" sz="2800" dirty="0">
                <a:solidFill>
                  <a:schemeClr val="bg1"/>
                </a:solidFill>
              </a:rPr>
              <a:t> // c4</a:t>
            </a:r>
            <a:endParaRPr sz="2800" dirty="0">
              <a:solidFill>
                <a:schemeClr val="bg1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		Cond_signal(&amp;cond);</a:t>
            </a:r>
            <a:r>
              <a:rPr lang="en-US" sz="2800" dirty="0">
                <a:solidFill>
                  <a:schemeClr val="bg1"/>
                </a:solidFill>
              </a:rPr>
              <a:t> // c5</a:t>
            </a:r>
            <a:endParaRPr sz="2800" dirty="0">
              <a:solidFill>
                <a:schemeClr val="bg1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		Mutex_unlock(&amp;m);</a:t>
            </a:r>
            <a:r>
              <a:rPr lang="en-US" sz="2800" dirty="0">
                <a:solidFill>
                  <a:schemeClr val="bg1"/>
                </a:solidFill>
              </a:rPr>
              <a:t> // c6</a:t>
            </a:r>
            <a:endParaRPr sz="2800" dirty="0">
              <a:solidFill>
                <a:schemeClr val="bg1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		printf(“%d\n”, tmp);</a:t>
            </a:r>
            <a:r>
              <a:rPr lang="en-US" sz="2800" dirty="0">
                <a:solidFill>
                  <a:schemeClr val="bg1"/>
                </a:solidFill>
              </a:rPr>
              <a:t> // c7</a:t>
            </a:r>
            <a:endParaRPr sz="2800" dirty="0">
              <a:solidFill>
                <a:schemeClr val="bg1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	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D418E7-B0FB-4CD3-B9CB-D7204BB57014}"/>
              </a:ext>
            </a:extLst>
          </p:cNvPr>
          <p:cNvSpPr/>
          <p:nvPr/>
        </p:nvSpPr>
        <p:spPr>
          <a:xfrm>
            <a:off x="-1" y="2176130"/>
            <a:ext cx="667976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1"/>
                </a:solidFill>
              </a:rPr>
              <a:t>void *</a:t>
            </a:r>
            <a:r>
              <a:rPr lang="en-US" sz="2800" dirty="0" err="1">
                <a:solidFill>
                  <a:schemeClr val="bg1"/>
                </a:solidFill>
              </a:rPr>
              <a:t>producer(void</a:t>
            </a:r>
            <a:r>
              <a:rPr lang="en-US" sz="2800" dirty="0">
                <a:solidFill>
                  <a:schemeClr val="bg1"/>
                </a:solidFill>
              </a:rPr>
              <a:t> *</a:t>
            </a:r>
            <a:r>
              <a:rPr lang="en-US" sz="2800" dirty="0" err="1">
                <a:solidFill>
                  <a:schemeClr val="bg1"/>
                </a:solidFill>
              </a:rPr>
              <a:t>arg</a:t>
            </a:r>
            <a:r>
              <a:rPr lang="en-US" sz="2800" dirty="0">
                <a:solidFill>
                  <a:schemeClr val="bg1"/>
                </a:solidFill>
              </a:rPr>
              <a:t>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1"/>
                </a:solidFill>
              </a:rPr>
              <a:t>	for (</a:t>
            </a:r>
            <a:r>
              <a:rPr lang="en-US" sz="2800" dirty="0" err="1">
                <a:solidFill>
                  <a:schemeClr val="bg1"/>
                </a:solidFill>
              </a:rPr>
              <a:t>int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=0; 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&lt;loops; 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++)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Mutex_lock(&amp;m</a:t>
            </a:r>
            <a:r>
              <a:rPr lang="en-US" sz="2800" dirty="0">
                <a:solidFill>
                  <a:schemeClr val="bg1"/>
                </a:solidFill>
              </a:rPr>
              <a:t>); // p1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while(numfull</a:t>
            </a:r>
            <a:r>
              <a:rPr lang="en-US" sz="2800" dirty="0">
                <a:solidFill>
                  <a:schemeClr val="bg1"/>
                </a:solidFill>
              </a:rPr>
              <a:t> == max) //p2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1"/>
                </a:solidFill>
              </a:rPr>
              <a:t>			</a:t>
            </a:r>
            <a:r>
              <a:rPr lang="en-US" sz="2800" dirty="0" err="1">
                <a:solidFill>
                  <a:schemeClr val="bg1"/>
                </a:solidFill>
              </a:rPr>
              <a:t>Cond_wait(&amp;cond</a:t>
            </a:r>
            <a:r>
              <a:rPr lang="en-US" sz="2800" dirty="0">
                <a:solidFill>
                  <a:schemeClr val="bg1"/>
                </a:solidFill>
              </a:rPr>
              <a:t>, &amp;</a:t>
            </a:r>
            <a:r>
              <a:rPr lang="en-US" sz="2800" dirty="0" err="1">
                <a:solidFill>
                  <a:schemeClr val="bg1"/>
                </a:solidFill>
              </a:rPr>
              <a:t>m</a:t>
            </a:r>
            <a:r>
              <a:rPr lang="en-US" sz="2800" dirty="0">
                <a:solidFill>
                  <a:schemeClr val="bg1"/>
                </a:solidFill>
              </a:rPr>
              <a:t>); //p3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do_fill(i</a:t>
            </a:r>
            <a:r>
              <a:rPr lang="en-US" sz="2800" dirty="0">
                <a:solidFill>
                  <a:schemeClr val="bg1"/>
                </a:solidFill>
              </a:rPr>
              <a:t>); // p4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Cond_signal(&amp;cond</a:t>
            </a:r>
            <a:r>
              <a:rPr lang="en-US" sz="2800" dirty="0">
                <a:solidFill>
                  <a:schemeClr val="bg1"/>
                </a:solidFill>
              </a:rPr>
              <a:t>); //p5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Mutex_unlock(&amp;m</a:t>
            </a:r>
            <a:r>
              <a:rPr lang="en-US" sz="2800" dirty="0">
                <a:solidFill>
                  <a:schemeClr val="bg1"/>
                </a:solidFill>
              </a:rPr>
              <a:t>); //p6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1"/>
                </a:solidFill>
              </a:rPr>
              <a:t>	}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bg1"/>
                </a:solidFill>
              </a:rPr>
              <a:t>}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8FCD5B-80E6-4343-925A-5B2281E08D4C}"/>
              </a:ext>
            </a:extLst>
          </p:cNvPr>
          <p:cNvGrpSpPr/>
          <p:nvPr/>
        </p:nvGrpSpPr>
        <p:grpSpPr>
          <a:xfrm>
            <a:off x="266336" y="6634995"/>
            <a:ext cx="12541200" cy="3119725"/>
            <a:chOff x="266336" y="6429432"/>
            <a:chExt cx="12541200" cy="3119725"/>
          </a:xfrm>
        </p:grpSpPr>
        <p:sp>
          <p:nvSpPr>
            <p:cNvPr id="8" name="Shape 667">
              <a:extLst>
                <a:ext uri="{FF2B5EF4-FFF2-40B4-BE49-F238E27FC236}">
                  <a16:creationId xmlns:a16="http://schemas.microsoft.com/office/drawing/2014/main" id="{5CD5BECF-0F12-4A98-A2E4-4F61ACEAEAE3}"/>
                </a:ext>
              </a:extLst>
            </p:cNvPr>
            <p:cNvSpPr/>
            <p:nvPr/>
          </p:nvSpPr>
          <p:spPr>
            <a:xfrm>
              <a:off x="266336" y="7454646"/>
              <a:ext cx="12337002" cy="144236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>
              <a:normAutofit/>
            </a:bodyPr>
            <a:lstStyle/>
            <a:p>
              <a:pPr lvl="0" algn="l">
                <a:defRPr sz="1800">
                  <a:solidFill>
                    <a:srgbClr val="000000"/>
                  </a:solidFill>
                </a:defRPr>
              </a:pPr>
              <a:r>
                <a:rPr sz="2400" b="1" dirty="0">
                  <a:solidFill>
                    <a:schemeClr val="bg1"/>
                  </a:solidFill>
                  <a:latin typeface="Helvetica"/>
                  <a:ea typeface="Helvetica"/>
                  <a:cs typeface="Helvetica"/>
                  <a:sym typeface="Helvetica"/>
                </a:rPr>
                <a:t>Producer</a:t>
              </a:r>
              <a:r>
                <a:rPr sz="2400" dirty="0">
                  <a:solidFill>
                    <a:schemeClr val="bg1"/>
                  </a:solidFill>
                </a:rPr>
                <a:t>:								p1	p2	p4	p5	p6	p1	p2	p3</a:t>
              </a:r>
            </a:p>
            <a:p>
              <a:pPr lvl="0" algn="l">
                <a:defRPr sz="1800">
                  <a:solidFill>
                    <a:srgbClr val="000000"/>
                  </a:solidFill>
                </a:defRPr>
              </a:pPr>
              <a:r>
                <a:rPr sz="2400" b="1" dirty="0">
                  <a:solidFill>
                    <a:schemeClr val="bg1"/>
                  </a:solidFill>
                  <a:latin typeface="Helvetica"/>
                  <a:ea typeface="Helvetica"/>
                  <a:cs typeface="Helvetica"/>
                  <a:sym typeface="Helvetica"/>
                </a:rPr>
                <a:t>Consumer1</a:t>
              </a:r>
              <a:r>
                <a:rPr sz="2400" dirty="0">
                  <a:solidFill>
                    <a:schemeClr val="bg1"/>
                  </a:solidFill>
                </a:rPr>
                <a:t>:	c1	c2	c3												</a:t>
              </a:r>
            </a:p>
            <a:p>
              <a:pPr lvl="0" algn="l">
                <a:defRPr sz="1800">
                  <a:solidFill>
                    <a:srgbClr val="000000"/>
                  </a:solidFill>
                </a:defRPr>
              </a:pPr>
              <a:r>
                <a:rPr sz="2400" b="1" dirty="0">
                  <a:solidFill>
                    <a:schemeClr val="bg1"/>
                  </a:solidFill>
                  <a:latin typeface="Helvetica"/>
                  <a:ea typeface="Helvetica"/>
                  <a:cs typeface="Helvetica"/>
                  <a:sym typeface="Helvetica"/>
                </a:rPr>
                <a:t>Consumer2</a:t>
              </a:r>
              <a:r>
                <a:rPr sz="2400" dirty="0">
                  <a:solidFill>
                    <a:schemeClr val="bg1"/>
                  </a:solidFill>
                </a:rPr>
                <a:t>:				c1	c2	c3									c2	c4	c5</a:t>
              </a:r>
            </a:p>
          </p:txBody>
        </p:sp>
        <p:sp>
          <p:nvSpPr>
            <p:cNvPr id="9" name="Shape 668">
              <a:extLst>
                <a:ext uri="{FF2B5EF4-FFF2-40B4-BE49-F238E27FC236}">
                  <a16:creationId xmlns:a16="http://schemas.microsoft.com/office/drawing/2014/main" id="{1E77FED0-E9EF-4B22-81F8-4A4296586C2D}"/>
                </a:ext>
              </a:extLst>
            </p:cNvPr>
            <p:cNvSpPr/>
            <p:nvPr/>
          </p:nvSpPr>
          <p:spPr>
            <a:xfrm>
              <a:off x="9875928" y="6429432"/>
              <a:ext cx="1056379" cy="5642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000">
                  <a:solidFill>
                    <a:srgbClr val="FF2600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 dirty="0">
                  <a:solidFill>
                    <a:schemeClr val="bg1"/>
                  </a:solidFill>
                </a:rPr>
                <a:t>wait()</a:t>
              </a:r>
            </a:p>
          </p:txBody>
        </p:sp>
        <p:sp>
          <p:nvSpPr>
            <p:cNvPr id="10" name="Shape 669">
              <a:extLst>
                <a:ext uri="{FF2B5EF4-FFF2-40B4-BE49-F238E27FC236}">
                  <a16:creationId xmlns:a16="http://schemas.microsoft.com/office/drawing/2014/main" id="{20C9D73D-A2ED-40D6-9ABD-FFC75E01EAE5}"/>
                </a:ext>
              </a:extLst>
            </p:cNvPr>
            <p:cNvSpPr/>
            <p:nvPr/>
          </p:nvSpPr>
          <p:spPr>
            <a:xfrm>
              <a:off x="10423059" y="7011852"/>
              <a:ext cx="1" cy="482997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 lvl="0">
                <a:defRPr sz="2600"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" name="Shape 670">
              <a:extLst>
                <a:ext uri="{FF2B5EF4-FFF2-40B4-BE49-F238E27FC236}">
                  <a16:creationId xmlns:a16="http://schemas.microsoft.com/office/drawing/2014/main" id="{B8F254BA-721B-42BB-A42D-0380BE0A4205}"/>
                </a:ext>
              </a:extLst>
            </p:cNvPr>
            <p:cNvSpPr/>
            <p:nvPr/>
          </p:nvSpPr>
          <p:spPr>
            <a:xfrm>
              <a:off x="3513228" y="6429432"/>
              <a:ext cx="1056379" cy="5642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000">
                  <a:solidFill>
                    <a:srgbClr val="FF2600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 dirty="0">
                  <a:solidFill>
                    <a:schemeClr val="bg1"/>
                  </a:solidFill>
                </a:rPr>
                <a:t>wait()</a:t>
              </a:r>
            </a:p>
          </p:txBody>
        </p:sp>
        <p:sp>
          <p:nvSpPr>
            <p:cNvPr id="12" name="Shape 671">
              <a:extLst>
                <a:ext uri="{FF2B5EF4-FFF2-40B4-BE49-F238E27FC236}">
                  <a16:creationId xmlns:a16="http://schemas.microsoft.com/office/drawing/2014/main" id="{AE1E542D-1A61-4654-8FDD-2979ADF15D96}"/>
                </a:ext>
              </a:extLst>
            </p:cNvPr>
            <p:cNvSpPr/>
            <p:nvPr/>
          </p:nvSpPr>
          <p:spPr>
            <a:xfrm>
              <a:off x="4060359" y="7011852"/>
              <a:ext cx="1" cy="799900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 lvl="0">
                <a:defRPr sz="2600"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3" name="Shape 672">
              <a:extLst>
                <a:ext uri="{FF2B5EF4-FFF2-40B4-BE49-F238E27FC236}">
                  <a16:creationId xmlns:a16="http://schemas.microsoft.com/office/drawing/2014/main" id="{543FC163-94EA-4C10-BC52-F90CFF6025AB}"/>
                </a:ext>
              </a:extLst>
            </p:cNvPr>
            <p:cNvSpPr/>
            <p:nvPr/>
          </p:nvSpPr>
          <p:spPr>
            <a:xfrm>
              <a:off x="5278528" y="6429432"/>
              <a:ext cx="1056379" cy="5642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0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>
                  <a:solidFill>
                    <a:schemeClr val="bg1"/>
                  </a:solidFill>
                </a:rPr>
                <a:t>wait()</a:t>
              </a:r>
            </a:p>
          </p:txBody>
        </p:sp>
        <p:sp>
          <p:nvSpPr>
            <p:cNvPr id="14" name="Shape 673">
              <a:extLst>
                <a:ext uri="{FF2B5EF4-FFF2-40B4-BE49-F238E27FC236}">
                  <a16:creationId xmlns:a16="http://schemas.microsoft.com/office/drawing/2014/main" id="{0C0D0414-9F59-4FA5-998C-5DD892DEC071}"/>
                </a:ext>
              </a:extLst>
            </p:cNvPr>
            <p:cNvSpPr/>
            <p:nvPr/>
          </p:nvSpPr>
          <p:spPr>
            <a:xfrm>
              <a:off x="5825659" y="7011853"/>
              <a:ext cx="1" cy="1161347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 lvl="0">
                <a:defRPr sz="2600"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5" name="Shape 674">
              <a:extLst>
                <a:ext uri="{FF2B5EF4-FFF2-40B4-BE49-F238E27FC236}">
                  <a16:creationId xmlns:a16="http://schemas.microsoft.com/office/drawing/2014/main" id="{19B2D2FC-9235-4701-A049-16BEF1F6F620}"/>
                </a:ext>
              </a:extLst>
            </p:cNvPr>
            <p:cNvSpPr/>
            <p:nvPr/>
          </p:nvSpPr>
          <p:spPr>
            <a:xfrm>
              <a:off x="7441898" y="6429432"/>
              <a:ext cx="1301638" cy="5642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0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>
                  <a:solidFill>
                    <a:schemeClr val="bg1"/>
                  </a:solidFill>
                </a:rPr>
                <a:t>signal()</a:t>
              </a:r>
            </a:p>
          </p:txBody>
        </p:sp>
        <p:sp>
          <p:nvSpPr>
            <p:cNvPr id="16" name="Shape 675">
              <a:extLst>
                <a:ext uri="{FF2B5EF4-FFF2-40B4-BE49-F238E27FC236}">
                  <a16:creationId xmlns:a16="http://schemas.microsoft.com/office/drawing/2014/main" id="{9B41F084-882C-4FF2-9DC3-B77645492BD4}"/>
                </a:ext>
              </a:extLst>
            </p:cNvPr>
            <p:cNvSpPr/>
            <p:nvPr/>
          </p:nvSpPr>
          <p:spPr>
            <a:xfrm>
              <a:off x="8111659" y="7011852"/>
              <a:ext cx="1" cy="482997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 lvl="0">
                <a:defRPr sz="2600"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" name="Shape 676">
              <a:extLst>
                <a:ext uri="{FF2B5EF4-FFF2-40B4-BE49-F238E27FC236}">
                  <a16:creationId xmlns:a16="http://schemas.microsoft.com/office/drawing/2014/main" id="{99B478D9-78A3-4B4E-958D-F159BED3D440}"/>
                </a:ext>
              </a:extLst>
            </p:cNvPr>
            <p:cNvSpPr/>
            <p:nvPr/>
          </p:nvSpPr>
          <p:spPr>
            <a:xfrm>
              <a:off x="11505898" y="6429432"/>
              <a:ext cx="1301638" cy="56425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>
              <a:lvl1pPr>
                <a:defRPr sz="3000"/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000">
                  <a:solidFill>
                    <a:schemeClr val="bg1"/>
                  </a:solidFill>
                </a:rPr>
                <a:t>signal()</a:t>
              </a:r>
            </a:p>
          </p:txBody>
        </p:sp>
        <p:sp>
          <p:nvSpPr>
            <p:cNvPr id="18" name="Shape 677">
              <a:extLst>
                <a:ext uri="{FF2B5EF4-FFF2-40B4-BE49-F238E27FC236}">
                  <a16:creationId xmlns:a16="http://schemas.microsoft.com/office/drawing/2014/main" id="{7E001E89-9290-44CF-8844-29EFC6E0DDD9}"/>
                </a:ext>
              </a:extLst>
            </p:cNvPr>
            <p:cNvSpPr/>
            <p:nvPr/>
          </p:nvSpPr>
          <p:spPr>
            <a:xfrm>
              <a:off x="12175659" y="7011853"/>
              <a:ext cx="1" cy="1161347"/>
            </a:xfrm>
            <a:prstGeom prst="line">
              <a:avLst/>
            </a:prstGeom>
            <a:ln w="25400">
              <a:solidFill>
                <a:srgbClr val="FFFFFF"/>
              </a:solidFill>
              <a:miter lim="400000"/>
              <a:tailEnd type="triangle"/>
            </a:ln>
          </p:spPr>
          <p:txBody>
            <a:bodyPr lIns="50800" tIns="50800" rIns="50800" bIns="50800" anchor="ctr"/>
            <a:lstStyle/>
            <a:p>
              <a:pPr lvl="0">
                <a:defRPr sz="2600"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" name="Shape 678">
              <a:extLst>
                <a:ext uri="{FF2B5EF4-FFF2-40B4-BE49-F238E27FC236}">
                  <a16:creationId xmlns:a16="http://schemas.microsoft.com/office/drawing/2014/main" id="{774F376B-6F8E-4E3E-90A8-6C3CF7FB74CF}"/>
                </a:ext>
              </a:extLst>
            </p:cNvPr>
            <p:cNvSpPr/>
            <p:nvPr/>
          </p:nvSpPr>
          <p:spPr>
            <a:xfrm>
              <a:off x="2171207" y="8892567"/>
              <a:ext cx="9011056" cy="65659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3600" dirty="0">
                  <a:solidFill>
                    <a:schemeClr val="bg1"/>
                  </a:solidFill>
                </a:rPr>
                <a:t>does </a:t>
              </a:r>
              <a:r>
                <a:rPr lang="en-US" sz="3600" dirty="0">
                  <a:solidFill>
                    <a:schemeClr val="bg1"/>
                  </a:solidFill>
                </a:rPr>
                <a:t>last signal</a:t>
              </a:r>
              <a:r>
                <a:rPr sz="3600" dirty="0">
                  <a:solidFill>
                    <a:schemeClr val="bg1"/>
                  </a:solidFill>
                </a:rPr>
                <a:t> wake producer or consumer2?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708884F-3D46-4282-8FA8-6F42CE06CBE6}"/>
              </a:ext>
            </a:extLst>
          </p:cNvPr>
          <p:cNvSpPr txBox="1"/>
          <p:nvPr/>
        </p:nvSpPr>
        <p:spPr>
          <a:xfrm>
            <a:off x="7252875" y="4679361"/>
            <a:ext cx="4486940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Producer/Consumer:</a:t>
            </a:r>
            <a:br>
              <a:rPr lang="en-US" dirty="0"/>
            </a:br>
            <a:r>
              <a:rPr lang="en-US" dirty="0"/>
              <a:t>Two CVs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191400"/>
            <a:ext cx="702962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void *producer(void *</a:t>
            </a:r>
            <a:r>
              <a:rPr lang="en-US" sz="2800" dirty="0" err="1">
                <a:solidFill>
                  <a:schemeClr val="bg1"/>
                </a:solidFill>
              </a:rPr>
              <a:t>arg</a:t>
            </a:r>
            <a:r>
              <a:rPr lang="en-US" sz="2800" dirty="0">
                <a:solidFill>
                  <a:schemeClr val="bg1"/>
                </a:solidFill>
              </a:rPr>
              <a:t>) {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for (</a:t>
            </a:r>
            <a:r>
              <a:rPr lang="en-US" sz="2800" dirty="0" err="1">
                <a:solidFill>
                  <a:schemeClr val="bg1"/>
                </a:solidFill>
              </a:rPr>
              <a:t>int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 = 0; 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 &lt; loops; 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++) {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Mutex_lock</a:t>
            </a:r>
            <a:r>
              <a:rPr lang="en-US" sz="2800" dirty="0">
                <a:solidFill>
                  <a:schemeClr val="bg1"/>
                </a:solidFill>
              </a:rPr>
              <a:t>(&amp;m); // p1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if (</a:t>
            </a:r>
            <a:r>
              <a:rPr lang="en-US" sz="2800" dirty="0" err="1">
                <a:solidFill>
                  <a:schemeClr val="bg1"/>
                </a:solidFill>
              </a:rPr>
              <a:t>numfull</a:t>
            </a:r>
            <a:r>
              <a:rPr lang="en-US" sz="2800" dirty="0">
                <a:solidFill>
                  <a:schemeClr val="bg1"/>
                </a:solidFill>
              </a:rPr>
              <a:t> == max) // p2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	</a:t>
            </a:r>
            <a:r>
              <a:rPr lang="en-US" sz="2800" dirty="0" err="1">
                <a:solidFill>
                  <a:schemeClr val="bg1"/>
                </a:solidFill>
              </a:rPr>
              <a:t>Cond_wait</a:t>
            </a:r>
            <a:r>
              <a:rPr lang="en-US" sz="2800" dirty="0">
                <a:solidFill>
                  <a:schemeClr val="bg1"/>
                </a:solidFill>
              </a:rPr>
              <a:t>(&amp;</a:t>
            </a:r>
            <a:r>
              <a:rPr lang="en-US" sz="2800" b="1" dirty="0">
                <a:solidFill>
                  <a:schemeClr val="bg1"/>
                </a:solidFill>
              </a:rPr>
              <a:t>empty</a:t>
            </a:r>
            <a:r>
              <a:rPr lang="en-US" sz="2800" dirty="0">
                <a:solidFill>
                  <a:schemeClr val="bg1"/>
                </a:solidFill>
              </a:rPr>
              <a:t>, &amp;m); // p3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do_fill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);  // p4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Cond_signal</a:t>
            </a:r>
            <a:r>
              <a:rPr lang="en-US" sz="2800" dirty="0">
                <a:solidFill>
                  <a:schemeClr val="bg1"/>
                </a:solidFill>
              </a:rPr>
              <a:t>(&amp;</a:t>
            </a:r>
            <a:r>
              <a:rPr lang="en-US" sz="2800" b="1" dirty="0">
                <a:solidFill>
                  <a:schemeClr val="bg1"/>
                </a:solidFill>
              </a:rPr>
              <a:t>fill</a:t>
            </a:r>
            <a:r>
              <a:rPr lang="en-US" sz="2800" dirty="0">
                <a:solidFill>
                  <a:schemeClr val="bg1"/>
                </a:solidFill>
              </a:rPr>
              <a:t>); // p5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Mutex_unlock</a:t>
            </a:r>
            <a:r>
              <a:rPr lang="en-US" sz="2800" dirty="0">
                <a:solidFill>
                  <a:schemeClr val="bg1"/>
                </a:solidFill>
              </a:rPr>
              <a:t>(&amp;m); //p6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effectLst/>
              </a:rPr>
              <a:t>	}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}</a:t>
            </a:r>
            <a:endParaRPr lang="en-US" sz="2800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02400" y="2191399"/>
            <a:ext cx="65024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void *consumer(void *</a:t>
            </a:r>
            <a:r>
              <a:rPr lang="en-US" sz="2800" dirty="0" err="1">
                <a:solidFill>
                  <a:schemeClr val="bg1"/>
                </a:solidFill>
              </a:rPr>
              <a:t>arg</a:t>
            </a:r>
            <a:r>
              <a:rPr lang="en-US" sz="2800" dirty="0">
                <a:solidFill>
                  <a:schemeClr val="bg1"/>
                </a:solidFill>
              </a:rPr>
              <a:t>) {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while (1) {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Mutex_lock</a:t>
            </a:r>
            <a:r>
              <a:rPr lang="en-US" sz="2800" dirty="0">
                <a:solidFill>
                  <a:schemeClr val="bg1"/>
                </a:solidFill>
              </a:rPr>
              <a:t>(&amp;m);  // c1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if (</a:t>
            </a:r>
            <a:r>
              <a:rPr lang="en-US" sz="2800" dirty="0" err="1">
                <a:solidFill>
                  <a:schemeClr val="bg1"/>
                </a:solidFill>
              </a:rPr>
              <a:t>numfull</a:t>
            </a:r>
            <a:r>
              <a:rPr lang="en-US" sz="2800" dirty="0">
                <a:solidFill>
                  <a:schemeClr val="bg1"/>
                </a:solidFill>
              </a:rPr>
              <a:t> == 0) // c2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	</a:t>
            </a:r>
            <a:r>
              <a:rPr lang="en-US" sz="2800" dirty="0" err="1">
                <a:solidFill>
                  <a:schemeClr val="bg1"/>
                </a:solidFill>
              </a:rPr>
              <a:t>Cond_wait</a:t>
            </a:r>
            <a:r>
              <a:rPr lang="en-US" sz="2800" dirty="0">
                <a:solidFill>
                  <a:schemeClr val="bg1"/>
                </a:solidFill>
              </a:rPr>
              <a:t>(&amp;</a:t>
            </a:r>
            <a:r>
              <a:rPr lang="en-US" sz="2800" b="1" dirty="0">
                <a:solidFill>
                  <a:schemeClr val="bg1"/>
                </a:solidFill>
              </a:rPr>
              <a:t>fill</a:t>
            </a:r>
            <a:r>
              <a:rPr lang="en-US" sz="2800" dirty="0">
                <a:solidFill>
                  <a:schemeClr val="bg1"/>
                </a:solidFill>
              </a:rPr>
              <a:t>, &amp;m); // c3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int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tmp</a:t>
            </a:r>
            <a:r>
              <a:rPr lang="en-US" sz="2800" dirty="0">
                <a:solidFill>
                  <a:schemeClr val="bg1"/>
                </a:solidFill>
              </a:rPr>
              <a:t> = </a:t>
            </a:r>
            <a:r>
              <a:rPr lang="en-US" sz="2800" dirty="0" err="1">
                <a:solidFill>
                  <a:schemeClr val="bg1"/>
                </a:solidFill>
              </a:rPr>
              <a:t>do_get</a:t>
            </a:r>
            <a:r>
              <a:rPr lang="en-US" sz="2800" dirty="0">
                <a:solidFill>
                  <a:schemeClr val="bg1"/>
                </a:solidFill>
              </a:rPr>
              <a:t>(); // c4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Cond_signal</a:t>
            </a:r>
            <a:r>
              <a:rPr lang="en-US" sz="2800" dirty="0">
                <a:solidFill>
                  <a:schemeClr val="bg1"/>
                </a:solidFill>
              </a:rPr>
              <a:t>(&amp;</a:t>
            </a:r>
            <a:r>
              <a:rPr lang="en-US" sz="2800" b="1" dirty="0">
                <a:solidFill>
                  <a:schemeClr val="bg1"/>
                </a:solidFill>
              </a:rPr>
              <a:t>empty</a:t>
            </a:r>
            <a:r>
              <a:rPr lang="en-US" sz="2800" dirty="0">
                <a:solidFill>
                  <a:schemeClr val="bg1"/>
                </a:solidFill>
              </a:rPr>
              <a:t>); // c5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en-US" sz="2800" dirty="0" err="1">
                <a:solidFill>
                  <a:schemeClr val="bg1"/>
                </a:solidFill>
              </a:rPr>
              <a:t>Mutex_unlock</a:t>
            </a:r>
            <a:r>
              <a:rPr lang="en-US" sz="2800" dirty="0">
                <a:solidFill>
                  <a:schemeClr val="bg1"/>
                </a:solidFill>
              </a:rPr>
              <a:t>(&amp;m);  // c6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	}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</a:rPr>
              <a:t> } </a:t>
            </a:r>
            <a:endParaRPr lang="en-US" sz="2800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92605"/>
            <a:ext cx="123649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rgbClr val="333333"/>
                </a:solidFill>
              </a:rPr>
              <a:t>Is this correct?  Can you find a bad schedule?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7115825"/>
            <a:ext cx="111867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333333"/>
                </a:solidFill>
              </a:rPr>
              <a:t>1. consumer1 waits because </a:t>
            </a:r>
            <a:r>
              <a:rPr lang="en-US" sz="2000" dirty="0" err="1">
                <a:solidFill>
                  <a:srgbClr val="333333"/>
                </a:solidFill>
              </a:rPr>
              <a:t>numfull</a:t>
            </a:r>
            <a:r>
              <a:rPr lang="en-US" sz="2000" dirty="0">
                <a:solidFill>
                  <a:srgbClr val="333333"/>
                </a:solidFill>
              </a:rPr>
              <a:t> == 0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333333"/>
                </a:solidFill>
              </a:rPr>
              <a:t>2. producer increments </a:t>
            </a:r>
            <a:r>
              <a:rPr lang="en-US" sz="2000" dirty="0" err="1">
                <a:solidFill>
                  <a:srgbClr val="333333"/>
                </a:solidFill>
              </a:rPr>
              <a:t>numfull</a:t>
            </a:r>
            <a:r>
              <a:rPr lang="en-US" sz="2000" dirty="0">
                <a:solidFill>
                  <a:srgbClr val="333333"/>
                </a:solidFill>
              </a:rPr>
              <a:t>, wakes consumer1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333333"/>
                </a:solidFill>
              </a:rPr>
              <a:t>3. before consumer1 runs, consumer2 runs, grabs entry, sets </a:t>
            </a:r>
            <a:r>
              <a:rPr lang="en-US" sz="2000" dirty="0" err="1">
                <a:solidFill>
                  <a:srgbClr val="333333"/>
                </a:solidFill>
              </a:rPr>
              <a:t>numfull</a:t>
            </a:r>
            <a:r>
              <a:rPr lang="en-US" sz="2000" dirty="0">
                <a:solidFill>
                  <a:srgbClr val="333333"/>
                </a:solidFill>
              </a:rPr>
              <a:t>=0.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333333"/>
                </a:solidFill>
              </a:rPr>
              <a:t>4. consumer1 then reads bad data.</a:t>
            </a:r>
          </a:p>
        </p:txBody>
      </p:sp>
      <p:sp>
        <p:nvSpPr>
          <p:cNvPr id="7" name="Shape 667"/>
          <p:cNvSpPr/>
          <p:nvPr/>
        </p:nvSpPr>
        <p:spPr>
          <a:xfrm>
            <a:off x="160828" y="8439264"/>
            <a:ext cx="12337002" cy="1442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 b="1" dirty="0">
                <a:solidFill>
                  <a:srgbClr val="1497FC"/>
                </a:solidFill>
                <a:latin typeface="Helvetica"/>
                <a:ea typeface="Helvetica"/>
                <a:cs typeface="Helvetica"/>
                <a:sym typeface="Helvetica"/>
              </a:rPr>
              <a:t>Producer</a:t>
            </a:r>
            <a:r>
              <a:rPr sz="2400" dirty="0">
                <a:solidFill>
                  <a:srgbClr val="1497FC"/>
                </a:solidFill>
              </a:rPr>
              <a:t>:					p1	p2	p4	p5	p6	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 b="1" dirty="0">
                <a:solidFill>
                  <a:srgbClr val="E8A433"/>
                </a:solidFill>
                <a:latin typeface="Helvetica"/>
                <a:ea typeface="Helvetica"/>
                <a:cs typeface="Helvetica"/>
                <a:sym typeface="Helvetica"/>
              </a:rPr>
              <a:t>Consumer1</a:t>
            </a:r>
            <a:r>
              <a:rPr sz="2400" dirty="0">
                <a:solidFill>
                  <a:srgbClr val="E8A433"/>
                </a:solidFill>
              </a:rPr>
              <a:t>:	c1	c2	c3									</a:t>
            </a:r>
            <a:r>
              <a:rPr lang="en-US" sz="2400" dirty="0">
                <a:solidFill>
                  <a:srgbClr val="E8A433"/>
                </a:solidFill>
              </a:rPr>
              <a:t>     c4! ERROR</a:t>
            </a:r>
            <a:r>
              <a:rPr sz="2400" dirty="0">
                <a:solidFill>
                  <a:srgbClr val="E8A433"/>
                </a:solidFill>
              </a:rPr>
              <a:t>			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400" b="1" dirty="0">
                <a:solidFill>
                  <a:srgbClr val="7BDB45"/>
                </a:solidFill>
                <a:latin typeface="Helvetica"/>
                <a:ea typeface="Helvetica"/>
                <a:cs typeface="Helvetica"/>
                <a:sym typeface="Helvetica"/>
              </a:rPr>
              <a:t>Consumer2</a:t>
            </a:r>
            <a:r>
              <a:rPr sz="2400" dirty="0">
                <a:solidFill>
                  <a:srgbClr val="7BDB45"/>
                </a:solidFill>
              </a:rPr>
              <a:t>:									</a:t>
            </a:r>
            <a:r>
              <a:rPr lang="en-US" sz="2400" dirty="0">
                <a:solidFill>
                  <a:srgbClr val="7BDB45"/>
                </a:solidFill>
              </a:rPr>
              <a:t>c1 c2 c4 c5 c6 </a:t>
            </a:r>
            <a:endParaRPr sz="2400" dirty="0">
              <a:solidFill>
                <a:srgbClr val="7BDB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2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6480" dirty="0">
                <a:solidFill>
                  <a:srgbClr val="FFFFFF"/>
                </a:solidFill>
              </a:rPr>
              <a:t>CV</a:t>
            </a:r>
            <a:r>
              <a:rPr sz="6480" dirty="0">
                <a:solidFill>
                  <a:srgbClr val="FFFFFF"/>
                </a:solidFill>
              </a:rPr>
              <a:t> Rule of Thumb 3</a:t>
            </a:r>
          </a:p>
        </p:txBody>
      </p:sp>
      <p:sp>
        <p:nvSpPr>
          <p:cNvPr id="721" name="Shape 721"/>
          <p:cNvSpPr>
            <a:spLocks noGrp="1"/>
          </p:cNvSpPr>
          <p:nvPr>
            <p:ph type="body" idx="4294967295"/>
          </p:nvPr>
        </p:nvSpPr>
        <p:spPr>
          <a:xfrm>
            <a:off x="0" y="2484438"/>
            <a:ext cx="13453730" cy="480377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Whenever a lock is acquired, recheck assumptions about state!</a:t>
            </a:r>
            <a:endParaRPr lang="en-US" sz="3200" dirty="0">
              <a:solidFill>
                <a:srgbClr val="333333"/>
              </a:solidFill>
            </a:endParaRPr>
          </a:p>
          <a:p>
            <a:pPr lvl="1">
              <a:buNone/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333333"/>
                </a:solidFill>
              </a:rPr>
              <a:t>Use “while” </a:t>
            </a:r>
            <a:r>
              <a:rPr lang="en-US" sz="2900" dirty="0" err="1">
                <a:solidFill>
                  <a:srgbClr val="333333"/>
                </a:solidFill>
              </a:rPr>
              <a:t>intead</a:t>
            </a:r>
            <a:r>
              <a:rPr lang="en-US" sz="2900" dirty="0">
                <a:solidFill>
                  <a:srgbClr val="333333"/>
                </a:solidFill>
              </a:rPr>
              <a:t> of “if”</a:t>
            </a:r>
            <a:endParaRPr sz="29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333333"/>
                </a:solidFill>
              </a:rPr>
              <a:t>Possible for another thread to grab lock between signal and wakeup from wait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333333"/>
                </a:solidFill>
              </a:rPr>
              <a:t>Signal() simply makes a thread runnable, does not guarantee the thread run next</a:t>
            </a:r>
            <a:endParaRPr sz="290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3200" dirty="0">
                <a:solidFill>
                  <a:srgbClr val="333333"/>
                </a:solidFill>
              </a:rPr>
              <a:t>Note that some libraries also have “spurious wakeups”</a:t>
            </a:r>
            <a:r>
              <a:rPr lang="en-US" sz="3200" dirty="0">
                <a:solidFill>
                  <a:srgbClr val="333333"/>
                </a:solidFill>
              </a:rPr>
              <a:t> 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900" dirty="0">
                <a:solidFill>
                  <a:srgbClr val="333333"/>
                </a:solidFill>
              </a:rPr>
              <a:t>May wake multiple waiting threads at a signal or at any time</a:t>
            </a:r>
            <a:endParaRPr sz="29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theme/theme1.xml><?xml version="1.0" encoding="utf-8"?>
<a:theme xmlns:a="http://schemas.openxmlformats.org/drawingml/2006/main" name="1_Preceden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recedent">
      <a:majorFont>
        <a:latin typeface="Perpetua Titling MT"/>
        <a:ea typeface=""/>
        <a:cs typeface=""/>
        <a:font script="Jpan" typeface="ＭＳ Ｐ明朝"/>
      </a:majorFont>
      <a:minorFont>
        <a:latin typeface="Calisto MT"/>
        <a:ea typeface=""/>
        <a:cs typeface=""/>
        <a:font script="Jpan" typeface="ＭＳ Ｐ明朝"/>
      </a:minorFont>
    </a:fontScheme>
    <a:fmtScheme name="Precedent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tint val="100000"/>
                <a:shade val="30000"/>
                <a:satMod val="135000"/>
              </a:schemeClr>
            </a:gs>
          </a:gsLst>
          <a:path path="circle">
            <a:fillToRect l="70000" t="10000" b="7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35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25400" dir="4800000" sx="103000" sy="103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l">
              <a:rot lat="0" lon="0" rev="3000000"/>
            </a:lightRig>
          </a:scene3d>
          <a:sp3d prstMaterial="softEdge">
            <a:bevelT w="0" h="0"/>
          </a:sp3d>
        </a:effectStyle>
        <a:effectStyle>
          <a:effectLst>
            <a:innerShdw blurRad="127000" dist="38100" dir="13200000">
              <a:srgbClr val="000000">
                <a:alpha val="75000"/>
              </a:srgbClr>
            </a:innerShdw>
            <a:outerShdw blurRad="38100" dist="12700" dir="1800000" sx="101000" sy="101000" rotWithShape="0">
              <a:srgbClr val="000000">
                <a:alpha val="40000"/>
              </a:srgbClr>
            </a:outerShdw>
            <a:reflection blurRad="127000" stA="25000" endPos="30000" dist="127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12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35000"/>
              </a:schemeClr>
            </a:gs>
            <a:gs pos="100000">
              <a:schemeClr val="phClr">
                <a:shade val="30000"/>
                <a:satMod val="150000"/>
              </a:schemeClr>
            </a:gs>
          </a:gsLst>
          <a:path path="circle">
            <a:fillToRect t="10000" r="70000" b="7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30000"/>
                <a:lumMod val="80000"/>
              </a:schemeClr>
              <a:schemeClr val="phClr">
                <a:satMod val="15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ecture5-VirtualMem" id="{3F569411-1294-154D-AB87-45E6F83FF2E7}" vid="{954481FC-D8D0-4141-AEAD-3A0F087BFB7D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12365</TotalTime>
  <Words>4629</Words>
  <Application>Microsoft Macintosh PowerPoint</Application>
  <PresentationFormat>Custom</PresentationFormat>
  <Paragraphs>635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Avenir Book</vt:lpstr>
      <vt:lpstr>Calisto MT</vt:lpstr>
      <vt:lpstr>Courier</vt:lpstr>
      <vt:lpstr>Gill Sans MT</vt:lpstr>
      <vt:lpstr>Helvetica</vt:lpstr>
      <vt:lpstr>Marker Felt</vt:lpstr>
      <vt:lpstr>Menlo</vt:lpstr>
      <vt:lpstr>Perpetua Titling MT</vt:lpstr>
      <vt:lpstr>1_Precedent</vt:lpstr>
      <vt:lpstr>Semaphores</vt:lpstr>
      <vt:lpstr>Announcements</vt:lpstr>
      <vt:lpstr>Concurrency Objectives</vt:lpstr>
      <vt:lpstr>Condition Variables</vt:lpstr>
      <vt:lpstr>Join Implementation: Correct</vt:lpstr>
      <vt:lpstr>Producer/Consumer Problem</vt:lpstr>
      <vt:lpstr>Producer/Consumer Problem</vt:lpstr>
      <vt:lpstr>Producer/Consumer: Two CVs</vt:lpstr>
      <vt:lpstr>CV Rule of Thumb 3</vt:lpstr>
      <vt:lpstr>Producer/Consumer: Two CVs and WHILE</vt:lpstr>
      <vt:lpstr>Summary: rules of thumb for CVs</vt:lpstr>
      <vt:lpstr>Condition Variables vs Semaphores</vt:lpstr>
      <vt:lpstr>Semaphore Operations</vt:lpstr>
      <vt:lpstr>Join with CV vs Semaphores</vt:lpstr>
      <vt:lpstr>Equivalence Claim</vt:lpstr>
      <vt:lpstr>Proof Steps</vt:lpstr>
      <vt:lpstr>Build Lock from Semaphore</vt:lpstr>
      <vt:lpstr>Build Lock from Semaphore</vt:lpstr>
      <vt:lpstr>Build Semaphore from Lock and CV</vt:lpstr>
      <vt:lpstr>Build Semaphore from Lock and CV</vt:lpstr>
      <vt:lpstr>Build Semaphore from Lock and CV</vt:lpstr>
      <vt:lpstr>Build Semaphore from Lock and CV</vt:lpstr>
      <vt:lpstr>Build Semaphore from Lock and CV</vt:lpstr>
      <vt:lpstr>Build Semaphore from Lock and CV</vt:lpstr>
      <vt:lpstr>Producer/Consumer: Semaphores #1</vt:lpstr>
      <vt:lpstr>Producer/Consumer: Semaphores #2</vt:lpstr>
      <vt:lpstr>Producer/Consumer: Semaphore #3</vt:lpstr>
      <vt:lpstr>Producer/Consumer:  Multiple Threads</vt:lpstr>
      <vt:lpstr>Producer/Consumer:  Multiple Threads</vt:lpstr>
      <vt:lpstr>Producer/Consumer:  Multiple Threads</vt:lpstr>
      <vt:lpstr>Producer/Consumer:  Multiple Threads</vt:lpstr>
      <vt:lpstr>Reader/Writer Locks</vt:lpstr>
      <vt:lpstr>Reader/Writer Locks</vt:lpstr>
      <vt:lpstr>Reader/Writer Locks</vt:lpstr>
      <vt:lpstr>Linked List Better Concurrency?</vt:lpstr>
      <vt:lpstr>Linked List Better Concurrency?</vt:lpstr>
      <vt:lpstr>Linked List Better Concurrency?</vt:lpstr>
      <vt:lpstr>Linked List Better Concurrency?</vt:lpstr>
      <vt:lpstr>Semaphores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[537] Locks and Condition Variables</dc:title>
  <dc:creator>Sudarsun Kannan</dc:creator>
  <cp:lastModifiedBy>Sudarsun Kannan</cp:lastModifiedBy>
  <cp:revision>108</cp:revision>
  <cp:lastPrinted>2019-05-03T20:13:41Z</cp:lastPrinted>
  <dcterms:created xsi:type="dcterms:W3CDTF">2015-10-14T22:07:44Z</dcterms:created>
  <dcterms:modified xsi:type="dcterms:W3CDTF">2023-04-17T20:17:06Z</dcterms:modified>
</cp:coreProperties>
</file>