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306" r:id="rId5"/>
    <p:sldId id="408" r:id="rId6"/>
    <p:sldId id="409" r:id="rId7"/>
    <p:sldId id="410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x="13004800" cy="9753600"/>
  <p:notesSz cx="6858000" cy="9144000"/>
  <p:embeddedFontLst>
    <p:embeddedFont>
      <p:font typeface="Malgun Gothic" panose="020B0503020000020004" pitchFamily="34" charset="-127"/>
      <p:regular r:id="rId57"/>
      <p:bold r:id="rId58"/>
    </p:embeddedFont>
    <p:embeddedFont>
      <p:font typeface="Avenir" panose="02000503020000020003" pitchFamily="2" charset="0"/>
      <p:regular r:id="rId59"/>
      <p:italic r:id="rId60"/>
    </p:embeddedFont>
    <p:embeddedFont>
      <p:font typeface="Gill Sans" panose="020B0502020104020203" pitchFamily="34" charset="-79"/>
      <p:regular r:id="rId61"/>
      <p:bold r:id="rId62"/>
    </p:embeddedFont>
    <p:embeddedFont>
      <p:font typeface="Gill Sans MT" panose="020B0502020104020203" pitchFamily="34" charset="77"/>
      <p:regular r:id="rId63"/>
      <p:bold r:id="rId64"/>
      <p:italic r:id="rId65"/>
      <p:boldItalic r:id="rId66"/>
    </p:embeddedFont>
    <p:embeddedFont>
      <p:font typeface="Helvetica Neue" panose="02000503000000020004" pitchFamily="2" charset="0"/>
      <p:regular r:id="rId67"/>
      <p:bold r:id="rId68"/>
      <p:italic r:id="rId69"/>
      <p:boldItalic r:id="rId70"/>
    </p:embeddedFont>
    <p:embeddedFont>
      <p:font typeface="Libre Baskerville" panose="02000000000000000000" pitchFamily="2" charset="0"/>
      <p:regular r:id="rId71"/>
      <p:bold r:id="rId72"/>
      <p:italic r:id="rId73"/>
    </p:embeddedFont>
    <p:embeddedFont>
      <p:font typeface="Lustria" panose="02000603060000020004" pitchFamily="2" charset="0"/>
      <p:regular r:id="rId74"/>
    </p:embeddedFont>
    <p:embeddedFont>
      <p:font typeface="Permanent Marker" panose="02000000000000000000" pitchFamily="2" charset="0"/>
      <p:regular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6" roundtripDataSignature="AMtx7mgmlbkfcqvov75gxbR7BoaIDxg8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3B4CF1-EDE7-4FAD-95AB-EF343B4C9991}">
  <a:tblStyle styleId="{DD3B4CF1-EDE7-4FAD-95AB-EF343B4C9991}" styleName="Table_0">
    <a:wholeTbl>
      <a:tcTxStyle b="off" i="off">
        <a:font>
          <a:latin typeface="Calisto MT"/>
          <a:ea typeface="Calisto MT"/>
          <a:cs typeface="Calisto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9F9F9"/>
          </a:solidFill>
        </a:fill>
      </a:tcStyle>
    </a:wholeTbl>
    <a:band1H>
      <a:tcTxStyle/>
      <a:tcStyle>
        <a:tcBdr/>
        <a:fill>
          <a:solidFill>
            <a:srgbClr val="F2F2F2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2F2F2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85" d="100"/>
          <a:sy n="85" d="100"/>
        </p:scale>
        <p:origin x="1912" y="18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74" Type="http://schemas.openxmlformats.org/officeDocument/2006/relationships/font" Target="fonts/font18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font" Target="fonts/font13.fntdata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6.fntdata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font" Target="fonts/font14.fntdata"/><Relationship Id="rId75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73" Type="http://schemas.openxmlformats.org/officeDocument/2006/relationships/font" Target="fonts/font17.fntdata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customschemas.google.com/relationships/presentationmetadata" Target="metadata"/><Relationship Id="rId7" Type="http://schemas.openxmlformats.org/officeDocument/2006/relationships/slide" Target="slides/slide6.xml"/><Relationship Id="rId71" Type="http://schemas.openxmlformats.org/officeDocument/2006/relationships/font" Target="fonts/font15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56623" lvl="1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"/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6" name="Google Shape;396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56623" lvl="1" indent="-4063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>
                <a:solidFill>
                  <a:schemeClr val="dk1"/>
                </a:solidFill>
              </a:rPr>
              <a:t>Larger --&gt; ??</a:t>
            </a:r>
            <a:endParaRPr/>
          </a:p>
          <a:p>
            <a:pPr marL="1056623" lvl="1" indent="-406394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>
                <a:solidFill>
                  <a:schemeClr val="dk1"/>
                </a:solidFill>
              </a:rPr>
              <a:t>Smaller --&gt; ??</a:t>
            </a:r>
            <a:endParaRPr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0" name="Google Shape;570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56623" lvl="1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"/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617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8" name="Google Shape;1588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" name="Google Shape;167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" name="Google Shape;169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" name="Google Shape;173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9" name="Google Shape;175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5" name="Google Shape;181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342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0" name="Google Shape;184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6" name="Google Shape;184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2" name="Google Shape;185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86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52" descr="overlay-ruleShadow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52" descr="Overlay-FullBackground.jpg"/>
          <p:cNvPicPr preferRelativeResize="0"/>
          <p:nvPr/>
        </p:nvPicPr>
        <p:blipFill rotWithShape="1">
          <a:blip r:embed="rId3">
            <a:alphaModFix/>
          </a:blip>
          <a:srcRect t="23334"/>
          <a:stretch/>
        </p:blipFill>
        <p:spPr>
          <a:xfrm>
            <a:off x="0" y="2027486"/>
            <a:ext cx="13004800" cy="772611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4" name="Google Shape;14;p52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2"/>
          <p:cNvSpPr txBox="1">
            <a:spLocks noGrp="1"/>
          </p:cNvSpPr>
          <p:nvPr>
            <p:ph type="body" idx="1"/>
          </p:nvPr>
        </p:nvSpPr>
        <p:spPr>
          <a:xfrm>
            <a:off x="1108571" y="2600962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2560"/>
              <a:buChar char="•"/>
              <a:defRPr>
                <a:solidFill>
                  <a:schemeClr val="dk2"/>
                </a:solidFill>
              </a:defRPr>
            </a:lvl1pPr>
            <a:lvl2pPr marL="914400" lvl="1" indent="-377634" algn="l">
              <a:spcBef>
                <a:spcPts val="640"/>
              </a:spcBef>
              <a:spcAft>
                <a:spcPts val="0"/>
              </a:spcAft>
              <a:buSzPts val="2347"/>
              <a:buChar char="•"/>
              <a:defRPr>
                <a:solidFill>
                  <a:schemeClr val="dk2"/>
                </a:solidFill>
              </a:defRPr>
            </a:lvl2pPr>
            <a:lvl3pPr marL="1371600" lvl="2" indent="-364045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133"/>
              <a:buChar char="•"/>
              <a:defRPr>
                <a:solidFill>
                  <a:schemeClr val="dk2"/>
                </a:solidFill>
              </a:defRPr>
            </a:lvl3pPr>
            <a:lvl4pPr marL="1828800" lvl="3" indent="-342900" algn="l">
              <a:spcBef>
                <a:spcPts val="64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2"/>
                </a:solidFill>
              </a:defRPr>
            </a:lvl4pPr>
            <a:lvl5pPr marL="2286000" lvl="4" indent="-34290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52"/>
          <p:cNvSpPr txBox="1">
            <a:spLocks noGrp="1"/>
          </p:cNvSpPr>
          <p:nvPr>
            <p:ph type="dt" idx="10"/>
          </p:nvPr>
        </p:nvSpPr>
        <p:spPr>
          <a:xfrm>
            <a:off x="9575236" y="9040144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2"/>
          <p:cNvSpPr txBox="1">
            <a:spLocks noGrp="1"/>
          </p:cNvSpPr>
          <p:nvPr>
            <p:ph type="ftr" idx="11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2"/>
          <p:cNvSpPr txBox="1">
            <a:spLocks noGrp="1"/>
          </p:cNvSpPr>
          <p:nvPr>
            <p:ph type="sldNum" idx="12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lvl="1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lvl="2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lvl="3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lvl="4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lvl="5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lvl="6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lvl="7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lvl="8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61" descr="Overlay-FullBackground.jpg"/>
          <p:cNvPicPr preferRelativeResize="0"/>
          <p:nvPr/>
        </p:nvPicPr>
        <p:blipFill rotWithShape="1">
          <a:blip r:embed="rId2">
            <a:alphaModFix/>
          </a:blip>
          <a:srcRect l="50000"/>
          <a:stretch/>
        </p:blipFill>
        <p:spPr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61" descr="overlay-ruleShadow.png"/>
          <p:cNvPicPr preferRelativeResize="0"/>
          <p:nvPr/>
        </p:nvPicPr>
        <p:blipFill rotWithShape="1">
          <a:blip r:embed="rId3">
            <a:alphaModFix/>
          </a:blip>
          <a:srcRect r="25031"/>
          <a:stretch/>
        </p:blipFill>
        <p:spPr>
          <a:xfrm rot="-5400000">
            <a:off x="1545451" y="4785362"/>
            <a:ext cx="9749084" cy="17836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1"/>
          <p:cNvSpPr txBox="1">
            <a:spLocks noGrp="1"/>
          </p:cNvSpPr>
          <p:nvPr>
            <p:ph type="title"/>
          </p:nvPr>
        </p:nvSpPr>
        <p:spPr>
          <a:xfrm>
            <a:off x="429160" y="388338"/>
            <a:ext cx="5635413" cy="240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84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1"/>
          <p:cNvSpPr txBox="1">
            <a:spLocks noGrp="1"/>
          </p:cNvSpPr>
          <p:nvPr>
            <p:ph type="body" idx="1"/>
          </p:nvPr>
        </p:nvSpPr>
        <p:spPr>
          <a:xfrm>
            <a:off x="6921104" y="388340"/>
            <a:ext cx="5631078" cy="8324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60"/>
              <a:buChar char="•"/>
              <a:defRPr sz="2560">
                <a:solidFill>
                  <a:schemeClr val="dk1"/>
                </a:solidFill>
              </a:defRPr>
            </a:lvl1pPr>
            <a:lvl2pPr marL="914400" lvl="1" indent="-377634" algn="l">
              <a:spcBef>
                <a:spcPts val="640"/>
              </a:spcBef>
              <a:spcAft>
                <a:spcPts val="0"/>
              </a:spcAft>
              <a:buSzPts val="2347"/>
              <a:buChar char="•"/>
              <a:defRPr sz="2347">
                <a:solidFill>
                  <a:schemeClr val="dk1"/>
                </a:solidFill>
              </a:defRPr>
            </a:lvl2pPr>
            <a:lvl3pPr marL="1371600" lvl="2" indent="-364045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>
                <a:solidFill>
                  <a:schemeClr val="dk1"/>
                </a:solidFill>
              </a:defRPr>
            </a:lvl3pPr>
            <a:lvl4pPr marL="1828800" lvl="3" indent="-350519" algn="l">
              <a:spcBef>
                <a:spcPts val="640"/>
              </a:spcBef>
              <a:spcAft>
                <a:spcPts val="0"/>
              </a:spcAft>
              <a:buSzPts val="1920"/>
              <a:buChar char="•"/>
              <a:defRPr sz="1920">
                <a:solidFill>
                  <a:schemeClr val="dk1"/>
                </a:solidFill>
              </a:defRPr>
            </a:lvl4pPr>
            <a:lvl5pPr marL="2286000" lvl="4" indent="-35052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>
                <a:solidFill>
                  <a:schemeClr val="dk1"/>
                </a:solidFill>
              </a:defRPr>
            </a:lvl5pPr>
            <a:lvl6pPr marL="2743200" lvl="5" indent="-364045" algn="l">
              <a:spcBef>
                <a:spcPts val="427"/>
              </a:spcBef>
              <a:spcAft>
                <a:spcPts val="0"/>
              </a:spcAft>
              <a:buClr>
                <a:schemeClr val="lt1"/>
              </a:buClr>
              <a:buSzPts val="2133"/>
              <a:buChar char="•"/>
              <a:defRPr sz="2133"/>
            </a:lvl6pPr>
            <a:lvl7pPr marL="3200400" lvl="6" indent="-364045" algn="l">
              <a:spcBef>
                <a:spcPts val="427"/>
              </a:spcBef>
              <a:spcAft>
                <a:spcPts val="0"/>
              </a:spcAft>
              <a:buClr>
                <a:schemeClr val="lt1"/>
              </a:buClr>
              <a:buSzPts val="2133"/>
              <a:buChar char="•"/>
              <a:defRPr sz="2133"/>
            </a:lvl7pPr>
            <a:lvl8pPr marL="3657600" lvl="7" indent="-364045" algn="l">
              <a:spcBef>
                <a:spcPts val="427"/>
              </a:spcBef>
              <a:spcAft>
                <a:spcPts val="0"/>
              </a:spcAft>
              <a:buClr>
                <a:schemeClr val="lt1"/>
              </a:buClr>
              <a:buSzPts val="2133"/>
              <a:buChar char="•"/>
              <a:defRPr sz="2133"/>
            </a:lvl8pPr>
            <a:lvl9pPr marL="4114800" lvl="8" indent="-364045" algn="l">
              <a:spcBef>
                <a:spcPts val="427"/>
              </a:spcBef>
              <a:spcAft>
                <a:spcPts val="0"/>
              </a:spcAft>
              <a:buClr>
                <a:schemeClr val="lt1"/>
              </a:buClr>
              <a:buSzPts val="2133"/>
              <a:buChar char="•"/>
              <a:defRPr sz="2133"/>
            </a:lvl9pPr>
          </a:lstStyle>
          <a:p>
            <a:endParaRPr/>
          </a:p>
        </p:txBody>
      </p:sp>
      <p:sp>
        <p:nvSpPr>
          <p:cNvPr id="84" name="Google Shape;84;p61"/>
          <p:cNvSpPr txBox="1">
            <a:spLocks noGrp="1"/>
          </p:cNvSpPr>
          <p:nvPr>
            <p:ph type="body" idx="2"/>
          </p:nvPr>
        </p:nvSpPr>
        <p:spPr>
          <a:xfrm>
            <a:off x="429160" y="2809039"/>
            <a:ext cx="5635413" cy="455168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1920" b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SzPts val="1280"/>
              <a:buNone/>
              <a:defRPr sz="1280"/>
            </a:lvl2pPr>
            <a:lvl3pPr marL="1371600" lvl="2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/>
            </a:lvl3pPr>
            <a:lvl4pPr marL="1828800" lvl="3" indent="-228600" algn="l">
              <a:spcBef>
                <a:spcPts val="640"/>
              </a:spcBef>
              <a:spcAft>
                <a:spcPts val="0"/>
              </a:spcAft>
              <a:buSzPts val="960"/>
              <a:buNone/>
              <a:defRPr sz="960"/>
            </a:lvl4pPr>
            <a:lvl5pPr marL="2286000" lvl="4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2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2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2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2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960"/>
            </a:lvl9pPr>
          </a:lstStyle>
          <a:p>
            <a:endParaRPr/>
          </a:p>
        </p:txBody>
      </p:sp>
      <p:sp>
        <p:nvSpPr>
          <p:cNvPr id="85" name="Google Shape;85;p61"/>
          <p:cNvSpPr txBox="1">
            <a:spLocks noGrp="1"/>
          </p:cNvSpPr>
          <p:nvPr>
            <p:ph type="dt" idx="10"/>
          </p:nvPr>
        </p:nvSpPr>
        <p:spPr>
          <a:xfrm>
            <a:off x="3793068" y="9040144"/>
            <a:ext cx="2307449" cy="51928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8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61"/>
          <p:cNvSpPr txBox="1">
            <a:spLocks noGrp="1"/>
          </p:cNvSpPr>
          <p:nvPr>
            <p:ph type="ftr" idx="11"/>
          </p:nvPr>
        </p:nvSpPr>
        <p:spPr>
          <a:xfrm>
            <a:off x="343183" y="9040144"/>
            <a:ext cx="2691271" cy="51928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8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61"/>
          <p:cNvSpPr txBox="1">
            <a:spLocks noGrp="1"/>
          </p:cNvSpPr>
          <p:nvPr>
            <p:ph type="sldNum" idx="12"/>
          </p:nvPr>
        </p:nvSpPr>
        <p:spPr>
          <a:xfrm>
            <a:off x="2691272" y="8175414"/>
            <a:ext cx="1083733" cy="81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384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0" lvl="1" indent="0" algn="ctr">
              <a:spcBef>
                <a:spcPts val="0"/>
              </a:spcBef>
              <a:buNone/>
              <a:defRPr sz="384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0" lvl="2" indent="0" algn="ctr">
              <a:spcBef>
                <a:spcPts val="0"/>
              </a:spcBef>
              <a:buNone/>
              <a:defRPr sz="384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0" lvl="3" indent="0" algn="ctr">
              <a:spcBef>
                <a:spcPts val="0"/>
              </a:spcBef>
              <a:buNone/>
              <a:defRPr sz="384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0" lvl="4" indent="0" algn="ctr">
              <a:spcBef>
                <a:spcPts val="0"/>
              </a:spcBef>
              <a:buNone/>
              <a:defRPr sz="384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0" lvl="5" indent="0" algn="ctr">
              <a:spcBef>
                <a:spcPts val="0"/>
              </a:spcBef>
              <a:buNone/>
              <a:defRPr sz="384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0" lvl="6" indent="0" algn="ctr">
              <a:spcBef>
                <a:spcPts val="0"/>
              </a:spcBef>
              <a:buNone/>
              <a:defRPr sz="384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0" lvl="7" indent="0" algn="ctr">
              <a:spcBef>
                <a:spcPts val="0"/>
              </a:spcBef>
              <a:buNone/>
              <a:defRPr sz="384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0" lvl="8" indent="0" algn="ctr">
              <a:spcBef>
                <a:spcPts val="0"/>
              </a:spcBef>
              <a:buNone/>
              <a:defRPr sz="384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62" descr="Overlay-FullBackground.jpg"/>
          <p:cNvPicPr preferRelativeResize="0"/>
          <p:nvPr/>
        </p:nvPicPr>
        <p:blipFill rotWithShape="1">
          <a:blip r:embed="rId2">
            <a:alphaModFix/>
          </a:blip>
          <a:srcRect l="50000"/>
          <a:stretch/>
        </p:blipFill>
        <p:spPr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62" descr="overlay-ruleShadow.png"/>
          <p:cNvPicPr preferRelativeResize="0"/>
          <p:nvPr/>
        </p:nvPicPr>
        <p:blipFill rotWithShape="1">
          <a:blip r:embed="rId3">
            <a:alphaModFix/>
          </a:blip>
          <a:srcRect r="25031"/>
          <a:stretch/>
        </p:blipFill>
        <p:spPr>
          <a:xfrm rot="-5400000">
            <a:off x="1545451" y="4785362"/>
            <a:ext cx="9749084" cy="17836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2"/>
          <p:cNvSpPr txBox="1">
            <a:spLocks noGrp="1"/>
          </p:cNvSpPr>
          <p:nvPr>
            <p:ph type="title"/>
          </p:nvPr>
        </p:nvSpPr>
        <p:spPr>
          <a:xfrm>
            <a:off x="429159" y="390144"/>
            <a:ext cx="5631078" cy="2405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40"/>
              <a:buFont typeface="Gill Sans"/>
              <a:buNone/>
              <a:defRPr sz="384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2"/>
          <p:cNvSpPr>
            <a:spLocks noGrp="1"/>
          </p:cNvSpPr>
          <p:nvPr>
            <p:ph type="pic" idx="2"/>
          </p:nvPr>
        </p:nvSpPr>
        <p:spPr>
          <a:xfrm>
            <a:off x="6918554" y="376758"/>
            <a:ext cx="5631078" cy="9000087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algn="tl" rotWithShape="0">
              <a:schemeClr val="lt1">
                <a:alpha val="40000"/>
              </a:schemeClr>
            </a:outerShdw>
          </a:effectLst>
        </p:spPr>
      </p:sp>
      <p:sp>
        <p:nvSpPr>
          <p:cNvPr id="93" name="Google Shape;93;p62"/>
          <p:cNvSpPr txBox="1">
            <a:spLocks noGrp="1"/>
          </p:cNvSpPr>
          <p:nvPr>
            <p:ph type="body" idx="1"/>
          </p:nvPr>
        </p:nvSpPr>
        <p:spPr>
          <a:xfrm>
            <a:off x="429159" y="2802917"/>
            <a:ext cx="5631078" cy="45516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  <a:defRPr/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SzPts val="1280"/>
              <a:buNone/>
              <a:defRPr sz="1280"/>
            </a:lvl2pPr>
            <a:lvl3pPr marL="1371600" lvl="2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/>
            </a:lvl3pPr>
            <a:lvl4pPr marL="1828800" lvl="3" indent="-228600" algn="l">
              <a:spcBef>
                <a:spcPts val="640"/>
              </a:spcBef>
              <a:spcAft>
                <a:spcPts val="0"/>
              </a:spcAft>
              <a:buSzPts val="960"/>
              <a:buNone/>
              <a:defRPr sz="960"/>
            </a:lvl4pPr>
            <a:lvl5pPr marL="2286000" lvl="4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2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2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2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2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960"/>
            </a:lvl9pPr>
          </a:lstStyle>
          <a:p>
            <a:endParaRPr/>
          </a:p>
        </p:txBody>
      </p:sp>
      <p:sp>
        <p:nvSpPr>
          <p:cNvPr id="94" name="Google Shape;94;p62"/>
          <p:cNvSpPr txBox="1">
            <a:spLocks noGrp="1"/>
          </p:cNvSpPr>
          <p:nvPr>
            <p:ph type="dt" idx="10"/>
          </p:nvPr>
        </p:nvSpPr>
        <p:spPr>
          <a:xfrm>
            <a:off x="3797583" y="9040144"/>
            <a:ext cx="2314223" cy="51928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8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62"/>
          <p:cNvSpPr txBox="1">
            <a:spLocks noGrp="1"/>
          </p:cNvSpPr>
          <p:nvPr>
            <p:ph type="ftr" idx="11"/>
          </p:nvPr>
        </p:nvSpPr>
        <p:spPr>
          <a:xfrm>
            <a:off x="343182" y="9040144"/>
            <a:ext cx="2693530" cy="51928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8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2"/>
          <p:cNvSpPr txBox="1">
            <a:spLocks noGrp="1"/>
          </p:cNvSpPr>
          <p:nvPr>
            <p:ph type="sldNum" idx="12"/>
          </p:nvPr>
        </p:nvSpPr>
        <p:spPr>
          <a:xfrm>
            <a:off x="2691272" y="8161869"/>
            <a:ext cx="1079218" cy="81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384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0" lvl="1" indent="0" algn="ctr">
              <a:spcBef>
                <a:spcPts val="0"/>
              </a:spcBef>
              <a:buNone/>
              <a:defRPr sz="384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0" lvl="2" indent="0" algn="ctr">
              <a:spcBef>
                <a:spcPts val="0"/>
              </a:spcBef>
              <a:buNone/>
              <a:defRPr sz="384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0" lvl="3" indent="0" algn="ctr">
              <a:spcBef>
                <a:spcPts val="0"/>
              </a:spcBef>
              <a:buNone/>
              <a:defRPr sz="384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0" lvl="4" indent="0" algn="ctr">
              <a:spcBef>
                <a:spcPts val="0"/>
              </a:spcBef>
              <a:buNone/>
              <a:defRPr sz="384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0" lvl="5" indent="0" algn="ctr">
              <a:spcBef>
                <a:spcPts val="0"/>
              </a:spcBef>
              <a:buNone/>
              <a:defRPr sz="384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0" lvl="6" indent="0" algn="ctr">
              <a:spcBef>
                <a:spcPts val="0"/>
              </a:spcBef>
              <a:buNone/>
              <a:defRPr sz="384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0" lvl="7" indent="0" algn="ctr">
              <a:spcBef>
                <a:spcPts val="0"/>
              </a:spcBef>
              <a:buNone/>
              <a:defRPr sz="384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0" lvl="8" indent="0" algn="ctr">
              <a:spcBef>
                <a:spcPts val="0"/>
              </a:spcBef>
              <a:buNone/>
              <a:defRPr sz="384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bove Caption">
  <p:cSld name="Picture above Ca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63" descr="Overlay-FullBackground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74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63"/>
          <p:cNvSpPr txBox="1">
            <a:spLocks noGrp="1"/>
          </p:cNvSpPr>
          <p:nvPr>
            <p:ph type="title"/>
          </p:nvPr>
        </p:nvSpPr>
        <p:spPr>
          <a:xfrm>
            <a:off x="1083735" y="5743787"/>
            <a:ext cx="10837333" cy="140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84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63"/>
          <p:cNvSpPr>
            <a:spLocks noGrp="1"/>
          </p:cNvSpPr>
          <p:nvPr>
            <p:ph type="pic" idx="2"/>
          </p:nvPr>
        </p:nvSpPr>
        <p:spPr>
          <a:xfrm>
            <a:off x="487680" y="377139"/>
            <a:ext cx="12029440" cy="525827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algn="tl" rotWithShape="0">
              <a:schemeClr val="lt1">
                <a:alpha val="40000"/>
              </a:schemeClr>
            </a:outerShdw>
          </a:effectLst>
        </p:spPr>
      </p:sp>
      <p:sp>
        <p:nvSpPr>
          <p:cNvPr id="101" name="Google Shape;101;p63"/>
          <p:cNvSpPr txBox="1">
            <a:spLocks noGrp="1"/>
          </p:cNvSpPr>
          <p:nvPr>
            <p:ph type="body" idx="1"/>
          </p:nvPr>
        </p:nvSpPr>
        <p:spPr>
          <a:xfrm>
            <a:off x="1083735" y="7171767"/>
            <a:ext cx="10837333" cy="16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2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SzPts val="1280"/>
              <a:buNone/>
              <a:defRPr sz="1280"/>
            </a:lvl2pPr>
            <a:lvl3pPr marL="1371600" lvl="2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/>
            </a:lvl3pPr>
            <a:lvl4pPr marL="1828800" lvl="3" indent="-228600" algn="l">
              <a:spcBef>
                <a:spcPts val="640"/>
              </a:spcBef>
              <a:spcAft>
                <a:spcPts val="0"/>
              </a:spcAft>
              <a:buSzPts val="960"/>
              <a:buNone/>
              <a:defRPr sz="960"/>
            </a:lvl4pPr>
            <a:lvl5pPr marL="2286000" lvl="4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2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2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2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2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960"/>
            </a:lvl9pPr>
          </a:lstStyle>
          <a:p>
            <a:endParaRPr/>
          </a:p>
        </p:txBody>
      </p:sp>
      <p:sp>
        <p:nvSpPr>
          <p:cNvPr id="102" name="Google Shape;102;p63"/>
          <p:cNvSpPr txBox="1">
            <a:spLocks noGrp="1"/>
          </p:cNvSpPr>
          <p:nvPr>
            <p:ph type="dt" idx="10"/>
          </p:nvPr>
        </p:nvSpPr>
        <p:spPr>
          <a:xfrm>
            <a:off x="9575236" y="9040144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3"/>
          <p:cNvSpPr txBox="1">
            <a:spLocks noGrp="1"/>
          </p:cNvSpPr>
          <p:nvPr>
            <p:ph type="ftr" idx="11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3"/>
          <p:cNvSpPr txBox="1">
            <a:spLocks noGrp="1"/>
          </p:cNvSpPr>
          <p:nvPr>
            <p:ph type="sldNum" idx="12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lvl="1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lvl="2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lvl="3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lvl="4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lvl="5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lvl="6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lvl="7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lvl="8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4"/>
          <p:cNvSpPr txBox="1">
            <a:spLocks noGrp="1"/>
          </p:cNvSpPr>
          <p:nvPr>
            <p:ph type="dt" idx="10"/>
          </p:nvPr>
        </p:nvSpPr>
        <p:spPr>
          <a:xfrm>
            <a:off x="9575236" y="9040144"/>
            <a:ext cx="3034453" cy="51928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64"/>
          <p:cNvSpPr txBox="1">
            <a:spLocks noGrp="1"/>
          </p:cNvSpPr>
          <p:nvPr>
            <p:ph type="ftr" idx="11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64"/>
          <p:cNvSpPr txBox="1">
            <a:spLocks noGrp="1"/>
          </p:cNvSpPr>
          <p:nvPr>
            <p:ph type="sldNum" idx="12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8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8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8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8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8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8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8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8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8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65" descr="overlay-ruleShadow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65" descr="Overlay-FullBackground.jpg"/>
          <p:cNvPicPr preferRelativeResize="0"/>
          <p:nvPr/>
        </p:nvPicPr>
        <p:blipFill rotWithShape="1">
          <a:blip r:embed="rId3">
            <a:alphaModFix/>
          </a:blip>
          <a:srcRect t="23334"/>
          <a:stretch/>
        </p:blipFill>
        <p:spPr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65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65"/>
          <p:cNvSpPr txBox="1">
            <a:spLocks noGrp="1"/>
          </p:cNvSpPr>
          <p:nvPr>
            <p:ph type="body" idx="1"/>
          </p:nvPr>
        </p:nvSpPr>
        <p:spPr>
          <a:xfrm rot="5400000">
            <a:off x="3445371" y="264163"/>
            <a:ext cx="6111805" cy="10785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2560"/>
              <a:buChar char="•"/>
              <a:defRPr>
                <a:solidFill>
                  <a:schemeClr val="dk2"/>
                </a:solidFill>
              </a:defRPr>
            </a:lvl1pPr>
            <a:lvl2pPr marL="914400" lvl="1" indent="-377634" algn="l">
              <a:spcBef>
                <a:spcPts val="640"/>
              </a:spcBef>
              <a:spcAft>
                <a:spcPts val="0"/>
              </a:spcAft>
              <a:buSzPts val="2347"/>
              <a:buChar char="•"/>
              <a:defRPr>
                <a:solidFill>
                  <a:schemeClr val="dk2"/>
                </a:solidFill>
              </a:defRPr>
            </a:lvl2pPr>
            <a:lvl3pPr marL="1371600" lvl="2" indent="-364045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133"/>
              <a:buChar char="•"/>
              <a:defRPr>
                <a:solidFill>
                  <a:schemeClr val="dk2"/>
                </a:solidFill>
              </a:defRPr>
            </a:lvl3pPr>
            <a:lvl4pPr marL="1828800" lvl="3" indent="-342900" algn="l">
              <a:spcBef>
                <a:spcPts val="64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2"/>
                </a:solidFill>
              </a:defRPr>
            </a:lvl4pPr>
            <a:lvl5pPr marL="2286000" lvl="4" indent="-34290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65"/>
          <p:cNvSpPr txBox="1">
            <a:spLocks noGrp="1"/>
          </p:cNvSpPr>
          <p:nvPr>
            <p:ph type="dt" idx="10"/>
          </p:nvPr>
        </p:nvSpPr>
        <p:spPr>
          <a:xfrm>
            <a:off x="9575236" y="9040144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5"/>
          <p:cNvSpPr txBox="1">
            <a:spLocks noGrp="1"/>
          </p:cNvSpPr>
          <p:nvPr>
            <p:ph type="ftr" idx="11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65"/>
          <p:cNvSpPr txBox="1">
            <a:spLocks noGrp="1"/>
          </p:cNvSpPr>
          <p:nvPr>
            <p:ph type="sldNum" idx="12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lvl="1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lvl="2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lvl="3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lvl="4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lvl="5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lvl="6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lvl="7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lvl="8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66" descr="Overlay-FullBackground.jpg"/>
          <p:cNvPicPr preferRelativeResize="0"/>
          <p:nvPr/>
        </p:nvPicPr>
        <p:blipFill rotWithShape="1">
          <a:blip r:embed="rId2">
            <a:alphaModFix/>
          </a:blip>
          <a:srcRect r="14718"/>
          <a:stretch/>
        </p:blipFill>
        <p:spPr>
          <a:xfrm>
            <a:off x="0" y="6774"/>
            <a:ext cx="11090204" cy="97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66" descr="overlay-ruleShadow.png"/>
          <p:cNvPicPr preferRelativeResize="0"/>
          <p:nvPr/>
        </p:nvPicPr>
        <p:blipFill rotWithShape="1">
          <a:blip r:embed="rId3">
            <a:alphaModFix/>
          </a:blip>
          <a:srcRect r="25031"/>
          <a:stretch/>
        </p:blipFill>
        <p:spPr>
          <a:xfrm rot="5400000" flipH="1">
            <a:off x="6289042" y="4785361"/>
            <a:ext cx="9749084" cy="17836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6"/>
          <p:cNvSpPr txBox="1">
            <a:spLocks noGrp="1"/>
          </p:cNvSpPr>
          <p:nvPr>
            <p:ph type="title"/>
          </p:nvPr>
        </p:nvSpPr>
        <p:spPr>
          <a:xfrm rot="5400000">
            <a:off x="7998179" y="3814518"/>
            <a:ext cx="8062525" cy="173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66"/>
          <p:cNvSpPr txBox="1">
            <a:spLocks noGrp="1"/>
          </p:cNvSpPr>
          <p:nvPr>
            <p:ph type="body" idx="1"/>
          </p:nvPr>
        </p:nvSpPr>
        <p:spPr>
          <a:xfrm rot="5400000">
            <a:off x="1616569" y="142242"/>
            <a:ext cx="8062525" cy="907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64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64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66"/>
          <p:cNvSpPr txBox="1">
            <a:spLocks noGrp="1"/>
          </p:cNvSpPr>
          <p:nvPr>
            <p:ph type="dt" idx="10"/>
          </p:nvPr>
        </p:nvSpPr>
        <p:spPr>
          <a:xfrm>
            <a:off x="11270828" y="9040144"/>
            <a:ext cx="1517227" cy="51928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8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6"/>
          <p:cNvSpPr txBox="1">
            <a:spLocks noGrp="1"/>
          </p:cNvSpPr>
          <p:nvPr>
            <p:ph type="ftr" idx="11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66"/>
          <p:cNvSpPr txBox="1">
            <a:spLocks noGrp="1"/>
          </p:cNvSpPr>
          <p:nvPr>
            <p:ph type="sldNum" idx="12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lvl="1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lvl="2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lvl="3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lvl="4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lvl="5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lvl="6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lvl="7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lvl="8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7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67"/>
          <p:cNvSpPr txBox="1">
            <a:spLocks noGrp="1"/>
          </p:cNvSpPr>
          <p:nvPr>
            <p:ph type="body" idx="1"/>
          </p:nvPr>
        </p:nvSpPr>
        <p:spPr>
          <a:xfrm>
            <a:off x="1007164" y="2359445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spcBef>
                <a:spcPts val="2133"/>
              </a:spcBef>
              <a:spcAft>
                <a:spcPts val="0"/>
              </a:spcAft>
              <a:buClr>
                <a:srgbClr val="92D050"/>
              </a:buClr>
              <a:buSzPts val="2560"/>
              <a:buChar char="•"/>
              <a:defRPr>
                <a:solidFill>
                  <a:srgbClr val="92D050"/>
                </a:solidFill>
              </a:defRPr>
            </a:lvl1pPr>
            <a:lvl2pPr marL="914400" lvl="1" indent="-377634" algn="l">
              <a:spcBef>
                <a:spcPts val="640"/>
              </a:spcBef>
              <a:spcAft>
                <a:spcPts val="0"/>
              </a:spcAft>
              <a:buSzPts val="2347"/>
              <a:buChar char="•"/>
              <a:defRPr>
                <a:solidFill>
                  <a:schemeClr val="dk1"/>
                </a:solidFill>
              </a:defRPr>
            </a:lvl2pPr>
            <a:lvl3pPr marL="1371600" lvl="2" indent="-364045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spcBef>
                <a:spcPts val="64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&amp; Bullets">
  <p:cSld name="1_Title &amp; Bullet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8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68"/>
          <p:cNvSpPr txBox="1">
            <a:spLocks noGrp="1"/>
          </p:cNvSpPr>
          <p:nvPr>
            <p:ph type="body" idx="1"/>
          </p:nvPr>
        </p:nvSpPr>
        <p:spPr>
          <a:xfrm>
            <a:off x="1007164" y="2359445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60"/>
              <a:buChar char="•"/>
              <a:defRPr>
                <a:solidFill>
                  <a:schemeClr val="dk1"/>
                </a:solidFill>
              </a:defRPr>
            </a:lvl1pPr>
            <a:lvl2pPr marL="914400" lvl="1" indent="-377634" algn="l">
              <a:spcBef>
                <a:spcPts val="640"/>
              </a:spcBef>
              <a:spcAft>
                <a:spcPts val="0"/>
              </a:spcAft>
              <a:buSzPts val="2347"/>
              <a:buChar char="•"/>
              <a:defRPr>
                <a:solidFill>
                  <a:schemeClr val="dk1"/>
                </a:solidFill>
              </a:defRPr>
            </a:lvl2pPr>
            <a:lvl3pPr marL="1371600" lvl="2" indent="-364045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spcBef>
                <a:spcPts val="64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3" descr="Overlay-FullBackground.jpg"/>
          <p:cNvPicPr preferRelativeResize="0"/>
          <p:nvPr/>
        </p:nvPicPr>
        <p:blipFill rotWithShape="1">
          <a:blip r:embed="rId2">
            <a:alphaModFix/>
          </a:blip>
          <a:srcRect t="50000"/>
          <a:stretch/>
        </p:blipFill>
        <p:spPr>
          <a:xfrm>
            <a:off x="0" y="4876800"/>
            <a:ext cx="13004800" cy="487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21" name="Google Shape;21;p53" descr="overlay-ruleShado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3"/>
          <p:cNvSpPr txBox="1">
            <a:spLocks noGrp="1"/>
          </p:cNvSpPr>
          <p:nvPr>
            <p:ph type="ctrTitle"/>
          </p:nvPr>
        </p:nvSpPr>
        <p:spPr>
          <a:xfrm>
            <a:off x="1108571" y="2728460"/>
            <a:ext cx="10785405" cy="209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3"/>
          <p:cNvSpPr txBox="1">
            <a:spLocks noGrp="1"/>
          </p:cNvSpPr>
          <p:nvPr>
            <p:ph type="subTitle" idx="1"/>
          </p:nvPr>
        </p:nvSpPr>
        <p:spPr>
          <a:xfrm>
            <a:off x="1108571" y="4946924"/>
            <a:ext cx="10785404" cy="249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>
                <a:solidFill>
                  <a:schemeClr val="dk1"/>
                </a:solidFill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SzPts val="2347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4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27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27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27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27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3"/>
          <p:cNvSpPr txBox="1">
            <a:spLocks noGrp="1"/>
          </p:cNvSpPr>
          <p:nvPr>
            <p:ph type="dt" idx="10"/>
          </p:nvPr>
        </p:nvSpPr>
        <p:spPr>
          <a:xfrm>
            <a:off x="9575236" y="9040144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3"/>
          <p:cNvSpPr txBox="1">
            <a:spLocks noGrp="1"/>
          </p:cNvSpPr>
          <p:nvPr>
            <p:ph type="ftr" idx="11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3"/>
          <p:cNvSpPr txBox="1">
            <a:spLocks noGrp="1"/>
          </p:cNvSpPr>
          <p:nvPr>
            <p:ph type="sldNum" idx="12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4" descr="overlay-ruleShadow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4" descr="Overlay-FullBackground.jpg"/>
          <p:cNvPicPr preferRelativeResize="0"/>
          <p:nvPr/>
        </p:nvPicPr>
        <p:blipFill rotWithShape="1">
          <a:blip r:embed="rId3">
            <a:alphaModFix/>
          </a:blip>
          <a:srcRect t="21045"/>
          <a:stretch/>
        </p:blipFill>
        <p:spPr>
          <a:xfrm>
            <a:off x="0" y="2059095"/>
            <a:ext cx="13004800" cy="770128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30" name="Google Shape;30;p54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4"/>
          <p:cNvSpPr txBox="1">
            <a:spLocks noGrp="1"/>
          </p:cNvSpPr>
          <p:nvPr>
            <p:ph type="dt" idx="10"/>
          </p:nvPr>
        </p:nvSpPr>
        <p:spPr>
          <a:xfrm>
            <a:off x="9575236" y="9040144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4"/>
          <p:cNvSpPr txBox="1">
            <a:spLocks noGrp="1"/>
          </p:cNvSpPr>
          <p:nvPr>
            <p:ph type="ftr" idx="11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4"/>
          <p:cNvSpPr txBox="1">
            <a:spLocks noGrp="1"/>
          </p:cNvSpPr>
          <p:nvPr>
            <p:ph type="sldNum" idx="12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lvl="1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lvl="2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lvl="3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lvl="4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lvl="5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lvl="6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lvl="7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lvl="8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Subtitle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5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5"/>
          <p:cNvSpPr txBox="1"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ctr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31800" algn="ctr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2pPr>
            <a:lvl3pPr marL="1371600" lvl="2" indent="-43180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marL="1828800" lvl="3" indent="-431800" algn="ctr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4pPr>
            <a:lvl5pPr marL="2286000" lvl="4" indent="-43180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56" descr="Overlay-FullBackground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396" y="0"/>
            <a:ext cx="13004800" cy="9753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50800" dir="5400000" algn="ctr" rotWithShape="0">
              <a:schemeClr val="lt1"/>
            </a:outerShdw>
          </a:effectLst>
        </p:spPr>
      </p:pic>
      <p:sp>
        <p:nvSpPr>
          <p:cNvPr id="39" name="Google Shape;39;p56"/>
          <p:cNvSpPr txBox="1">
            <a:spLocks noGrp="1"/>
          </p:cNvSpPr>
          <p:nvPr>
            <p:ph type="dt" idx="10"/>
          </p:nvPr>
        </p:nvSpPr>
        <p:spPr>
          <a:xfrm>
            <a:off x="9575236" y="9040144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6"/>
          <p:cNvSpPr txBox="1">
            <a:spLocks noGrp="1"/>
          </p:cNvSpPr>
          <p:nvPr>
            <p:ph type="ftr" idx="11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6"/>
          <p:cNvSpPr txBox="1">
            <a:spLocks noGrp="1"/>
          </p:cNvSpPr>
          <p:nvPr>
            <p:ph type="sldNum" idx="12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lvl="1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lvl="2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lvl="3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lvl="4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lvl="5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lvl="6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lvl="7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lvl="8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Picture">
  <p:cSld name="Title Slide with Pictur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57" descr="Overlay-FullBackground.jpg"/>
          <p:cNvPicPr preferRelativeResize="0"/>
          <p:nvPr/>
        </p:nvPicPr>
        <p:blipFill rotWithShape="1">
          <a:blip r:embed="rId2">
            <a:alphaModFix/>
          </a:blip>
          <a:srcRect t="50000"/>
          <a:stretch/>
        </p:blipFill>
        <p:spPr>
          <a:xfrm>
            <a:off x="0" y="4876800"/>
            <a:ext cx="130048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7" descr="overlay-ruleShado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7"/>
          <p:cNvSpPr txBox="1">
            <a:spLocks noGrp="1"/>
          </p:cNvSpPr>
          <p:nvPr>
            <p:ph type="ctrTitle"/>
          </p:nvPr>
        </p:nvSpPr>
        <p:spPr>
          <a:xfrm>
            <a:off x="1108571" y="1122249"/>
            <a:ext cx="10785405" cy="209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7"/>
          <p:cNvSpPr txBox="1">
            <a:spLocks noGrp="1"/>
          </p:cNvSpPr>
          <p:nvPr>
            <p:ph type="subTitle" idx="1"/>
          </p:nvPr>
        </p:nvSpPr>
        <p:spPr>
          <a:xfrm>
            <a:off x="1108571" y="6719149"/>
            <a:ext cx="10785404" cy="1969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1920">
                <a:solidFill>
                  <a:schemeClr val="dk2"/>
                </a:solidFill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SzPts val="2347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4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27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27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27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27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57"/>
          <p:cNvSpPr>
            <a:spLocks noGrp="1"/>
          </p:cNvSpPr>
          <p:nvPr>
            <p:ph type="pic" idx="2"/>
          </p:nvPr>
        </p:nvSpPr>
        <p:spPr>
          <a:xfrm>
            <a:off x="5230039" y="3646700"/>
            <a:ext cx="2544724" cy="2460203"/>
          </a:xfrm>
          <a:prstGeom prst="ellipse">
            <a:avLst/>
          </a:prstGeom>
          <a:noFill/>
          <a:ln w="1270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57"/>
          <p:cNvSpPr txBox="1">
            <a:spLocks noGrp="1"/>
          </p:cNvSpPr>
          <p:nvPr>
            <p:ph type="dt" idx="10"/>
          </p:nvPr>
        </p:nvSpPr>
        <p:spPr>
          <a:xfrm>
            <a:off x="9575236" y="9040144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7"/>
          <p:cNvSpPr txBox="1">
            <a:spLocks noGrp="1"/>
          </p:cNvSpPr>
          <p:nvPr>
            <p:ph type="ftr" idx="11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7"/>
          <p:cNvSpPr txBox="1">
            <a:spLocks noGrp="1"/>
          </p:cNvSpPr>
          <p:nvPr>
            <p:ph type="sldNum" idx="12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lvl="1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lvl="2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lvl="3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lvl="4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lvl="5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lvl="6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lvl="7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lvl="8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58" descr="overlay-ruleShadow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24036"/>
            <a:ext cx="13004800" cy="178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58" descr="Overlay-FullBackground.jpg"/>
          <p:cNvPicPr preferRelativeResize="0"/>
          <p:nvPr/>
        </p:nvPicPr>
        <p:blipFill rotWithShape="1">
          <a:blip r:embed="rId3">
            <a:alphaModFix/>
          </a:blip>
          <a:srcRect t="66667"/>
          <a:stretch/>
        </p:blipFill>
        <p:spPr>
          <a:xfrm>
            <a:off x="0" y="6502400"/>
            <a:ext cx="13004800" cy="32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58"/>
          <p:cNvSpPr txBox="1">
            <a:spLocks noGrp="1"/>
          </p:cNvSpPr>
          <p:nvPr>
            <p:ph type="title"/>
          </p:nvPr>
        </p:nvSpPr>
        <p:spPr>
          <a:xfrm>
            <a:off x="1108571" y="4226562"/>
            <a:ext cx="10785404" cy="1937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20"/>
              <a:buFont typeface="Gill Sans"/>
              <a:buNone/>
              <a:defRPr sz="512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8"/>
          <p:cNvSpPr txBox="1">
            <a:spLocks noGrp="1"/>
          </p:cNvSpPr>
          <p:nvPr>
            <p:ph type="body" idx="1"/>
          </p:nvPr>
        </p:nvSpPr>
        <p:spPr>
          <a:xfrm>
            <a:off x="1108571" y="6719148"/>
            <a:ext cx="10785404" cy="198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Lustria"/>
              <a:buNone/>
              <a:defRPr sz="192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SzPts val="1920"/>
              <a:buNone/>
              <a:defRPr sz="192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707"/>
              <a:buNone/>
              <a:defRPr sz="1707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40"/>
              </a:spcBef>
              <a:spcAft>
                <a:spcPts val="0"/>
              </a:spcAft>
              <a:buSzPts val="1493"/>
              <a:buNone/>
              <a:defRPr sz="1493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93"/>
              <a:buNone/>
              <a:defRPr sz="1493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299"/>
              </a:spcBef>
              <a:spcAft>
                <a:spcPts val="0"/>
              </a:spcAft>
              <a:buClr>
                <a:schemeClr val="lt1"/>
              </a:buClr>
              <a:buSzPts val="1493"/>
              <a:buNone/>
              <a:defRPr sz="1493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299"/>
              </a:spcBef>
              <a:spcAft>
                <a:spcPts val="0"/>
              </a:spcAft>
              <a:buClr>
                <a:schemeClr val="lt1"/>
              </a:buClr>
              <a:buSzPts val="1493"/>
              <a:buNone/>
              <a:defRPr sz="1493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299"/>
              </a:spcBef>
              <a:spcAft>
                <a:spcPts val="0"/>
              </a:spcAft>
              <a:buClr>
                <a:schemeClr val="lt1"/>
              </a:buClr>
              <a:buSzPts val="1493"/>
              <a:buNone/>
              <a:defRPr sz="1493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299"/>
              </a:spcBef>
              <a:spcAft>
                <a:spcPts val="0"/>
              </a:spcAft>
              <a:buClr>
                <a:schemeClr val="lt1"/>
              </a:buClr>
              <a:buSzPts val="1493"/>
              <a:buNone/>
              <a:defRPr sz="149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58"/>
          <p:cNvSpPr txBox="1">
            <a:spLocks noGrp="1"/>
          </p:cNvSpPr>
          <p:nvPr>
            <p:ph type="dt" idx="10"/>
          </p:nvPr>
        </p:nvSpPr>
        <p:spPr>
          <a:xfrm>
            <a:off x="9575236" y="9040144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8"/>
          <p:cNvSpPr txBox="1">
            <a:spLocks noGrp="1"/>
          </p:cNvSpPr>
          <p:nvPr>
            <p:ph type="ftr" idx="11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8"/>
          <p:cNvSpPr txBox="1">
            <a:spLocks noGrp="1"/>
          </p:cNvSpPr>
          <p:nvPr>
            <p:ph type="sldNum" idx="12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lvl="1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lvl="2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lvl="3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lvl="4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lvl="5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lvl="6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lvl="7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lvl="8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59" descr="overlay-ruleShadow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59" descr="Overlay-FullBackground.jpg"/>
          <p:cNvPicPr preferRelativeResize="0"/>
          <p:nvPr/>
        </p:nvPicPr>
        <p:blipFill rotWithShape="1">
          <a:blip r:embed="rId3">
            <a:alphaModFix/>
          </a:blip>
          <a:srcRect t="23334"/>
          <a:stretch/>
        </p:blipFill>
        <p:spPr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59"/>
          <p:cNvSpPr txBox="1"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9"/>
          <p:cNvSpPr txBox="1">
            <a:spLocks noGrp="1"/>
          </p:cNvSpPr>
          <p:nvPr>
            <p:ph type="body" idx="1"/>
          </p:nvPr>
        </p:nvSpPr>
        <p:spPr>
          <a:xfrm>
            <a:off x="1108570" y="2600962"/>
            <a:ext cx="5071872" cy="6111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4045" algn="l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1pPr>
            <a:lvl2pPr marL="914400" lvl="1" indent="-350519" algn="l">
              <a:spcBef>
                <a:spcPts val="640"/>
              </a:spcBef>
              <a:spcAft>
                <a:spcPts val="0"/>
              </a:spcAft>
              <a:buSzPts val="1920"/>
              <a:buChar char="•"/>
              <a:defRPr sz="1920"/>
            </a:lvl2pPr>
            <a:lvl3pPr marL="1371600" lvl="2" indent="-350519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3pPr>
            <a:lvl4pPr marL="1828800" lvl="3" indent="-350519" algn="l">
              <a:spcBef>
                <a:spcPts val="640"/>
              </a:spcBef>
              <a:spcAft>
                <a:spcPts val="0"/>
              </a:spcAft>
              <a:buSzPts val="1920"/>
              <a:buChar char="•"/>
              <a:defRPr sz="1920"/>
            </a:lvl4pPr>
            <a:lvl5pPr marL="2286000" lvl="4" indent="-35052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5pPr>
            <a:lvl6pPr marL="2743200" lvl="5" indent="-350520" algn="l">
              <a:spcBef>
                <a:spcPts val="384"/>
              </a:spcBef>
              <a:spcAft>
                <a:spcPts val="0"/>
              </a:spcAft>
              <a:buClr>
                <a:schemeClr val="lt1"/>
              </a:buClr>
              <a:buSzPts val="1920"/>
              <a:buChar char="•"/>
              <a:defRPr sz="1920"/>
            </a:lvl6pPr>
            <a:lvl7pPr marL="3200400" lvl="6" indent="-350520" algn="l">
              <a:spcBef>
                <a:spcPts val="384"/>
              </a:spcBef>
              <a:spcAft>
                <a:spcPts val="0"/>
              </a:spcAft>
              <a:buClr>
                <a:schemeClr val="lt1"/>
              </a:buClr>
              <a:buSzPts val="1920"/>
              <a:buChar char="•"/>
              <a:defRPr sz="1920"/>
            </a:lvl7pPr>
            <a:lvl8pPr marL="3657600" lvl="7" indent="-350520" algn="l">
              <a:spcBef>
                <a:spcPts val="384"/>
              </a:spcBef>
              <a:spcAft>
                <a:spcPts val="0"/>
              </a:spcAft>
              <a:buClr>
                <a:schemeClr val="lt1"/>
              </a:buClr>
              <a:buSzPts val="1920"/>
              <a:buChar char="•"/>
              <a:defRPr sz="1920"/>
            </a:lvl8pPr>
            <a:lvl9pPr marL="4114800" lvl="8" indent="-350520" algn="l">
              <a:spcBef>
                <a:spcPts val="384"/>
              </a:spcBef>
              <a:spcAft>
                <a:spcPts val="0"/>
              </a:spcAft>
              <a:buClr>
                <a:schemeClr val="lt1"/>
              </a:buClr>
              <a:buSzPts val="1920"/>
              <a:buChar char="•"/>
              <a:defRPr sz="1920"/>
            </a:lvl9pPr>
          </a:lstStyle>
          <a:p>
            <a:endParaRPr/>
          </a:p>
        </p:txBody>
      </p:sp>
      <p:sp>
        <p:nvSpPr>
          <p:cNvPr id="64" name="Google Shape;64;p59"/>
          <p:cNvSpPr txBox="1">
            <a:spLocks noGrp="1"/>
          </p:cNvSpPr>
          <p:nvPr>
            <p:ph type="body" idx="2"/>
          </p:nvPr>
        </p:nvSpPr>
        <p:spPr>
          <a:xfrm>
            <a:off x="6822103" y="2600962"/>
            <a:ext cx="5071872" cy="6111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4045" algn="l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1pPr>
            <a:lvl2pPr marL="914400" lvl="1" indent="-350519" algn="l">
              <a:spcBef>
                <a:spcPts val="640"/>
              </a:spcBef>
              <a:spcAft>
                <a:spcPts val="0"/>
              </a:spcAft>
              <a:buSzPts val="1920"/>
              <a:buChar char="•"/>
              <a:defRPr sz="1920"/>
            </a:lvl2pPr>
            <a:lvl3pPr marL="1371600" lvl="2" indent="-350519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3pPr>
            <a:lvl4pPr marL="1828800" lvl="3" indent="-350519" algn="l">
              <a:spcBef>
                <a:spcPts val="640"/>
              </a:spcBef>
              <a:spcAft>
                <a:spcPts val="0"/>
              </a:spcAft>
              <a:buSzPts val="1920"/>
              <a:buChar char="•"/>
              <a:defRPr sz="1920"/>
            </a:lvl4pPr>
            <a:lvl5pPr marL="2286000" lvl="4" indent="-35052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5pPr>
            <a:lvl6pPr marL="2743200" lvl="5" indent="-350520" algn="l">
              <a:spcBef>
                <a:spcPts val="384"/>
              </a:spcBef>
              <a:spcAft>
                <a:spcPts val="0"/>
              </a:spcAft>
              <a:buClr>
                <a:schemeClr val="lt1"/>
              </a:buClr>
              <a:buSzPts val="1920"/>
              <a:buChar char="•"/>
              <a:defRPr sz="1920"/>
            </a:lvl6pPr>
            <a:lvl7pPr marL="3200400" lvl="6" indent="-350520" algn="l">
              <a:spcBef>
                <a:spcPts val="384"/>
              </a:spcBef>
              <a:spcAft>
                <a:spcPts val="0"/>
              </a:spcAft>
              <a:buClr>
                <a:schemeClr val="lt1"/>
              </a:buClr>
              <a:buSzPts val="1920"/>
              <a:buChar char="•"/>
              <a:defRPr sz="1920"/>
            </a:lvl7pPr>
            <a:lvl8pPr marL="3657600" lvl="7" indent="-350520" algn="l">
              <a:spcBef>
                <a:spcPts val="384"/>
              </a:spcBef>
              <a:spcAft>
                <a:spcPts val="0"/>
              </a:spcAft>
              <a:buClr>
                <a:schemeClr val="lt1"/>
              </a:buClr>
              <a:buSzPts val="1920"/>
              <a:buChar char="•"/>
              <a:defRPr sz="1920"/>
            </a:lvl8pPr>
            <a:lvl9pPr marL="4114800" lvl="8" indent="-350520" algn="l">
              <a:spcBef>
                <a:spcPts val="384"/>
              </a:spcBef>
              <a:spcAft>
                <a:spcPts val="0"/>
              </a:spcAft>
              <a:buClr>
                <a:schemeClr val="lt1"/>
              </a:buClr>
              <a:buSzPts val="1920"/>
              <a:buChar char="•"/>
              <a:defRPr sz="1920"/>
            </a:lvl9pPr>
          </a:lstStyle>
          <a:p>
            <a:endParaRPr/>
          </a:p>
        </p:txBody>
      </p:sp>
      <p:sp>
        <p:nvSpPr>
          <p:cNvPr id="65" name="Google Shape;65;p59"/>
          <p:cNvSpPr txBox="1">
            <a:spLocks noGrp="1"/>
          </p:cNvSpPr>
          <p:nvPr>
            <p:ph type="dt" idx="10"/>
          </p:nvPr>
        </p:nvSpPr>
        <p:spPr>
          <a:xfrm>
            <a:off x="9575236" y="9040144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9"/>
          <p:cNvSpPr txBox="1">
            <a:spLocks noGrp="1"/>
          </p:cNvSpPr>
          <p:nvPr>
            <p:ph type="ftr" idx="11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9"/>
          <p:cNvSpPr txBox="1">
            <a:spLocks noGrp="1"/>
          </p:cNvSpPr>
          <p:nvPr>
            <p:ph type="sldNum" idx="12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lvl="1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lvl="2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lvl="3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lvl="4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lvl="5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lvl="6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lvl="7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lvl="8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60" descr="overlay-ruleShadow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60" descr="Overlay-FullBackground.jpg"/>
          <p:cNvPicPr preferRelativeResize="0"/>
          <p:nvPr/>
        </p:nvPicPr>
        <p:blipFill rotWithShape="1">
          <a:blip r:embed="rId3">
            <a:alphaModFix/>
          </a:blip>
          <a:srcRect t="23334"/>
          <a:stretch/>
        </p:blipFill>
        <p:spPr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60"/>
          <p:cNvSpPr txBox="1"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0"/>
          <p:cNvSpPr txBox="1">
            <a:spLocks noGrp="1"/>
          </p:cNvSpPr>
          <p:nvPr>
            <p:ph type="body" idx="1"/>
          </p:nvPr>
        </p:nvSpPr>
        <p:spPr>
          <a:xfrm>
            <a:off x="1108570" y="2167468"/>
            <a:ext cx="5071872" cy="1192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87"/>
              <a:buNone/>
              <a:defRPr sz="2987" b="0"/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SzPts val="2133"/>
              <a:buNone/>
              <a:defRPr sz="2133" b="1"/>
            </a:lvl2pPr>
            <a:lvl3pPr marL="1371600" lvl="2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3pPr>
            <a:lvl4pPr marL="1828800" lvl="3" indent="-228600" algn="l">
              <a:spcBef>
                <a:spcPts val="640"/>
              </a:spcBef>
              <a:spcAft>
                <a:spcPts val="0"/>
              </a:spcAft>
              <a:buSzPts val="1707"/>
              <a:buNone/>
              <a:defRPr sz="1707" b="1"/>
            </a:lvl4pPr>
            <a:lvl5pPr marL="2286000" lvl="4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707" b="1"/>
            </a:lvl5pPr>
            <a:lvl6pPr marL="2743200" lvl="5" indent="-228600" algn="l">
              <a:spcBef>
                <a:spcPts val="341"/>
              </a:spcBef>
              <a:spcAft>
                <a:spcPts val="0"/>
              </a:spcAft>
              <a:buClr>
                <a:schemeClr val="lt1"/>
              </a:buClr>
              <a:buSzPts val="1707"/>
              <a:buNone/>
              <a:defRPr sz="1707" b="1"/>
            </a:lvl6pPr>
            <a:lvl7pPr marL="3200400" lvl="6" indent="-228600" algn="l">
              <a:spcBef>
                <a:spcPts val="341"/>
              </a:spcBef>
              <a:spcAft>
                <a:spcPts val="0"/>
              </a:spcAft>
              <a:buClr>
                <a:schemeClr val="lt1"/>
              </a:buClr>
              <a:buSzPts val="1707"/>
              <a:buNone/>
              <a:defRPr sz="1707" b="1"/>
            </a:lvl7pPr>
            <a:lvl8pPr marL="3657600" lvl="7" indent="-228600" algn="l">
              <a:spcBef>
                <a:spcPts val="341"/>
              </a:spcBef>
              <a:spcAft>
                <a:spcPts val="0"/>
              </a:spcAft>
              <a:buClr>
                <a:schemeClr val="lt1"/>
              </a:buClr>
              <a:buSzPts val="1707"/>
              <a:buNone/>
              <a:defRPr sz="1707" b="1"/>
            </a:lvl8pPr>
            <a:lvl9pPr marL="4114800" lvl="8" indent="-228600" algn="l">
              <a:spcBef>
                <a:spcPts val="341"/>
              </a:spcBef>
              <a:spcAft>
                <a:spcPts val="0"/>
              </a:spcAft>
              <a:buClr>
                <a:schemeClr val="lt1"/>
              </a:buClr>
              <a:buSzPts val="1707"/>
              <a:buNone/>
              <a:defRPr sz="1707" b="1"/>
            </a:lvl9pPr>
          </a:lstStyle>
          <a:p>
            <a:endParaRPr/>
          </a:p>
        </p:txBody>
      </p:sp>
      <p:sp>
        <p:nvSpPr>
          <p:cNvPr id="73" name="Google Shape;73;p60"/>
          <p:cNvSpPr txBox="1">
            <a:spLocks noGrp="1"/>
          </p:cNvSpPr>
          <p:nvPr>
            <p:ph type="body" idx="2"/>
          </p:nvPr>
        </p:nvSpPr>
        <p:spPr>
          <a:xfrm>
            <a:off x="1108570" y="3404199"/>
            <a:ext cx="5071872" cy="530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4045" algn="l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1pPr>
            <a:lvl2pPr marL="914400" lvl="1" indent="-350519" algn="l">
              <a:spcBef>
                <a:spcPts val="640"/>
              </a:spcBef>
              <a:spcAft>
                <a:spcPts val="0"/>
              </a:spcAft>
              <a:buSzPts val="1920"/>
              <a:buChar char="•"/>
              <a:defRPr sz="1920"/>
            </a:lvl2pPr>
            <a:lvl3pPr marL="1371600" lvl="2" indent="-350519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3pPr>
            <a:lvl4pPr marL="1828800" lvl="3" indent="-350519" algn="l">
              <a:spcBef>
                <a:spcPts val="640"/>
              </a:spcBef>
              <a:spcAft>
                <a:spcPts val="0"/>
              </a:spcAft>
              <a:buSzPts val="1920"/>
              <a:buChar char="•"/>
              <a:defRPr sz="1920"/>
            </a:lvl4pPr>
            <a:lvl5pPr marL="2286000" lvl="4" indent="-35052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5pPr>
            <a:lvl6pPr marL="2743200" lvl="5" indent="-336994" algn="l">
              <a:spcBef>
                <a:spcPts val="341"/>
              </a:spcBef>
              <a:spcAft>
                <a:spcPts val="0"/>
              </a:spcAft>
              <a:buClr>
                <a:schemeClr val="lt1"/>
              </a:buClr>
              <a:buSzPts val="1707"/>
              <a:buChar char="•"/>
              <a:defRPr sz="1707"/>
            </a:lvl6pPr>
            <a:lvl7pPr marL="3200400" lvl="6" indent="-336994" algn="l">
              <a:spcBef>
                <a:spcPts val="341"/>
              </a:spcBef>
              <a:spcAft>
                <a:spcPts val="0"/>
              </a:spcAft>
              <a:buClr>
                <a:schemeClr val="lt1"/>
              </a:buClr>
              <a:buSzPts val="1707"/>
              <a:buChar char="•"/>
              <a:defRPr sz="1707"/>
            </a:lvl7pPr>
            <a:lvl8pPr marL="3657600" lvl="7" indent="-336994" algn="l">
              <a:spcBef>
                <a:spcPts val="341"/>
              </a:spcBef>
              <a:spcAft>
                <a:spcPts val="0"/>
              </a:spcAft>
              <a:buClr>
                <a:schemeClr val="lt1"/>
              </a:buClr>
              <a:buSzPts val="1707"/>
              <a:buChar char="•"/>
              <a:defRPr sz="1707"/>
            </a:lvl8pPr>
            <a:lvl9pPr marL="4114800" lvl="8" indent="-336994" algn="l">
              <a:spcBef>
                <a:spcPts val="341"/>
              </a:spcBef>
              <a:spcAft>
                <a:spcPts val="0"/>
              </a:spcAft>
              <a:buClr>
                <a:schemeClr val="lt1"/>
              </a:buClr>
              <a:buSzPts val="1707"/>
              <a:buChar char="•"/>
              <a:defRPr sz="1707"/>
            </a:lvl9pPr>
          </a:lstStyle>
          <a:p>
            <a:endParaRPr/>
          </a:p>
        </p:txBody>
      </p:sp>
      <p:sp>
        <p:nvSpPr>
          <p:cNvPr id="74" name="Google Shape;74;p60"/>
          <p:cNvSpPr txBox="1">
            <a:spLocks noGrp="1"/>
          </p:cNvSpPr>
          <p:nvPr>
            <p:ph type="body" idx="3"/>
          </p:nvPr>
        </p:nvSpPr>
        <p:spPr>
          <a:xfrm>
            <a:off x="6822103" y="2167468"/>
            <a:ext cx="5071872" cy="1192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87"/>
              <a:buNone/>
              <a:defRPr sz="2987" b="0"/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SzPts val="2133"/>
              <a:buNone/>
              <a:defRPr sz="2133" b="1"/>
            </a:lvl2pPr>
            <a:lvl3pPr marL="1371600" lvl="2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3pPr>
            <a:lvl4pPr marL="1828800" lvl="3" indent="-228600" algn="l">
              <a:spcBef>
                <a:spcPts val="640"/>
              </a:spcBef>
              <a:spcAft>
                <a:spcPts val="0"/>
              </a:spcAft>
              <a:buSzPts val="1707"/>
              <a:buNone/>
              <a:defRPr sz="1707" b="1"/>
            </a:lvl4pPr>
            <a:lvl5pPr marL="2286000" lvl="4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707" b="1"/>
            </a:lvl5pPr>
            <a:lvl6pPr marL="2743200" lvl="5" indent="-228600" algn="l">
              <a:spcBef>
                <a:spcPts val="341"/>
              </a:spcBef>
              <a:spcAft>
                <a:spcPts val="0"/>
              </a:spcAft>
              <a:buClr>
                <a:schemeClr val="lt1"/>
              </a:buClr>
              <a:buSzPts val="1707"/>
              <a:buNone/>
              <a:defRPr sz="1707" b="1"/>
            </a:lvl6pPr>
            <a:lvl7pPr marL="3200400" lvl="6" indent="-228600" algn="l">
              <a:spcBef>
                <a:spcPts val="341"/>
              </a:spcBef>
              <a:spcAft>
                <a:spcPts val="0"/>
              </a:spcAft>
              <a:buClr>
                <a:schemeClr val="lt1"/>
              </a:buClr>
              <a:buSzPts val="1707"/>
              <a:buNone/>
              <a:defRPr sz="1707" b="1"/>
            </a:lvl7pPr>
            <a:lvl8pPr marL="3657600" lvl="7" indent="-228600" algn="l">
              <a:spcBef>
                <a:spcPts val="341"/>
              </a:spcBef>
              <a:spcAft>
                <a:spcPts val="0"/>
              </a:spcAft>
              <a:buClr>
                <a:schemeClr val="lt1"/>
              </a:buClr>
              <a:buSzPts val="1707"/>
              <a:buNone/>
              <a:defRPr sz="1707" b="1"/>
            </a:lvl8pPr>
            <a:lvl9pPr marL="4114800" lvl="8" indent="-228600" algn="l">
              <a:spcBef>
                <a:spcPts val="341"/>
              </a:spcBef>
              <a:spcAft>
                <a:spcPts val="0"/>
              </a:spcAft>
              <a:buClr>
                <a:schemeClr val="lt1"/>
              </a:buClr>
              <a:buSzPts val="1707"/>
              <a:buNone/>
              <a:defRPr sz="1707" b="1"/>
            </a:lvl9pPr>
          </a:lstStyle>
          <a:p>
            <a:endParaRPr/>
          </a:p>
        </p:txBody>
      </p:sp>
      <p:sp>
        <p:nvSpPr>
          <p:cNvPr id="75" name="Google Shape;75;p60"/>
          <p:cNvSpPr txBox="1">
            <a:spLocks noGrp="1"/>
          </p:cNvSpPr>
          <p:nvPr>
            <p:ph type="body" idx="4"/>
          </p:nvPr>
        </p:nvSpPr>
        <p:spPr>
          <a:xfrm>
            <a:off x="6822103" y="3404199"/>
            <a:ext cx="5071872" cy="530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4045" algn="l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1pPr>
            <a:lvl2pPr marL="914400" lvl="1" indent="-350519" algn="l">
              <a:spcBef>
                <a:spcPts val="640"/>
              </a:spcBef>
              <a:spcAft>
                <a:spcPts val="0"/>
              </a:spcAft>
              <a:buSzPts val="1920"/>
              <a:buChar char="•"/>
              <a:defRPr sz="1920"/>
            </a:lvl2pPr>
            <a:lvl3pPr marL="1371600" lvl="2" indent="-350519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3pPr>
            <a:lvl4pPr marL="1828800" lvl="3" indent="-350519" algn="l">
              <a:spcBef>
                <a:spcPts val="640"/>
              </a:spcBef>
              <a:spcAft>
                <a:spcPts val="0"/>
              </a:spcAft>
              <a:buSzPts val="1920"/>
              <a:buChar char="•"/>
              <a:defRPr sz="1920"/>
            </a:lvl4pPr>
            <a:lvl5pPr marL="2286000" lvl="4" indent="-35052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5pPr>
            <a:lvl6pPr marL="2743200" lvl="5" indent="-336994" algn="l">
              <a:spcBef>
                <a:spcPts val="341"/>
              </a:spcBef>
              <a:spcAft>
                <a:spcPts val="0"/>
              </a:spcAft>
              <a:buClr>
                <a:schemeClr val="lt1"/>
              </a:buClr>
              <a:buSzPts val="1707"/>
              <a:buChar char="•"/>
              <a:defRPr sz="1707"/>
            </a:lvl6pPr>
            <a:lvl7pPr marL="3200400" lvl="6" indent="-336994" algn="l">
              <a:spcBef>
                <a:spcPts val="341"/>
              </a:spcBef>
              <a:spcAft>
                <a:spcPts val="0"/>
              </a:spcAft>
              <a:buClr>
                <a:schemeClr val="lt1"/>
              </a:buClr>
              <a:buSzPts val="1707"/>
              <a:buChar char="•"/>
              <a:defRPr sz="1707"/>
            </a:lvl7pPr>
            <a:lvl8pPr marL="3657600" lvl="7" indent="-336994" algn="l">
              <a:spcBef>
                <a:spcPts val="341"/>
              </a:spcBef>
              <a:spcAft>
                <a:spcPts val="0"/>
              </a:spcAft>
              <a:buClr>
                <a:schemeClr val="lt1"/>
              </a:buClr>
              <a:buSzPts val="1707"/>
              <a:buChar char="•"/>
              <a:defRPr sz="1707"/>
            </a:lvl8pPr>
            <a:lvl9pPr marL="4114800" lvl="8" indent="-336994" algn="l">
              <a:spcBef>
                <a:spcPts val="341"/>
              </a:spcBef>
              <a:spcAft>
                <a:spcPts val="0"/>
              </a:spcAft>
              <a:buClr>
                <a:schemeClr val="lt1"/>
              </a:buClr>
              <a:buSzPts val="1707"/>
              <a:buChar char="•"/>
              <a:defRPr sz="1707"/>
            </a:lvl9pPr>
          </a:lstStyle>
          <a:p>
            <a:endParaRPr/>
          </a:p>
        </p:txBody>
      </p:sp>
      <p:sp>
        <p:nvSpPr>
          <p:cNvPr id="76" name="Google Shape;76;p60"/>
          <p:cNvSpPr txBox="1">
            <a:spLocks noGrp="1"/>
          </p:cNvSpPr>
          <p:nvPr>
            <p:ph type="dt" idx="10"/>
          </p:nvPr>
        </p:nvSpPr>
        <p:spPr>
          <a:xfrm>
            <a:off x="9575236" y="9040144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0"/>
          <p:cNvSpPr txBox="1">
            <a:spLocks noGrp="1"/>
          </p:cNvSpPr>
          <p:nvPr>
            <p:ph type="ftr" idx="11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0"/>
          <p:cNvSpPr txBox="1">
            <a:spLocks noGrp="1"/>
          </p:cNvSpPr>
          <p:nvPr>
            <p:ph type="sldNum" idx="12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lvl="1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lvl="2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lvl="3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lvl="4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lvl="5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lvl="6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lvl="7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lvl="8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88627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1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2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2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2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2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2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2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2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2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2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" name="Google Shape;7;p51"/>
          <p:cNvSpPr txBox="1">
            <a:spLocks noGrp="1"/>
          </p:cNvSpPr>
          <p:nvPr>
            <p:ph type="body" idx="1"/>
          </p:nvPr>
        </p:nvSpPr>
        <p:spPr>
          <a:xfrm>
            <a:off x="1108571" y="2600962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91160" algn="l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60"/>
              <a:buFont typeface="Lustria"/>
              <a:buChar char="•"/>
              <a:defRPr sz="256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77634" algn="l" rtl="0">
              <a:spcBef>
                <a:spcPts val="640"/>
              </a:spcBef>
              <a:spcAft>
                <a:spcPts val="0"/>
              </a:spcAft>
              <a:buClr>
                <a:srgbClr val="858585"/>
              </a:buClr>
              <a:buSzPts val="2347"/>
              <a:buFont typeface="Lustria"/>
              <a:buChar char="•"/>
              <a:defRPr sz="234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64045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Lustria"/>
              <a:buChar char="•"/>
              <a:defRPr sz="2133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2900" algn="l" rtl="0">
              <a:spcBef>
                <a:spcPts val="640"/>
              </a:spcBef>
              <a:spcAft>
                <a:spcPts val="0"/>
              </a:spcAft>
              <a:buClr>
                <a:srgbClr val="858585"/>
              </a:buClr>
              <a:buSzPts val="1800"/>
              <a:buFont typeface="Lustria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stria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64045" algn="l" rtl="0">
              <a:spcBef>
                <a:spcPts val="427"/>
              </a:spcBef>
              <a:spcAft>
                <a:spcPts val="0"/>
              </a:spcAft>
              <a:buClr>
                <a:schemeClr val="lt1"/>
              </a:buClr>
              <a:buSzPts val="2133"/>
              <a:buFont typeface="Arial"/>
              <a:buChar char="•"/>
              <a:defRPr sz="2133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364045" algn="l" rtl="0">
              <a:spcBef>
                <a:spcPts val="427"/>
              </a:spcBef>
              <a:spcAft>
                <a:spcPts val="0"/>
              </a:spcAft>
              <a:buClr>
                <a:schemeClr val="lt1"/>
              </a:buClr>
              <a:buSzPts val="2133"/>
              <a:buFont typeface="Arial"/>
              <a:buChar char="•"/>
              <a:defRPr sz="2133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364045" algn="l" rtl="0">
              <a:spcBef>
                <a:spcPts val="427"/>
              </a:spcBef>
              <a:spcAft>
                <a:spcPts val="0"/>
              </a:spcAft>
              <a:buClr>
                <a:schemeClr val="lt1"/>
              </a:buClr>
              <a:buSzPts val="2133"/>
              <a:buFont typeface="Arial"/>
              <a:buChar char="•"/>
              <a:defRPr sz="2133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364045" algn="l" rtl="0">
              <a:spcBef>
                <a:spcPts val="427"/>
              </a:spcBef>
              <a:spcAft>
                <a:spcPts val="0"/>
              </a:spcAft>
              <a:buClr>
                <a:schemeClr val="lt1"/>
              </a:buClr>
              <a:buSzPts val="2133"/>
              <a:buFont typeface="Arial"/>
              <a:buChar char="•"/>
              <a:defRPr sz="2133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" name="Google Shape;8;p51"/>
          <p:cNvSpPr txBox="1">
            <a:spLocks noGrp="1"/>
          </p:cNvSpPr>
          <p:nvPr>
            <p:ph type="dt" idx="10"/>
          </p:nvPr>
        </p:nvSpPr>
        <p:spPr>
          <a:xfrm>
            <a:off x="9575236" y="9040144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0" b="0" i="0" u="none" strike="noStrike" cap="none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" name="Google Shape;9;p51"/>
          <p:cNvSpPr txBox="1">
            <a:spLocks noGrp="1"/>
          </p:cNvSpPr>
          <p:nvPr>
            <p:ph type="ftr" idx="11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0" b="0" i="0" u="none" strike="noStrike" cap="none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" name="Google Shape;10;p51"/>
          <p:cNvSpPr txBox="1">
            <a:spLocks noGrp="1"/>
          </p:cNvSpPr>
          <p:nvPr>
            <p:ph type="sldNum" idx="12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Announcements</a:t>
            </a:r>
            <a:endParaRPr/>
          </a:p>
        </p:txBody>
      </p:sp>
      <p:sp>
        <p:nvSpPr>
          <p:cNvPr id="136" name="Google Shape;136;p1"/>
          <p:cNvSpPr txBox="1">
            <a:spLocks noGrp="1"/>
          </p:cNvSpPr>
          <p:nvPr>
            <p:ph type="body" idx="1"/>
          </p:nvPr>
        </p:nvSpPr>
        <p:spPr>
          <a:xfrm>
            <a:off x="758614" y="2167467"/>
            <a:ext cx="11812693" cy="704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r>
              <a:rPr lang="en-US"/>
              <a:t>Last quiz  (next week)</a:t>
            </a:r>
            <a:endParaRPr/>
          </a:p>
          <a:p>
            <a:pPr marL="0" lvl="0" indent="0" algn="l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r>
              <a:rPr lang="en-US"/>
              <a:t>Project 4 posted tonight</a:t>
            </a:r>
            <a:endParaRPr/>
          </a:p>
          <a:p>
            <a:pPr marL="27087" lvl="0" indent="-2708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Gill Sans"/>
              <a:buChar char="-"/>
            </a:pPr>
            <a:r>
              <a:rPr lang="en-US"/>
              <a:t> Due May 1st</a:t>
            </a:r>
            <a:endParaRPr/>
          </a:p>
          <a:p>
            <a:pPr marL="27087" lvl="0" indent="-2708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Gill Sans"/>
              <a:buChar char="-"/>
            </a:pPr>
            <a:r>
              <a:rPr lang="en-US"/>
              <a:t>  Please attend recitations and office hours to ask all your questions</a:t>
            </a:r>
            <a:endParaRPr/>
          </a:p>
          <a:p>
            <a:pPr marL="0" lvl="0" indent="0" algn="l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/>
          </a:p>
          <a:p>
            <a:pPr marL="0" lvl="0" indent="0" algn="l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r>
              <a:rPr lang="en-US"/>
              <a:t>Read as we go along!</a:t>
            </a:r>
            <a:endParaRPr/>
          </a:p>
          <a:p>
            <a:pPr marL="877139" lvl="1" indent="-457199" algn="l" rtl="0">
              <a:spcBef>
                <a:spcPts val="64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Chapter 40-44</a:t>
            </a:r>
            <a:endParaRPr/>
          </a:p>
          <a:p>
            <a:pPr marL="419940" lvl="1" indent="0" algn="l" rtl="0">
              <a:spcBef>
                <a:spcPts val="640"/>
              </a:spcBef>
              <a:spcAft>
                <a:spcPts val="0"/>
              </a:spcAft>
              <a:buSzPts val="2347"/>
              <a:buNone/>
            </a:pPr>
            <a:endParaRPr/>
          </a:p>
          <a:p>
            <a:pPr marL="419940" lvl="1" indent="0" algn="l" rtl="0">
              <a:spcBef>
                <a:spcPts val="640"/>
              </a:spcBef>
              <a:spcAft>
                <a:spcPts val="0"/>
              </a:spcAft>
              <a:buSzPts val="2347"/>
              <a:buNone/>
            </a:pPr>
            <a:endParaRPr/>
          </a:p>
          <a:p>
            <a:pPr marL="877139" lvl="1" indent="-308165" algn="l" rtl="0">
              <a:spcBef>
                <a:spcPts val="640"/>
              </a:spcBef>
              <a:spcAft>
                <a:spcPts val="0"/>
              </a:spcAft>
              <a:buSzPts val="2347"/>
              <a:buNone/>
            </a:pPr>
            <a:endParaRPr/>
          </a:p>
          <a:p>
            <a:pPr marL="877139" lvl="1" indent="-308165" algn="l" rtl="0">
              <a:spcBef>
                <a:spcPts val="640"/>
              </a:spcBef>
              <a:spcAft>
                <a:spcPts val="0"/>
              </a:spcAft>
              <a:buSzPts val="2347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Similarity to Memory?</a:t>
            </a:r>
            <a:endParaRPr/>
          </a:p>
        </p:txBody>
      </p:sp>
      <p:sp>
        <p:nvSpPr>
          <p:cNvPr id="249" name="Google Shape;249;p6"/>
          <p:cNvSpPr txBox="1">
            <a:spLocks noGrp="1"/>
          </p:cNvSpPr>
          <p:nvPr>
            <p:ph type="body" idx="1"/>
          </p:nvPr>
        </p:nvSpPr>
        <p:spPr>
          <a:xfrm>
            <a:off x="270933" y="2546772"/>
            <a:ext cx="10295467" cy="1083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58601" lvl="0" indent="-75860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solidFill>
                  <a:schemeClr val="dk1"/>
                </a:solidFill>
              </a:rPr>
              <a:t>Same principle: </a:t>
            </a:r>
            <a:br>
              <a:rPr lang="en-US" sz="3200">
                <a:solidFill>
                  <a:schemeClr val="dk1"/>
                </a:solidFill>
              </a:rPr>
            </a:br>
            <a:r>
              <a:rPr lang="en-US" sz="3200">
                <a:solidFill>
                  <a:schemeClr val="dk1"/>
                </a:solidFill>
              </a:rPr>
              <a:t>map logical abstraction to physical resource</a:t>
            </a:r>
            <a:endParaRPr sz="2800">
              <a:solidFill>
                <a:schemeClr val="dk1"/>
              </a:solidFill>
            </a:endParaRPr>
          </a:p>
        </p:txBody>
      </p:sp>
      <p:grpSp>
        <p:nvGrpSpPr>
          <p:cNvPr id="250" name="Google Shape;250;p6"/>
          <p:cNvGrpSpPr/>
          <p:nvPr/>
        </p:nvGrpSpPr>
        <p:grpSpPr>
          <a:xfrm>
            <a:off x="1159130" y="5041685"/>
            <a:ext cx="1083733" cy="2600960"/>
            <a:chOff x="576" y="1920"/>
            <a:chExt cx="480" cy="1152"/>
          </a:xfrm>
        </p:grpSpPr>
        <p:sp>
          <p:nvSpPr>
            <p:cNvPr id="251" name="Google Shape;251;p6"/>
            <p:cNvSpPr/>
            <p:nvPr/>
          </p:nvSpPr>
          <p:spPr>
            <a:xfrm>
              <a:off x="576" y="1920"/>
              <a:ext cx="480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2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576" y="2112"/>
              <a:ext cx="480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2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576" y="2304"/>
              <a:ext cx="480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2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576" y="2496"/>
              <a:ext cx="480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2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576" y="2880"/>
              <a:ext cx="480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2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576" y="2688"/>
              <a:ext cx="480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2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257" name="Google Shape;257;p6"/>
          <p:cNvSpPr txBox="1"/>
          <p:nvPr/>
        </p:nvSpPr>
        <p:spPr>
          <a:xfrm>
            <a:off x="681854" y="7751019"/>
            <a:ext cx="1627369" cy="530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44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Process 1</a:t>
            </a:r>
            <a:endParaRPr/>
          </a:p>
        </p:txBody>
      </p:sp>
      <p:grpSp>
        <p:nvGrpSpPr>
          <p:cNvPr id="258" name="Google Shape;258;p6"/>
          <p:cNvGrpSpPr/>
          <p:nvPr/>
        </p:nvGrpSpPr>
        <p:grpSpPr>
          <a:xfrm>
            <a:off x="2817707" y="5852160"/>
            <a:ext cx="1083733" cy="2600960"/>
            <a:chOff x="576" y="1920"/>
            <a:chExt cx="480" cy="1152"/>
          </a:xfrm>
        </p:grpSpPr>
        <p:sp>
          <p:nvSpPr>
            <p:cNvPr id="259" name="Google Shape;259;p6"/>
            <p:cNvSpPr/>
            <p:nvPr/>
          </p:nvSpPr>
          <p:spPr>
            <a:xfrm>
              <a:off x="576" y="1920"/>
              <a:ext cx="480" cy="192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2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576" y="2112"/>
              <a:ext cx="480" cy="192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2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576" y="2304"/>
              <a:ext cx="480" cy="192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2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576" y="2496"/>
              <a:ext cx="480" cy="192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2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576" y="2880"/>
              <a:ext cx="480" cy="192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2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576" y="2688"/>
              <a:ext cx="480" cy="192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2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265" name="Google Shape;265;p6"/>
          <p:cNvSpPr txBox="1"/>
          <p:nvPr/>
        </p:nvSpPr>
        <p:spPr>
          <a:xfrm>
            <a:off x="2701676" y="8453121"/>
            <a:ext cx="1627369" cy="530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44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Process 2</a:t>
            </a:r>
            <a:endParaRPr/>
          </a:p>
        </p:txBody>
      </p:sp>
      <p:sp>
        <p:nvSpPr>
          <p:cNvPr id="266" name="Google Shape;266;p6"/>
          <p:cNvSpPr txBox="1"/>
          <p:nvPr/>
        </p:nvSpPr>
        <p:spPr>
          <a:xfrm>
            <a:off x="665362" y="8950390"/>
            <a:ext cx="605646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Logical View: Address Spaces</a:t>
            </a:r>
            <a:endParaRPr/>
          </a:p>
        </p:txBody>
      </p:sp>
      <p:sp>
        <p:nvSpPr>
          <p:cNvPr id="267" name="Google Shape;267;p6"/>
          <p:cNvSpPr/>
          <p:nvPr/>
        </p:nvSpPr>
        <p:spPr>
          <a:xfrm>
            <a:off x="10837334" y="9320107"/>
            <a:ext cx="1083733" cy="43349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68" name="Google Shape;268;p6"/>
          <p:cNvSpPr txBox="1"/>
          <p:nvPr/>
        </p:nvSpPr>
        <p:spPr>
          <a:xfrm rot="-5400000">
            <a:off x="10244250" y="5049667"/>
            <a:ext cx="4128053" cy="88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2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Physical View</a:t>
            </a:r>
            <a:endParaRPr/>
          </a:p>
        </p:txBody>
      </p:sp>
      <p:sp>
        <p:nvSpPr>
          <p:cNvPr id="269" name="Google Shape;269;p6"/>
          <p:cNvSpPr/>
          <p:nvPr/>
        </p:nvSpPr>
        <p:spPr>
          <a:xfrm>
            <a:off x="4443307" y="5310294"/>
            <a:ext cx="1083733" cy="433493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0" name="Google Shape;270;p6"/>
          <p:cNvSpPr/>
          <p:nvPr/>
        </p:nvSpPr>
        <p:spPr>
          <a:xfrm>
            <a:off x="4443307" y="5743787"/>
            <a:ext cx="1083733" cy="433493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1" name="Google Shape;271;p6"/>
          <p:cNvSpPr/>
          <p:nvPr/>
        </p:nvSpPr>
        <p:spPr>
          <a:xfrm>
            <a:off x="4443307" y="6177280"/>
            <a:ext cx="1083733" cy="43349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4443307" y="6610774"/>
            <a:ext cx="1083733" cy="433493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3" name="Google Shape;273;p6"/>
          <p:cNvSpPr/>
          <p:nvPr/>
        </p:nvSpPr>
        <p:spPr>
          <a:xfrm>
            <a:off x="4443307" y="7477760"/>
            <a:ext cx="1083733" cy="433493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4" name="Google Shape;274;p6"/>
          <p:cNvSpPr/>
          <p:nvPr/>
        </p:nvSpPr>
        <p:spPr>
          <a:xfrm>
            <a:off x="4443307" y="7044267"/>
            <a:ext cx="1083733" cy="433493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5" name="Google Shape;275;p6"/>
          <p:cNvSpPr txBox="1"/>
          <p:nvPr/>
        </p:nvSpPr>
        <p:spPr>
          <a:xfrm>
            <a:off x="4218902" y="7911254"/>
            <a:ext cx="1627369" cy="530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44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Process 3</a:t>
            </a:r>
            <a:endParaRPr/>
          </a:p>
        </p:txBody>
      </p:sp>
      <p:sp>
        <p:nvSpPr>
          <p:cNvPr id="276" name="Google Shape;276;p6"/>
          <p:cNvSpPr/>
          <p:nvPr/>
        </p:nvSpPr>
        <p:spPr>
          <a:xfrm>
            <a:off x="10837334" y="2059094"/>
            <a:ext cx="1083733" cy="43349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7" name="Google Shape;277;p6"/>
          <p:cNvSpPr/>
          <p:nvPr/>
        </p:nvSpPr>
        <p:spPr>
          <a:xfrm>
            <a:off x="10837334" y="2492587"/>
            <a:ext cx="1083733" cy="433493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8" name="Google Shape;278;p6"/>
          <p:cNvSpPr/>
          <p:nvPr/>
        </p:nvSpPr>
        <p:spPr>
          <a:xfrm>
            <a:off x="10837334" y="2926080"/>
            <a:ext cx="1083733" cy="43349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9" name="Google Shape;279;p6"/>
          <p:cNvSpPr/>
          <p:nvPr/>
        </p:nvSpPr>
        <p:spPr>
          <a:xfrm>
            <a:off x="10837334" y="3359574"/>
            <a:ext cx="1083733" cy="43349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0" name="Google Shape;280;p6"/>
          <p:cNvSpPr/>
          <p:nvPr/>
        </p:nvSpPr>
        <p:spPr>
          <a:xfrm>
            <a:off x="10837334" y="4226560"/>
            <a:ext cx="1083733" cy="43349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1" name="Google Shape;281;p6"/>
          <p:cNvSpPr/>
          <p:nvPr/>
        </p:nvSpPr>
        <p:spPr>
          <a:xfrm>
            <a:off x="10837334" y="3793067"/>
            <a:ext cx="1083733" cy="433493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2" name="Google Shape;282;p6"/>
          <p:cNvSpPr/>
          <p:nvPr/>
        </p:nvSpPr>
        <p:spPr>
          <a:xfrm>
            <a:off x="10837334" y="4660054"/>
            <a:ext cx="1083733" cy="433493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3" name="Google Shape;283;p6"/>
          <p:cNvSpPr/>
          <p:nvPr/>
        </p:nvSpPr>
        <p:spPr>
          <a:xfrm>
            <a:off x="10837334" y="5093547"/>
            <a:ext cx="1083733" cy="433493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4" name="Google Shape;284;p6"/>
          <p:cNvSpPr/>
          <p:nvPr/>
        </p:nvSpPr>
        <p:spPr>
          <a:xfrm>
            <a:off x="10837334" y="5527040"/>
            <a:ext cx="1083733" cy="433493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5" name="Google Shape;285;p6"/>
          <p:cNvSpPr/>
          <p:nvPr/>
        </p:nvSpPr>
        <p:spPr>
          <a:xfrm>
            <a:off x="10837334" y="5960534"/>
            <a:ext cx="1083733" cy="43349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6" name="Google Shape;286;p6"/>
          <p:cNvSpPr/>
          <p:nvPr/>
        </p:nvSpPr>
        <p:spPr>
          <a:xfrm>
            <a:off x="10837334" y="6827520"/>
            <a:ext cx="1083733" cy="433493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7" name="Google Shape;287;p6"/>
          <p:cNvSpPr/>
          <p:nvPr/>
        </p:nvSpPr>
        <p:spPr>
          <a:xfrm>
            <a:off x="10837334" y="6394027"/>
            <a:ext cx="1083733" cy="433493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8" name="Google Shape;288;p6"/>
          <p:cNvSpPr/>
          <p:nvPr/>
        </p:nvSpPr>
        <p:spPr>
          <a:xfrm>
            <a:off x="10837334" y="7152640"/>
            <a:ext cx="1083733" cy="433493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9" name="Google Shape;289;p6"/>
          <p:cNvSpPr/>
          <p:nvPr/>
        </p:nvSpPr>
        <p:spPr>
          <a:xfrm>
            <a:off x="10837334" y="7586134"/>
            <a:ext cx="1083733" cy="43349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0" name="Google Shape;290;p6"/>
          <p:cNvSpPr/>
          <p:nvPr/>
        </p:nvSpPr>
        <p:spPr>
          <a:xfrm>
            <a:off x="10837334" y="8019627"/>
            <a:ext cx="1083733" cy="433493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1" name="Google Shape;291;p6"/>
          <p:cNvSpPr/>
          <p:nvPr/>
        </p:nvSpPr>
        <p:spPr>
          <a:xfrm>
            <a:off x="10837334" y="8453120"/>
            <a:ext cx="1083733" cy="43349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2" name="Google Shape;292;p6"/>
          <p:cNvSpPr/>
          <p:nvPr/>
        </p:nvSpPr>
        <p:spPr>
          <a:xfrm>
            <a:off x="10837334" y="8886614"/>
            <a:ext cx="1083733" cy="43349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3" name="Google Shape;293;p6"/>
          <p:cNvSpPr/>
          <p:nvPr/>
        </p:nvSpPr>
        <p:spPr>
          <a:xfrm>
            <a:off x="10837334" y="1625600"/>
            <a:ext cx="1083733" cy="433493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4" name="Google Shape;294;p6"/>
          <p:cNvSpPr/>
          <p:nvPr/>
        </p:nvSpPr>
        <p:spPr>
          <a:xfrm>
            <a:off x="10837334" y="1192107"/>
            <a:ext cx="1083733" cy="433493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5" name="Google Shape;295;p6"/>
          <p:cNvSpPr/>
          <p:nvPr/>
        </p:nvSpPr>
        <p:spPr>
          <a:xfrm>
            <a:off x="10837334" y="758614"/>
            <a:ext cx="1083733" cy="43349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96" name="Google Shape;296;p6"/>
          <p:cNvCxnSpPr/>
          <p:nvPr/>
        </p:nvCxnSpPr>
        <p:spPr>
          <a:xfrm rot="10800000" flipH="1">
            <a:off x="5527040" y="2709333"/>
            <a:ext cx="5310293" cy="281770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" name="Google Shape;297;p6"/>
          <p:cNvCxnSpPr/>
          <p:nvPr/>
        </p:nvCxnSpPr>
        <p:spPr>
          <a:xfrm rot="10800000" flipH="1">
            <a:off x="5527040" y="5743787"/>
            <a:ext cx="5201920" cy="10837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" name="Google Shape;298;p6"/>
          <p:cNvCxnSpPr/>
          <p:nvPr/>
        </p:nvCxnSpPr>
        <p:spPr>
          <a:xfrm rot="10800000" flipH="1">
            <a:off x="5527040" y="6719147"/>
            <a:ext cx="5310293" cy="541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9" name="Google Shape;299;p6"/>
          <p:cNvCxnSpPr/>
          <p:nvPr/>
        </p:nvCxnSpPr>
        <p:spPr>
          <a:xfrm rot="10800000" flipH="1">
            <a:off x="5418667" y="7369387"/>
            <a:ext cx="5527040" cy="32512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" name="Google Shape;300;p6"/>
          <p:cNvCxnSpPr/>
          <p:nvPr/>
        </p:nvCxnSpPr>
        <p:spPr>
          <a:xfrm rot="10800000" flipH="1">
            <a:off x="5527040" y="4118187"/>
            <a:ext cx="5310293" cy="270933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Allocation Strategies</a:t>
            </a:r>
            <a:endParaRPr/>
          </a:p>
        </p:txBody>
      </p:sp>
      <p:sp>
        <p:nvSpPr>
          <p:cNvPr id="306" name="Google Shape;306;p7"/>
          <p:cNvSpPr txBox="1">
            <a:spLocks noGrp="1"/>
          </p:cNvSpPr>
          <p:nvPr>
            <p:ph type="body" idx="1"/>
          </p:nvPr>
        </p:nvSpPr>
        <p:spPr>
          <a:xfrm>
            <a:off x="455522" y="2139857"/>
            <a:ext cx="11438453" cy="7151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1407" lvl="0" indent="-30140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r>
              <a:rPr lang="en-US"/>
              <a:t>Many different approaches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Contiguous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Extent-based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Linked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File-allocation Tables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Indexed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Multi-level Indexed</a:t>
            </a:r>
            <a:endParaRPr/>
          </a:p>
          <a:p>
            <a:pPr marL="301407" lvl="0" indent="-301407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r>
              <a:rPr lang="en-US"/>
              <a:t>Questions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Amount of fragmentation (internal and external)</a:t>
            </a:r>
            <a:br>
              <a:rPr lang="en-US" sz="2800"/>
            </a:br>
            <a:r>
              <a:rPr lang="en-US" sz="2800"/>
              <a:t>	 – freespace that can’t be used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Ability to grow file over time?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Performance of sequential accesses (contiguous layout)?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Speed to find data blocks for random accesses?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Wasted space for meta-data overhead (everything that isn’t data)?</a:t>
            </a:r>
            <a:endParaRPr/>
          </a:p>
          <a:p>
            <a:pPr marL="917768" lvl="2" indent="-301407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500"/>
              <a:buChar char="•"/>
            </a:pPr>
            <a:r>
              <a:rPr lang="en-US" sz="2500"/>
              <a:t>Meta-data must be stored persistently too!</a:t>
            </a:r>
            <a:endParaRPr/>
          </a:p>
          <a:p>
            <a:pPr marL="301407" lvl="0" indent="-138846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8"/>
          <p:cNvGrpSpPr/>
          <p:nvPr/>
        </p:nvGrpSpPr>
        <p:grpSpPr>
          <a:xfrm>
            <a:off x="4686950" y="4613800"/>
            <a:ext cx="4551680" cy="650240"/>
            <a:chOff x="4660053" y="4604832"/>
            <a:chExt cx="4551680" cy="650240"/>
          </a:xfrm>
        </p:grpSpPr>
        <p:sp>
          <p:nvSpPr>
            <p:cNvPr id="312" name="Google Shape;312;p8"/>
            <p:cNvSpPr/>
            <p:nvPr/>
          </p:nvSpPr>
          <p:spPr>
            <a:xfrm>
              <a:off x="466005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531029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596053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661077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7261013" y="4604832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7911253" y="4604832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8561493" y="4604832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319" name="Google Shape;319;p8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Contiguous Allocation</a:t>
            </a:r>
            <a:endParaRPr/>
          </a:p>
        </p:txBody>
      </p:sp>
      <p:sp>
        <p:nvSpPr>
          <p:cNvPr id="320" name="Google Shape;320;p8"/>
          <p:cNvSpPr txBox="1">
            <a:spLocks noGrp="1"/>
          </p:cNvSpPr>
          <p:nvPr>
            <p:ph type="body" idx="1"/>
          </p:nvPr>
        </p:nvSpPr>
        <p:spPr>
          <a:xfrm>
            <a:off x="325120" y="2112245"/>
            <a:ext cx="12137813" cy="249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1407" lvl="0" indent="-30140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>
                <a:solidFill>
                  <a:schemeClr val="dk1"/>
                </a:solidFill>
              </a:rPr>
              <a:t>Allocate each file to contiguous sectors on disk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solidFill>
                  <a:schemeClr val="dk1"/>
                </a:solidFill>
              </a:rPr>
              <a:t>Meta-data: 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solidFill>
                  <a:schemeClr val="dk1"/>
                </a:solidFill>
              </a:rPr>
              <a:t>OS allocates by finding sufficient free space</a:t>
            </a:r>
            <a:endParaRPr/>
          </a:p>
          <a:p>
            <a:pPr marL="917768" lvl="2" indent="-301407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</a:rPr>
              <a:t>Must predict future size of file; Should space be reserved?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solidFill>
                  <a:schemeClr val="dk1"/>
                </a:solidFill>
              </a:rPr>
              <a:t>Example: IBM OS/360</a:t>
            </a:r>
            <a:endParaRPr/>
          </a:p>
        </p:txBody>
      </p:sp>
      <p:sp>
        <p:nvSpPr>
          <p:cNvPr id="321" name="Google Shape;321;p8"/>
          <p:cNvSpPr/>
          <p:nvPr/>
        </p:nvSpPr>
        <p:spPr>
          <a:xfrm>
            <a:off x="758613" y="4604832"/>
            <a:ext cx="650240" cy="65024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22" name="Google Shape;322;p8"/>
          <p:cNvSpPr/>
          <p:nvPr/>
        </p:nvSpPr>
        <p:spPr>
          <a:xfrm>
            <a:off x="1408853" y="4604832"/>
            <a:ext cx="650240" cy="65024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23" name="Google Shape;323;p8"/>
          <p:cNvSpPr/>
          <p:nvPr/>
        </p:nvSpPr>
        <p:spPr>
          <a:xfrm>
            <a:off x="2059093" y="4604832"/>
            <a:ext cx="650240" cy="65024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</a:t>
            </a:r>
            <a:endParaRPr/>
          </a:p>
        </p:txBody>
      </p:sp>
      <p:sp>
        <p:nvSpPr>
          <p:cNvPr id="324" name="Google Shape;324;p8"/>
          <p:cNvSpPr/>
          <p:nvPr/>
        </p:nvSpPr>
        <p:spPr>
          <a:xfrm>
            <a:off x="2709333" y="4604832"/>
            <a:ext cx="650240" cy="65024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</a:t>
            </a:r>
            <a:endParaRPr/>
          </a:p>
        </p:txBody>
      </p:sp>
      <p:sp>
        <p:nvSpPr>
          <p:cNvPr id="325" name="Google Shape;325;p8"/>
          <p:cNvSpPr/>
          <p:nvPr/>
        </p:nvSpPr>
        <p:spPr>
          <a:xfrm>
            <a:off x="3359573" y="4604832"/>
            <a:ext cx="650240" cy="65024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</a:t>
            </a:r>
            <a:endParaRPr/>
          </a:p>
        </p:txBody>
      </p:sp>
      <p:sp>
        <p:nvSpPr>
          <p:cNvPr id="326" name="Google Shape;326;p8"/>
          <p:cNvSpPr/>
          <p:nvPr/>
        </p:nvSpPr>
        <p:spPr>
          <a:xfrm>
            <a:off x="4009813" y="4604832"/>
            <a:ext cx="650240" cy="65024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327" name="Google Shape;327;p8"/>
          <p:cNvGrpSpPr/>
          <p:nvPr/>
        </p:nvGrpSpPr>
        <p:grpSpPr>
          <a:xfrm>
            <a:off x="4660053" y="4604832"/>
            <a:ext cx="4551680" cy="650240"/>
            <a:chOff x="4660053" y="4604832"/>
            <a:chExt cx="4551680" cy="650240"/>
          </a:xfrm>
        </p:grpSpPr>
        <p:sp>
          <p:nvSpPr>
            <p:cNvPr id="328" name="Google Shape;328;p8"/>
            <p:cNvSpPr/>
            <p:nvPr/>
          </p:nvSpPr>
          <p:spPr>
            <a:xfrm>
              <a:off x="466005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531029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596053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661077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7261013" y="4604832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C</a:t>
              </a: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7911253" y="4604832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C</a:t>
              </a: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8561493" y="4604832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C</a:t>
              </a:r>
              <a:endParaRPr/>
            </a:p>
          </p:txBody>
        </p:sp>
      </p:grpSp>
      <p:sp>
        <p:nvSpPr>
          <p:cNvPr id="335" name="Google Shape;335;p8"/>
          <p:cNvSpPr/>
          <p:nvPr/>
        </p:nvSpPr>
        <p:spPr>
          <a:xfrm>
            <a:off x="9211733" y="4604832"/>
            <a:ext cx="650240" cy="65024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36" name="Google Shape;336;p8"/>
          <p:cNvSpPr/>
          <p:nvPr/>
        </p:nvSpPr>
        <p:spPr>
          <a:xfrm>
            <a:off x="9861973" y="4604832"/>
            <a:ext cx="650240" cy="65024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37" name="Google Shape;337;p8"/>
          <p:cNvSpPr/>
          <p:nvPr/>
        </p:nvSpPr>
        <p:spPr>
          <a:xfrm>
            <a:off x="108373" y="5852160"/>
            <a:ext cx="6827520" cy="35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Fragmentation (internal and external)?</a:t>
            </a:r>
            <a:endParaRPr/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Ability to grow file over time?</a:t>
            </a:r>
            <a:endParaRPr/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Seek cost for sequential accesses?</a:t>
            </a:r>
            <a:endParaRPr/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Speed to calculate random accesses?</a:t>
            </a:r>
            <a:endParaRPr/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Wasted space for meta-data?</a:t>
            </a:r>
            <a:endParaRPr/>
          </a:p>
        </p:txBody>
      </p:sp>
      <p:sp>
        <p:nvSpPr>
          <p:cNvPr id="338" name="Google Shape;338;p8"/>
          <p:cNvSpPr/>
          <p:nvPr/>
        </p:nvSpPr>
        <p:spPr>
          <a:xfrm>
            <a:off x="6359900" y="8954547"/>
            <a:ext cx="4955203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56623" marR="0" lvl="1" indent="-4063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+ Little overhead for meta-data</a:t>
            </a:r>
            <a:endParaRPr/>
          </a:p>
        </p:txBody>
      </p:sp>
      <p:sp>
        <p:nvSpPr>
          <p:cNvPr id="339" name="Google Shape;339;p8"/>
          <p:cNvSpPr/>
          <p:nvPr/>
        </p:nvSpPr>
        <p:spPr>
          <a:xfrm>
            <a:off x="6359900" y="7309027"/>
            <a:ext cx="6502400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56623" marR="0" lvl="1" indent="-4063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+ Excellent performance</a:t>
            </a:r>
            <a:endParaRPr/>
          </a:p>
        </p:txBody>
      </p:sp>
      <p:sp>
        <p:nvSpPr>
          <p:cNvPr id="340" name="Google Shape;340;p8"/>
          <p:cNvSpPr/>
          <p:nvPr/>
        </p:nvSpPr>
        <p:spPr>
          <a:xfrm>
            <a:off x="6359900" y="8141522"/>
            <a:ext cx="6502400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56623" marR="0" lvl="1" indent="-4063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+ Simple calculation</a:t>
            </a:r>
            <a:endParaRPr/>
          </a:p>
        </p:txBody>
      </p:sp>
      <p:sp>
        <p:nvSpPr>
          <p:cNvPr id="341" name="Google Shape;341;p8"/>
          <p:cNvSpPr/>
          <p:nvPr/>
        </p:nvSpPr>
        <p:spPr>
          <a:xfrm>
            <a:off x="6359900" y="5852160"/>
            <a:ext cx="6502400" cy="37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56623" marR="0" lvl="0" indent="-4063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- Horrible external frag  (needs periodic compaction)</a:t>
            </a:r>
            <a:endParaRPr/>
          </a:p>
        </p:txBody>
      </p:sp>
      <p:sp>
        <p:nvSpPr>
          <p:cNvPr id="342" name="Google Shape;342;p8"/>
          <p:cNvSpPr/>
          <p:nvPr/>
        </p:nvSpPr>
        <p:spPr>
          <a:xfrm>
            <a:off x="6359900" y="6547082"/>
            <a:ext cx="6502400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56623" marR="0" lvl="1" indent="-4063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921F07"/>
                </a:solidFill>
                <a:latin typeface="Lustria"/>
                <a:ea typeface="Lustria"/>
                <a:cs typeface="Lustria"/>
                <a:sym typeface="Lustria"/>
              </a:rPr>
              <a:t>- May not be able to without moving </a:t>
            </a:r>
            <a:endParaRPr/>
          </a:p>
        </p:txBody>
      </p:sp>
      <p:sp>
        <p:nvSpPr>
          <p:cNvPr id="343" name="Google Shape;343;p8"/>
          <p:cNvSpPr/>
          <p:nvPr/>
        </p:nvSpPr>
        <p:spPr>
          <a:xfrm>
            <a:off x="2907231" y="2638342"/>
            <a:ext cx="4806124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Starting block and size of file</a:t>
            </a:r>
            <a:endParaRPr/>
          </a:p>
        </p:txBody>
      </p:sp>
      <p:sp>
        <p:nvSpPr>
          <p:cNvPr id="344" name="Google Shape;344;p8"/>
          <p:cNvSpPr/>
          <p:nvPr/>
        </p:nvSpPr>
        <p:spPr>
          <a:xfrm>
            <a:off x="10512213" y="4605985"/>
            <a:ext cx="650240" cy="65024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45" name="Google Shape;345;p8"/>
          <p:cNvSpPr/>
          <p:nvPr/>
        </p:nvSpPr>
        <p:spPr>
          <a:xfrm>
            <a:off x="11162453" y="4605985"/>
            <a:ext cx="650240" cy="65024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46" name="Google Shape;346;p8"/>
          <p:cNvSpPr/>
          <p:nvPr/>
        </p:nvSpPr>
        <p:spPr>
          <a:xfrm>
            <a:off x="128693" y="4597835"/>
            <a:ext cx="650240" cy="65024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47" name="Google Shape;347;p8"/>
          <p:cNvSpPr/>
          <p:nvPr/>
        </p:nvSpPr>
        <p:spPr>
          <a:xfrm>
            <a:off x="11792373" y="4597835"/>
            <a:ext cx="650240" cy="65024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9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Small # of Extents</a:t>
            </a:r>
            <a:endParaRPr/>
          </a:p>
        </p:txBody>
      </p:sp>
      <p:sp>
        <p:nvSpPr>
          <p:cNvPr id="353" name="Google Shape;353;p9"/>
          <p:cNvSpPr txBox="1">
            <a:spLocks noGrp="1"/>
          </p:cNvSpPr>
          <p:nvPr>
            <p:ph type="body" idx="1"/>
          </p:nvPr>
        </p:nvSpPr>
        <p:spPr>
          <a:xfrm>
            <a:off x="433493" y="2153661"/>
            <a:ext cx="12029440" cy="140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1407" lvl="0" indent="-30140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r>
              <a:rPr lang="en-US"/>
              <a:t>Allocate multiple contiguous regions (extents) per file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Meta-data:</a:t>
            </a:r>
            <a:endParaRPr/>
          </a:p>
        </p:txBody>
      </p:sp>
      <p:sp>
        <p:nvSpPr>
          <p:cNvPr id="354" name="Google Shape;354;p9"/>
          <p:cNvSpPr/>
          <p:nvPr/>
        </p:nvSpPr>
        <p:spPr>
          <a:xfrm>
            <a:off x="7495402" y="4583433"/>
            <a:ext cx="5154927" cy="4811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130025" bIns="65000" anchor="t" anchorCtr="0">
            <a:noAutofit/>
          </a:bodyPr>
          <a:lstStyle/>
          <a:p>
            <a:pPr marL="1056623" marR="0" lvl="1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"/>
              <a:buNone/>
            </a:pPr>
            <a:endParaRPr sz="2800" b="0" i="0" u="none" strike="noStrike" cap="non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355" name="Google Shape;355;p9"/>
          <p:cNvGrpSpPr/>
          <p:nvPr/>
        </p:nvGrpSpPr>
        <p:grpSpPr>
          <a:xfrm>
            <a:off x="783450" y="4712570"/>
            <a:ext cx="9753600" cy="650240"/>
            <a:chOff x="783450" y="3684693"/>
            <a:chExt cx="9753600" cy="650240"/>
          </a:xfrm>
        </p:grpSpPr>
        <p:sp>
          <p:nvSpPr>
            <p:cNvPr id="356" name="Google Shape;356;p9"/>
            <p:cNvSpPr/>
            <p:nvPr/>
          </p:nvSpPr>
          <p:spPr>
            <a:xfrm>
              <a:off x="783450" y="3684693"/>
              <a:ext cx="650240" cy="650240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0025" tIns="65000" rIns="130025" bIns="6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D</a:t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2083930" y="3684693"/>
              <a:ext cx="650240" cy="650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0025" tIns="65000" rIns="130025" bIns="6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A</a:t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2734170" y="3684693"/>
              <a:ext cx="650240" cy="650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0025" tIns="65000" rIns="130025" bIns="6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A</a:t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3384410" y="3684693"/>
              <a:ext cx="650240" cy="650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0025" tIns="65000" rIns="130025" bIns="6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A</a:t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4684890" y="3684693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0025" tIns="65000" rIns="130025" bIns="6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335130" y="3684693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0025" tIns="65000" rIns="130025" bIns="6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985370" y="3684693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0025" tIns="65000" rIns="130025" bIns="6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635610" y="3684693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0025" tIns="65000" rIns="130025" bIns="6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285850" y="3684693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0025" tIns="65000" rIns="130025" bIns="6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C</a:t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936090" y="3684693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0025" tIns="65000" rIns="130025" bIns="6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C</a:t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8586330" y="3684693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0025" tIns="65000" rIns="130025" bIns="6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C</a:t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9236570" y="3684693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0025" tIns="65000" rIns="130025" bIns="6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9886810" y="3684693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0025" tIns="65000" rIns="130025" bIns="6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1433690" y="3684693"/>
              <a:ext cx="650240" cy="650240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0025" tIns="65000" rIns="130025" bIns="6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D</a:t>
              </a: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4034650" y="3684693"/>
              <a:ext cx="650240" cy="650240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0025" tIns="65000" rIns="130025" bIns="6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D</a:t>
              </a:r>
              <a:endParaRPr/>
            </a:p>
          </p:txBody>
        </p:sp>
      </p:grpSp>
      <p:grpSp>
        <p:nvGrpSpPr>
          <p:cNvPr id="371" name="Google Shape;371;p9"/>
          <p:cNvGrpSpPr/>
          <p:nvPr/>
        </p:nvGrpSpPr>
        <p:grpSpPr>
          <a:xfrm>
            <a:off x="783450" y="3689257"/>
            <a:ext cx="9753600" cy="650240"/>
            <a:chOff x="336" y="1920"/>
            <a:chExt cx="4320" cy="288"/>
          </a:xfrm>
        </p:grpSpPr>
        <p:sp>
          <p:nvSpPr>
            <p:cNvPr id="372" name="Google Shape;372;p9"/>
            <p:cNvSpPr/>
            <p:nvPr/>
          </p:nvSpPr>
          <p:spPr>
            <a:xfrm>
              <a:off x="336" y="1920"/>
              <a:ext cx="288" cy="28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624" y="1920"/>
              <a:ext cx="288" cy="28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912" y="1920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A</a:t>
              </a: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1200" y="1920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A</a:t>
              </a: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1488" y="1920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A</a:t>
              </a: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2064" y="1920"/>
              <a:ext cx="288" cy="288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1776" y="1920"/>
              <a:ext cx="288" cy="28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2352" y="1920"/>
              <a:ext cx="288" cy="288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2640" y="1920"/>
              <a:ext cx="288" cy="288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2928" y="1920"/>
              <a:ext cx="288" cy="288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3216" y="1920"/>
              <a:ext cx="288" cy="288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C</a:t>
              </a: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3504" y="1920"/>
              <a:ext cx="288" cy="288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C</a:t>
              </a: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3792" y="1920"/>
              <a:ext cx="288" cy="288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C</a:t>
              </a: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4080" y="1920"/>
              <a:ext cx="288" cy="28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4368" y="1920"/>
              <a:ext cx="288" cy="28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387" name="Google Shape;387;p9"/>
          <p:cNvSpPr/>
          <p:nvPr/>
        </p:nvSpPr>
        <p:spPr>
          <a:xfrm>
            <a:off x="108373" y="5852160"/>
            <a:ext cx="6827520" cy="35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Fragmentation (internal and external)?</a:t>
            </a:r>
            <a:endParaRPr/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Ability to grow file over time?</a:t>
            </a:r>
            <a:endParaRPr/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Seek cost for sequential accesses?</a:t>
            </a:r>
            <a:endParaRPr/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Speed to calculate random accesses?</a:t>
            </a:r>
            <a:endParaRPr/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Wasted space for meta-data?</a:t>
            </a:r>
            <a:endParaRPr/>
          </a:p>
        </p:txBody>
      </p:sp>
      <p:sp>
        <p:nvSpPr>
          <p:cNvPr id="388" name="Google Shape;388;p9"/>
          <p:cNvSpPr/>
          <p:nvPr/>
        </p:nvSpPr>
        <p:spPr>
          <a:xfrm>
            <a:off x="6359900" y="8954547"/>
            <a:ext cx="5636504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56623" marR="0" lvl="1" indent="-4063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+ Still small overhead for meta-data</a:t>
            </a:r>
            <a:endParaRPr/>
          </a:p>
        </p:txBody>
      </p:sp>
      <p:sp>
        <p:nvSpPr>
          <p:cNvPr id="389" name="Google Shape;389;p9"/>
          <p:cNvSpPr/>
          <p:nvPr/>
        </p:nvSpPr>
        <p:spPr>
          <a:xfrm>
            <a:off x="6359900" y="7309027"/>
            <a:ext cx="6502400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56623" marR="0" lvl="1" indent="-4063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+ Still good performance</a:t>
            </a:r>
            <a:endParaRPr/>
          </a:p>
        </p:txBody>
      </p:sp>
      <p:sp>
        <p:nvSpPr>
          <p:cNvPr id="390" name="Google Shape;390;p9"/>
          <p:cNvSpPr/>
          <p:nvPr/>
        </p:nvSpPr>
        <p:spPr>
          <a:xfrm>
            <a:off x="6359900" y="8141522"/>
            <a:ext cx="6502400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56623" marR="0" lvl="1" indent="-4063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+ Still simple calculation</a:t>
            </a:r>
            <a:endParaRPr/>
          </a:p>
        </p:txBody>
      </p:sp>
      <p:sp>
        <p:nvSpPr>
          <p:cNvPr id="391" name="Google Shape;391;p9"/>
          <p:cNvSpPr/>
          <p:nvPr/>
        </p:nvSpPr>
        <p:spPr>
          <a:xfrm>
            <a:off x="6359900" y="5852160"/>
            <a:ext cx="6502400" cy="37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56623" marR="0" lvl="0" indent="-4063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- Helps external fragmentation</a:t>
            </a:r>
            <a:endParaRPr/>
          </a:p>
        </p:txBody>
      </p:sp>
      <p:sp>
        <p:nvSpPr>
          <p:cNvPr id="392" name="Google Shape;392;p9"/>
          <p:cNvSpPr/>
          <p:nvPr/>
        </p:nvSpPr>
        <p:spPr>
          <a:xfrm>
            <a:off x="6359900" y="6547082"/>
            <a:ext cx="6502400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56623" marR="0" lvl="1" indent="-4063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921F07"/>
                </a:solidFill>
                <a:latin typeface="Lustria"/>
                <a:ea typeface="Lustria"/>
                <a:cs typeface="Lustria"/>
                <a:sym typeface="Lustria"/>
              </a:rPr>
              <a:t>- Can grow (until run out of extents)</a:t>
            </a:r>
            <a:endParaRPr/>
          </a:p>
        </p:txBody>
      </p:sp>
      <p:sp>
        <p:nvSpPr>
          <p:cNvPr id="393" name="Google Shape;393;p9"/>
          <p:cNvSpPr/>
          <p:nvPr/>
        </p:nvSpPr>
        <p:spPr>
          <a:xfrm>
            <a:off x="2574879" y="2676436"/>
            <a:ext cx="8272985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Small array (2-6) designating each extent </a:t>
            </a:r>
            <a:endParaRPr/>
          </a:p>
          <a:p>
            <a:pPr marL="0" marR="0" lvl="2" indent="4572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Each entry: starting block and size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0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Linked Allocation</a:t>
            </a:r>
            <a:endParaRPr/>
          </a:p>
        </p:txBody>
      </p:sp>
      <p:sp>
        <p:nvSpPr>
          <p:cNvPr id="399" name="Google Shape;399;p10"/>
          <p:cNvSpPr txBox="1">
            <a:spLocks noGrp="1"/>
          </p:cNvSpPr>
          <p:nvPr>
            <p:ph type="body" idx="1"/>
          </p:nvPr>
        </p:nvSpPr>
        <p:spPr>
          <a:xfrm>
            <a:off x="596054" y="2059094"/>
            <a:ext cx="12029440" cy="173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01407" lvl="0" indent="-30140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r>
              <a:rPr lang="en-US"/>
              <a:t>Allocate linked-list of </a:t>
            </a:r>
            <a:r>
              <a:rPr lang="en-US" b="1"/>
              <a:t>fixed-sized </a:t>
            </a:r>
            <a:r>
              <a:rPr lang="en-US"/>
              <a:t>blocks (multiple sectors)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Meta-data: </a:t>
            </a:r>
            <a:br>
              <a:rPr lang="en-US" sz="2800"/>
            </a:br>
            <a:endParaRPr sz="2800"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Examples: TOPS-10, Alto</a:t>
            </a:r>
            <a:endParaRPr/>
          </a:p>
        </p:txBody>
      </p:sp>
      <p:sp>
        <p:nvSpPr>
          <p:cNvPr id="400" name="Google Shape;400;p10"/>
          <p:cNvSpPr/>
          <p:nvPr/>
        </p:nvSpPr>
        <p:spPr>
          <a:xfrm>
            <a:off x="270934" y="4859543"/>
            <a:ext cx="12029440" cy="5310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130025" bIns="65000" anchor="t" anchorCtr="0">
            <a:noAutofit/>
          </a:bodyPr>
          <a:lstStyle/>
          <a:p>
            <a:pPr marL="487671" marR="0" lvl="0" indent="-48767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401" name="Google Shape;401;p10"/>
          <p:cNvGrpSpPr/>
          <p:nvPr/>
        </p:nvGrpSpPr>
        <p:grpSpPr>
          <a:xfrm>
            <a:off x="596054" y="3793067"/>
            <a:ext cx="11704320" cy="866987"/>
            <a:chOff x="288" y="1584"/>
            <a:chExt cx="5184" cy="384"/>
          </a:xfrm>
        </p:grpSpPr>
        <p:sp>
          <p:nvSpPr>
            <p:cNvPr id="402" name="Google Shape;402;p10"/>
            <p:cNvSpPr/>
            <p:nvPr/>
          </p:nvSpPr>
          <p:spPr>
            <a:xfrm>
              <a:off x="28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D</a:t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864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A</a:t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1152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A</a:t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1440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A</a:t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2016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2304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2592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2880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3168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C</a:t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3456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C</a:t>
              </a: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3744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C</a:t>
              </a: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4032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4320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576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D</a:t>
              </a: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172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D</a:t>
              </a:r>
              <a:endParaRPr/>
            </a:p>
          </p:txBody>
        </p:sp>
        <p:sp>
          <p:nvSpPr>
            <p:cNvPr id="417" name="Google Shape;417;p10"/>
            <p:cNvSpPr/>
            <p:nvPr/>
          </p:nvSpPr>
          <p:spPr>
            <a:xfrm>
              <a:off x="460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D</a:t>
              </a:r>
              <a:endParaRPr/>
            </a:p>
          </p:txBody>
        </p:sp>
        <p:sp>
          <p:nvSpPr>
            <p:cNvPr id="418" name="Google Shape;418;p10"/>
            <p:cNvSpPr/>
            <p:nvPr/>
          </p:nvSpPr>
          <p:spPr>
            <a:xfrm>
              <a:off x="5184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D</a:t>
              </a: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4896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28" y="1584"/>
              <a:ext cx="96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1104" y="1584"/>
              <a:ext cx="96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1392" y="1584"/>
              <a:ext cx="96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2256" y="1584"/>
              <a:ext cx="96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2544" y="1584"/>
              <a:ext cx="96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2832" y="1584"/>
              <a:ext cx="96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4224" y="1584"/>
              <a:ext cx="96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3120" y="1584"/>
              <a:ext cx="1008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4512" y="1584"/>
              <a:ext cx="432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816" y="1584"/>
              <a:ext cx="1008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1968" y="1584"/>
              <a:ext cx="2688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4848" y="1584"/>
              <a:ext cx="432" cy="48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3408" y="1584"/>
              <a:ext cx="96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3696" y="1584"/>
              <a:ext cx="96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434" name="Google Shape;434;p10"/>
          <p:cNvSpPr/>
          <p:nvPr/>
        </p:nvSpPr>
        <p:spPr>
          <a:xfrm>
            <a:off x="108373" y="4859543"/>
            <a:ext cx="6827520" cy="35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Fragmentation (internal and external)?</a:t>
            </a:r>
            <a:endParaRPr/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Ability to grow file over time?</a:t>
            </a:r>
            <a:endParaRPr/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Seek cost for sequential accesses?</a:t>
            </a:r>
            <a:endParaRPr/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Speed to calculate random accesses?</a:t>
            </a:r>
            <a:endParaRPr/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Wasted space for meta-data?</a:t>
            </a:r>
            <a:endParaRPr/>
          </a:p>
        </p:txBody>
      </p:sp>
      <p:sp>
        <p:nvSpPr>
          <p:cNvPr id="435" name="Google Shape;435;p10"/>
          <p:cNvSpPr/>
          <p:nvPr/>
        </p:nvSpPr>
        <p:spPr>
          <a:xfrm>
            <a:off x="6359900" y="7961930"/>
            <a:ext cx="5940474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56623" marR="0" lvl="1" indent="-4063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921F07"/>
                </a:solidFill>
                <a:latin typeface="Lustria"/>
                <a:ea typeface="Lustria"/>
                <a:cs typeface="Lustria"/>
                <a:sym typeface="Lustria"/>
              </a:rPr>
              <a:t>- Waste pointer per block</a:t>
            </a:r>
            <a:endParaRPr/>
          </a:p>
        </p:txBody>
      </p:sp>
      <p:sp>
        <p:nvSpPr>
          <p:cNvPr id="436" name="Google Shape;436;p10"/>
          <p:cNvSpPr/>
          <p:nvPr/>
        </p:nvSpPr>
        <p:spPr>
          <a:xfrm>
            <a:off x="6359900" y="6316410"/>
            <a:ext cx="6502400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56623" marR="0" lvl="1" indent="-4063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+/- Depends on data layout</a:t>
            </a:r>
            <a:endParaRPr/>
          </a:p>
        </p:txBody>
      </p:sp>
      <p:sp>
        <p:nvSpPr>
          <p:cNvPr id="437" name="Google Shape;437;p10"/>
          <p:cNvSpPr/>
          <p:nvPr/>
        </p:nvSpPr>
        <p:spPr>
          <a:xfrm>
            <a:off x="6359900" y="7148905"/>
            <a:ext cx="6502400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56623" marR="0" lvl="1" indent="-4063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- Ridiculously poor</a:t>
            </a:r>
            <a:endParaRPr/>
          </a:p>
        </p:txBody>
      </p:sp>
      <p:sp>
        <p:nvSpPr>
          <p:cNvPr id="438" name="Google Shape;438;p10"/>
          <p:cNvSpPr/>
          <p:nvPr/>
        </p:nvSpPr>
        <p:spPr>
          <a:xfrm>
            <a:off x="6330751" y="4880903"/>
            <a:ext cx="7533727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56623" marR="0" lvl="0" indent="-4063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+ No external frag (use any block); internal?</a:t>
            </a:r>
            <a:endParaRPr sz="24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39" name="Google Shape;439;p10"/>
          <p:cNvSpPr/>
          <p:nvPr/>
        </p:nvSpPr>
        <p:spPr>
          <a:xfrm>
            <a:off x="6359900" y="5554465"/>
            <a:ext cx="6502400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56623" marR="0" lvl="1" indent="-4063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+ Can grow easily</a:t>
            </a:r>
            <a:endParaRPr/>
          </a:p>
        </p:txBody>
      </p:sp>
      <p:sp>
        <p:nvSpPr>
          <p:cNvPr id="440" name="Google Shape;440;p10"/>
          <p:cNvSpPr/>
          <p:nvPr/>
        </p:nvSpPr>
        <p:spPr>
          <a:xfrm>
            <a:off x="487681" y="8853354"/>
            <a:ext cx="11162453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87671" marR="0" lvl="0" indent="-48767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Trade-off: Block size (does not need to equal sector size)</a:t>
            </a:r>
            <a:endParaRPr/>
          </a:p>
        </p:txBody>
      </p:sp>
      <p:sp>
        <p:nvSpPr>
          <p:cNvPr id="441" name="Google Shape;441;p10"/>
          <p:cNvSpPr/>
          <p:nvPr/>
        </p:nvSpPr>
        <p:spPr>
          <a:xfrm>
            <a:off x="2137523" y="2505966"/>
            <a:ext cx="7995384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Location of first block of file</a:t>
            </a:r>
            <a:endParaRPr/>
          </a:p>
          <a:p>
            <a:pPr marL="0" marR="0" lvl="2" indent="4572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Each block also contains pointer to next block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1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File-Allocation Table (FAT)</a:t>
            </a:r>
            <a:endParaRPr/>
          </a:p>
        </p:txBody>
      </p:sp>
      <p:sp>
        <p:nvSpPr>
          <p:cNvPr id="447" name="Google Shape;447;p11"/>
          <p:cNvSpPr txBox="1">
            <a:spLocks noGrp="1"/>
          </p:cNvSpPr>
          <p:nvPr>
            <p:ph type="body" idx="1"/>
          </p:nvPr>
        </p:nvSpPr>
        <p:spPr>
          <a:xfrm>
            <a:off x="433493" y="2167467"/>
            <a:ext cx="12029440" cy="2059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1407" lvl="0" indent="-30140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r>
              <a:rPr lang="en-US"/>
              <a:t>Variation of Linked allocation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Keep linked-list information for all files in on-disk FAT table 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Meta-data: Location of first block of file</a:t>
            </a:r>
            <a:endParaRPr/>
          </a:p>
          <a:p>
            <a:pPr marL="917768" lvl="2" indent="-301407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en-US" sz="2600"/>
              <a:t>And, FAT table  itself</a:t>
            </a:r>
            <a:endParaRPr/>
          </a:p>
        </p:txBody>
      </p:sp>
      <p:sp>
        <p:nvSpPr>
          <p:cNvPr id="448" name="Google Shape;448;p11"/>
          <p:cNvSpPr/>
          <p:nvPr/>
        </p:nvSpPr>
        <p:spPr>
          <a:xfrm>
            <a:off x="325120" y="5581227"/>
            <a:ext cx="12029440" cy="3792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130025" bIns="65000" anchor="t" anchorCtr="0">
            <a:noAutofit/>
          </a:bodyPr>
          <a:lstStyle/>
          <a:p>
            <a:pPr marL="487671" marR="0" lvl="0" indent="-48767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Draw corresponding FAT Table?</a:t>
            </a:r>
            <a:endParaRPr/>
          </a:p>
          <a:p>
            <a:pPr marL="487671" marR="0" lvl="0" indent="-487671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Comparison to Linked Allocation</a:t>
            </a:r>
            <a:endParaRPr/>
          </a:p>
          <a:p>
            <a:pPr marL="1056623" marR="0" lvl="1" indent="-406394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Times"/>
              <a:buChar char="•"/>
            </a:pPr>
            <a:r>
              <a:rPr lang="en-US" sz="2800" b="0" i="0" u="none" strike="noStrike" cap="none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Same basic advantages and disadvantages</a:t>
            </a:r>
            <a:endParaRPr/>
          </a:p>
          <a:p>
            <a:pPr marL="1056623" marR="0" lvl="1" indent="-406394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Times"/>
              <a:buChar char="•"/>
            </a:pPr>
            <a:r>
              <a:rPr lang="en-US" sz="2800" b="0" i="0" u="none" strike="noStrike" cap="none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Disadvantage: Read from two disk locations for every data read</a:t>
            </a:r>
            <a:endParaRPr/>
          </a:p>
          <a:p>
            <a:pPr marL="1056623" marR="0" lvl="1" indent="-406394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Times"/>
              <a:buChar char="•"/>
            </a:pPr>
            <a:r>
              <a:rPr lang="en-US" sz="2800" b="0" i="0" u="none" strike="noStrike" cap="none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Optimization: Cache FAT in main memory</a:t>
            </a:r>
            <a:endParaRPr/>
          </a:p>
          <a:p>
            <a:pPr marL="1625575" marR="0" lvl="2" indent="-325115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Lustria"/>
              <a:buChar char="–"/>
            </a:pPr>
            <a:r>
              <a:rPr lang="en-US" sz="2600" b="0" i="0" u="none" strike="noStrike" cap="none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Advantage: Greatly improves random accesses</a:t>
            </a:r>
            <a:endParaRPr/>
          </a:p>
          <a:p>
            <a:pPr marL="1625575" marR="0" lvl="2" indent="-325115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Lustria"/>
              <a:buChar char="–"/>
            </a:pPr>
            <a:r>
              <a:rPr lang="en-US" sz="2600" b="0" i="0" u="none" strike="noStrike" cap="none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What portions should be cached?  Scale with larger file systems?</a:t>
            </a:r>
            <a:endParaRPr/>
          </a:p>
        </p:txBody>
      </p:sp>
      <p:grpSp>
        <p:nvGrpSpPr>
          <p:cNvPr id="449" name="Google Shape;449;p11"/>
          <p:cNvGrpSpPr/>
          <p:nvPr/>
        </p:nvGrpSpPr>
        <p:grpSpPr>
          <a:xfrm>
            <a:off x="433493" y="4334933"/>
            <a:ext cx="11704320" cy="866987"/>
            <a:chOff x="288" y="1584"/>
            <a:chExt cx="5184" cy="384"/>
          </a:xfrm>
        </p:grpSpPr>
        <p:sp>
          <p:nvSpPr>
            <p:cNvPr id="450" name="Google Shape;450;p11"/>
            <p:cNvSpPr/>
            <p:nvPr/>
          </p:nvSpPr>
          <p:spPr>
            <a:xfrm>
              <a:off x="28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D</a:t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64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A</a:t>
              </a: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1152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A</a:t>
              </a:r>
              <a:endParaRPr/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1440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A</a:t>
              </a:r>
              <a:endParaRPr/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2016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2304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2592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2880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458" name="Google Shape;458;p11"/>
            <p:cNvSpPr/>
            <p:nvPr/>
          </p:nvSpPr>
          <p:spPr>
            <a:xfrm>
              <a:off x="3168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C</a:t>
              </a:r>
              <a:endParaRPr/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3456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C</a:t>
              </a:r>
              <a:endParaRPr/>
            </a:p>
          </p:txBody>
        </p:sp>
        <p:sp>
          <p:nvSpPr>
            <p:cNvPr id="460" name="Google Shape;460;p11"/>
            <p:cNvSpPr/>
            <p:nvPr/>
          </p:nvSpPr>
          <p:spPr>
            <a:xfrm>
              <a:off x="3744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C</a:t>
              </a:r>
              <a:endParaRPr/>
            </a:p>
          </p:txBody>
        </p:sp>
        <p:sp>
          <p:nvSpPr>
            <p:cNvPr id="461" name="Google Shape;461;p11"/>
            <p:cNvSpPr/>
            <p:nvPr/>
          </p:nvSpPr>
          <p:spPr>
            <a:xfrm>
              <a:off x="4032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462" name="Google Shape;462;p11"/>
            <p:cNvSpPr/>
            <p:nvPr/>
          </p:nvSpPr>
          <p:spPr>
            <a:xfrm>
              <a:off x="4320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463" name="Google Shape;463;p11"/>
            <p:cNvSpPr/>
            <p:nvPr/>
          </p:nvSpPr>
          <p:spPr>
            <a:xfrm>
              <a:off x="576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D</a:t>
              </a:r>
              <a:endParaRPr/>
            </a:p>
          </p:txBody>
        </p:sp>
        <p:sp>
          <p:nvSpPr>
            <p:cNvPr id="464" name="Google Shape;464;p11"/>
            <p:cNvSpPr/>
            <p:nvPr/>
          </p:nvSpPr>
          <p:spPr>
            <a:xfrm>
              <a:off x="172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D</a:t>
              </a:r>
              <a:endParaRPr/>
            </a:p>
          </p:txBody>
        </p:sp>
        <p:sp>
          <p:nvSpPr>
            <p:cNvPr id="465" name="Google Shape;465;p11"/>
            <p:cNvSpPr/>
            <p:nvPr/>
          </p:nvSpPr>
          <p:spPr>
            <a:xfrm>
              <a:off x="460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D</a:t>
              </a:r>
              <a:endParaRPr/>
            </a:p>
          </p:txBody>
        </p:sp>
        <p:sp>
          <p:nvSpPr>
            <p:cNvPr id="466" name="Google Shape;466;p11"/>
            <p:cNvSpPr/>
            <p:nvPr/>
          </p:nvSpPr>
          <p:spPr>
            <a:xfrm>
              <a:off x="5184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D</a:t>
              </a:r>
              <a:endParaRPr/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4896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468" name="Google Shape;468;p11"/>
            <p:cNvSpPr/>
            <p:nvPr/>
          </p:nvSpPr>
          <p:spPr>
            <a:xfrm>
              <a:off x="528" y="1584"/>
              <a:ext cx="96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69" name="Google Shape;469;p11"/>
            <p:cNvSpPr/>
            <p:nvPr/>
          </p:nvSpPr>
          <p:spPr>
            <a:xfrm>
              <a:off x="1104" y="1584"/>
              <a:ext cx="96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70" name="Google Shape;470;p11"/>
            <p:cNvSpPr/>
            <p:nvPr/>
          </p:nvSpPr>
          <p:spPr>
            <a:xfrm>
              <a:off x="1392" y="1584"/>
              <a:ext cx="96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2256" y="1584"/>
              <a:ext cx="96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72" name="Google Shape;472;p11"/>
            <p:cNvSpPr/>
            <p:nvPr/>
          </p:nvSpPr>
          <p:spPr>
            <a:xfrm>
              <a:off x="2544" y="1584"/>
              <a:ext cx="96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73" name="Google Shape;473;p11"/>
            <p:cNvSpPr/>
            <p:nvPr/>
          </p:nvSpPr>
          <p:spPr>
            <a:xfrm>
              <a:off x="2832" y="1584"/>
              <a:ext cx="96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4224" y="1584"/>
              <a:ext cx="96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75" name="Google Shape;475;p11"/>
            <p:cNvSpPr/>
            <p:nvPr/>
          </p:nvSpPr>
          <p:spPr>
            <a:xfrm>
              <a:off x="3120" y="1584"/>
              <a:ext cx="1008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76" name="Google Shape;476;p11"/>
            <p:cNvSpPr/>
            <p:nvPr/>
          </p:nvSpPr>
          <p:spPr>
            <a:xfrm>
              <a:off x="4512" y="1584"/>
              <a:ext cx="432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77" name="Google Shape;477;p11"/>
            <p:cNvSpPr/>
            <p:nvPr/>
          </p:nvSpPr>
          <p:spPr>
            <a:xfrm>
              <a:off x="816" y="1584"/>
              <a:ext cx="1008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78" name="Google Shape;478;p11"/>
            <p:cNvSpPr/>
            <p:nvPr/>
          </p:nvSpPr>
          <p:spPr>
            <a:xfrm>
              <a:off x="1968" y="1584"/>
              <a:ext cx="2688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79" name="Google Shape;479;p11"/>
            <p:cNvSpPr/>
            <p:nvPr/>
          </p:nvSpPr>
          <p:spPr>
            <a:xfrm>
              <a:off x="4848" y="1584"/>
              <a:ext cx="432" cy="48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80" name="Google Shape;480;p11"/>
            <p:cNvSpPr/>
            <p:nvPr/>
          </p:nvSpPr>
          <p:spPr>
            <a:xfrm>
              <a:off x="3408" y="1584"/>
              <a:ext cx="96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81" name="Google Shape;481;p11"/>
            <p:cNvSpPr/>
            <p:nvPr/>
          </p:nvSpPr>
          <p:spPr>
            <a:xfrm>
              <a:off x="3696" y="1584"/>
              <a:ext cx="96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2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Indexed Allocation</a:t>
            </a:r>
            <a:endParaRPr/>
          </a:p>
        </p:txBody>
      </p:sp>
      <p:sp>
        <p:nvSpPr>
          <p:cNvPr id="487" name="Google Shape;487;p12"/>
          <p:cNvSpPr txBox="1">
            <a:spLocks noGrp="1"/>
          </p:cNvSpPr>
          <p:nvPr>
            <p:ph type="body" idx="1"/>
          </p:nvPr>
        </p:nvSpPr>
        <p:spPr>
          <a:xfrm>
            <a:off x="433493" y="2167467"/>
            <a:ext cx="12029440" cy="1517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1407" lvl="0" indent="-30140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r>
              <a:rPr lang="en-US"/>
              <a:t>Allocate fixed-sized blocks for each file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Meta-data: 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Allocate space for ptrs at file creation time</a:t>
            </a:r>
            <a:endParaRPr/>
          </a:p>
          <a:p>
            <a:pPr marL="301407" lvl="0" indent="-138846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/>
          </a:p>
        </p:txBody>
      </p:sp>
      <p:sp>
        <p:nvSpPr>
          <p:cNvPr id="488" name="Google Shape;488;p12"/>
          <p:cNvSpPr/>
          <p:nvPr/>
        </p:nvSpPr>
        <p:spPr>
          <a:xfrm>
            <a:off x="216747" y="5852160"/>
            <a:ext cx="12029440" cy="379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130025" bIns="65000" anchor="t" anchorCtr="0">
            <a:noAutofit/>
          </a:bodyPr>
          <a:lstStyle/>
          <a:p>
            <a:pPr marL="487671" marR="0" lvl="0" indent="-48767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Advantages</a:t>
            </a:r>
            <a:endParaRPr/>
          </a:p>
          <a:p>
            <a:pPr marL="1056623" marR="0" lvl="1" indent="-406394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No external fragmentation</a:t>
            </a:r>
            <a:endParaRPr/>
          </a:p>
          <a:p>
            <a:pPr marL="1056623" marR="0" lvl="1" indent="-406394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Files can be easily grown up to max file size</a:t>
            </a:r>
            <a:endParaRPr/>
          </a:p>
          <a:p>
            <a:pPr marL="1056623" marR="0" lvl="1" indent="-406394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Supports random access</a:t>
            </a:r>
            <a:endParaRPr/>
          </a:p>
          <a:p>
            <a:pPr marL="487671" marR="0" lvl="0" indent="-487671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Disadvantages</a:t>
            </a:r>
            <a:endParaRPr/>
          </a:p>
          <a:p>
            <a:pPr marL="1056623" marR="0" lvl="1" indent="-406394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Large overhead for meta-data:</a:t>
            </a:r>
            <a:endParaRPr/>
          </a:p>
          <a:p>
            <a:pPr marL="1625575" marR="0" lvl="2" indent="-325115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ustria"/>
              <a:buChar char="–"/>
            </a:pPr>
            <a:r>
              <a:rPr lang="en-US" sz="26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Wastes space for unneeded pointers (most files are small!)</a:t>
            </a:r>
            <a:endParaRPr/>
          </a:p>
          <a:p>
            <a:pPr marL="1056623" marR="0" lvl="1" indent="-228594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"/>
              <a:buNone/>
            </a:pPr>
            <a:endParaRPr sz="28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487671" marR="0" lvl="0" indent="-487671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None/>
            </a:pPr>
            <a:endParaRPr sz="3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89" name="Google Shape;489;p12"/>
          <p:cNvSpPr/>
          <p:nvPr/>
        </p:nvSpPr>
        <p:spPr>
          <a:xfrm>
            <a:off x="433493" y="4551680"/>
            <a:ext cx="650240" cy="65024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</a:t>
            </a:r>
            <a:endParaRPr/>
          </a:p>
        </p:txBody>
      </p:sp>
      <p:sp>
        <p:nvSpPr>
          <p:cNvPr id="490" name="Google Shape;490;p12"/>
          <p:cNvSpPr/>
          <p:nvPr/>
        </p:nvSpPr>
        <p:spPr>
          <a:xfrm>
            <a:off x="1733973" y="4551680"/>
            <a:ext cx="650240" cy="65024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</a:t>
            </a:r>
            <a:endParaRPr/>
          </a:p>
        </p:txBody>
      </p:sp>
      <p:sp>
        <p:nvSpPr>
          <p:cNvPr id="491" name="Google Shape;491;p12"/>
          <p:cNvSpPr/>
          <p:nvPr/>
        </p:nvSpPr>
        <p:spPr>
          <a:xfrm>
            <a:off x="2384213" y="4551680"/>
            <a:ext cx="650240" cy="65024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</a:t>
            </a:r>
            <a:endParaRPr/>
          </a:p>
        </p:txBody>
      </p:sp>
      <p:sp>
        <p:nvSpPr>
          <p:cNvPr id="492" name="Google Shape;492;p12"/>
          <p:cNvSpPr/>
          <p:nvPr/>
        </p:nvSpPr>
        <p:spPr>
          <a:xfrm>
            <a:off x="3034453" y="4551680"/>
            <a:ext cx="650240" cy="65024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</a:t>
            </a:r>
            <a:endParaRPr/>
          </a:p>
        </p:txBody>
      </p:sp>
      <p:sp>
        <p:nvSpPr>
          <p:cNvPr id="493" name="Google Shape;493;p12"/>
          <p:cNvSpPr/>
          <p:nvPr/>
        </p:nvSpPr>
        <p:spPr>
          <a:xfrm>
            <a:off x="4334933" y="4551680"/>
            <a:ext cx="650240" cy="65024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B</a:t>
            </a:r>
            <a:endParaRPr/>
          </a:p>
        </p:txBody>
      </p:sp>
      <p:sp>
        <p:nvSpPr>
          <p:cNvPr id="494" name="Google Shape;494;p12"/>
          <p:cNvSpPr/>
          <p:nvPr/>
        </p:nvSpPr>
        <p:spPr>
          <a:xfrm>
            <a:off x="4985173" y="4551680"/>
            <a:ext cx="650240" cy="65024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B</a:t>
            </a:r>
            <a:endParaRPr/>
          </a:p>
        </p:txBody>
      </p:sp>
      <p:sp>
        <p:nvSpPr>
          <p:cNvPr id="495" name="Google Shape;495;p12"/>
          <p:cNvSpPr/>
          <p:nvPr/>
        </p:nvSpPr>
        <p:spPr>
          <a:xfrm>
            <a:off x="5635413" y="4551680"/>
            <a:ext cx="650240" cy="65024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B</a:t>
            </a:r>
            <a:endParaRPr/>
          </a:p>
        </p:txBody>
      </p:sp>
      <p:sp>
        <p:nvSpPr>
          <p:cNvPr id="496" name="Google Shape;496;p12"/>
          <p:cNvSpPr/>
          <p:nvPr/>
        </p:nvSpPr>
        <p:spPr>
          <a:xfrm>
            <a:off x="6285653" y="4551680"/>
            <a:ext cx="650240" cy="65024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B</a:t>
            </a:r>
            <a:endParaRPr/>
          </a:p>
        </p:txBody>
      </p:sp>
      <p:sp>
        <p:nvSpPr>
          <p:cNvPr id="497" name="Google Shape;497;p12"/>
          <p:cNvSpPr/>
          <p:nvPr/>
        </p:nvSpPr>
        <p:spPr>
          <a:xfrm>
            <a:off x="6935893" y="4551680"/>
            <a:ext cx="650240" cy="65024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/>
          </a:p>
        </p:txBody>
      </p:sp>
      <p:sp>
        <p:nvSpPr>
          <p:cNvPr id="498" name="Google Shape;498;p12"/>
          <p:cNvSpPr/>
          <p:nvPr/>
        </p:nvSpPr>
        <p:spPr>
          <a:xfrm>
            <a:off x="7586133" y="4551680"/>
            <a:ext cx="650240" cy="65024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/>
          </a:p>
        </p:txBody>
      </p:sp>
      <p:sp>
        <p:nvSpPr>
          <p:cNvPr id="499" name="Google Shape;499;p12"/>
          <p:cNvSpPr/>
          <p:nvPr/>
        </p:nvSpPr>
        <p:spPr>
          <a:xfrm>
            <a:off x="8236373" y="4551680"/>
            <a:ext cx="650240" cy="65024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/>
          </a:p>
        </p:txBody>
      </p:sp>
      <p:sp>
        <p:nvSpPr>
          <p:cNvPr id="500" name="Google Shape;500;p12"/>
          <p:cNvSpPr/>
          <p:nvPr/>
        </p:nvSpPr>
        <p:spPr>
          <a:xfrm>
            <a:off x="8886613" y="4551680"/>
            <a:ext cx="650240" cy="65024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B</a:t>
            </a:r>
            <a:endParaRPr/>
          </a:p>
        </p:txBody>
      </p:sp>
      <p:sp>
        <p:nvSpPr>
          <p:cNvPr id="501" name="Google Shape;501;p12"/>
          <p:cNvSpPr/>
          <p:nvPr/>
        </p:nvSpPr>
        <p:spPr>
          <a:xfrm>
            <a:off x="9536853" y="4551680"/>
            <a:ext cx="650240" cy="65024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B</a:t>
            </a:r>
            <a:endParaRPr/>
          </a:p>
        </p:txBody>
      </p:sp>
      <p:sp>
        <p:nvSpPr>
          <p:cNvPr id="502" name="Google Shape;502;p12"/>
          <p:cNvSpPr/>
          <p:nvPr/>
        </p:nvSpPr>
        <p:spPr>
          <a:xfrm>
            <a:off x="1083733" y="4551680"/>
            <a:ext cx="650240" cy="65024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</a:t>
            </a:r>
            <a:endParaRPr/>
          </a:p>
        </p:txBody>
      </p:sp>
      <p:sp>
        <p:nvSpPr>
          <p:cNvPr id="503" name="Google Shape;503;p12"/>
          <p:cNvSpPr/>
          <p:nvPr/>
        </p:nvSpPr>
        <p:spPr>
          <a:xfrm>
            <a:off x="3684693" y="4551680"/>
            <a:ext cx="650240" cy="65024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</a:t>
            </a:r>
            <a:endParaRPr/>
          </a:p>
        </p:txBody>
      </p:sp>
      <p:sp>
        <p:nvSpPr>
          <p:cNvPr id="504" name="Google Shape;504;p12"/>
          <p:cNvSpPr/>
          <p:nvPr/>
        </p:nvSpPr>
        <p:spPr>
          <a:xfrm>
            <a:off x="10187093" y="4551680"/>
            <a:ext cx="650240" cy="65024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</a:t>
            </a:r>
            <a:endParaRPr/>
          </a:p>
        </p:txBody>
      </p:sp>
      <p:sp>
        <p:nvSpPr>
          <p:cNvPr id="505" name="Google Shape;505;p12"/>
          <p:cNvSpPr/>
          <p:nvPr/>
        </p:nvSpPr>
        <p:spPr>
          <a:xfrm>
            <a:off x="11487573" y="4551680"/>
            <a:ext cx="650240" cy="65024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</a:t>
            </a:r>
            <a:endParaRPr/>
          </a:p>
        </p:txBody>
      </p:sp>
      <p:sp>
        <p:nvSpPr>
          <p:cNvPr id="506" name="Google Shape;506;p12"/>
          <p:cNvSpPr/>
          <p:nvPr/>
        </p:nvSpPr>
        <p:spPr>
          <a:xfrm>
            <a:off x="10837333" y="4551680"/>
            <a:ext cx="650240" cy="65024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B</a:t>
            </a:r>
            <a:endParaRPr/>
          </a:p>
        </p:txBody>
      </p:sp>
      <p:sp>
        <p:nvSpPr>
          <p:cNvPr id="507" name="Google Shape;507;p12"/>
          <p:cNvSpPr/>
          <p:nvPr/>
        </p:nvSpPr>
        <p:spPr>
          <a:xfrm>
            <a:off x="3034453" y="2686014"/>
            <a:ext cx="5658921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Fixed-sized array of block pointers</a:t>
            </a:r>
            <a:endParaRPr sz="28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3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Multi-Level Indexing</a:t>
            </a:r>
            <a:endParaRPr/>
          </a:p>
        </p:txBody>
      </p:sp>
      <p:sp>
        <p:nvSpPr>
          <p:cNvPr id="513" name="Google Shape;513;p13"/>
          <p:cNvSpPr txBox="1">
            <a:spLocks noGrp="1"/>
          </p:cNvSpPr>
          <p:nvPr>
            <p:ph type="body" idx="1"/>
          </p:nvPr>
        </p:nvSpPr>
        <p:spPr>
          <a:xfrm>
            <a:off x="433493" y="2167467"/>
            <a:ext cx="12029440" cy="2059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01407" lvl="0" indent="-30140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7656"/>
              <a:buNone/>
            </a:pPr>
            <a:r>
              <a:rPr lang="en-US"/>
              <a:t>Variation of Indexed Allocation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Dynamically allocate hierarchy of pointers to blocks as needed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Meta-data: Small number of pointers allocated statically</a:t>
            </a:r>
            <a:endParaRPr/>
          </a:p>
          <a:p>
            <a:pPr marL="917768" lvl="2" indent="-301407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 sz="2600"/>
              <a:t>Additional pointers to blocks of pointers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Examples: UNIX FFS-based file systems, ext2, ext3</a:t>
            </a:r>
            <a:endParaRPr/>
          </a:p>
        </p:txBody>
      </p:sp>
      <p:sp>
        <p:nvSpPr>
          <p:cNvPr id="514" name="Google Shape;514;p13"/>
          <p:cNvSpPr/>
          <p:nvPr/>
        </p:nvSpPr>
        <p:spPr>
          <a:xfrm>
            <a:off x="650240" y="6827520"/>
            <a:ext cx="12029440" cy="303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130025" bIns="65000" anchor="t" anchorCtr="0">
            <a:noAutofit/>
          </a:bodyPr>
          <a:lstStyle/>
          <a:p>
            <a:pPr marL="487671" marR="0" lvl="0" indent="-48767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Comparison to Indexed Allocation</a:t>
            </a:r>
            <a:endParaRPr/>
          </a:p>
          <a:p>
            <a:pPr marL="1056623" marR="0" lvl="1" indent="-406394" algn="l" rtl="0">
              <a:lnSpc>
                <a:spcPct val="6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Advantage: Does not waste space for unneeded pointers</a:t>
            </a:r>
            <a:endParaRPr/>
          </a:p>
          <a:p>
            <a:pPr marL="1625575" marR="0" lvl="2" indent="-325115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ustria"/>
              <a:buChar char="–"/>
            </a:pPr>
            <a:r>
              <a:rPr lang="en-US" sz="26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Still fast access for small files</a:t>
            </a:r>
            <a:endParaRPr/>
          </a:p>
          <a:p>
            <a:pPr marL="1625575" marR="0" lvl="2" indent="-325115" algn="l" rtl="0">
              <a:lnSpc>
                <a:spcPct val="3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ustria"/>
              <a:buChar char="–"/>
            </a:pPr>
            <a:r>
              <a:rPr lang="en-US" sz="26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Can grow to what size??</a:t>
            </a:r>
            <a:endParaRPr/>
          </a:p>
          <a:p>
            <a:pPr marL="1056623" marR="0" lvl="1" indent="-406394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Disadvantage: Need to read indirect blocks of pointers to calculate addresses (extra disk read)</a:t>
            </a:r>
            <a:endParaRPr/>
          </a:p>
          <a:p>
            <a:pPr marL="1625575" marR="0" lvl="2" indent="-325115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ustria"/>
              <a:buChar char="–"/>
            </a:pPr>
            <a:r>
              <a:rPr lang="en-US" sz="26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Keep indirect blocks cached in main memory</a:t>
            </a:r>
            <a:endParaRPr/>
          </a:p>
        </p:txBody>
      </p:sp>
      <p:sp>
        <p:nvSpPr>
          <p:cNvPr id="515" name="Google Shape;515;p13"/>
          <p:cNvSpPr/>
          <p:nvPr/>
        </p:nvSpPr>
        <p:spPr>
          <a:xfrm>
            <a:off x="1408853" y="4768427"/>
            <a:ext cx="1300480" cy="184234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16" name="Google Shape;516;p13"/>
          <p:cNvSpPr/>
          <p:nvPr/>
        </p:nvSpPr>
        <p:spPr>
          <a:xfrm>
            <a:off x="4226560" y="5310294"/>
            <a:ext cx="975360" cy="108373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17" name="Google Shape;517;p13"/>
          <p:cNvSpPr/>
          <p:nvPr/>
        </p:nvSpPr>
        <p:spPr>
          <a:xfrm>
            <a:off x="1408853" y="5093547"/>
            <a:ext cx="1300480" cy="21674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18" name="Google Shape;518;p13"/>
          <p:cNvSpPr/>
          <p:nvPr/>
        </p:nvSpPr>
        <p:spPr>
          <a:xfrm>
            <a:off x="1408853" y="5527040"/>
            <a:ext cx="1300480" cy="21674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19" name="Google Shape;519;p13"/>
          <p:cNvSpPr/>
          <p:nvPr/>
        </p:nvSpPr>
        <p:spPr>
          <a:xfrm>
            <a:off x="1408853" y="5960533"/>
            <a:ext cx="1300480" cy="21674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20" name="Google Shape;520;p13"/>
          <p:cNvSpPr/>
          <p:nvPr/>
        </p:nvSpPr>
        <p:spPr>
          <a:xfrm>
            <a:off x="1408853" y="6394027"/>
            <a:ext cx="1300480" cy="21674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21" name="Google Shape;521;p13"/>
          <p:cNvSpPr/>
          <p:nvPr/>
        </p:nvSpPr>
        <p:spPr>
          <a:xfrm>
            <a:off x="3576320" y="5093547"/>
            <a:ext cx="325120" cy="32512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22" name="Google Shape;522;p13"/>
          <p:cNvSpPr/>
          <p:nvPr/>
        </p:nvSpPr>
        <p:spPr>
          <a:xfrm>
            <a:off x="3034453" y="4768427"/>
            <a:ext cx="325120" cy="32512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23" name="Google Shape;523;p13"/>
          <p:cNvSpPr/>
          <p:nvPr/>
        </p:nvSpPr>
        <p:spPr>
          <a:xfrm>
            <a:off x="3034453" y="5310293"/>
            <a:ext cx="325120" cy="32512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524" name="Google Shape;524;p13"/>
          <p:cNvCxnSpPr/>
          <p:nvPr/>
        </p:nvCxnSpPr>
        <p:spPr>
          <a:xfrm rot="10800000" flipH="1">
            <a:off x="2709333" y="4985173"/>
            <a:ext cx="325120" cy="216747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" name="Google Shape;525;p13"/>
          <p:cNvCxnSpPr/>
          <p:nvPr/>
        </p:nvCxnSpPr>
        <p:spPr>
          <a:xfrm rot="10800000" flipH="1">
            <a:off x="2600960" y="5201920"/>
            <a:ext cx="1083733" cy="216747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6" name="Google Shape;526;p13"/>
          <p:cNvCxnSpPr/>
          <p:nvPr/>
        </p:nvCxnSpPr>
        <p:spPr>
          <a:xfrm rot="10800000" flipH="1">
            <a:off x="2600960" y="5527040"/>
            <a:ext cx="541867" cy="108373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7" name="Google Shape;527;p13"/>
          <p:cNvSpPr/>
          <p:nvPr/>
        </p:nvSpPr>
        <p:spPr>
          <a:xfrm>
            <a:off x="3467947" y="5527040"/>
            <a:ext cx="325120" cy="32512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528" name="Google Shape;528;p13"/>
          <p:cNvCxnSpPr/>
          <p:nvPr/>
        </p:nvCxnSpPr>
        <p:spPr>
          <a:xfrm rot="10800000" flipH="1">
            <a:off x="2709334" y="5743787"/>
            <a:ext cx="758613" cy="108373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9" name="Google Shape;529;p13"/>
          <p:cNvSpPr/>
          <p:nvPr/>
        </p:nvSpPr>
        <p:spPr>
          <a:xfrm>
            <a:off x="4226560" y="5527040"/>
            <a:ext cx="975360" cy="21674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30" name="Google Shape;530;p13"/>
          <p:cNvSpPr/>
          <p:nvPr/>
        </p:nvSpPr>
        <p:spPr>
          <a:xfrm>
            <a:off x="4226560" y="5960533"/>
            <a:ext cx="975360" cy="21674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531" name="Google Shape;531;p13"/>
          <p:cNvCxnSpPr/>
          <p:nvPr/>
        </p:nvCxnSpPr>
        <p:spPr>
          <a:xfrm>
            <a:off x="2709333" y="6068907"/>
            <a:ext cx="1517227" cy="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2" name="Google Shape;532;p13"/>
          <p:cNvSpPr/>
          <p:nvPr/>
        </p:nvSpPr>
        <p:spPr>
          <a:xfrm>
            <a:off x="6068907" y="5310293"/>
            <a:ext cx="325120" cy="32512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33" name="Google Shape;533;p13"/>
          <p:cNvSpPr/>
          <p:nvPr/>
        </p:nvSpPr>
        <p:spPr>
          <a:xfrm>
            <a:off x="5527040" y="4985173"/>
            <a:ext cx="325120" cy="32512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34" name="Google Shape;534;p13"/>
          <p:cNvSpPr/>
          <p:nvPr/>
        </p:nvSpPr>
        <p:spPr>
          <a:xfrm>
            <a:off x="5527040" y="5527040"/>
            <a:ext cx="325120" cy="32512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535" name="Google Shape;535;p13"/>
          <p:cNvCxnSpPr/>
          <p:nvPr/>
        </p:nvCxnSpPr>
        <p:spPr>
          <a:xfrm rot="10800000" flipH="1">
            <a:off x="5201920" y="5201920"/>
            <a:ext cx="325120" cy="216747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6" name="Google Shape;536;p13"/>
          <p:cNvCxnSpPr/>
          <p:nvPr/>
        </p:nvCxnSpPr>
        <p:spPr>
          <a:xfrm rot="10800000" flipH="1">
            <a:off x="5093547" y="5418667"/>
            <a:ext cx="1083733" cy="216747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7" name="Google Shape;537;p13"/>
          <p:cNvCxnSpPr/>
          <p:nvPr/>
        </p:nvCxnSpPr>
        <p:spPr>
          <a:xfrm rot="10800000" flipH="1">
            <a:off x="5093547" y="5743787"/>
            <a:ext cx="541867" cy="108373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8" name="Google Shape;538;p13"/>
          <p:cNvSpPr/>
          <p:nvPr/>
        </p:nvSpPr>
        <p:spPr>
          <a:xfrm>
            <a:off x="5960533" y="5743787"/>
            <a:ext cx="325120" cy="32512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539" name="Google Shape;539;p13"/>
          <p:cNvCxnSpPr/>
          <p:nvPr/>
        </p:nvCxnSpPr>
        <p:spPr>
          <a:xfrm rot="10800000" flipH="1">
            <a:off x="5201920" y="5960534"/>
            <a:ext cx="758613" cy="108373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0" name="Google Shape;540;p13"/>
          <p:cNvCxnSpPr/>
          <p:nvPr/>
        </p:nvCxnSpPr>
        <p:spPr>
          <a:xfrm rot="10800000" flipH="1">
            <a:off x="5201920" y="6177280"/>
            <a:ext cx="758613" cy="108373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1" name="Google Shape;541;p13"/>
          <p:cNvSpPr/>
          <p:nvPr/>
        </p:nvSpPr>
        <p:spPr>
          <a:xfrm>
            <a:off x="5960533" y="6068907"/>
            <a:ext cx="325120" cy="32512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42" name="Google Shape;542;p13"/>
          <p:cNvSpPr/>
          <p:nvPr/>
        </p:nvSpPr>
        <p:spPr>
          <a:xfrm>
            <a:off x="8778240" y="4876800"/>
            <a:ext cx="975360" cy="108373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43" name="Google Shape;543;p13"/>
          <p:cNvSpPr/>
          <p:nvPr/>
        </p:nvSpPr>
        <p:spPr>
          <a:xfrm>
            <a:off x="8778240" y="5093547"/>
            <a:ext cx="975360" cy="21674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44" name="Google Shape;544;p13"/>
          <p:cNvSpPr/>
          <p:nvPr/>
        </p:nvSpPr>
        <p:spPr>
          <a:xfrm>
            <a:off x="8778240" y="5527040"/>
            <a:ext cx="975360" cy="21674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45" name="Google Shape;545;p13"/>
          <p:cNvSpPr/>
          <p:nvPr/>
        </p:nvSpPr>
        <p:spPr>
          <a:xfrm>
            <a:off x="10620587" y="4876800"/>
            <a:ext cx="325120" cy="32512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46" name="Google Shape;546;p13"/>
          <p:cNvSpPr/>
          <p:nvPr/>
        </p:nvSpPr>
        <p:spPr>
          <a:xfrm>
            <a:off x="10078720" y="4551680"/>
            <a:ext cx="325120" cy="32512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47" name="Google Shape;547;p13"/>
          <p:cNvSpPr/>
          <p:nvPr/>
        </p:nvSpPr>
        <p:spPr>
          <a:xfrm>
            <a:off x="10078720" y="5093547"/>
            <a:ext cx="325120" cy="32512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548" name="Google Shape;548;p13"/>
          <p:cNvCxnSpPr/>
          <p:nvPr/>
        </p:nvCxnSpPr>
        <p:spPr>
          <a:xfrm rot="10800000" flipH="1">
            <a:off x="9753600" y="4768427"/>
            <a:ext cx="325120" cy="216747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" name="Google Shape;549;p13"/>
          <p:cNvCxnSpPr/>
          <p:nvPr/>
        </p:nvCxnSpPr>
        <p:spPr>
          <a:xfrm rot="10800000" flipH="1">
            <a:off x="9645227" y="4985173"/>
            <a:ext cx="1083733" cy="216747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0" name="Google Shape;550;p13"/>
          <p:cNvCxnSpPr/>
          <p:nvPr/>
        </p:nvCxnSpPr>
        <p:spPr>
          <a:xfrm rot="10800000" flipH="1">
            <a:off x="9645227" y="5310294"/>
            <a:ext cx="541867" cy="108373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1" name="Google Shape;551;p13"/>
          <p:cNvSpPr/>
          <p:nvPr/>
        </p:nvSpPr>
        <p:spPr>
          <a:xfrm>
            <a:off x="10512213" y="5310293"/>
            <a:ext cx="325120" cy="32512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552" name="Google Shape;552;p13"/>
          <p:cNvCxnSpPr/>
          <p:nvPr/>
        </p:nvCxnSpPr>
        <p:spPr>
          <a:xfrm rot="10800000" flipH="1">
            <a:off x="9753600" y="5527040"/>
            <a:ext cx="758613" cy="108373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" name="Google Shape;553;p13"/>
          <p:cNvCxnSpPr/>
          <p:nvPr/>
        </p:nvCxnSpPr>
        <p:spPr>
          <a:xfrm rot="10800000" flipH="1">
            <a:off x="9753600" y="5743787"/>
            <a:ext cx="758613" cy="108373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4" name="Google Shape;554;p13"/>
          <p:cNvSpPr/>
          <p:nvPr/>
        </p:nvSpPr>
        <p:spPr>
          <a:xfrm>
            <a:off x="10512213" y="5635413"/>
            <a:ext cx="325120" cy="32512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55" name="Google Shape;555;p13"/>
          <p:cNvSpPr/>
          <p:nvPr/>
        </p:nvSpPr>
        <p:spPr>
          <a:xfrm>
            <a:off x="7477760" y="5093547"/>
            <a:ext cx="975360" cy="108373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56" name="Google Shape;556;p13"/>
          <p:cNvSpPr/>
          <p:nvPr/>
        </p:nvSpPr>
        <p:spPr>
          <a:xfrm>
            <a:off x="7477760" y="5310293"/>
            <a:ext cx="975360" cy="21674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57" name="Google Shape;557;p13"/>
          <p:cNvSpPr/>
          <p:nvPr/>
        </p:nvSpPr>
        <p:spPr>
          <a:xfrm>
            <a:off x="7477760" y="5743787"/>
            <a:ext cx="975360" cy="21674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558" name="Google Shape;558;p13"/>
          <p:cNvCxnSpPr/>
          <p:nvPr/>
        </p:nvCxnSpPr>
        <p:spPr>
          <a:xfrm rot="10800000" flipH="1">
            <a:off x="8453120" y="4985173"/>
            <a:ext cx="325120" cy="216747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9" name="Google Shape;559;p13"/>
          <p:cNvSpPr/>
          <p:nvPr/>
        </p:nvSpPr>
        <p:spPr>
          <a:xfrm>
            <a:off x="2709333" y="5743787"/>
            <a:ext cx="4768427" cy="1029547"/>
          </a:xfrm>
          <a:custGeom>
            <a:avLst/>
            <a:gdLst/>
            <a:ahLst/>
            <a:cxnLst/>
            <a:rect l="l" t="t" r="r" b="b"/>
            <a:pathLst>
              <a:path w="2112" h="456" extrusionOk="0">
                <a:moveTo>
                  <a:pt x="0" y="240"/>
                </a:moveTo>
                <a:cubicBezTo>
                  <a:pt x="452" y="324"/>
                  <a:pt x="904" y="408"/>
                  <a:pt x="1200" y="432"/>
                </a:cubicBezTo>
                <a:cubicBezTo>
                  <a:pt x="1496" y="456"/>
                  <a:pt x="1624" y="456"/>
                  <a:pt x="1776" y="384"/>
                </a:cubicBezTo>
                <a:cubicBezTo>
                  <a:pt x="1928" y="312"/>
                  <a:pt x="2020" y="156"/>
                  <a:pt x="2112" y="0"/>
                </a:cubicBezTo>
              </a:path>
            </a:pathLst>
          </a:cu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60" name="Google Shape;560;p13"/>
          <p:cNvSpPr txBox="1"/>
          <p:nvPr/>
        </p:nvSpPr>
        <p:spPr>
          <a:xfrm>
            <a:off x="3793066" y="4768427"/>
            <a:ext cx="1683397" cy="56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130025" bIns="650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indirect</a:t>
            </a:r>
            <a:endParaRPr sz="3600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61" name="Google Shape;561;p13"/>
          <p:cNvSpPr txBox="1"/>
          <p:nvPr/>
        </p:nvSpPr>
        <p:spPr>
          <a:xfrm>
            <a:off x="6806755" y="4226561"/>
            <a:ext cx="1812535" cy="99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130025" bIns="650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double</a:t>
            </a:r>
            <a:br>
              <a:rPr lang="en-US" sz="2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indirect</a:t>
            </a:r>
            <a:endParaRPr sz="3600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62" name="Google Shape;562;p13"/>
          <p:cNvSpPr txBox="1"/>
          <p:nvPr/>
        </p:nvSpPr>
        <p:spPr>
          <a:xfrm>
            <a:off x="8327591" y="4352665"/>
            <a:ext cx="1805315" cy="56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130025" bIns="650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indirect</a:t>
            </a:r>
            <a:endParaRPr sz="3600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63" name="Google Shape;563;p13"/>
          <p:cNvSpPr/>
          <p:nvPr/>
        </p:nvSpPr>
        <p:spPr>
          <a:xfrm>
            <a:off x="11054080" y="5743787"/>
            <a:ext cx="975360" cy="108373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64" name="Google Shape;564;p13"/>
          <p:cNvSpPr/>
          <p:nvPr/>
        </p:nvSpPr>
        <p:spPr>
          <a:xfrm>
            <a:off x="11054080" y="5960533"/>
            <a:ext cx="975360" cy="21674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65" name="Google Shape;565;p13"/>
          <p:cNvSpPr/>
          <p:nvPr/>
        </p:nvSpPr>
        <p:spPr>
          <a:xfrm>
            <a:off x="11054080" y="6394027"/>
            <a:ext cx="975360" cy="21674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66" name="Google Shape;566;p13"/>
          <p:cNvSpPr/>
          <p:nvPr/>
        </p:nvSpPr>
        <p:spPr>
          <a:xfrm>
            <a:off x="2709334" y="5960533"/>
            <a:ext cx="8236373" cy="1029547"/>
          </a:xfrm>
          <a:custGeom>
            <a:avLst/>
            <a:gdLst/>
            <a:ahLst/>
            <a:cxnLst/>
            <a:rect l="l" t="t" r="r" b="b"/>
            <a:pathLst>
              <a:path w="2112" h="456" extrusionOk="0">
                <a:moveTo>
                  <a:pt x="0" y="240"/>
                </a:moveTo>
                <a:cubicBezTo>
                  <a:pt x="452" y="324"/>
                  <a:pt x="904" y="408"/>
                  <a:pt x="1200" y="432"/>
                </a:cubicBezTo>
                <a:cubicBezTo>
                  <a:pt x="1496" y="456"/>
                  <a:pt x="1624" y="456"/>
                  <a:pt x="1776" y="384"/>
                </a:cubicBezTo>
                <a:cubicBezTo>
                  <a:pt x="1928" y="312"/>
                  <a:pt x="2020" y="156"/>
                  <a:pt x="2112" y="0"/>
                </a:cubicBezTo>
              </a:path>
            </a:pathLst>
          </a:cu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67" name="Google Shape;567;p13"/>
          <p:cNvSpPr txBox="1"/>
          <p:nvPr/>
        </p:nvSpPr>
        <p:spPr>
          <a:xfrm>
            <a:off x="10874364" y="4876801"/>
            <a:ext cx="1676177" cy="99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130025" bIns="650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triple</a:t>
            </a:r>
            <a:br>
              <a:rPr lang="en-US" sz="2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indirect</a:t>
            </a:r>
            <a:endParaRPr sz="3600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4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Flexible # of Extents</a:t>
            </a:r>
            <a:endParaRPr/>
          </a:p>
        </p:txBody>
      </p:sp>
      <p:sp>
        <p:nvSpPr>
          <p:cNvPr id="573" name="Google Shape;573;p14"/>
          <p:cNvSpPr txBox="1">
            <a:spLocks noGrp="1"/>
          </p:cNvSpPr>
          <p:nvPr>
            <p:ph type="body" idx="1"/>
          </p:nvPr>
        </p:nvSpPr>
        <p:spPr>
          <a:xfrm>
            <a:off x="433493" y="2153661"/>
            <a:ext cx="12029440" cy="2936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1407" lvl="0" indent="-30140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r>
              <a:rPr lang="en-US"/>
              <a:t>Modern file systems: </a:t>
            </a:r>
            <a:br>
              <a:rPr lang="en-US"/>
            </a:br>
            <a:r>
              <a:rPr lang="en-US"/>
              <a:t>Dynamic multiple contiguous regions (extents) per file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Organize extents into multi-level tree structure</a:t>
            </a:r>
            <a:endParaRPr/>
          </a:p>
          <a:p>
            <a:pPr marL="917768" lvl="2" indent="-301407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en-US" sz="2600"/>
              <a:t>Each leaf node: starting block and contiguous size</a:t>
            </a:r>
            <a:endParaRPr/>
          </a:p>
          <a:p>
            <a:pPr marL="917768" lvl="2" indent="-301407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en-US" sz="2600"/>
              <a:t>Minimizes meta-data overhead when have few extents</a:t>
            </a:r>
            <a:endParaRPr/>
          </a:p>
          <a:p>
            <a:pPr marL="917768" lvl="2" indent="-301407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en-US" sz="2600"/>
              <a:t>Allows growth beyond fixed number of extents</a:t>
            </a:r>
            <a:endParaRPr/>
          </a:p>
          <a:p>
            <a:pPr marL="616361" lvl="1" indent="-1371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sp>
        <p:nvSpPr>
          <p:cNvPr id="574" name="Google Shape;574;p14"/>
          <p:cNvSpPr/>
          <p:nvPr/>
        </p:nvSpPr>
        <p:spPr>
          <a:xfrm>
            <a:off x="7495402" y="4583433"/>
            <a:ext cx="5154927" cy="4811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130025" bIns="65000" anchor="t" anchorCtr="0">
            <a:noAutofit/>
          </a:bodyPr>
          <a:lstStyle/>
          <a:p>
            <a:pPr marL="1056623" marR="0" lvl="1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"/>
              <a:buNone/>
            </a:pPr>
            <a:endParaRPr sz="2800" b="0" i="0" u="none" strike="noStrike" cap="non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75" name="Google Shape;575;p14"/>
          <p:cNvSpPr/>
          <p:nvPr/>
        </p:nvSpPr>
        <p:spPr>
          <a:xfrm>
            <a:off x="108373" y="5852160"/>
            <a:ext cx="6827520" cy="35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Fragmentation (internal and external)?</a:t>
            </a:r>
            <a:endParaRPr/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Ability to grow file over time?</a:t>
            </a:r>
            <a:endParaRPr/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Seek cost for sequential accesses?</a:t>
            </a:r>
            <a:endParaRPr/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Speed to calculate random accesses?</a:t>
            </a:r>
            <a:endParaRPr/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Wasted space for meta-data?</a:t>
            </a:r>
            <a:endParaRPr/>
          </a:p>
        </p:txBody>
      </p:sp>
      <p:sp>
        <p:nvSpPr>
          <p:cNvPr id="576" name="Google Shape;576;p14"/>
          <p:cNvSpPr/>
          <p:nvPr/>
        </p:nvSpPr>
        <p:spPr>
          <a:xfrm>
            <a:off x="6359900" y="8954547"/>
            <a:ext cx="4442242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56623" marR="0" lvl="1" indent="-4063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+ Relatively small overhead</a:t>
            </a:r>
            <a:endParaRPr/>
          </a:p>
        </p:txBody>
      </p:sp>
      <p:sp>
        <p:nvSpPr>
          <p:cNvPr id="577" name="Google Shape;577;p14"/>
          <p:cNvSpPr/>
          <p:nvPr/>
        </p:nvSpPr>
        <p:spPr>
          <a:xfrm>
            <a:off x="6359900" y="7309027"/>
            <a:ext cx="6502400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56623" marR="0" lvl="1" indent="-4063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+ Still good performance</a:t>
            </a:r>
            <a:endParaRPr/>
          </a:p>
        </p:txBody>
      </p:sp>
      <p:sp>
        <p:nvSpPr>
          <p:cNvPr id="578" name="Google Shape;578;p14"/>
          <p:cNvSpPr/>
          <p:nvPr/>
        </p:nvSpPr>
        <p:spPr>
          <a:xfrm>
            <a:off x="6359900" y="8141522"/>
            <a:ext cx="6502400" cy="86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56623" marR="0" lvl="1" indent="-4063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+/- Some calculations depending on size</a:t>
            </a:r>
            <a:endParaRPr/>
          </a:p>
        </p:txBody>
      </p:sp>
      <p:sp>
        <p:nvSpPr>
          <p:cNvPr id="579" name="Google Shape;579;p14"/>
          <p:cNvSpPr/>
          <p:nvPr/>
        </p:nvSpPr>
        <p:spPr>
          <a:xfrm>
            <a:off x="6359900" y="5852160"/>
            <a:ext cx="6502400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56623" marR="0" lvl="0" indent="-4063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+ Both reasonable</a:t>
            </a:r>
            <a:endParaRPr/>
          </a:p>
        </p:txBody>
      </p:sp>
      <p:sp>
        <p:nvSpPr>
          <p:cNvPr id="580" name="Google Shape;580;p14"/>
          <p:cNvSpPr/>
          <p:nvPr/>
        </p:nvSpPr>
        <p:spPr>
          <a:xfrm>
            <a:off x="6359900" y="6547082"/>
            <a:ext cx="6502400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56623" marR="0" lvl="1" indent="-4063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+ Can grow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5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Assume Multi-Level</a:t>
            </a:r>
            <a:br>
              <a:rPr lang="en-US"/>
            </a:br>
            <a:r>
              <a:rPr lang="en-US"/>
              <a:t>Indexing</a:t>
            </a:r>
            <a:endParaRPr/>
          </a:p>
        </p:txBody>
      </p:sp>
      <p:sp>
        <p:nvSpPr>
          <p:cNvPr id="586" name="Google Shape;586;p15"/>
          <p:cNvSpPr txBox="1">
            <a:spLocks noGrp="1"/>
          </p:cNvSpPr>
          <p:nvPr>
            <p:ph type="body" idx="1"/>
          </p:nvPr>
        </p:nvSpPr>
        <p:spPr>
          <a:xfrm>
            <a:off x="1108570" y="2576898"/>
            <a:ext cx="11581154" cy="6111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1407" lvl="0" indent="-30140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r>
              <a:rPr lang="en-US"/>
              <a:t>Simple approach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r>
              <a:rPr lang="en-US"/>
              <a:t>More complex file systems build from these basic data structures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 txBox="1">
            <a:spLocks noGrp="1"/>
          </p:cNvSpPr>
          <p:nvPr>
            <p:ph type="ctrTitle"/>
          </p:nvPr>
        </p:nvSpPr>
        <p:spPr>
          <a:xfrm>
            <a:off x="975360" y="2926080"/>
            <a:ext cx="11054080" cy="16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 System Implementation</a:t>
            </a:r>
            <a:endParaRPr/>
          </a:p>
        </p:txBody>
      </p:sp>
      <p:sp>
        <p:nvSpPr>
          <p:cNvPr id="142" name="Google Shape;142;p2"/>
          <p:cNvSpPr txBox="1">
            <a:spLocks noGrp="1"/>
          </p:cNvSpPr>
          <p:nvPr>
            <p:ph type="subTitle" idx="1"/>
          </p:nvPr>
        </p:nvSpPr>
        <p:spPr>
          <a:xfrm>
            <a:off x="541867" y="5079999"/>
            <a:ext cx="12029440" cy="4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66972" lvl="0" indent="-8669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b="1"/>
              <a:t>Questions answered in this lecture:</a:t>
            </a:r>
            <a:endParaRPr/>
          </a:p>
          <a:p>
            <a:pPr marL="866972" lvl="0" indent="-86697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/>
              <a:t>What </a:t>
            </a:r>
            <a:r>
              <a:rPr lang="en-US" b="1"/>
              <a:t>on-disk structures </a:t>
            </a:r>
            <a:r>
              <a:rPr lang="en-US"/>
              <a:t>to represent files and directories?</a:t>
            </a:r>
            <a:endParaRPr/>
          </a:p>
          <a:p>
            <a:pPr marL="1517203" lvl="1" indent="-866973" algn="l" rtl="0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dk2"/>
                </a:solidFill>
              </a:rPr>
              <a:t>Contiguous, Extents, Linked, FAT, Indexed, Multi-level indexed</a:t>
            </a:r>
            <a:endParaRPr/>
          </a:p>
          <a:p>
            <a:pPr marL="1517203" lvl="1" indent="-866973" algn="l" rtl="0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dk2"/>
                </a:solidFill>
              </a:rPr>
              <a:t>Which are good for different </a:t>
            </a:r>
            <a:r>
              <a:rPr lang="en-US" sz="2400" b="1">
                <a:solidFill>
                  <a:schemeClr val="dk2"/>
                </a:solidFill>
              </a:rPr>
              <a:t>metrics</a:t>
            </a:r>
            <a:r>
              <a:rPr lang="en-US" sz="2400">
                <a:solidFill>
                  <a:schemeClr val="dk2"/>
                </a:solidFill>
              </a:rPr>
              <a:t>?</a:t>
            </a:r>
            <a:endParaRPr sz="1900">
              <a:solidFill>
                <a:schemeClr val="dk2"/>
              </a:solidFill>
            </a:endParaRPr>
          </a:p>
          <a:p>
            <a:pPr marL="866972" lvl="0" indent="-86697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endParaRPr/>
          </a:p>
          <a:p>
            <a:pPr marL="866972" lvl="0" indent="-86697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/>
              <a:t>What disk </a:t>
            </a:r>
            <a:r>
              <a:rPr lang="en-US" b="1"/>
              <a:t>operations</a:t>
            </a:r>
            <a:r>
              <a:rPr lang="en-US"/>
              <a:t> are needed for:</a:t>
            </a:r>
            <a:endParaRPr/>
          </a:p>
          <a:p>
            <a:pPr marL="866972" lvl="0" indent="-86697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/>
              <a:t>	make directory</a:t>
            </a:r>
            <a:endParaRPr/>
          </a:p>
          <a:p>
            <a:pPr marL="866972" lvl="0" indent="-86697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/>
              <a:t>	open file</a:t>
            </a:r>
            <a:endParaRPr/>
          </a:p>
          <a:p>
            <a:pPr marL="866972" lvl="0" indent="-86697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/>
              <a:t>	write/read file</a:t>
            </a:r>
            <a:endParaRPr/>
          </a:p>
          <a:p>
            <a:pPr marL="866972" lvl="0" indent="-86697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/>
              <a:t>	close file</a:t>
            </a:r>
            <a:endParaRPr/>
          </a:p>
        </p:txBody>
      </p:sp>
      <p:sp>
        <p:nvSpPr>
          <p:cNvPr id="143" name="Google Shape;143;p2"/>
          <p:cNvSpPr txBox="1"/>
          <p:nvPr/>
        </p:nvSpPr>
        <p:spPr>
          <a:xfrm>
            <a:off x="4101349" y="138564"/>
            <a:ext cx="5608320" cy="88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6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RUTGERS UNIVERSITY</a:t>
            </a:r>
            <a:br>
              <a:rPr lang="en-US" sz="256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256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Computer Sciences Department</a:t>
            </a:r>
            <a:endParaRPr/>
          </a:p>
        </p:txBody>
      </p:sp>
      <p:sp>
        <p:nvSpPr>
          <p:cNvPr id="144" name="Google Shape;144;p2"/>
          <p:cNvSpPr txBox="1"/>
          <p:nvPr/>
        </p:nvSpPr>
        <p:spPr>
          <a:xfrm>
            <a:off x="1304636" y="1287298"/>
            <a:ext cx="48768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6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CS 416 + 518  Operating Systems Design</a:t>
            </a:r>
            <a:endParaRPr/>
          </a:p>
        </p:txBody>
      </p:sp>
      <p:sp>
        <p:nvSpPr>
          <p:cNvPr id="145" name="Google Shape;145;p2"/>
          <p:cNvSpPr txBox="1"/>
          <p:nvPr/>
        </p:nvSpPr>
        <p:spPr>
          <a:xfrm>
            <a:off x="9970348" y="1343773"/>
            <a:ext cx="2600959" cy="48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6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Sudarsun Kannan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871B9-7701-2691-AC2E-8FD20241DD1A}"/>
              </a:ext>
            </a:extLst>
          </p:cNvPr>
          <p:cNvSpPr txBox="1"/>
          <p:nvPr/>
        </p:nvSpPr>
        <p:spPr>
          <a:xfrm>
            <a:off x="3252866" y="4725410"/>
            <a:ext cx="65057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6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On-Disk Structures</a:t>
            </a:r>
            <a:endParaRPr/>
          </a:p>
        </p:txBody>
      </p:sp>
      <p:sp>
        <p:nvSpPr>
          <p:cNvPr id="592" name="Google Shape;592;p16"/>
          <p:cNvSpPr txBox="1">
            <a:spLocks noGrp="1"/>
          </p:cNvSpPr>
          <p:nvPr>
            <p:ph type="body" idx="4294967295"/>
          </p:nvPr>
        </p:nvSpPr>
        <p:spPr>
          <a:xfrm>
            <a:off x="794175" y="2333133"/>
            <a:ext cx="11099800" cy="710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1407" lvl="0" indent="-301407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- data block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 - inode table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 - indirect block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 - directories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 - data bitmap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 - inode bitmap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 - superblock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7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FS Structs: Empty Disk</a:t>
            </a:r>
            <a:endParaRPr/>
          </a:p>
        </p:txBody>
      </p:sp>
      <p:grpSp>
        <p:nvGrpSpPr>
          <p:cNvPr id="598" name="Google Shape;598;p17"/>
          <p:cNvGrpSpPr/>
          <p:nvPr/>
        </p:nvGrpSpPr>
        <p:grpSpPr>
          <a:xfrm>
            <a:off x="1130389" y="3028595"/>
            <a:ext cx="10141713" cy="4557956"/>
            <a:chOff x="1511061" y="3169365"/>
            <a:chExt cx="10141713" cy="4557956"/>
          </a:xfrm>
        </p:grpSpPr>
        <p:sp>
          <p:nvSpPr>
            <p:cNvPr id="599" name="Google Shape;599;p17"/>
            <p:cNvSpPr/>
            <p:nvPr/>
          </p:nvSpPr>
          <p:spPr>
            <a:xfrm>
              <a:off x="1518624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2105597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2692570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3279543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3866517" y="3169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4453490" y="3169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5040463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5627436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1616059" y="3703286"/>
              <a:ext cx="3125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0</a:t>
              </a:r>
              <a:endParaRPr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5724871" y="3703286"/>
              <a:ext cx="3125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7</a:t>
              </a:r>
              <a:endParaRPr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7028945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7615918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8202891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8789864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9376838" y="3169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9963811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10550784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11137757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7126379" y="3703286"/>
              <a:ext cx="3125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8</a:t>
              </a: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11130195" y="3703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15</a:t>
              </a: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1518624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105597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2692570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3279543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3866517" y="4312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4453490" y="4312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5040463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5627436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1511061" y="4846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16</a:t>
              </a:r>
              <a:endParaRPr/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5619874" y="4846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23</a:t>
              </a:r>
              <a:endParaRPr/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7028945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7615919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8202891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8789865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9376838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34" name="Google Shape;634;p17"/>
            <p:cNvSpPr/>
            <p:nvPr/>
          </p:nvSpPr>
          <p:spPr>
            <a:xfrm>
              <a:off x="9963811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10550785" y="4312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11137757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7021383" y="4846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24</a:t>
              </a:r>
              <a:endParaRPr/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11130195" y="4846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31</a:t>
              </a:r>
              <a:endParaRPr/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1518624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40" name="Google Shape;640;p17"/>
            <p:cNvSpPr/>
            <p:nvPr/>
          </p:nvSpPr>
          <p:spPr>
            <a:xfrm>
              <a:off x="2105597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2692570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3279543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3866517" y="5455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4453490" y="5455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45" name="Google Shape;645;p17"/>
            <p:cNvSpPr/>
            <p:nvPr/>
          </p:nvSpPr>
          <p:spPr>
            <a:xfrm>
              <a:off x="5040463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46" name="Google Shape;646;p17"/>
            <p:cNvSpPr/>
            <p:nvPr/>
          </p:nvSpPr>
          <p:spPr>
            <a:xfrm>
              <a:off x="5627436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1511061" y="5989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32</a:t>
              </a:r>
              <a:endParaRPr/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5619874" y="5989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39</a:t>
              </a:r>
              <a:endParaRPr/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7028945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7615919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8202891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8789865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9376838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9963811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10550785" y="5455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11137757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7021383" y="5989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40</a:t>
              </a:r>
              <a:endParaRPr/>
            </a:p>
          </p:txBody>
        </p:sp>
        <p:sp>
          <p:nvSpPr>
            <p:cNvPr id="658" name="Google Shape;658;p17"/>
            <p:cNvSpPr/>
            <p:nvPr/>
          </p:nvSpPr>
          <p:spPr>
            <a:xfrm>
              <a:off x="11130195" y="5989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47</a:t>
              </a:r>
              <a:endParaRPr/>
            </a:p>
          </p:txBody>
        </p:sp>
        <p:sp>
          <p:nvSpPr>
            <p:cNvPr id="659" name="Google Shape;659;p17"/>
            <p:cNvSpPr/>
            <p:nvPr/>
          </p:nvSpPr>
          <p:spPr>
            <a:xfrm>
              <a:off x="1518624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2105597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2692570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62" name="Google Shape;662;p17"/>
            <p:cNvSpPr/>
            <p:nvPr/>
          </p:nvSpPr>
          <p:spPr>
            <a:xfrm>
              <a:off x="3279543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63" name="Google Shape;663;p17"/>
            <p:cNvSpPr/>
            <p:nvPr/>
          </p:nvSpPr>
          <p:spPr>
            <a:xfrm>
              <a:off x="3866517" y="6598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64" name="Google Shape;664;p17"/>
            <p:cNvSpPr/>
            <p:nvPr/>
          </p:nvSpPr>
          <p:spPr>
            <a:xfrm>
              <a:off x="4453490" y="6598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65" name="Google Shape;665;p17"/>
            <p:cNvSpPr/>
            <p:nvPr/>
          </p:nvSpPr>
          <p:spPr>
            <a:xfrm>
              <a:off x="5040463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66" name="Google Shape;666;p17"/>
            <p:cNvSpPr/>
            <p:nvPr/>
          </p:nvSpPr>
          <p:spPr>
            <a:xfrm>
              <a:off x="5627436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67" name="Google Shape;667;p17"/>
            <p:cNvSpPr/>
            <p:nvPr/>
          </p:nvSpPr>
          <p:spPr>
            <a:xfrm>
              <a:off x="1511061" y="7132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48</a:t>
              </a:r>
              <a:endParaRPr/>
            </a:p>
          </p:txBody>
        </p:sp>
        <p:sp>
          <p:nvSpPr>
            <p:cNvPr id="668" name="Google Shape;668;p17"/>
            <p:cNvSpPr/>
            <p:nvPr/>
          </p:nvSpPr>
          <p:spPr>
            <a:xfrm>
              <a:off x="5619874" y="7132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55</a:t>
              </a:r>
              <a:endParaRPr/>
            </a:p>
          </p:txBody>
        </p:sp>
        <p:sp>
          <p:nvSpPr>
            <p:cNvPr id="669" name="Google Shape;669;p17"/>
            <p:cNvSpPr/>
            <p:nvPr/>
          </p:nvSpPr>
          <p:spPr>
            <a:xfrm>
              <a:off x="7028945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70" name="Google Shape;670;p17"/>
            <p:cNvSpPr/>
            <p:nvPr/>
          </p:nvSpPr>
          <p:spPr>
            <a:xfrm>
              <a:off x="7615919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71" name="Google Shape;671;p17"/>
            <p:cNvSpPr/>
            <p:nvPr/>
          </p:nvSpPr>
          <p:spPr>
            <a:xfrm>
              <a:off x="8202891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72" name="Google Shape;672;p17"/>
            <p:cNvSpPr/>
            <p:nvPr/>
          </p:nvSpPr>
          <p:spPr>
            <a:xfrm>
              <a:off x="8789865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73" name="Google Shape;673;p17"/>
            <p:cNvSpPr/>
            <p:nvPr/>
          </p:nvSpPr>
          <p:spPr>
            <a:xfrm>
              <a:off x="9376838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74" name="Google Shape;674;p17"/>
            <p:cNvSpPr/>
            <p:nvPr/>
          </p:nvSpPr>
          <p:spPr>
            <a:xfrm>
              <a:off x="9963811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75" name="Google Shape;675;p17"/>
            <p:cNvSpPr/>
            <p:nvPr/>
          </p:nvSpPr>
          <p:spPr>
            <a:xfrm>
              <a:off x="10550785" y="6598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76" name="Google Shape;676;p17"/>
            <p:cNvSpPr/>
            <p:nvPr/>
          </p:nvSpPr>
          <p:spPr>
            <a:xfrm>
              <a:off x="11137757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77" name="Google Shape;677;p17"/>
            <p:cNvSpPr/>
            <p:nvPr/>
          </p:nvSpPr>
          <p:spPr>
            <a:xfrm>
              <a:off x="7021383" y="7132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56</a:t>
              </a:r>
              <a:endParaRPr/>
            </a:p>
          </p:txBody>
        </p:sp>
        <p:sp>
          <p:nvSpPr>
            <p:cNvPr id="678" name="Google Shape;678;p17"/>
            <p:cNvSpPr/>
            <p:nvPr/>
          </p:nvSpPr>
          <p:spPr>
            <a:xfrm>
              <a:off x="11130195" y="7132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63</a:t>
              </a:r>
              <a:endParaRPr/>
            </a:p>
          </p:txBody>
        </p:sp>
      </p:grpSp>
      <p:sp>
        <p:nvSpPr>
          <p:cNvPr id="679" name="Google Shape;679;p17"/>
          <p:cNvSpPr txBox="1"/>
          <p:nvPr/>
        </p:nvSpPr>
        <p:spPr>
          <a:xfrm>
            <a:off x="3751118" y="8174830"/>
            <a:ext cx="537163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Assume each block is 4KB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8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Data Blocks</a:t>
            </a:r>
            <a:endParaRPr/>
          </a:p>
        </p:txBody>
      </p:sp>
      <p:grpSp>
        <p:nvGrpSpPr>
          <p:cNvPr id="685" name="Google Shape;685;p18"/>
          <p:cNvGrpSpPr/>
          <p:nvPr/>
        </p:nvGrpSpPr>
        <p:grpSpPr>
          <a:xfrm>
            <a:off x="1130389" y="3188825"/>
            <a:ext cx="10141713" cy="4557956"/>
            <a:chOff x="1431543" y="2045826"/>
            <a:chExt cx="10141713" cy="4557956"/>
          </a:xfrm>
        </p:grpSpPr>
        <p:sp>
          <p:nvSpPr>
            <p:cNvPr id="686" name="Google Shape;686;p18"/>
            <p:cNvSpPr/>
            <p:nvPr/>
          </p:nvSpPr>
          <p:spPr>
            <a:xfrm>
              <a:off x="1536541" y="2579747"/>
              <a:ext cx="3125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0</a:t>
              </a:r>
              <a:endParaRPr/>
            </a:p>
          </p:txBody>
        </p:sp>
        <p:sp>
          <p:nvSpPr>
            <p:cNvPr id="687" name="Google Shape;687;p18"/>
            <p:cNvSpPr/>
            <p:nvPr/>
          </p:nvSpPr>
          <p:spPr>
            <a:xfrm>
              <a:off x="5645353" y="2579747"/>
              <a:ext cx="3125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7</a:t>
              </a:r>
              <a:endParaRPr/>
            </a:p>
          </p:txBody>
        </p:sp>
        <p:sp>
          <p:nvSpPr>
            <p:cNvPr id="688" name="Google Shape;688;p18"/>
            <p:cNvSpPr/>
            <p:nvPr/>
          </p:nvSpPr>
          <p:spPr>
            <a:xfrm>
              <a:off x="6949427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89" name="Google Shape;689;p18"/>
            <p:cNvSpPr/>
            <p:nvPr/>
          </p:nvSpPr>
          <p:spPr>
            <a:xfrm>
              <a:off x="7536400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90" name="Google Shape;690;p18"/>
            <p:cNvSpPr/>
            <p:nvPr/>
          </p:nvSpPr>
          <p:spPr>
            <a:xfrm>
              <a:off x="8123373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91" name="Google Shape;691;p18"/>
            <p:cNvSpPr/>
            <p:nvPr/>
          </p:nvSpPr>
          <p:spPr>
            <a:xfrm>
              <a:off x="8710346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92" name="Google Shape;692;p18"/>
            <p:cNvSpPr/>
            <p:nvPr/>
          </p:nvSpPr>
          <p:spPr>
            <a:xfrm>
              <a:off x="9297320" y="2045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93" name="Google Shape;693;p18"/>
            <p:cNvSpPr/>
            <p:nvPr/>
          </p:nvSpPr>
          <p:spPr>
            <a:xfrm>
              <a:off x="9884293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94" name="Google Shape;694;p18"/>
            <p:cNvSpPr/>
            <p:nvPr/>
          </p:nvSpPr>
          <p:spPr>
            <a:xfrm>
              <a:off x="10471266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95" name="Google Shape;695;p18"/>
            <p:cNvSpPr/>
            <p:nvPr/>
          </p:nvSpPr>
          <p:spPr>
            <a:xfrm>
              <a:off x="11058239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96" name="Google Shape;696;p18"/>
            <p:cNvSpPr/>
            <p:nvPr/>
          </p:nvSpPr>
          <p:spPr>
            <a:xfrm>
              <a:off x="7046861" y="2579747"/>
              <a:ext cx="3125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8</a:t>
              </a:r>
              <a:endParaRPr/>
            </a:p>
          </p:txBody>
        </p:sp>
        <p:sp>
          <p:nvSpPr>
            <p:cNvPr id="697" name="Google Shape;697;p18"/>
            <p:cNvSpPr/>
            <p:nvPr/>
          </p:nvSpPr>
          <p:spPr>
            <a:xfrm>
              <a:off x="11050677" y="2579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15</a:t>
              </a:r>
              <a:endParaRPr/>
            </a:p>
          </p:txBody>
        </p:sp>
        <p:sp>
          <p:nvSpPr>
            <p:cNvPr id="698" name="Google Shape;698;p18"/>
            <p:cNvSpPr/>
            <p:nvPr/>
          </p:nvSpPr>
          <p:spPr>
            <a:xfrm>
              <a:off x="1439106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99" name="Google Shape;699;p18"/>
            <p:cNvSpPr/>
            <p:nvPr/>
          </p:nvSpPr>
          <p:spPr>
            <a:xfrm>
              <a:off x="2026079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00" name="Google Shape;700;p18"/>
            <p:cNvSpPr/>
            <p:nvPr/>
          </p:nvSpPr>
          <p:spPr>
            <a:xfrm>
              <a:off x="2613052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01" name="Google Shape;701;p18"/>
            <p:cNvSpPr/>
            <p:nvPr/>
          </p:nvSpPr>
          <p:spPr>
            <a:xfrm>
              <a:off x="3200025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02" name="Google Shape;702;p18"/>
            <p:cNvSpPr/>
            <p:nvPr/>
          </p:nvSpPr>
          <p:spPr>
            <a:xfrm>
              <a:off x="3786999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03" name="Google Shape;703;p18"/>
            <p:cNvSpPr/>
            <p:nvPr/>
          </p:nvSpPr>
          <p:spPr>
            <a:xfrm>
              <a:off x="4373972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04" name="Google Shape;704;p18"/>
            <p:cNvSpPr/>
            <p:nvPr/>
          </p:nvSpPr>
          <p:spPr>
            <a:xfrm>
              <a:off x="4960945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05" name="Google Shape;705;p18"/>
            <p:cNvSpPr/>
            <p:nvPr/>
          </p:nvSpPr>
          <p:spPr>
            <a:xfrm>
              <a:off x="5547918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06" name="Google Shape;706;p18"/>
            <p:cNvSpPr/>
            <p:nvPr/>
          </p:nvSpPr>
          <p:spPr>
            <a:xfrm>
              <a:off x="1431543" y="3722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16</a:t>
              </a:r>
              <a:endParaRPr/>
            </a:p>
          </p:txBody>
        </p:sp>
        <p:sp>
          <p:nvSpPr>
            <p:cNvPr id="707" name="Google Shape;707;p18"/>
            <p:cNvSpPr/>
            <p:nvPr/>
          </p:nvSpPr>
          <p:spPr>
            <a:xfrm>
              <a:off x="5540356" y="3722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23</a:t>
              </a:r>
              <a:endParaRPr/>
            </a:p>
          </p:txBody>
        </p:sp>
        <p:sp>
          <p:nvSpPr>
            <p:cNvPr id="708" name="Google Shape;708;p18"/>
            <p:cNvSpPr/>
            <p:nvPr/>
          </p:nvSpPr>
          <p:spPr>
            <a:xfrm>
              <a:off x="6949427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09" name="Google Shape;709;p18"/>
            <p:cNvSpPr/>
            <p:nvPr/>
          </p:nvSpPr>
          <p:spPr>
            <a:xfrm>
              <a:off x="7536401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10" name="Google Shape;710;p18"/>
            <p:cNvSpPr/>
            <p:nvPr/>
          </p:nvSpPr>
          <p:spPr>
            <a:xfrm>
              <a:off x="8123373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11" name="Google Shape;711;p18"/>
            <p:cNvSpPr/>
            <p:nvPr/>
          </p:nvSpPr>
          <p:spPr>
            <a:xfrm>
              <a:off x="8710347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12" name="Google Shape;712;p18"/>
            <p:cNvSpPr/>
            <p:nvPr/>
          </p:nvSpPr>
          <p:spPr>
            <a:xfrm>
              <a:off x="9297320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13" name="Google Shape;713;p18"/>
            <p:cNvSpPr/>
            <p:nvPr/>
          </p:nvSpPr>
          <p:spPr>
            <a:xfrm>
              <a:off x="9884293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14" name="Google Shape;714;p18"/>
            <p:cNvSpPr/>
            <p:nvPr/>
          </p:nvSpPr>
          <p:spPr>
            <a:xfrm>
              <a:off x="10471267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15" name="Google Shape;715;p18"/>
            <p:cNvSpPr/>
            <p:nvPr/>
          </p:nvSpPr>
          <p:spPr>
            <a:xfrm>
              <a:off x="11058239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16" name="Google Shape;716;p18"/>
            <p:cNvSpPr/>
            <p:nvPr/>
          </p:nvSpPr>
          <p:spPr>
            <a:xfrm>
              <a:off x="6941865" y="3722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24</a:t>
              </a:r>
              <a:endParaRPr/>
            </a:p>
          </p:txBody>
        </p:sp>
        <p:sp>
          <p:nvSpPr>
            <p:cNvPr id="717" name="Google Shape;717;p18"/>
            <p:cNvSpPr/>
            <p:nvPr/>
          </p:nvSpPr>
          <p:spPr>
            <a:xfrm>
              <a:off x="11050677" y="3722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31</a:t>
              </a:r>
              <a:endParaRPr/>
            </a:p>
          </p:txBody>
        </p:sp>
        <p:sp>
          <p:nvSpPr>
            <p:cNvPr id="718" name="Google Shape;718;p18"/>
            <p:cNvSpPr/>
            <p:nvPr/>
          </p:nvSpPr>
          <p:spPr>
            <a:xfrm>
              <a:off x="1439106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19" name="Google Shape;719;p18"/>
            <p:cNvSpPr/>
            <p:nvPr/>
          </p:nvSpPr>
          <p:spPr>
            <a:xfrm>
              <a:off x="2026079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20" name="Google Shape;720;p18"/>
            <p:cNvSpPr/>
            <p:nvPr/>
          </p:nvSpPr>
          <p:spPr>
            <a:xfrm>
              <a:off x="2613052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21" name="Google Shape;721;p18"/>
            <p:cNvSpPr/>
            <p:nvPr/>
          </p:nvSpPr>
          <p:spPr>
            <a:xfrm>
              <a:off x="3200025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22" name="Google Shape;722;p18"/>
            <p:cNvSpPr/>
            <p:nvPr/>
          </p:nvSpPr>
          <p:spPr>
            <a:xfrm>
              <a:off x="3786999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23" name="Google Shape;723;p18"/>
            <p:cNvSpPr/>
            <p:nvPr/>
          </p:nvSpPr>
          <p:spPr>
            <a:xfrm>
              <a:off x="4373972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24" name="Google Shape;724;p18"/>
            <p:cNvSpPr/>
            <p:nvPr/>
          </p:nvSpPr>
          <p:spPr>
            <a:xfrm>
              <a:off x="4960945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25" name="Google Shape;725;p18"/>
            <p:cNvSpPr/>
            <p:nvPr/>
          </p:nvSpPr>
          <p:spPr>
            <a:xfrm>
              <a:off x="5547918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26" name="Google Shape;726;p18"/>
            <p:cNvSpPr/>
            <p:nvPr/>
          </p:nvSpPr>
          <p:spPr>
            <a:xfrm>
              <a:off x="1431543" y="4865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32</a:t>
              </a:r>
              <a:endParaRPr/>
            </a:p>
          </p:txBody>
        </p:sp>
        <p:sp>
          <p:nvSpPr>
            <p:cNvPr id="727" name="Google Shape;727;p18"/>
            <p:cNvSpPr/>
            <p:nvPr/>
          </p:nvSpPr>
          <p:spPr>
            <a:xfrm>
              <a:off x="5540356" y="4865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39</a:t>
              </a:r>
              <a:endParaRPr/>
            </a:p>
          </p:txBody>
        </p:sp>
        <p:sp>
          <p:nvSpPr>
            <p:cNvPr id="728" name="Google Shape;728;p18"/>
            <p:cNvSpPr/>
            <p:nvPr/>
          </p:nvSpPr>
          <p:spPr>
            <a:xfrm>
              <a:off x="6949427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29" name="Google Shape;729;p18"/>
            <p:cNvSpPr/>
            <p:nvPr/>
          </p:nvSpPr>
          <p:spPr>
            <a:xfrm>
              <a:off x="7536401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8123373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8710347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32" name="Google Shape;732;p18"/>
            <p:cNvSpPr/>
            <p:nvPr/>
          </p:nvSpPr>
          <p:spPr>
            <a:xfrm>
              <a:off x="9297320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>
              <a:off x="9884293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34" name="Google Shape;734;p18"/>
            <p:cNvSpPr/>
            <p:nvPr/>
          </p:nvSpPr>
          <p:spPr>
            <a:xfrm>
              <a:off x="10471267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35" name="Google Shape;735;p18"/>
            <p:cNvSpPr/>
            <p:nvPr/>
          </p:nvSpPr>
          <p:spPr>
            <a:xfrm>
              <a:off x="11058239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36" name="Google Shape;736;p18"/>
            <p:cNvSpPr/>
            <p:nvPr/>
          </p:nvSpPr>
          <p:spPr>
            <a:xfrm>
              <a:off x="6941865" y="4865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40</a:t>
              </a:r>
              <a:endParaRPr/>
            </a:p>
          </p:txBody>
        </p:sp>
        <p:sp>
          <p:nvSpPr>
            <p:cNvPr id="737" name="Google Shape;737;p18"/>
            <p:cNvSpPr/>
            <p:nvPr/>
          </p:nvSpPr>
          <p:spPr>
            <a:xfrm>
              <a:off x="11050677" y="4865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47</a:t>
              </a:r>
              <a:endParaRPr/>
            </a:p>
          </p:txBody>
        </p:sp>
        <p:sp>
          <p:nvSpPr>
            <p:cNvPr id="738" name="Google Shape;738;p18"/>
            <p:cNvSpPr/>
            <p:nvPr/>
          </p:nvSpPr>
          <p:spPr>
            <a:xfrm>
              <a:off x="1439106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39" name="Google Shape;739;p18"/>
            <p:cNvSpPr/>
            <p:nvPr/>
          </p:nvSpPr>
          <p:spPr>
            <a:xfrm>
              <a:off x="2026079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40" name="Google Shape;740;p18"/>
            <p:cNvSpPr/>
            <p:nvPr/>
          </p:nvSpPr>
          <p:spPr>
            <a:xfrm>
              <a:off x="2613052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41" name="Google Shape;741;p18"/>
            <p:cNvSpPr/>
            <p:nvPr/>
          </p:nvSpPr>
          <p:spPr>
            <a:xfrm>
              <a:off x="3200025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42" name="Google Shape;742;p18"/>
            <p:cNvSpPr/>
            <p:nvPr/>
          </p:nvSpPr>
          <p:spPr>
            <a:xfrm>
              <a:off x="3786999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4373972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44" name="Google Shape;744;p18"/>
            <p:cNvSpPr/>
            <p:nvPr/>
          </p:nvSpPr>
          <p:spPr>
            <a:xfrm>
              <a:off x="4960945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45" name="Google Shape;745;p18"/>
            <p:cNvSpPr/>
            <p:nvPr/>
          </p:nvSpPr>
          <p:spPr>
            <a:xfrm>
              <a:off x="5547918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1431543" y="6008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48</a:t>
              </a:r>
              <a:endParaRPr/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5540356" y="6008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55</a:t>
              </a:r>
              <a:endParaRPr/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6949427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7536401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8123373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8710347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9297320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9884293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10471267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11058239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6941865" y="6008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56</a:t>
              </a:r>
              <a:endParaRPr/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11050677" y="6008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63</a:t>
              </a:r>
              <a:endParaRPr/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1439106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026079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13052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3200025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786999" y="2045826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373972" y="2045826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4960945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5547918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</p:grpSp>
      <p:sp>
        <p:nvSpPr>
          <p:cNvPr id="766" name="Google Shape;766;p18"/>
          <p:cNvSpPr txBox="1"/>
          <p:nvPr/>
        </p:nvSpPr>
        <p:spPr>
          <a:xfrm>
            <a:off x="578604" y="8412329"/>
            <a:ext cx="1117806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Not actual layout : Examine better layout in next lecture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Purpose: Relative number of each time of block 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9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Inodes</a:t>
            </a:r>
            <a:endParaRPr/>
          </a:p>
        </p:txBody>
      </p:sp>
      <p:grpSp>
        <p:nvGrpSpPr>
          <p:cNvPr id="772" name="Google Shape;772;p19"/>
          <p:cNvGrpSpPr/>
          <p:nvPr/>
        </p:nvGrpSpPr>
        <p:grpSpPr>
          <a:xfrm>
            <a:off x="1460925" y="2823704"/>
            <a:ext cx="10141713" cy="4557956"/>
            <a:chOff x="1431543" y="2045826"/>
            <a:chExt cx="10141713" cy="4557956"/>
          </a:xfrm>
        </p:grpSpPr>
        <p:sp>
          <p:nvSpPr>
            <p:cNvPr id="773" name="Google Shape;773;p19"/>
            <p:cNvSpPr/>
            <p:nvPr/>
          </p:nvSpPr>
          <p:spPr>
            <a:xfrm>
              <a:off x="1536541" y="2579747"/>
              <a:ext cx="3125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0</a:t>
              </a:r>
              <a:endParaRPr/>
            </a:p>
          </p:txBody>
        </p:sp>
        <p:sp>
          <p:nvSpPr>
            <p:cNvPr id="774" name="Google Shape;774;p19"/>
            <p:cNvSpPr/>
            <p:nvPr/>
          </p:nvSpPr>
          <p:spPr>
            <a:xfrm>
              <a:off x="5645353" y="2579747"/>
              <a:ext cx="3125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7</a:t>
              </a:r>
              <a:endParaRPr/>
            </a:p>
          </p:txBody>
        </p:sp>
        <p:sp>
          <p:nvSpPr>
            <p:cNvPr id="775" name="Google Shape;775;p19"/>
            <p:cNvSpPr/>
            <p:nvPr/>
          </p:nvSpPr>
          <p:spPr>
            <a:xfrm>
              <a:off x="6949427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76" name="Google Shape;776;p19"/>
            <p:cNvSpPr/>
            <p:nvPr/>
          </p:nvSpPr>
          <p:spPr>
            <a:xfrm>
              <a:off x="7536400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77" name="Google Shape;777;p19"/>
            <p:cNvSpPr/>
            <p:nvPr/>
          </p:nvSpPr>
          <p:spPr>
            <a:xfrm>
              <a:off x="8123373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>
              <a:off x="8710346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79" name="Google Shape;779;p19"/>
            <p:cNvSpPr/>
            <p:nvPr/>
          </p:nvSpPr>
          <p:spPr>
            <a:xfrm>
              <a:off x="9297320" y="2045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80" name="Google Shape;780;p19"/>
            <p:cNvSpPr/>
            <p:nvPr/>
          </p:nvSpPr>
          <p:spPr>
            <a:xfrm>
              <a:off x="9884293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81" name="Google Shape;781;p19"/>
            <p:cNvSpPr/>
            <p:nvPr/>
          </p:nvSpPr>
          <p:spPr>
            <a:xfrm>
              <a:off x="10471266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82" name="Google Shape;782;p19"/>
            <p:cNvSpPr/>
            <p:nvPr/>
          </p:nvSpPr>
          <p:spPr>
            <a:xfrm>
              <a:off x="11058239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83" name="Google Shape;783;p19"/>
            <p:cNvSpPr/>
            <p:nvPr/>
          </p:nvSpPr>
          <p:spPr>
            <a:xfrm>
              <a:off x="7046861" y="2579747"/>
              <a:ext cx="3125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8</a:t>
              </a:r>
              <a:endParaRPr/>
            </a:p>
          </p:txBody>
        </p:sp>
        <p:sp>
          <p:nvSpPr>
            <p:cNvPr id="784" name="Google Shape;784;p19"/>
            <p:cNvSpPr/>
            <p:nvPr/>
          </p:nvSpPr>
          <p:spPr>
            <a:xfrm>
              <a:off x="11050677" y="2579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15</a:t>
              </a:r>
              <a:endParaRPr/>
            </a:p>
          </p:txBody>
        </p:sp>
        <p:sp>
          <p:nvSpPr>
            <p:cNvPr id="785" name="Google Shape;785;p19"/>
            <p:cNvSpPr/>
            <p:nvPr/>
          </p:nvSpPr>
          <p:spPr>
            <a:xfrm>
              <a:off x="1439106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86" name="Google Shape;786;p19"/>
            <p:cNvSpPr/>
            <p:nvPr/>
          </p:nvSpPr>
          <p:spPr>
            <a:xfrm>
              <a:off x="2026079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87" name="Google Shape;787;p19"/>
            <p:cNvSpPr/>
            <p:nvPr/>
          </p:nvSpPr>
          <p:spPr>
            <a:xfrm>
              <a:off x="2613052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88" name="Google Shape;788;p19"/>
            <p:cNvSpPr/>
            <p:nvPr/>
          </p:nvSpPr>
          <p:spPr>
            <a:xfrm>
              <a:off x="3200025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89" name="Google Shape;789;p19"/>
            <p:cNvSpPr/>
            <p:nvPr/>
          </p:nvSpPr>
          <p:spPr>
            <a:xfrm>
              <a:off x="3786999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90" name="Google Shape;790;p19"/>
            <p:cNvSpPr/>
            <p:nvPr/>
          </p:nvSpPr>
          <p:spPr>
            <a:xfrm>
              <a:off x="4373972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91" name="Google Shape;791;p19"/>
            <p:cNvSpPr/>
            <p:nvPr/>
          </p:nvSpPr>
          <p:spPr>
            <a:xfrm>
              <a:off x="4960945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92" name="Google Shape;792;p19"/>
            <p:cNvSpPr/>
            <p:nvPr/>
          </p:nvSpPr>
          <p:spPr>
            <a:xfrm>
              <a:off x="5547918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93" name="Google Shape;793;p19"/>
            <p:cNvSpPr/>
            <p:nvPr/>
          </p:nvSpPr>
          <p:spPr>
            <a:xfrm>
              <a:off x="1431543" y="3722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16</a:t>
              </a:r>
              <a:endParaRPr/>
            </a:p>
          </p:txBody>
        </p:sp>
        <p:sp>
          <p:nvSpPr>
            <p:cNvPr id="794" name="Google Shape;794;p19"/>
            <p:cNvSpPr/>
            <p:nvPr/>
          </p:nvSpPr>
          <p:spPr>
            <a:xfrm>
              <a:off x="5540356" y="3722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23</a:t>
              </a:r>
              <a:endParaRPr/>
            </a:p>
          </p:txBody>
        </p:sp>
        <p:sp>
          <p:nvSpPr>
            <p:cNvPr id="795" name="Google Shape;795;p19"/>
            <p:cNvSpPr/>
            <p:nvPr/>
          </p:nvSpPr>
          <p:spPr>
            <a:xfrm>
              <a:off x="6949427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96" name="Google Shape;796;p19"/>
            <p:cNvSpPr/>
            <p:nvPr/>
          </p:nvSpPr>
          <p:spPr>
            <a:xfrm>
              <a:off x="7536401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97" name="Google Shape;797;p19"/>
            <p:cNvSpPr/>
            <p:nvPr/>
          </p:nvSpPr>
          <p:spPr>
            <a:xfrm>
              <a:off x="8123373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98" name="Google Shape;798;p19"/>
            <p:cNvSpPr/>
            <p:nvPr/>
          </p:nvSpPr>
          <p:spPr>
            <a:xfrm>
              <a:off x="8710347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99" name="Google Shape;799;p19"/>
            <p:cNvSpPr/>
            <p:nvPr/>
          </p:nvSpPr>
          <p:spPr>
            <a:xfrm>
              <a:off x="9297320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00" name="Google Shape;800;p19"/>
            <p:cNvSpPr/>
            <p:nvPr/>
          </p:nvSpPr>
          <p:spPr>
            <a:xfrm>
              <a:off x="9884293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01" name="Google Shape;801;p19"/>
            <p:cNvSpPr/>
            <p:nvPr/>
          </p:nvSpPr>
          <p:spPr>
            <a:xfrm>
              <a:off x="10471267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02" name="Google Shape;802;p19"/>
            <p:cNvSpPr/>
            <p:nvPr/>
          </p:nvSpPr>
          <p:spPr>
            <a:xfrm>
              <a:off x="11058239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03" name="Google Shape;803;p19"/>
            <p:cNvSpPr/>
            <p:nvPr/>
          </p:nvSpPr>
          <p:spPr>
            <a:xfrm>
              <a:off x="6941865" y="3722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24</a:t>
              </a:r>
              <a:endParaRPr/>
            </a:p>
          </p:txBody>
        </p:sp>
        <p:sp>
          <p:nvSpPr>
            <p:cNvPr id="804" name="Google Shape;804;p19"/>
            <p:cNvSpPr/>
            <p:nvPr/>
          </p:nvSpPr>
          <p:spPr>
            <a:xfrm>
              <a:off x="11050677" y="3722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31</a:t>
              </a:r>
              <a:endParaRPr/>
            </a:p>
          </p:txBody>
        </p:sp>
        <p:sp>
          <p:nvSpPr>
            <p:cNvPr id="805" name="Google Shape;805;p19"/>
            <p:cNvSpPr/>
            <p:nvPr/>
          </p:nvSpPr>
          <p:spPr>
            <a:xfrm>
              <a:off x="1439106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06" name="Google Shape;806;p19"/>
            <p:cNvSpPr/>
            <p:nvPr/>
          </p:nvSpPr>
          <p:spPr>
            <a:xfrm>
              <a:off x="2026079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07" name="Google Shape;807;p19"/>
            <p:cNvSpPr/>
            <p:nvPr/>
          </p:nvSpPr>
          <p:spPr>
            <a:xfrm>
              <a:off x="2613052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08" name="Google Shape;808;p19"/>
            <p:cNvSpPr/>
            <p:nvPr/>
          </p:nvSpPr>
          <p:spPr>
            <a:xfrm>
              <a:off x="3200025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09" name="Google Shape;809;p19"/>
            <p:cNvSpPr/>
            <p:nvPr/>
          </p:nvSpPr>
          <p:spPr>
            <a:xfrm>
              <a:off x="3786999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10" name="Google Shape;810;p19"/>
            <p:cNvSpPr/>
            <p:nvPr/>
          </p:nvSpPr>
          <p:spPr>
            <a:xfrm>
              <a:off x="4373972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11" name="Google Shape;811;p19"/>
            <p:cNvSpPr/>
            <p:nvPr/>
          </p:nvSpPr>
          <p:spPr>
            <a:xfrm>
              <a:off x="4960945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12" name="Google Shape;812;p19"/>
            <p:cNvSpPr/>
            <p:nvPr/>
          </p:nvSpPr>
          <p:spPr>
            <a:xfrm>
              <a:off x="5547918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13" name="Google Shape;813;p19"/>
            <p:cNvSpPr/>
            <p:nvPr/>
          </p:nvSpPr>
          <p:spPr>
            <a:xfrm>
              <a:off x="1431543" y="4865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32</a:t>
              </a:r>
              <a:endParaRPr/>
            </a:p>
          </p:txBody>
        </p:sp>
        <p:sp>
          <p:nvSpPr>
            <p:cNvPr id="814" name="Google Shape;814;p19"/>
            <p:cNvSpPr/>
            <p:nvPr/>
          </p:nvSpPr>
          <p:spPr>
            <a:xfrm>
              <a:off x="5540356" y="4865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39</a:t>
              </a:r>
              <a:endParaRPr/>
            </a:p>
          </p:txBody>
        </p:sp>
        <p:sp>
          <p:nvSpPr>
            <p:cNvPr id="815" name="Google Shape;815;p19"/>
            <p:cNvSpPr/>
            <p:nvPr/>
          </p:nvSpPr>
          <p:spPr>
            <a:xfrm>
              <a:off x="6949427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16" name="Google Shape;816;p19"/>
            <p:cNvSpPr/>
            <p:nvPr/>
          </p:nvSpPr>
          <p:spPr>
            <a:xfrm>
              <a:off x="7536401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17" name="Google Shape;817;p19"/>
            <p:cNvSpPr/>
            <p:nvPr/>
          </p:nvSpPr>
          <p:spPr>
            <a:xfrm>
              <a:off x="8123373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18" name="Google Shape;818;p19"/>
            <p:cNvSpPr/>
            <p:nvPr/>
          </p:nvSpPr>
          <p:spPr>
            <a:xfrm>
              <a:off x="8710347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19" name="Google Shape;819;p19"/>
            <p:cNvSpPr/>
            <p:nvPr/>
          </p:nvSpPr>
          <p:spPr>
            <a:xfrm>
              <a:off x="9297320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20" name="Google Shape;820;p19"/>
            <p:cNvSpPr/>
            <p:nvPr/>
          </p:nvSpPr>
          <p:spPr>
            <a:xfrm>
              <a:off x="9884293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21" name="Google Shape;821;p19"/>
            <p:cNvSpPr/>
            <p:nvPr/>
          </p:nvSpPr>
          <p:spPr>
            <a:xfrm>
              <a:off x="10471267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22" name="Google Shape;822;p19"/>
            <p:cNvSpPr/>
            <p:nvPr/>
          </p:nvSpPr>
          <p:spPr>
            <a:xfrm>
              <a:off x="11058239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23" name="Google Shape;823;p19"/>
            <p:cNvSpPr/>
            <p:nvPr/>
          </p:nvSpPr>
          <p:spPr>
            <a:xfrm>
              <a:off x="6941865" y="4865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40</a:t>
              </a:r>
              <a:endParaRPr/>
            </a:p>
          </p:txBody>
        </p:sp>
        <p:sp>
          <p:nvSpPr>
            <p:cNvPr id="824" name="Google Shape;824;p19"/>
            <p:cNvSpPr/>
            <p:nvPr/>
          </p:nvSpPr>
          <p:spPr>
            <a:xfrm>
              <a:off x="11050677" y="4865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47</a:t>
              </a:r>
              <a:endParaRPr/>
            </a:p>
          </p:txBody>
        </p:sp>
        <p:sp>
          <p:nvSpPr>
            <p:cNvPr id="825" name="Google Shape;825;p19"/>
            <p:cNvSpPr/>
            <p:nvPr/>
          </p:nvSpPr>
          <p:spPr>
            <a:xfrm>
              <a:off x="1439106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26" name="Google Shape;826;p19"/>
            <p:cNvSpPr/>
            <p:nvPr/>
          </p:nvSpPr>
          <p:spPr>
            <a:xfrm>
              <a:off x="2026079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27" name="Google Shape;827;p19"/>
            <p:cNvSpPr/>
            <p:nvPr/>
          </p:nvSpPr>
          <p:spPr>
            <a:xfrm>
              <a:off x="2613052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28" name="Google Shape;828;p19"/>
            <p:cNvSpPr/>
            <p:nvPr/>
          </p:nvSpPr>
          <p:spPr>
            <a:xfrm>
              <a:off x="3200025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29" name="Google Shape;829;p19"/>
            <p:cNvSpPr/>
            <p:nvPr/>
          </p:nvSpPr>
          <p:spPr>
            <a:xfrm>
              <a:off x="3786999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30" name="Google Shape;830;p19"/>
            <p:cNvSpPr/>
            <p:nvPr/>
          </p:nvSpPr>
          <p:spPr>
            <a:xfrm>
              <a:off x="4373972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31" name="Google Shape;831;p19"/>
            <p:cNvSpPr/>
            <p:nvPr/>
          </p:nvSpPr>
          <p:spPr>
            <a:xfrm>
              <a:off x="4960945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32" name="Google Shape;832;p19"/>
            <p:cNvSpPr/>
            <p:nvPr/>
          </p:nvSpPr>
          <p:spPr>
            <a:xfrm>
              <a:off x="5547918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33" name="Google Shape;833;p19"/>
            <p:cNvSpPr/>
            <p:nvPr/>
          </p:nvSpPr>
          <p:spPr>
            <a:xfrm>
              <a:off x="1431543" y="6008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48</a:t>
              </a:r>
              <a:endParaRPr/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5540356" y="6008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55</a:t>
              </a:r>
              <a:endParaRPr/>
            </a:p>
          </p:txBody>
        </p:sp>
        <p:sp>
          <p:nvSpPr>
            <p:cNvPr id="835" name="Google Shape;835;p19"/>
            <p:cNvSpPr/>
            <p:nvPr/>
          </p:nvSpPr>
          <p:spPr>
            <a:xfrm>
              <a:off x="6949427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36" name="Google Shape;836;p19"/>
            <p:cNvSpPr/>
            <p:nvPr/>
          </p:nvSpPr>
          <p:spPr>
            <a:xfrm>
              <a:off x="7536401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8123373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38" name="Google Shape;838;p19"/>
            <p:cNvSpPr/>
            <p:nvPr/>
          </p:nvSpPr>
          <p:spPr>
            <a:xfrm>
              <a:off x="8710347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9297320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40" name="Google Shape;840;p19"/>
            <p:cNvSpPr/>
            <p:nvPr/>
          </p:nvSpPr>
          <p:spPr>
            <a:xfrm>
              <a:off x="9884293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41" name="Google Shape;841;p19"/>
            <p:cNvSpPr/>
            <p:nvPr/>
          </p:nvSpPr>
          <p:spPr>
            <a:xfrm>
              <a:off x="10471267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11058239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6941865" y="6008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56</a:t>
              </a:r>
              <a:endParaRPr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11050677" y="6008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63</a:t>
              </a:r>
              <a:endParaRPr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1439106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2026079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2613052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3200025" y="2045826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3786999" y="2045826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4373972" y="2045826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4960945" y="2045826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5547918" y="2045826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0"/>
          <p:cNvSpPr/>
          <p:nvPr/>
        </p:nvSpPr>
        <p:spPr>
          <a:xfrm>
            <a:off x="7146375" y="2935954"/>
            <a:ext cx="1282530" cy="1421349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</a:t>
            </a:r>
            <a:endParaRPr/>
          </a:p>
        </p:txBody>
      </p:sp>
      <p:sp>
        <p:nvSpPr>
          <p:cNvPr id="858" name="Google Shape;858;p20"/>
          <p:cNvSpPr/>
          <p:nvPr/>
        </p:nvSpPr>
        <p:spPr>
          <a:xfrm>
            <a:off x="8482011" y="2935954"/>
            <a:ext cx="1282530" cy="1421349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</a:t>
            </a:r>
            <a:endParaRPr/>
          </a:p>
        </p:txBody>
      </p:sp>
      <p:sp>
        <p:nvSpPr>
          <p:cNvPr id="859" name="Google Shape;859;p20"/>
          <p:cNvSpPr/>
          <p:nvPr/>
        </p:nvSpPr>
        <p:spPr>
          <a:xfrm>
            <a:off x="9826832" y="2926770"/>
            <a:ext cx="1282530" cy="1421349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</a:t>
            </a:r>
            <a:endParaRPr/>
          </a:p>
        </p:txBody>
      </p:sp>
      <p:sp>
        <p:nvSpPr>
          <p:cNvPr id="860" name="Google Shape;860;p20"/>
          <p:cNvSpPr/>
          <p:nvPr/>
        </p:nvSpPr>
        <p:spPr>
          <a:xfrm>
            <a:off x="11162469" y="2926770"/>
            <a:ext cx="1282530" cy="1421349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19</a:t>
            </a:r>
            <a:endParaRPr/>
          </a:p>
        </p:txBody>
      </p:sp>
      <p:sp>
        <p:nvSpPr>
          <p:cNvPr id="861" name="Google Shape;861;p20"/>
          <p:cNvSpPr/>
          <p:nvPr/>
        </p:nvSpPr>
        <p:spPr>
          <a:xfrm>
            <a:off x="7146375" y="4424798"/>
            <a:ext cx="1282530" cy="1421349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</a:t>
            </a:r>
            <a:endParaRPr/>
          </a:p>
        </p:txBody>
      </p:sp>
      <p:sp>
        <p:nvSpPr>
          <p:cNvPr id="862" name="Google Shape;862;p20"/>
          <p:cNvSpPr/>
          <p:nvPr/>
        </p:nvSpPr>
        <p:spPr>
          <a:xfrm>
            <a:off x="8482011" y="4424798"/>
            <a:ext cx="1282530" cy="1421349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</a:t>
            </a:r>
            <a:endParaRPr sz="32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21</a:t>
            </a:r>
            <a:endParaRPr/>
          </a:p>
        </p:txBody>
      </p:sp>
      <p:sp>
        <p:nvSpPr>
          <p:cNvPr id="863" name="Google Shape;863;p20"/>
          <p:cNvSpPr/>
          <p:nvPr/>
        </p:nvSpPr>
        <p:spPr>
          <a:xfrm>
            <a:off x="9826833" y="4415614"/>
            <a:ext cx="1282530" cy="1421349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22</a:t>
            </a:r>
            <a:endParaRPr/>
          </a:p>
        </p:txBody>
      </p:sp>
      <p:sp>
        <p:nvSpPr>
          <p:cNvPr id="864" name="Google Shape;864;p20"/>
          <p:cNvSpPr/>
          <p:nvPr/>
        </p:nvSpPr>
        <p:spPr>
          <a:xfrm>
            <a:off x="11162469" y="4415614"/>
            <a:ext cx="1282530" cy="1421349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23</a:t>
            </a:r>
            <a:endParaRPr/>
          </a:p>
        </p:txBody>
      </p:sp>
      <p:sp>
        <p:nvSpPr>
          <p:cNvPr id="865" name="Google Shape;865;p20"/>
          <p:cNvSpPr/>
          <p:nvPr/>
        </p:nvSpPr>
        <p:spPr>
          <a:xfrm>
            <a:off x="7137191" y="5910127"/>
            <a:ext cx="1282530" cy="1421349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24</a:t>
            </a:r>
            <a:endParaRPr/>
          </a:p>
        </p:txBody>
      </p:sp>
      <p:sp>
        <p:nvSpPr>
          <p:cNvPr id="866" name="Google Shape;866;p20"/>
          <p:cNvSpPr/>
          <p:nvPr/>
        </p:nvSpPr>
        <p:spPr>
          <a:xfrm>
            <a:off x="8472827" y="5910127"/>
            <a:ext cx="1282530" cy="1421349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25</a:t>
            </a:r>
            <a:endParaRPr/>
          </a:p>
        </p:txBody>
      </p:sp>
      <p:sp>
        <p:nvSpPr>
          <p:cNvPr id="867" name="Google Shape;867;p20"/>
          <p:cNvSpPr/>
          <p:nvPr/>
        </p:nvSpPr>
        <p:spPr>
          <a:xfrm>
            <a:off x="9817648" y="5913643"/>
            <a:ext cx="1282530" cy="1421348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26</a:t>
            </a:r>
            <a:endParaRPr/>
          </a:p>
        </p:txBody>
      </p:sp>
      <p:sp>
        <p:nvSpPr>
          <p:cNvPr id="868" name="Google Shape;868;p20"/>
          <p:cNvSpPr/>
          <p:nvPr/>
        </p:nvSpPr>
        <p:spPr>
          <a:xfrm>
            <a:off x="11153284" y="5913643"/>
            <a:ext cx="1282530" cy="1421348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27</a:t>
            </a:r>
            <a:endParaRPr/>
          </a:p>
        </p:txBody>
      </p:sp>
      <p:sp>
        <p:nvSpPr>
          <p:cNvPr id="869" name="Google Shape;869;p20"/>
          <p:cNvSpPr/>
          <p:nvPr/>
        </p:nvSpPr>
        <p:spPr>
          <a:xfrm>
            <a:off x="7137191" y="7398971"/>
            <a:ext cx="1282530" cy="1421349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28</a:t>
            </a:r>
            <a:endParaRPr/>
          </a:p>
        </p:txBody>
      </p:sp>
      <p:sp>
        <p:nvSpPr>
          <p:cNvPr id="870" name="Google Shape;870;p20"/>
          <p:cNvSpPr/>
          <p:nvPr/>
        </p:nvSpPr>
        <p:spPr>
          <a:xfrm>
            <a:off x="8472827" y="7398971"/>
            <a:ext cx="1282530" cy="1421349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29</a:t>
            </a:r>
            <a:endParaRPr/>
          </a:p>
        </p:txBody>
      </p:sp>
      <p:sp>
        <p:nvSpPr>
          <p:cNvPr id="871" name="Google Shape;871;p20"/>
          <p:cNvSpPr/>
          <p:nvPr/>
        </p:nvSpPr>
        <p:spPr>
          <a:xfrm>
            <a:off x="9817648" y="7402487"/>
            <a:ext cx="1282530" cy="1421348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30</a:t>
            </a:r>
            <a:endParaRPr/>
          </a:p>
        </p:txBody>
      </p:sp>
      <p:sp>
        <p:nvSpPr>
          <p:cNvPr id="872" name="Google Shape;872;p20"/>
          <p:cNvSpPr/>
          <p:nvPr/>
        </p:nvSpPr>
        <p:spPr>
          <a:xfrm>
            <a:off x="11153284" y="7402487"/>
            <a:ext cx="1282530" cy="1421348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31</a:t>
            </a:r>
            <a:endParaRPr/>
          </a:p>
        </p:txBody>
      </p:sp>
      <p:sp>
        <p:nvSpPr>
          <p:cNvPr id="873" name="Google Shape;873;p20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One Inode Block</a:t>
            </a:r>
            <a:endParaRPr/>
          </a:p>
        </p:txBody>
      </p:sp>
      <p:sp>
        <p:nvSpPr>
          <p:cNvPr id="874" name="Google Shape;874;p20"/>
          <p:cNvSpPr txBox="1">
            <a:spLocks noGrp="1"/>
          </p:cNvSpPr>
          <p:nvPr>
            <p:ph type="body" idx="4294967295"/>
          </p:nvPr>
        </p:nvSpPr>
        <p:spPr>
          <a:xfrm>
            <a:off x="483129" y="2443577"/>
            <a:ext cx="6349697" cy="609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1407" lvl="0" indent="-301407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Each inode is typically 256 bytes (depends on the FS, maybe 128 bytes)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</a:pPr>
            <a:endParaRPr sz="3800">
              <a:solidFill>
                <a:srgbClr val="333333"/>
              </a:solidFill>
            </a:endParaRPr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4KB disk block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</a:pPr>
            <a:endParaRPr sz="3800">
              <a:solidFill>
                <a:srgbClr val="333333"/>
              </a:solidFill>
            </a:endParaRPr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16 inodes per inode block.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21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Inode</a:t>
            </a:r>
            <a:endParaRPr/>
          </a:p>
        </p:txBody>
      </p:sp>
      <p:sp>
        <p:nvSpPr>
          <p:cNvPr id="880" name="Google Shape;880;p21"/>
          <p:cNvSpPr/>
          <p:nvPr/>
        </p:nvSpPr>
        <p:spPr>
          <a:xfrm>
            <a:off x="1549213" y="2705882"/>
            <a:ext cx="4550422" cy="4494007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</a:t>
            </a: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 (file or dir?)</a:t>
            </a:r>
            <a:endParaRPr sz="32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uid</a:t>
            </a: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(owner)</a:t>
            </a:r>
            <a:endParaRPr sz="32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rwx (permissions)</a:t>
            </a:r>
            <a:endParaRPr sz="32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size (i</a:t>
            </a: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bytes)</a:t>
            </a:r>
            <a:endParaRPr sz="32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</a:t>
            </a: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 (access)</a:t>
            </a:r>
            <a:endParaRPr sz="32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cti</a:t>
            </a: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 (create)</a:t>
            </a:r>
            <a:endParaRPr sz="32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links_count (# paths)</a:t>
            </a:r>
            <a:endParaRPr sz="32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addrs[N] (N data blocks)</a:t>
            </a:r>
            <a:endParaRPr sz="28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22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Inodes</a:t>
            </a:r>
            <a:endParaRPr/>
          </a:p>
        </p:txBody>
      </p:sp>
      <p:grpSp>
        <p:nvGrpSpPr>
          <p:cNvPr id="886" name="Google Shape;886;p22"/>
          <p:cNvGrpSpPr/>
          <p:nvPr/>
        </p:nvGrpSpPr>
        <p:grpSpPr>
          <a:xfrm>
            <a:off x="1431543" y="2637398"/>
            <a:ext cx="10141713" cy="4557956"/>
            <a:chOff x="1431543" y="2045826"/>
            <a:chExt cx="10141713" cy="4557956"/>
          </a:xfrm>
        </p:grpSpPr>
        <p:sp>
          <p:nvSpPr>
            <p:cNvPr id="887" name="Google Shape;887;p22"/>
            <p:cNvSpPr/>
            <p:nvPr/>
          </p:nvSpPr>
          <p:spPr>
            <a:xfrm>
              <a:off x="1536541" y="2579747"/>
              <a:ext cx="3125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0</a:t>
              </a:r>
              <a:endParaRPr/>
            </a:p>
          </p:txBody>
        </p:sp>
        <p:sp>
          <p:nvSpPr>
            <p:cNvPr id="888" name="Google Shape;888;p22"/>
            <p:cNvSpPr/>
            <p:nvPr/>
          </p:nvSpPr>
          <p:spPr>
            <a:xfrm>
              <a:off x="5645353" y="2579747"/>
              <a:ext cx="3125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7</a:t>
              </a:r>
              <a:endParaRPr/>
            </a:p>
          </p:txBody>
        </p:sp>
        <p:sp>
          <p:nvSpPr>
            <p:cNvPr id="889" name="Google Shape;889;p22"/>
            <p:cNvSpPr/>
            <p:nvPr/>
          </p:nvSpPr>
          <p:spPr>
            <a:xfrm>
              <a:off x="6949427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90" name="Google Shape;890;p22"/>
            <p:cNvSpPr/>
            <p:nvPr/>
          </p:nvSpPr>
          <p:spPr>
            <a:xfrm>
              <a:off x="7536400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91" name="Google Shape;891;p22"/>
            <p:cNvSpPr/>
            <p:nvPr/>
          </p:nvSpPr>
          <p:spPr>
            <a:xfrm>
              <a:off x="8123373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92" name="Google Shape;892;p22"/>
            <p:cNvSpPr/>
            <p:nvPr/>
          </p:nvSpPr>
          <p:spPr>
            <a:xfrm>
              <a:off x="8710346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93" name="Google Shape;893;p22"/>
            <p:cNvSpPr/>
            <p:nvPr/>
          </p:nvSpPr>
          <p:spPr>
            <a:xfrm>
              <a:off x="9297320" y="2045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94" name="Google Shape;894;p22"/>
            <p:cNvSpPr/>
            <p:nvPr/>
          </p:nvSpPr>
          <p:spPr>
            <a:xfrm>
              <a:off x="9884293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95" name="Google Shape;895;p22"/>
            <p:cNvSpPr/>
            <p:nvPr/>
          </p:nvSpPr>
          <p:spPr>
            <a:xfrm>
              <a:off x="10471266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96" name="Google Shape;896;p22"/>
            <p:cNvSpPr/>
            <p:nvPr/>
          </p:nvSpPr>
          <p:spPr>
            <a:xfrm>
              <a:off x="11058239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97" name="Google Shape;897;p22"/>
            <p:cNvSpPr/>
            <p:nvPr/>
          </p:nvSpPr>
          <p:spPr>
            <a:xfrm>
              <a:off x="7046861" y="2579747"/>
              <a:ext cx="3125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8</a:t>
              </a:r>
              <a:endParaRPr/>
            </a:p>
          </p:txBody>
        </p:sp>
        <p:sp>
          <p:nvSpPr>
            <p:cNvPr id="898" name="Google Shape;898;p22"/>
            <p:cNvSpPr/>
            <p:nvPr/>
          </p:nvSpPr>
          <p:spPr>
            <a:xfrm>
              <a:off x="11050677" y="2579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15</a:t>
              </a:r>
              <a:endParaRPr/>
            </a:p>
          </p:txBody>
        </p:sp>
        <p:sp>
          <p:nvSpPr>
            <p:cNvPr id="899" name="Google Shape;899;p22"/>
            <p:cNvSpPr/>
            <p:nvPr/>
          </p:nvSpPr>
          <p:spPr>
            <a:xfrm>
              <a:off x="1439106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00" name="Google Shape;900;p22"/>
            <p:cNvSpPr/>
            <p:nvPr/>
          </p:nvSpPr>
          <p:spPr>
            <a:xfrm>
              <a:off x="2026079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01" name="Google Shape;901;p22"/>
            <p:cNvSpPr/>
            <p:nvPr/>
          </p:nvSpPr>
          <p:spPr>
            <a:xfrm>
              <a:off x="2613052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02" name="Google Shape;902;p22"/>
            <p:cNvSpPr/>
            <p:nvPr/>
          </p:nvSpPr>
          <p:spPr>
            <a:xfrm>
              <a:off x="3200025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03" name="Google Shape;903;p22"/>
            <p:cNvSpPr/>
            <p:nvPr/>
          </p:nvSpPr>
          <p:spPr>
            <a:xfrm>
              <a:off x="3786999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04" name="Google Shape;904;p22"/>
            <p:cNvSpPr/>
            <p:nvPr/>
          </p:nvSpPr>
          <p:spPr>
            <a:xfrm>
              <a:off x="4373972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4960945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5547918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1431543" y="3722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16</a:t>
              </a:r>
              <a:endParaRPr/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5540356" y="3722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23</a:t>
              </a:r>
              <a:endParaRPr/>
            </a:p>
          </p:txBody>
        </p:sp>
        <p:sp>
          <p:nvSpPr>
            <p:cNvPr id="909" name="Google Shape;909;p22"/>
            <p:cNvSpPr/>
            <p:nvPr/>
          </p:nvSpPr>
          <p:spPr>
            <a:xfrm>
              <a:off x="6949427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10" name="Google Shape;910;p22"/>
            <p:cNvSpPr/>
            <p:nvPr/>
          </p:nvSpPr>
          <p:spPr>
            <a:xfrm>
              <a:off x="7536401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11" name="Google Shape;911;p22"/>
            <p:cNvSpPr/>
            <p:nvPr/>
          </p:nvSpPr>
          <p:spPr>
            <a:xfrm>
              <a:off x="8123373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12" name="Google Shape;912;p22"/>
            <p:cNvSpPr/>
            <p:nvPr/>
          </p:nvSpPr>
          <p:spPr>
            <a:xfrm>
              <a:off x="8710347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13" name="Google Shape;913;p22"/>
            <p:cNvSpPr/>
            <p:nvPr/>
          </p:nvSpPr>
          <p:spPr>
            <a:xfrm>
              <a:off x="9297320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14" name="Google Shape;914;p22"/>
            <p:cNvSpPr/>
            <p:nvPr/>
          </p:nvSpPr>
          <p:spPr>
            <a:xfrm>
              <a:off x="9884293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15" name="Google Shape;915;p22"/>
            <p:cNvSpPr/>
            <p:nvPr/>
          </p:nvSpPr>
          <p:spPr>
            <a:xfrm>
              <a:off x="10471267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16" name="Google Shape;916;p22"/>
            <p:cNvSpPr/>
            <p:nvPr/>
          </p:nvSpPr>
          <p:spPr>
            <a:xfrm>
              <a:off x="11058239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17" name="Google Shape;917;p22"/>
            <p:cNvSpPr/>
            <p:nvPr/>
          </p:nvSpPr>
          <p:spPr>
            <a:xfrm>
              <a:off x="6941865" y="3722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24</a:t>
              </a:r>
              <a:endParaRPr/>
            </a:p>
          </p:txBody>
        </p:sp>
        <p:sp>
          <p:nvSpPr>
            <p:cNvPr id="918" name="Google Shape;918;p22"/>
            <p:cNvSpPr/>
            <p:nvPr/>
          </p:nvSpPr>
          <p:spPr>
            <a:xfrm>
              <a:off x="11050677" y="3722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31</a:t>
              </a:r>
              <a:endParaRPr/>
            </a:p>
          </p:txBody>
        </p:sp>
        <p:sp>
          <p:nvSpPr>
            <p:cNvPr id="919" name="Google Shape;919;p22"/>
            <p:cNvSpPr/>
            <p:nvPr/>
          </p:nvSpPr>
          <p:spPr>
            <a:xfrm>
              <a:off x="1439106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20" name="Google Shape;920;p22"/>
            <p:cNvSpPr/>
            <p:nvPr/>
          </p:nvSpPr>
          <p:spPr>
            <a:xfrm>
              <a:off x="2026079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21" name="Google Shape;921;p22"/>
            <p:cNvSpPr/>
            <p:nvPr/>
          </p:nvSpPr>
          <p:spPr>
            <a:xfrm>
              <a:off x="2613052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22" name="Google Shape;922;p22"/>
            <p:cNvSpPr/>
            <p:nvPr/>
          </p:nvSpPr>
          <p:spPr>
            <a:xfrm>
              <a:off x="3200025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23" name="Google Shape;923;p22"/>
            <p:cNvSpPr/>
            <p:nvPr/>
          </p:nvSpPr>
          <p:spPr>
            <a:xfrm>
              <a:off x="3786999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24" name="Google Shape;924;p22"/>
            <p:cNvSpPr/>
            <p:nvPr/>
          </p:nvSpPr>
          <p:spPr>
            <a:xfrm>
              <a:off x="4373972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25" name="Google Shape;925;p22"/>
            <p:cNvSpPr/>
            <p:nvPr/>
          </p:nvSpPr>
          <p:spPr>
            <a:xfrm>
              <a:off x="4960945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26" name="Google Shape;926;p22"/>
            <p:cNvSpPr/>
            <p:nvPr/>
          </p:nvSpPr>
          <p:spPr>
            <a:xfrm>
              <a:off x="5547918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27" name="Google Shape;927;p22"/>
            <p:cNvSpPr/>
            <p:nvPr/>
          </p:nvSpPr>
          <p:spPr>
            <a:xfrm>
              <a:off x="1431543" y="4865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32</a:t>
              </a:r>
              <a:endParaRPr/>
            </a:p>
          </p:txBody>
        </p:sp>
        <p:sp>
          <p:nvSpPr>
            <p:cNvPr id="928" name="Google Shape;928;p22"/>
            <p:cNvSpPr/>
            <p:nvPr/>
          </p:nvSpPr>
          <p:spPr>
            <a:xfrm>
              <a:off x="5540356" y="4865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39</a:t>
              </a:r>
              <a:endParaRPr/>
            </a:p>
          </p:txBody>
        </p:sp>
        <p:sp>
          <p:nvSpPr>
            <p:cNvPr id="929" name="Google Shape;929;p22"/>
            <p:cNvSpPr/>
            <p:nvPr/>
          </p:nvSpPr>
          <p:spPr>
            <a:xfrm>
              <a:off x="6949427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30" name="Google Shape;930;p22"/>
            <p:cNvSpPr/>
            <p:nvPr/>
          </p:nvSpPr>
          <p:spPr>
            <a:xfrm>
              <a:off x="7536401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31" name="Google Shape;931;p22"/>
            <p:cNvSpPr/>
            <p:nvPr/>
          </p:nvSpPr>
          <p:spPr>
            <a:xfrm>
              <a:off x="8123373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32" name="Google Shape;932;p22"/>
            <p:cNvSpPr/>
            <p:nvPr/>
          </p:nvSpPr>
          <p:spPr>
            <a:xfrm>
              <a:off x="8710347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33" name="Google Shape;933;p22"/>
            <p:cNvSpPr/>
            <p:nvPr/>
          </p:nvSpPr>
          <p:spPr>
            <a:xfrm>
              <a:off x="9297320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34" name="Google Shape;934;p22"/>
            <p:cNvSpPr/>
            <p:nvPr/>
          </p:nvSpPr>
          <p:spPr>
            <a:xfrm>
              <a:off x="9884293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35" name="Google Shape;935;p22"/>
            <p:cNvSpPr/>
            <p:nvPr/>
          </p:nvSpPr>
          <p:spPr>
            <a:xfrm>
              <a:off x="10471267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36" name="Google Shape;936;p22"/>
            <p:cNvSpPr/>
            <p:nvPr/>
          </p:nvSpPr>
          <p:spPr>
            <a:xfrm>
              <a:off x="11058239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37" name="Google Shape;937;p22"/>
            <p:cNvSpPr/>
            <p:nvPr/>
          </p:nvSpPr>
          <p:spPr>
            <a:xfrm>
              <a:off x="6941865" y="4865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40</a:t>
              </a:r>
              <a:endParaRPr/>
            </a:p>
          </p:txBody>
        </p:sp>
        <p:sp>
          <p:nvSpPr>
            <p:cNvPr id="938" name="Google Shape;938;p22"/>
            <p:cNvSpPr/>
            <p:nvPr/>
          </p:nvSpPr>
          <p:spPr>
            <a:xfrm>
              <a:off x="11050677" y="4865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47</a:t>
              </a:r>
              <a:endParaRPr/>
            </a:p>
          </p:txBody>
        </p:sp>
        <p:sp>
          <p:nvSpPr>
            <p:cNvPr id="939" name="Google Shape;939;p22"/>
            <p:cNvSpPr/>
            <p:nvPr/>
          </p:nvSpPr>
          <p:spPr>
            <a:xfrm>
              <a:off x="1439106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40" name="Google Shape;940;p22"/>
            <p:cNvSpPr/>
            <p:nvPr/>
          </p:nvSpPr>
          <p:spPr>
            <a:xfrm>
              <a:off x="2026079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41" name="Google Shape;941;p22"/>
            <p:cNvSpPr/>
            <p:nvPr/>
          </p:nvSpPr>
          <p:spPr>
            <a:xfrm>
              <a:off x="2613052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42" name="Google Shape;942;p22"/>
            <p:cNvSpPr/>
            <p:nvPr/>
          </p:nvSpPr>
          <p:spPr>
            <a:xfrm>
              <a:off x="3200025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43" name="Google Shape;943;p22"/>
            <p:cNvSpPr/>
            <p:nvPr/>
          </p:nvSpPr>
          <p:spPr>
            <a:xfrm>
              <a:off x="3786999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44" name="Google Shape;944;p22"/>
            <p:cNvSpPr/>
            <p:nvPr/>
          </p:nvSpPr>
          <p:spPr>
            <a:xfrm>
              <a:off x="4373972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45" name="Google Shape;945;p22"/>
            <p:cNvSpPr/>
            <p:nvPr/>
          </p:nvSpPr>
          <p:spPr>
            <a:xfrm>
              <a:off x="4960945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46" name="Google Shape;946;p22"/>
            <p:cNvSpPr/>
            <p:nvPr/>
          </p:nvSpPr>
          <p:spPr>
            <a:xfrm>
              <a:off x="5547918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47" name="Google Shape;947;p22"/>
            <p:cNvSpPr/>
            <p:nvPr/>
          </p:nvSpPr>
          <p:spPr>
            <a:xfrm>
              <a:off x="1431543" y="6008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48</a:t>
              </a:r>
              <a:endParaRPr/>
            </a:p>
          </p:txBody>
        </p:sp>
        <p:sp>
          <p:nvSpPr>
            <p:cNvPr id="948" name="Google Shape;948;p22"/>
            <p:cNvSpPr/>
            <p:nvPr/>
          </p:nvSpPr>
          <p:spPr>
            <a:xfrm>
              <a:off x="5540356" y="6008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55</a:t>
              </a:r>
              <a:endParaRPr/>
            </a:p>
          </p:txBody>
        </p:sp>
        <p:sp>
          <p:nvSpPr>
            <p:cNvPr id="949" name="Google Shape;949;p22"/>
            <p:cNvSpPr/>
            <p:nvPr/>
          </p:nvSpPr>
          <p:spPr>
            <a:xfrm>
              <a:off x="6949427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50" name="Google Shape;950;p22"/>
            <p:cNvSpPr/>
            <p:nvPr/>
          </p:nvSpPr>
          <p:spPr>
            <a:xfrm>
              <a:off x="7536401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51" name="Google Shape;951;p22"/>
            <p:cNvSpPr/>
            <p:nvPr/>
          </p:nvSpPr>
          <p:spPr>
            <a:xfrm>
              <a:off x="8123373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52" name="Google Shape;952;p22"/>
            <p:cNvSpPr/>
            <p:nvPr/>
          </p:nvSpPr>
          <p:spPr>
            <a:xfrm>
              <a:off x="8710347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53" name="Google Shape;953;p22"/>
            <p:cNvSpPr/>
            <p:nvPr/>
          </p:nvSpPr>
          <p:spPr>
            <a:xfrm>
              <a:off x="9297320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54" name="Google Shape;954;p22"/>
            <p:cNvSpPr/>
            <p:nvPr/>
          </p:nvSpPr>
          <p:spPr>
            <a:xfrm>
              <a:off x="9884293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55" name="Google Shape;955;p22"/>
            <p:cNvSpPr/>
            <p:nvPr/>
          </p:nvSpPr>
          <p:spPr>
            <a:xfrm>
              <a:off x="10471267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56" name="Google Shape;956;p22"/>
            <p:cNvSpPr/>
            <p:nvPr/>
          </p:nvSpPr>
          <p:spPr>
            <a:xfrm>
              <a:off x="11058239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57" name="Google Shape;957;p22"/>
            <p:cNvSpPr/>
            <p:nvPr/>
          </p:nvSpPr>
          <p:spPr>
            <a:xfrm>
              <a:off x="6941865" y="6008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56</a:t>
              </a:r>
              <a:endParaRPr/>
            </a:p>
          </p:txBody>
        </p:sp>
        <p:sp>
          <p:nvSpPr>
            <p:cNvPr id="958" name="Google Shape;958;p22"/>
            <p:cNvSpPr/>
            <p:nvPr/>
          </p:nvSpPr>
          <p:spPr>
            <a:xfrm>
              <a:off x="11050677" y="6008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63</a:t>
              </a:r>
              <a:endParaRPr/>
            </a:p>
          </p:txBody>
        </p:sp>
        <p:sp>
          <p:nvSpPr>
            <p:cNvPr id="959" name="Google Shape;959;p22"/>
            <p:cNvSpPr/>
            <p:nvPr/>
          </p:nvSpPr>
          <p:spPr>
            <a:xfrm>
              <a:off x="1439106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60" name="Google Shape;960;p22"/>
            <p:cNvSpPr/>
            <p:nvPr/>
          </p:nvSpPr>
          <p:spPr>
            <a:xfrm>
              <a:off x="2026079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61" name="Google Shape;961;p22"/>
            <p:cNvSpPr/>
            <p:nvPr/>
          </p:nvSpPr>
          <p:spPr>
            <a:xfrm>
              <a:off x="2613052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62" name="Google Shape;962;p22"/>
            <p:cNvSpPr/>
            <p:nvPr/>
          </p:nvSpPr>
          <p:spPr>
            <a:xfrm>
              <a:off x="3200025" y="2045826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/>
            </a:p>
          </p:txBody>
        </p:sp>
        <p:sp>
          <p:nvSpPr>
            <p:cNvPr id="963" name="Google Shape;963;p22"/>
            <p:cNvSpPr/>
            <p:nvPr/>
          </p:nvSpPr>
          <p:spPr>
            <a:xfrm>
              <a:off x="3786999" y="2045826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/>
            </a:p>
          </p:txBody>
        </p:sp>
        <p:sp>
          <p:nvSpPr>
            <p:cNvPr id="964" name="Google Shape;964;p22"/>
            <p:cNvSpPr/>
            <p:nvPr/>
          </p:nvSpPr>
          <p:spPr>
            <a:xfrm>
              <a:off x="4373972" y="2045826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/>
            </a:p>
          </p:txBody>
        </p:sp>
        <p:sp>
          <p:nvSpPr>
            <p:cNvPr id="965" name="Google Shape;965;p22"/>
            <p:cNvSpPr/>
            <p:nvPr/>
          </p:nvSpPr>
          <p:spPr>
            <a:xfrm>
              <a:off x="4960945" y="2045826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/>
            </a:p>
          </p:txBody>
        </p:sp>
        <p:sp>
          <p:nvSpPr>
            <p:cNvPr id="966" name="Google Shape;966;p22"/>
            <p:cNvSpPr/>
            <p:nvPr/>
          </p:nvSpPr>
          <p:spPr>
            <a:xfrm>
              <a:off x="5547918" y="2045826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/>
            </a:p>
          </p:txBody>
        </p:sp>
        <p:cxnSp>
          <p:nvCxnSpPr>
            <p:cNvPr id="967" name="Google Shape;967;p22"/>
            <p:cNvCxnSpPr/>
            <p:nvPr/>
          </p:nvCxnSpPr>
          <p:spPr>
            <a:xfrm flipH="1">
              <a:off x="2007029" y="2681856"/>
              <a:ext cx="1281305" cy="1587937"/>
            </a:xfrm>
            <a:prstGeom prst="straightConnector1">
              <a:avLst/>
            </a:prstGeom>
            <a:noFill/>
            <a:ln w="38100" cap="flat" cmpd="sng">
              <a:solidFill>
                <a:srgbClr val="FF26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968" name="Google Shape;968;p22"/>
            <p:cNvCxnSpPr/>
            <p:nvPr/>
          </p:nvCxnSpPr>
          <p:spPr>
            <a:xfrm flipH="1">
              <a:off x="2063014" y="2681856"/>
              <a:ext cx="1301520" cy="2742977"/>
            </a:xfrm>
            <a:prstGeom prst="straightConnector1">
              <a:avLst/>
            </a:prstGeom>
            <a:noFill/>
            <a:ln w="38100" cap="flat" cmpd="sng">
              <a:solidFill>
                <a:srgbClr val="FF26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969" name="Google Shape;969;p22"/>
            <p:cNvCxnSpPr/>
            <p:nvPr/>
          </p:nvCxnSpPr>
          <p:spPr>
            <a:xfrm>
              <a:off x="4126533" y="2681856"/>
              <a:ext cx="2777631" cy="1576100"/>
            </a:xfrm>
            <a:prstGeom prst="straightConnector1">
              <a:avLst/>
            </a:prstGeom>
            <a:noFill/>
            <a:ln w="38100" cap="flat" cmpd="sng">
              <a:solidFill>
                <a:srgbClr val="FF26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970" name="Google Shape;970;p22"/>
            <p:cNvCxnSpPr/>
            <p:nvPr/>
          </p:nvCxnSpPr>
          <p:spPr>
            <a:xfrm>
              <a:off x="5904533" y="2681855"/>
              <a:ext cx="2168703" cy="2688782"/>
            </a:xfrm>
            <a:prstGeom prst="straightConnector1">
              <a:avLst/>
            </a:prstGeom>
            <a:noFill/>
            <a:ln w="38100" cap="flat" cmpd="sng">
              <a:solidFill>
                <a:srgbClr val="FF26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3"/>
          <p:cNvSpPr/>
          <p:nvPr/>
        </p:nvSpPr>
        <p:spPr>
          <a:xfrm>
            <a:off x="1397267" y="2926770"/>
            <a:ext cx="4550422" cy="4494007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uid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rwx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size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ctime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links_count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addrs[N]</a:t>
            </a:r>
            <a:endParaRPr/>
          </a:p>
        </p:txBody>
      </p:sp>
      <p:sp>
        <p:nvSpPr>
          <p:cNvPr id="976" name="Google Shape;976;p23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Inode</a:t>
            </a:r>
            <a:endParaRPr/>
          </a:p>
        </p:txBody>
      </p:sp>
      <p:sp>
        <p:nvSpPr>
          <p:cNvPr id="977" name="Google Shape;977;p23"/>
          <p:cNvSpPr/>
          <p:nvPr/>
        </p:nvSpPr>
        <p:spPr>
          <a:xfrm>
            <a:off x="6288222" y="3313325"/>
            <a:ext cx="5955650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Assume single level (just pointers to data blocks)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33333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What is max file size?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Assume 256-byte inodes (all can be used for pointers)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Assume 4-byte addrs</a:t>
            </a:r>
            <a:endParaRPr sz="3200">
              <a:solidFill>
                <a:srgbClr val="333333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33333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How to get larger files?</a:t>
            </a:r>
            <a:endParaRPr/>
          </a:p>
        </p:txBody>
      </p:sp>
      <p:sp>
        <p:nvSpPr>
          <p:cNvPr id="978" name="Google Shape;978;p23"/>
          <p:cNvSpPr/>
          <p:nvPr/>
        </p:nvSpPr>
        <p:spPr>
          <a:xfrm>
            <a:off x="3037022" y="8110183"/>
            <a:ext cx="65024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256 / 4 =  64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64 * 4K = 256 KB!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24"/>
          <p:cNvSpPr/>
          <p:nvPr/>
        </p:nvSpPr>
        <p:spPr>
          <a:xfrm>
            <a:off x="5537171" y="126237"/>
            <a:ext cx="1930458" cy="1906526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</a:t>
            </a:r>
            <a:endParaRPr/>
          </a:p>
        </p:txBody>
      </p:sp>
      <p:sp>
        <p:nvSpPr>
          <p:cNvPr id="984" name="Google Shape;984;p24"/>
          <p:cNvSpPr/>
          <p:nvPr/>
        </p:nvSpPr>
        <p:spPr>
          <a:xfrm>
            <a:off x="5647148" y="1510419"/>
            <a:ext cx="409481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85" name="Google Shape;985;p24"/>
          <p:cNvSpPr/>
          <p:nvPr/>
        </p:nvSpPr>
        <p:spPr>
          <a:xfrm>
            <a:off x="6053548" y="1510419"/>
            <a:ext cx="409481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86" name="Google Shape;986;p24"/>
          <p:cNvSpPr/>
          <p:nvPr/>
        </p:nvSpPr>
        <p:spPr>
          <a:xfrm>
            <a:off x="6459948" y="1510419"/>
            <a:ext cx="409481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87" name="Google Shape;987;p24"/>
          <p:cNvSpPr/>
          <p:nvPr/>
        </p:nvSpPr>
        <p:spPr>
          <a:xfrm>
            <a:off x="6866348" y="1510419"/>
            <a:ext cx="409481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88" name="Google Shape;988;p24"/>
          <p:cNvSpPr/>
          <p:nvPr/>
        </p:nvSpPr>
        <p:spPr>
          <a:xfrm>
            <a:off x="1354766" y="2826224"/>
            <a:ext cx="1930458" cy="1906525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/>
          </a:p>
        </p:txBody>
      </p:sp>
      <p:sp>
        <p:nvSpPr>
          <p:cNvPr id="989" name="Google Shape;989;p24"/>
          <p:cNvSpPr/>
          <p:nvPr/>
        </p:nvSpPr>
        <p:spPr>
          <a:xfrm>
            <a:off x="4143036" y="2826224"/>
            <a:ext cx="1930458" cy="1906525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/>
          </a:p>
        </p:txBody>
      </p:sp>
      <p:sp>
        <p:nvSpPr>
          <p:cNvPr id="990" name="Google Shape;990;p24"/>
          <p:cNvSpPr/>
          <p:nvPr/>
        </p:nvSpPr>
        <p:spPr>
          <a:xfrm>
            <a:off x="6931306" y="2826224"/>
            <a:ext cx="1930458" cy="1906525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/>
          </a:p>
        </p:txBody>
      </p:sp>
      <p:sp>
        <p:nvSpPr>
          <p:cNvPr id="991" name="Google Shape;991;p24"/>
          <p:cNvSpPr/>
          <p:nvPr/>
        </p:nvSpPr>
        <p:spPr>
          <a:xfrm>
            <a:off x="9719576" y="2826224"/>
            <a:ext cx="1930458" cy="1906525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/>
          </a:p>
        </p:txBody>
      </p:sp>
      <p:cxnSp>
        <p:nvCxnSpPr>
          <p:cNvPr id="992" name="Google Shape;992;p24"/>
          <p:cNvCxnSpPr/>
          <p:nvPr/>
        </p:nvCxnSpPr>
        <p:spPr>
          <a:xfrm>
            <a:off x="7137399" y="1672067"/>
            <a:ext cx="2505382" cy="1143454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993" name="Google Shape;993;p24"/>
          <p:cNvCxnSpPr/>
          <p:nvPr/>
        </p:nvCxnSpPr>
        <p:spPr>
          <a:xfrm flipH="1">
            <a:off x="3327400" y="1672067"/>
            <a:ext cx="2505381" cy="1143454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994" name="Google Shape;994;p24"/>
          <p:cNvCxnSpPr/>
          <p:nvPr/>
        </p:nvCxnSpPr>
        <p:spPr>
          <a:xfrm>
            <a:off x="6692899" y="1659367"/>
            <a:ext cx="1168208" cy="1061531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995" name="Google Shape;995;p24"/>
          <p:cNvCxnSpPr/>
          <p:nvPr/>
        </p:nvCxnSpPr>
        <p:spPr>
          <a:xfrm flipH="1">
            <a:off x="5400794" y="1659367"/>
            <a:ext cx="851087" cy="1115327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25"/>
          <p:cNvSpPr/>
          <p:nvPr/>
        </p:nvSpPr>
        <p:spPr>
          <a:xfrm>
            <a:off x="5537171" y="126237"/>
            <a:ext cx="1930458" cy="1906526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</a:t>
            </a:r>
            <a:endParaRPr/>
          </a:p>
        </p:txBody>
      </p:sp>
      <p:sp>
        <p:nvSpPr>
          <p:cNvPr id="1001" name="Google Shape;1001;p25"/>
          <p:cNvSpPr/>
          <p:nvPr/>
        </p:nvSpPr>
        <p:spPr>
          <a:xfrm>
            <a:off x="5647148" y="1510419"/>
            <a:ext cx="409481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02" name="Google Shape;1002;p25"/>
          <p:cNvSpPr/>
          <p:nvPr/>
        </p:nvSpPr>
        <p:spPr>
          <a:xfrm>
            <a:off x="6053548" y="1510419"/>
            <a:ext cx="409481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03" name="Google Shape;1003;p25"/>
          <p:cNvSpPr/>
          <p:nvPr/>
        </p:nvSpPr>
        <p:spPr>
          <a:xfrm>
            <a:off x="6459948" y="1510419"/>
            <a:ext cx="409481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04" name="Google Shape;1004;p25"/>
          <p:cNvSpPr/>
          <p:nvPr/>
        </p:nvSpPr>
        <p:spPr>
          <a:xfrm>
            <a:off x="6866348" y="1510419"/>
            <a:ext cx="409481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05" name="Google Shape;1005;p25"/>
          <p:cNvSpPr/>
          <p:nvPr/>
        </p:nvSpPr>
        <p:spPr>
          <a:xfrm>
            <a:off x="1354766" y="2826224"/>
            <a:ext cx="1930458" cy="1906525"/>
          </a:xfrm>
          <a:prstGeom prst="rect">
            <a:avLst/>
          </a:prstGeom>
          <a:solidFill>
            <a:srgbClr val="971817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indirect</a:t>
            </a:r>
            <a:endParaRPr/>
          </a:p>
        </p:txBody>
      </p:sp>
      <p:sp>
        <p:nvSpPr>
          <p:cNvPr id="1006" name="Google Shape;1006;p25"/>
          <p:cNvSpPr/>
          <p:nvPr/>
        </p:nvSpPr>
        <p:spPr>
          <a:xfrm>
            <a:off x="4143036" y="2826224"/>
            <a:ext cx="1930458" cy="1906525"/>
          </a:xfrm>
          <a:prstGeom prst="rect">
            <a:avLst/>
          </a:prstGeom>
          <a:solidFill>
            <a:srgbClr val="971817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indirect</a:t>
            </a:r>
            <a:endParaRPr/>
          </a:p>
        </p:txBody>
      </p:sp>
      <p:sp>
        <p:nvSpPr>
          <p:cNvPr id="1007" name="Google Shape;1007;p25"/>
          <p:cNvSpPr/>
          <p:nvPr/>
        </p:nvSpPr>
        <p:spPr>
          <a:xfrm>
            <a:off x="6931306" y="2826224"/>
            <a:ext cx="1930458" cy="1906525"/>
          </a:xfrm>
          <a:prstGeom prst="rect">
            <a:avLst/>
          </a:prstGeom>
          <a:solidFill>
            <a:srgbClr val="971817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indirect</a:t>
            </a:r>
            <a:endParaRPr/>
          </a:p>
        </p:txBody>
      </p:sp>
      <p:sp>
        <p:nvSpPr>
          <p:cNvPr id="1008" name="Google Shape;1008;p25"/>
          <p:cNvSpPr/>
          <p:nvPr/>
        </p:nvSpPr>
        <p:spPr>
          <a:xfrm>
            <a:off x="9719576" y="2826224"/>
            <a:ext cx="1930458" cy="1906525"/>
          </a:xfrm>
          <a:prstGeom prst="rect">
            <a:avLst/>
          </a:prstGeom>
          <a:solidFill>
            <a:srgbClr val="971817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indirect</a:t>
            </a:r>
            <a:endParaRPr/>
          </a:p>
        </p:txBody>
      </p:sp>
      <p:cxnSp>
        <p:nvCxnSpPr>
          <p:cNvPr id="1009" name="Google Shape;1009;p25"/>
          <p:cNvCxnSpPr/>
          <p:nvPr/>
        </p:nvCxnSpPr>
        <p:spPr>
          <a:xfrm>
            <a:off x="7137399" y="1672067"/>
            <a:ext cx="2505382" cy="1143454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10" name="Google Shape;1010;p25"/>
          <p:cNvCxnSpPr/>
          <p:nvPr/>
        </p:nvCxnSpPr>
        <p:spPr>
          <a:xfrm flipH="1">
            <a:off x="3327400" y="1672067"/>
            <a:ext cx="2505381" cy="1143454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11" name="Google Shape;1011;p25"/>
          <p:cNvCxnSpPr/>
          <p:nvPr/>
        </p:nvCxnSpPr>
        <p:spPr>
          <a:xfrm>
            <a:off x="6692899" y="1659367"/>
            <a:ext cx="1168208" cy="1061531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12" name="Google Shape;1012;p25"/>
          <p:cNvCxnSpPr/>
          <p:nvPr/>
        </p:nvCxnSpPr>
        <p:spPr>
          <a:xfrm flipH="1">
            <a:off x="5400794" y="1659367"/>
            <a:ext cx="851087" cy="1115327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013" name="Google Shape;1013;p25"/>
          <p:cNvSpPr/>
          <p:nvPr/>
        </p:nvSpPr>
        <p:spPr>
          <a:xfrm>
            <a:off x="1466291" y="4259667"/>
            <a:ext cx="409482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14" name="Google Shape;1014;p25"/>
          <p:cNvSpPr/>
          <p:nvPr/>
        </p:nvSpPr>
        <p:spPr>
          <a:xfrm>
            <a:off x="1872691" y="4259667"/>
            <a:ext cx="409482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15" name="Google Shape;1015;p25"/>
          <p:cNvSpPr/>
          <p:nvPr/>
        </p:nvSpPr>
        <p:spPr>
          <a:xfrm>
            <a:off x="2279091" y="4259667"/>
            <a:ext cx="409482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16" name="Google Shape;1016;p25"/>
          <p:cNvSpPr/>
          <p:nvPr/>
        </p:nvSpPr>
        <p:spPr>
          <a:xfrm>
            <a:off x="2685491" y="4259667"/>
            <a:ext cx="409482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1017" name="Google Shape;1017;p25"/>
          <p:cNvCxnSpPr/>
          <p:nvPr/>
        </p:nvCxnSpPr>
        <p:spPr>
          <a:xfrm>
            <a:off x="2956543" y="4421315"/>
            <a:ext cx="637501" cy="1088384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18" name="Google Shape;1018;p25"/>
          <p:cNvCxnSpPr/>
          <p:nvPr/>
        </p:nvCxnSpPr>
        <p:spPr>
          <a:xfrm flipH="1">
            <a:off x="1060240" y="4421315"/>
            <a:ext cx="591685" cy="1088400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19" name="Google Shape;1019;p25"/>
          <p:cNvCxnSpPr/>
          <p:nvPr/>
        </p:nvCxnSpPr>
        <p:spPr>
          <a:xfrm>
            <a:off x="2512043" y="4408615"/>
            <a:ext cx="425630" cy="1110718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20" name="Google Shape;1020;p25"/>
          <p:cNvCxnSpPr/>
          <p:nvPr/>
        </p:nvCxnSpPr>
        <p:spPr>
          <a:xfrm flipH="1">
            <a:off x="1866314" y="4408615"/>
            <a:ext cx="204711" cy="1108351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021" name="Google Shape;1021;p25"/>
          <p:cNvSpPr/>
          <p:nvPr/>
        </p:nvSpPr>
        <p:spPr>
          <a:xfrm>
            <a:off x="4260291" y="4259667"/>
            <a:ext cx="409482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22" name="Google Shape;1022;p25"/>
          <p:cNvSpPr/>
          <p:nvPr/>
        </p:nvSpPr>
        <p:spPr>
          <a:xfrm>
            <a:off x="4666691" y="4259667"/>
            <a:ext cx="409482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23" name="Google Shape;1023;p25"/>
          <p:cNvSpPr/>
          <p:nvPr/>
        </p:nvSpPr>
        <p:spPr>
          <a:xfrm>
            <a:off x="5073091" y="4259667"/>
            <a:ext cx="409482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24" name="Google Shape;1024;p25"/>
          <p:cNvSpPr/>
          <p:nvPr/>
        </p:nvSpPr>
        <p:spPr>
          <a:xfrm>
            <a:off x="5479491" y="4259667"/>
            <a:ext cx="409482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1025" name="Google Shape;1025;p25"/>
          <p:cNvCxnSpPr/>
          <p:nvPr/>
        </p:nvCxnSpPr>
        <p:spPr>
          <a:xfrm>
            <a:off x="5750543" y="4421315"/>
            <a:ext cx="637501" cy="1088384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26" name="Google Shape;1026;p25"/>
          <p:cNvCxnSpPr/>
          <p:nvPr/>
        </p:nvCxnSpPr>
        <p:spPr>
          <a:xfrm flipH="1">
            <a:off x="3854240" y="4421315"/>
            <a:ext cx="591685" cy="1088400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27" name="Google Shape;1027;p25"/>
          <p:cNvCxnSpPr/>
          <p:nvPr/>
        </p:nvCxnSpPr>
        <p:spPr>
          <a:xfrm>
            <a:off x="5306043" y="4408615"/>
            <a:ext cx="425630" cy="1110718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28" name="Google Shape;1028;p25"/>
          <p:cNvCxnSpPr/>
          <p:nvPr/>
        </p:nvCxnSpPr>
        <p:spPr>
          <a:xfrm flipH="1">
            <a:off x="4660314" y="4408615"/>
            <a:ext cx="204711" cy="1108351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029" name="Google Shape;1029;p25"/>
          <p:cNvSpPr/>
          <p:nvPr/>
        </p:nvSpPr>
        <p:spPr>
          <a:xfrm>
            <a:off x="7054291" y="4259667"/>
            <a:ext cx="409482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30" name="Google Shape;1030;p25"/>
          <p:cNvSpPr/>
          <p:nvPr/>
        </p:nvSpPr>
        <p:spPr>
          <a:xfrm>
            <a:off x="7460691" y="4259667"/>
            <a:ext cx="409482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31" name="Google Shape;1031;p25"/>
          <p:cNvSpPr/>
          <p:nvPr/>
        </p:nvSpPr>
        <p:spPr>
          <a:xfrm>
            <a:off x="7867091" y="4259667"/>
            <a:ext cx="409482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32" name="Google Shape;1032;p25"/>
          <p:cNvSpPr/>
          <p:nvPr/>
        </p:nvSpPr>
        <p:spPr>
          <a:xfrm>
            <a:off x="8273491" y="4259667"/>
            <a:ext cx="409482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1033" name="Google Shape;1033;p25"/>
          <p:cNvCxnSpPr/>
          <p:nvPr/>
        </p:nvCxnSpPr>
        <p:spPr>
          <a:xfrm>
            <a:off x="8544543" y="4421315"/>
            <a:ext cx="637501" cy="1088384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34" name="Google Shape;1034;p25"/>
          <p:cNvCxnSpPr/>
          <p:nvPr/>
        </p:nvCxnSpPr>
        <p:spPr>
          <a:xfrm flipH="1">
            <a:off x="6648240" y="4421315"/>
            <a:ext cx="591685" cy="1088400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35" name="Google Shape;1035;p25"/>
          <p:cNvCxnSpPr/>
          <p:nvPr/>
        </p:nvCxnSpPr>
        <p:spPr>
          <a:xfrm>
            <a:off x="8100043" y="4408615"/>
            <a:ext cx="425630" cy="1110718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36" name="Google Shape;1036;p25"/>
          <p:cNvCxnSpPr/>
          <p:nvPr/>
        </p:nvCxnSpPr>
        <p:spPr>
          <a:xfrm flipH="1">
            <a:off x="7454314" y="4408615"/>
            <a:ext cx="204711" cy="1108351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037" name="Google Shape;1037;p25"/>
          <p:cNvSpPr/>
          <p:nvPr/>
        </p:nvSpPr>
        <p:spPr>
          <a:xfrm>
            <a:off x="9860991" y="4259667"/>
            <a:ext cx="409482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38" name="Google Shape;1038;p25"/>
          <p:cNvSpPr/>
          <p:nvPr/>
        </p:nvSpPr>
        <p:spPr>
          <a:xfrm>
            <a:off x="10267391" y="4259667"/>
            <a:ext cx="409482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39" name="Google Shape;1039;p25"/>
          <p:cNvSpPr/>
          <p:nvPr/>
        </p:nvSpPr>
        <p:spPr>
          <a:xfrm>
            <a:off x="10673791" y="4259667"/>
            <a:ext cx="409482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40" name="Google Shape;1040;p25"/>
          <p:cNvSpPr/>
          <p:nvPr/>
        </p:nvSpPr>
        <p:spPr>
          <a:xfrm>
            <a:off x="11080191" y="4259667"/>
            <a:ext cx="409482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1041" name="Google Shape;1041;p25"/>
          <p:cNvCxnSpPr/>
          <p:nvPr/>
        </p:nvCxnSpPr>
        <p:spPr>
          <a:xfrm>
            <a:off x="11351243" y="4421315"/>
            <a:ext cx="637501" cy="1088384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42" name="Google Shape;1042;p25"/>
          <p:cNvCxnSpPr/>
          <p:nvPr/>
        </p:nvCxnSpPr>
        <p:spPr>
          <a:xfrm flipH="1">
            <a:off x="9454940" y="4421315"/>
            <a:ext cx="591685" cy="1088400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43" name="Google Shape;1043;p25"/>
          <p:cNvCxnSpPr/>
          <p:nvPr/>
        </p:nvCxnSpPr>
        <p:spPr>
          <a:xfrm>
            <a:off x="10906743" y="4408615"/>
            <a:ext cx="425630" cy="1110718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44" name="Google Shape;1044;p25"/>
          <p:cNvCxnSpPr/>
          <p:nvPr/>
        </p:nvCxnSpPr>
        <p:spPr>
          <a:xfrm flipH="1">
            <a:off x="10261014" y="4408615"/>
            <a:ext cx="204711" cy="1108351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045" name="Google Shape;1045;p25"/>
          <p:cNvSpPr/>
          <p:nvPr/>
        </p:nvSpPr>
        <p:spPr>
          <a:xfrm>
            <a:off x="184691" y="6756312"/>
            <a:ext cx="5505964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Indirect blocks are stored in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regular data blocks.</a:t>
            </a:r>
            <a:endParaRPr/>
          </a:p>
        </p:txBody>
      </p:sp>
      <p:sp>
        <p:nvSpPr>
          <p:cNvPr id="1046" name="Google Shape;1046;p25"/>
          <p:cNvSpPr/>
          <p:nvPr/>
        </p:nvSpPr>
        <p:spPr>
          <a:xfrm>
            <a:off x="7928719" y="6756312"/>
            <a:ext cx="4729385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what if we want 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optimize for small files?</a:t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FS Implementation</a:t>
            </a:r>
            <a:endParaRPr/>
          </a:p>
        </p:txBody>
      </p:sp>
      <p:sp>
        <p:nvSpPr>
          <p:cNvPr id="151" name="Google Shape;151;p3"/>
          <p:cNvSpPr txBox="1">
            <a:spLocks noGrp="1"/>
          </p:cNvSpPr>
          <p:nvPr>
            <p:ph type="body" idx="4294967295"/>
          </p:nvPr>
        </p:nvSpPr>
        <p:spPr>
          <a:xfrm>
            <a:off x="502588" y="2415966"/>
            <a:ext cx="11660187" cy="681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1407" lvl="0" indent="-301407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1. On-disk structures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     - how does file system represent files, directories?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</a:pPr>
            <a:endParaRPr sz="3800">
              <a:solidFill>
                <a:srgbClr val="333333"/>
              </a:solidFill>
            </a:endParaRPr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2. Access methods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     - what steps must reads/writes take?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26"/>
          <p:cNvSpPr/>
          <p:nvPr/>
        </p:nvSpPr>
        <p:spPr>
          <a:xfrm>
            <a:off x="5537171" y="126237"/>
            <a:ext cx="1930458" cy="1906526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</a:t>
            </a:r>
            <a:endParaRPr/>
          </a:p>
        </p:txBody>
      </p:sp>
      <p:sp>
        <p:nvSpPr>
          <p:cNvPr id="1052" name="Google Shape;1052;p26"/>
          <p:cNvSpPr/>
          <p:nvPr/>
        </p:nvSpPr>
        <p:spPr>
          <a:xfrm>
            <a:off x="5647148" y="1510419"/>
            <a:ext cx="409481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53" name="Google Shape;1053;p26"/>
          <p:cNvSpPr/>
          <p:nvPr/>
        </p:nvSpPr>
        <p:spPr>
          <a:xfrm>
            <a:off x="6053548" y="1510419"/>
            <a:ext cx="409481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54" name="Google Shape;1054;p26"/>
          <p:cNvSpPr/>
          <p:nvPr/>
        </p:nvSpPr>
        <p:spPr>
          <a:xfrm>
            <a:off x="6459948" y="1510419"/>
            <a:ext cx="409481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55" name="Google Shape;1055;p26"/>
          <p:cNvSpPr/>
          <p:nvPr/>
        </p:nvSpPr>
        <p:spPr>
          <a:xfrm>
            <a:off x="6866348" y="1510419"/>
            <a:ext cx="409481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56" name="Google Shape;1056;p26"/>
          <p:cNvSpPr/>
          <p:nvPr/>
        </p:nvSpPr>
        <p:spPr>
          <a:xfrm>
            <a:off x="9719576" y="2826224"/>
            <a:ext cx="1930458" cy="1906525"/>
          </a:xfrm>
          <a:prstGeom prst="rect">
            <a:avLst/>
          </a:prstGeom>
          <a:solidFill>
            <a:srgbClr val="971817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indirect</a:t>
            </a:r>
            <a:endParaRPr/>
          </a:p>
        </p:txBody>
      </p:sp>
      <p:cxnSp>
        <p:nvCxnSpPr>
          <p:cNvPr id="1057" name="Google Shape;1057;p26"/>
          <p:cNvCxnSpPr/>
          <p:nvPr/>
        </p:nvCxnSpPr>
        <p:spPr>
          <a:xfrm>
            <a:off x="7137399" y="1672067"/>
            <a:ext cx="2505382" cy="1143454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58" name="Google Shape;1058;p26"/>
          <p:cNvCxnSpPr/>
          <p:nvPr/>
        </p:nvCxnSpPr>
        <p:spPr>
          <a:xfrm flipH="1">
            <a:off x="3327400" y="1672067"/>
            <a:ext cx="2505381" cy="1143454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59" name="Google Shape;1059;p26"/>
          <p:cNvCxnSpPr/>
          <p:nvPr/>
        </p:nvCxnSpPr>
        <p:spPr>
          <a:xfrm>
            <a:off x="6692899" y="1659367"/>
            <a:ext cx="1168208" cy="1061531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60" name="Google Shape;1060;p26"/>
          <p:cNvCxnSpPr/>
          <p:nvPr/>
        </p:nvCxnSpPr>
        <p:spPr>
          <a:xfrm flipH="1">
            <a:off x="5400794" y="1659367"/>
            <a:ext cx="851087" cy="1115327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061" name="Google Shape;1061;p26"/>
          <p:cNvSpPr/>
          <p:nvPr/>
        </p:nvSpPr>
        <p:spPr>
          <a:xfrm>
            <a:off x="9860991" y="4259667"/>
            <a:ext cx="409482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62" name="Google Shape;1062;p26"/>
          <p:cNvSpPr/>
          <p:nvPr/>
        </p:nvSpPr>
        <p:spPr>
          <a:xfrm>
            <a:off x="10267391" y="4259667"/>
            <a:ext cx="409482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63" name="Google Shape;1063;p26"/>
          <p:cNvSpPr/>
          <p:nvPr/>
        </p:nvSpPr>
        <p:spPr>
          <a:xfrm>
            <a:off x="10673791" y="4259667"/>
            <a:ext cx="409482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64" name="Google Shape;1064;p26"/>
          <p:cNvSpPr/>
          <p:nvPr/>
        </p:nvSpPr>
        <p:spPr>
          <a:xfrm>
            <a:off x="11080191" y="4259667"/>
            <a:ext cx="409482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1065" name="Google Shape;1065;p26"/>
          <p:cNvCxnSpPr/>
          <p:nvPr/>
        </p:nvCxnSpPr>
        <p:spPr>
          <a:xfrm>
            <a:off x="11351243" y="4421315"/>
            <a:ext cx="637501" cy="1088384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66" name="Google Shape;1066;p26"/>
          <p:cNvCxnSpPr/>
          <p:nvPr/>
        </p:nvCxnSpPr>
        <p:spPr>
          <a:xfrm flipH="1">
            <a:off x="9454940" y="4421315"/>
            <a:ext cx="591685" cy="1088400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67" name="Google Shape;1067;p26"/>
          <p:cNvCxnSpPr/>
          <p:nvPr/>
        </p:nvCxnSpPr>
        <p:spPr>
          <a:xfrm>
            <a:off x="10906743" y="4408615"/>
            <a:ext cx="425630" cy="1110718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68" name="Google Shape;1068;p26"/>
          <p:cNvCxnSpPr/>
          <p:nvPr/>
        </p:nvCxnSpPr>
        <p:spPr>
          <a:xfrm flipH="1">
            <a:off x="10261014" y="4408615"/>
            <a:ext cx="204711" cy="1108351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069" name="Google Shape;1069;p26"/>
          <p:cNvSpPr/>
          <p:nvPr/>
        </p:nvSpPr>
        <p:spPr>
          <a:xfrm>
            <a:off x="1354766" y="2826224"/>
            <a:ext cx="1930458" cy="1906525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/>
          </a:p>
        </p:txBody>
      </p:sp>
      <p:sp>
        <p:nvSpPr>
          <p:cNvPr id="1070" name="Google Shape;1070;p26"/>
          <p:cNvSpPr/>
          <p:nvPr/>
        </p:nvSpPr>
        <p:spPr>
          <a:xfrm>
            <a:off x="4143036" y="2826224"/>
            <a:ext cx="1930458" cy="1906525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/>
          </a:p>
        </p:txBody>
      </p:sp>
      <p:sp>
        <p:nvSpPr>
          <p:cNvPr id="1071" name="Google Shape;1071;p26"/>
          <p:cNvSpPr/>
          <p:nvPr/>
        </p:nvSpPr>
        <p:spPr>
          <a:xfrm>
            <a:off x="6931306" y="2826224"/>
            <a:ext cx="1930458" cy="1906525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/>
          </a:p>
        </p:txBody>
      </p:sp>
      <p:sp>
        <p:nvSpPr>
          <p:cNvPr id="1072" name="Google Shape;1072;p26"/>
          <p:cNvSpPr/>
          <p:nvPr/>
        </p:nvSpPr>
        <p:spPr>
          <a:xfrm>
            <a:off x="4074098" y="6513168"/>
            <a:ext cx="3998791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Better for small files</a:t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27"/>
          <p:cNvSpPr/>
          <p:nvPr/>
        </p:nvSpPr>
        <p:spPr>
          <a:xfrm>
            <a:off x="1397266" y="2926770"/>
            <a:ext cx="6043439" cy="6306877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uid</a:t>
            </a:r>
            <a:endParaRPr sz="32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rwx</a:t>
            </a:r>
            <a:endParaRPr sz="32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size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Blocks (optional)</a:t>
            </a:r>
            <a:endParaRPr sz="32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ctime</a:t>
            </a:r>
            <a:endParaRPr sz="32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links_count</a:t>
            </a:r>
            <a:endParaRPr sz="32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direct_ptr[N]</a:t>
            </a:r>
            <a:endParaRPr sz="32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indirect_ptr[N+X]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//Some stat structure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8" name="Google Shape;1078;p27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Inode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28"/>
          <p:cNvSpPr/>
          <p:nvPr/>
        </p:nvSpPr>
        <p:spPr>
          <a:xfrm>
            <a:off x="1522704" y="2585164"/>
            <a:ext cx="340259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0</a:t>
            </a:r>
            <a:endParaRPr/>
          </a:p>
        </p:txBody>
      </p:sp>
      <p:sp>
        <p:nvSpPr>
          <p:cNvPr id="1084" name="Google Shape;1084;p28"/>
          <p:cNvSpPr/>
          <p:nvPr/>
        </p:nvSpPr>
        <p:spPr>
          <a:xfrm>
            <a:off x="5631516" y="2585164"/>
            <a:ext cx="340259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7</a:t>
            </a:r>
            <a:endParaRPr/>
          </a:p>
        </p:txBody>
      </p:sp>
      <p:sp>
        <p:nvSpPr>
          <p:cNvPr id="1085" name="Google Shape;1085;p28"/>
          <p:cNvSpPr/>
          <p:nvPr/>
        </p:nvSpPr>
        <p:spPr>
          <a:xfrm>
            <a:off x="6949427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086" name="Google Shape;1086;p28"/>
          <p:cNvSpPr/>
          <p:nvPr/>
        </p:nvSpPr>
        <p:spPr>
          <a:xfrm>
            <a:off x="7536400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087" name="Google Shape;1087;p28"/>
          <p:cNvSpPr/>
          <p:nvPr/>
        </p:nvSpPr>
        <p:spPr>
          <a:xfrm>
            <a:off x="8123373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088" name="Google Shape;1088;p28"/>
          <p:cNvSpPr/>
          <p:nvPr/>
        </p:nvSpPr>
        <p:spPr>
          <a:xfrm>
            <a:off x="8710346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089" name="Google Shape;1089;p28"/>
          <p:cNvSpPr/>
          <p:nvPr/>
        </p:nvSpPr>
        <p:spPr>
          <a:xfrm>
            <a:off x="9297320" y="2045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090" name="Google Shape;1090;p28"/>
          <p:cNvSpPr/>
          <p:nvPr/>
        </p:nvSpPr>
        <p:spPr>
          <a:xfrm>
            <a:off x="9884293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091" name="Google Shape;1091;p28"/>
          <p:cNvSpPr/>
          <p:nvPr/>
        </p:nvSpPr>
        <p:spPr>
          <a:xfrm>
            <a:off x="10471266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092" name="Google Shape;1092;p28"/>
          <p:cNvSpPr/>
          <p:nvPr/>
        </p:nvSpPr>
        <p:spPr>
          <a:xfrm>
            <a:off x="11058239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093" name="Google Shape;1093;p28"/>
          <p:cNvSpPr/>
          <p:nvPr/>
        </p:nvSpPr>
        <p:spPr>
          <a:xfrm>
            <a:off x="7033024" y="2585164"/>
            <a:ext cx="34026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8</a:t>
            </a:r>
            <a:endParaRPr/>
          </a:p>
        </p:txBody>
      </p:sp>
      <p:sp>
        <p:nvSpPr>
          <p:cNvPr id="1094" name="Google Shape;1094;p28"/>
          <p:cNvSpPr/>
          <p:nvPr/>
        </p:nvSpPr>
        <p:spPr>
          <a:xfrm>
            <a:off x="11028858" y="2585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15</a:t>
            </a:r>
            <a:endParaRPr/>
          </a:p>
        </p:txBody>
      </p:sp>
      <p:sp>
        <p:nvSpPr>
          <p:cNvPr id="1095" name="Google Shape;1095;p28"/>
          <p:cNvSpPr/>
          <p:nvPr/>
        </p:nvSpPr>
        <p:spPr>
          <a:xfrm>
            <a:off x="1439106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096" name="Google Shape;1096;p28"/>
          <p:cNvSpPr/>
          <p:nvPr/>
        </p:nvSpPr>
        <p:spPr>
          <a:xfrm>
            <a:off x="2026079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097" name="Google Shape;1097;p28"/>
          <p:cNvSpPr/>
          <p:nvPr/>
        </p:nvSpPr>
        <p:spPr>
          <a:xfrm>
            <a:off x="2613052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098" name="Google Shape;1098;p28"/>
          <p:cNvSpPr/>
          <p:nvPr/>
        </p:nvSpPr>
        <p:spPr>
          <a:xfrm>
            <a:off x="3200025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099" name="Google Shape;1099;p28"/>
          <p:cNvSpPr/>
          <p:nvPr/>
        </p:nvSpPr>
        <p:spPr>
          <a:xfrm>
            <a:off x="3786999" y="3188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00" name="Google Shape;1100;p28"/>
          <p:cNvSpPr/>
          <p:nvPr/>
        </p:nvSpPr>
        <p:spPr>
          <a:xfrm>
            <a:off x="4373972" y="3188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01" name="Google Shape;1101;p28"/>
          <p:cNvSpPr/>
          <p:nvPr/>
        </p:nvSpPr>
        <p:spPr>
          <a:xfrm>
            <a:off x="4960945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02" name="Google Shape;1102;p28"/>
          <p:cNvSpPr/>
          <p:nvPr/>
        </p:nvSpPr>
        <p:spPr>
          <a:xfrm>
            <a:off x="5547918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03" name="Google Shape;1103;p28"/>
          <p:cNvSpPr/>
          <p:nvPr/>
        </p:nvSpPr>
        <p:spPr>
          <a:xfrm>
            <a:off x="1409724" y="3728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16</a:t>
            </a:r>
            <a:endParaRPr/>
          </a:p>
        </p:txBody>
      </p:sp>
      <p:sp>
        <p:nvSpPr>
          <p:cNvPr id="1104" name="Google Shape;1104;p28"/>
          <p:cNvSpPr/>
          <p:nvPr/>
        </p:nvSpPr>
        <p:spPr>
          <a:xfrm>
            <a:off x="5518537" y="3728164"/>
            <a:ext cx="566217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23</a:t>
            </a:r>
            <a:endParaRPr/>
          </a:p>
        </p:txBody>
      </p:sp>
      <p:sp>
        <p:nvSpPr>
          <p:cNvPr id="1105" name="Google Shape;1105;p28"/>
          <p:cNvSpPr/>
          <p:nvPr/>
        </p:nvSpPr>
        <p:spPr>
          <a:xfrm>
            <a:off x="6949427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06" name="Google Shape;1106;p28"/>
          <p:cNvSpPr/>
          <p:nvPr/>
        </p:nvSpPr>
        <p:spPr>
          <a:xfrm>
            <a:off x="7536401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07" name="Google Shape;1107;p28"/>
          <p:cNvSpPr/>
          <p:nvPr/>
        </p:nvSpPr>
        <p:spPr>
          <a:xfrm>
            <a:off x="8123373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08" name="Google Shape;1108;p28"/>
          <p:cNvSpPr/>
          <p:nvPr/>
        </p:nvSpPr>
        <p:spPr>
          <a:xfrm>
            <a:off x="8710347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09" name="Google Shape;1109;p28"/>
          <p:cNvSpPr/>
          <p:nvPr/>
        </p:nvSpPr>
        <p:spPr>
          <a:xfrm>
            <a:off x="9297320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10" name="Google Shape;1110;p28"/>
          <p:cNvSpPr/>
          <p:nvPr/>
        </p:nvSpPr>
        <p:spPr>
          <a:xfrm>
            <a:off x="9884293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11" name="Google Shape;1111;p28"/>
          <p:cNvSpPr/>
          <p:nvPr/>
        </p:nvSpPr>
        <p:spPr>
          <a:xfrm>
            <a:off x="10471267" y="3188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12" name="Google Shape;1112;p28"/>
          <p:cNvSpPr/>
          <p:nvPr/>
        </p:nvSpPr>
        <p:spPr>
          <a:xfrm>
            <a:off x="11058239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13" name="Google Shape;1113;p28"/>
          <p:cNvSpPr/>
          <p:nvPr/>
        </p:nvSpPr>
        <p:spPr>
          <a:xfrm>
            <a:off x="6920046" y="3728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24</a:t>
            </a:r>
            <a:endParaRPr/>
          </a:p>
        </p:txBody>
      </p:sp>
      <p:sp>
        <p:nvSpPr>
          <p:cNvPr id="1114" name="Google Shape;1114;p28"/>
          <p:cNvSpPr/>
          <p:nvPr/>
        </p:nvSpPr>
        <p:spPr>
          <a:xfrm>
            <a:off x="11028858" y="3728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31</a:t>
            </a:r>
            <a:endParaRPr/>
          </a:p>
        </p:txBody>
      </p:sp>
      <p:sp>
        <p:nvSpPr>
          <p:cNvPr id="1115" name="Google Shape;1115;p28"/>
          <p:cNvSpPr/>
          <p:nvPr/>
        </p:nvSpPr>
        <p:spPr>
          <a:xfrm>
            <a:off x="1439106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16" name="Google Shape;1116;p28"/>
          <p:cNvSpPr/>
          <p:nvPr/>
        </p:nvSpPr>
        <p:spPr>
          <a:xfrm>
            <a:off x="2026079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17" name="Google Shape;1117;p28"/>
          <p:cNvSpPr/>
          <p:nvPr/>
        </p:nvSpPr>
        <p:spPr>
          <a:xfrm>
            <a:off x="2613052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18" name="Google Shape;1118;p28"/>
          <p:cNvSpPr/>
          <p:nvPr/>
        </p:nvSpPr>
        <p:spPr>
          <a:xfrm>
            <a:off x="3200025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19" name="Google Shape;1119;p28"/>
          <p:cNvSpPr/>
          <p:nvPr/>
        </p:nvSpPr>
        <p:spPr>
          <a:xfrm>
            <a:off x="3786999" y="4331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20" name="Google Shape;1120;p28"/>
          <p:cNvSpPr/>
          <p:nvPr/>
        </p:nvSpPr>
        <p:spPr>
          <a:xfrm>
            <a:off x="4373972" y="4331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21" name="Google Shape;1121;p28"/>
          <p:cNvSpPr/>
          <p:nvPr/>
        </p:nvSpPr>
        <p:spPr>
          <a:xfrm>
            <a:off x="4960945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22" name="Google Shape;1122;p28"/>
          <p:cNvSpPr/>
          <p:nvPr/>
        </p:nvSpPr>
        <p:spPr>
          <a:xfrm>
            <a:off x="5547918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23" name="Google Shape;1123;p28"/>
          <p:cNvSpPr/>
          <p:nvPr/>
        </p:nvSpPr>
        <p:spPr>
          <a:xfrm>
            <a:off x="1409724" y="4871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32</a:t>
            </a:r>
            <a:endParaRPr/>
          </a:p>
        </p:txBody>
      </p:sp>
      <p:sp>
        <p:nvSpPr>
          <p:cNvPr id="1124" name="Google Shape;1124;p28"/>
          <p:cNvSpPr/>
          <p:nvPr/>
        </p:nvSpPr>
        <p:spPr>
          <a:xfrm>
            <a:off x="5518537" y="4871164"/>
            <a:ext cx="566217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39</a:t>
            </a:r>
            <a:endParaRPr/>
          </a:p>
        </p:txBody>
      </p:sp>
      <p:sp>
        <p:nvSpPr>
          <p:cNvPr id="1125" name="Google Shape;1125;p28"/>
          <p:cNvSpPr/>
          <p:nvPr/>
        </p:nvSpPr>
        <p:spPr>
          <a:xfrm>
            <a:off x="6949427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26" name="Google Shape;1126;p28"/>
          <p:cNvSpPr/>
          <p:nvPr/>
        </p:nvSpPr>
        <p:spPr>
          <a:xfrm>
            <a:off x="7536401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27" name="Google Shape;1127;p28"/>
          <p:cNvSpPr/>
          <p:nvPr/>
        </p:nvSpPr>
        <p:spPr>
          <a:xfrm>
            <a:off x="8123373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28" name="Google Shape;1128;p28"/>
          <p:cNvSpPr/>
          <p:nvPr/>
        </p:nvSpPr>
        <p:spPr>
          <a:xfrm>
            <a:off x="8710347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29" name="Google Shape;1129;p28"/>
          <p:cNvSpPr/>
          <p:nvPr/>
        </p:nvSpPr>
        <p:spPr>
          <a:xfrm>
            <a:off x="9297320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30" name="Google Shape;1130;p28"/>
          <p:cNvSpPr/>
          <p:nvPr/>
        </p:nvSpPr>
        <p:spPr>
          <a:xfrm>
            <a:off x="9884293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31" name="Google Shape;1131;p28"/>
          <p:cNvSpPr/>
          <p:nvPr/>
        </p:nvSpPr>
        <p:spPr>
          <a:xfrm>
            <a:off x="10471267" y="4331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32" name="Google Shape;1132;p28"/>
          <p:cNvSpPr/>
          <p:nvPr/>
        </p:nvSpPr>
        <p:spPr>
          <a:xfrm>
            <a:off x="11058239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33" name="Google Shape;1133;p28"/>
          <p:cNvSpPr/>
          <p:nvPr/>
        </p:nvSpPr>
        <p:spPr>
          <a:xfrm>
            <a:off x="6920046" y="4871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40</a:t>
            </a:r>
            <a:endParaRPr/>
          </a:p>
        </p:txBody>
      </p:sp>
      <p:sp>
        <p:nvSpPr>
          <p:cNvPr id="1134" name="Google Shape;1134;p28"/>
          <p:cNvSpPr/>
          <p:nvPr/>
        </p:nvSpPr>
        <p:spPr>
          <a:xfrm>
            <a:off x="11028858" y="4871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47</a:t>
            </a:r>
            <a:endParaRPr/>
          </a:p>
        </p:txBody>
      </p:sp>
      <p:sp>
        <p:nvSpPr>
          <p:cNvPr id="1135" name="Google Shape;1135;p28"/>
          <p:cNvSpPr/>
          <p:nvPr/>
        </p:nvSpPr>
        <p:spPr>
          <a:xfrm>
            <a:off x="1439106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36" name="Google Shape;1136;p28"/>
          <p:cNvSpPr/>
          <p:nvPr/>
        </p:nvSpPr>
        <p:spPr>
          <a:xfrm>
            <a:off x="2026079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37" name="Google Shape;1137;p28"/>
          <p:cNvSpPr/>
          <p:nvPr/>
        </p:nvSpPr>
        <p:spPr>
          <a:xfrm>
            <a:off x="2613052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38" name="Google Shape;1138;p28"/>
          <p:cNvSpPr/>
          <p:nvPr/>
        </p:nvSpPr>
        <p:spPr>
          <a:xfrm>
            <a:off x="3200025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39" name="Google Shape;1139;p28"/>
          <p:cNvSpPr/>
          <p:nvPr/>
        </p:nvSpPr>
        <p:spPr>
          <a:xfrm>
            <a:off x="3786999" y="5474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40" name="Google Shape;1140;p28"/>
          <p:cNvSpPr/>
          <p:nvPr/>
        </p:nvSpPr>
        <p:spPr>
          <a:xfrm>
            <a:off x="4373972" y="5474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41" name="Google Shape;1141;p28"/>
          <p:cNvSpPr/>
          <p:nvPr/>
        </p:nvSpPr>
        <p:spPr>
          <a:xfrm>
            <a:off x="4960945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42" name="Google Shape;1142;p28"/>
          <p:cNvSpPr/>
          <p:nvPr/>
        </p:nvSpPr>
        <p:spPr>
          <a:xfrm>
            <a:off x="5547918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43" name="Google Shape;1143;p28"/>
          <p:cNvSpPr/>
          <p:nvPr/>
        </p:nvSpPr>
        <p:spPr>
          <a:xfrm>
            <a:off x="1409724" y="6014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48</a:t>
            </a:r>
            <a:endParaRPr/>
          </a:p>
        </p:txBody>
      </p:sp>
      <p:sp>
        <p:nvSpPr>
          <p:cNvPr id="1144" name="Google Shape;1144;p28"/>
          <p:cNvSpPr/>
          <p:nvPr/>
        </p:nvSpPr>
        <p:spPr>
          <a:xfrm>
            <a:off x="5518537" y="6014164"/>
            <a:ext cx="566217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55</a:t>
            </a:r>
            <a:endParaRPr/>
          </a:p>
        </p:txBody>
      </p:sp>
      <p:sp>
        <p:nvSpPr>
          <p:cNvPr id="1145" name="Google Shape;1145;p28"/>
          <p:cNvSpPr/>
          <p:nvPr/>
        </p:nvSpPr>
        <p:spPr>
          <a:xfrm>
            <a:off x="6949427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46" name="Google Shape;1146;p28"/>
          <p:cNvSpPr/>
          <p:nvPr/>
        </p:nvSpPr>
        <p:spPr>
          <a:xfrm>
            <a:off x="7536401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47" name="Google Shape;1147;p28"/>
          <p:cNvSpPr/>
          <p:nvPr/>
        </p:nvSpPr>
        <p:spPr>
          <a:xfrm>
            <a:off x="8123373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48" name="Google Shape;1148;p28"/>
          <p:cNvSpPr/>
          <p:nvPr/>
        </p:nvSpPr>
        <p:spPr>
          <a:xfrm>
            <a:off x="8710347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49" name="Google Shape;1149;p28"/>
          <p:cNvSpPr/>
          <p:nvPr/>
        </p:nvSpPr>
        <p:spPr>
          <a:xfrm>
            <a:off x="9297320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50" name="Google Shape;1150;p28"/>
          <p:cNvSpPr/>
          <p:nvPr/>
        </p:nvSpPr>
        <p:spPr>
          <a:xfrm>
            <a:off x="9884293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51" name="Google Shape;1151;p28"/>
          <p:cNvSpPr/>
          <p:nvPr/>
        </p:nvSpPr>
        <p:spPr>
          <a:xfrm>
            <a:off x="10471267" y="5474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52" name="Google Shape;1152;p28"/>
          <p:cNvSpPr/>
          <p:nvPr/>
        </p:nvSpPr>
        <p:spPr>
          <a:xfrm>
            <a:off x="11058239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53" name="Google Shape;1153;p28"/>
          <p:cNvSpPr/>
          <p:nvPr/>
        </p:nvSpPr>
        <p:spPr>
          <a:xfrm>
            <a:off x="6920046" y="6014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56</a:t>
            </a:r>
            <a:endParaRPr/>
          </a:p>
        </p:txBody>
      </p:sp>
      <p:sp>
        <p:nvSpPr>
          <p:cNvPr id="1154" name="Google Shape;1154;p28"/>
          <p:cNvSpPr/>
          <p:nvPr/>
        </p:nvSpPr>
        <p:spPr>
          <a:xfrm>
            <a:off x="11028858" y="6014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63</a:t>
            </a:r>
            <a:endParaRPr/>
          </a:p>
        </p:txBody>
      </p:sp>
      <p:sp>
        <p:nvSpPr>
          <p:cNvPr id="1155" name="Google Shape;1155;p28"/>
          <p:cNvSpPr/>
          <p:nvPr/>
        </p:nvSpPr>
        <p:spPr>
          <a:xfrm>
            <a:off x="1439106" y="2045826"/>
            <a:ext cx="507455" cy="562381"/>
          </a:xfrm>
          <a:prstGeom prst="rect">
            <a:avLst/>
          </a:prstGeom>
          <a:solidFill>
            <a:srgbClr val="53585F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56" name="Google Shape;1156;p28"/>
          <p:cNvSpPr/>
          <p:nvPr/>
        </p:nvSpPr>
        <p:spPr>
          <a:xfrm>
            <a:off x="2026079" y="2045826"/>
            <a:ext cx="507455" cy="562381"/>
          </a:xfrm>
          <a:prstGeom prst="rect">
            <a:avLst/>
          </a:prstGeom>
          <a:solidFill>
            <a:srgbClr val="53585F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57" name="Google Shape;1157;p28"/>
          <p:cNvSpPr/>
          <p:nvPr/>
        </p:nvSpPr>
        <p:spPr>
          <a:xfrm>
            <a:off x="2613052" y="2045826"/>
            <a:ext cx="507455" cy="562381"/>
          </a:xfrm>
          <a:prstGeom prst="rect">
            <a:avLst/>
          </a:prstGeom>
          <a:solidFill>
            <a:srgbClr val="53585F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58" name="Google Shape;1158;p28"/>
          <p:cNvSpPr/>
          <p:nvPr/>
        </p:nvSpPr>
        <p:spPr>
          <a:xfrm>
            <a:off x="3200025" y="2045826"/>
            <a:ext cx="507455" cy="562381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1159" name="Google Shape;1159;p28"/>
          <p:cNvSpPr/>
          <p:nvPr/>
        </p:nvSpPr>
        <p:spPr>
          <a:xfrm>
            <a:off x="3786999" y="2045826"/>
            <a:ext cx="507454" cy="562381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1160" name="Google Shape;1160;p28"/>
          <p:cNvSpPr/>
          <p:nvPr/>
        </p:nvSpPr>
        <p:spPr>
          <a:xfrm>
            <a:off x="4373972" y="2045826"/>
            <a:ext cx="507454" cy="562381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1161" name="Google Shape;1161;p28"/>
          <p:cNvSpPr/>
          <p:nvPr/>
        </p:nvSpPr>
        <p:spPr>
          <a:xfrm>
            <a:off x="4960945" y="2045826"/>
            <a:ext cx="507455" cy="562381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1162" name="Google Shape;1162;p28"/>
          <p:cNvSpPr/>
          <p:nvPr/>
        </p:nvSpPr>
        <p:spPr>
          <a:xfrm>
            <a:off x="5547918" y="2045826"/>
            <a:ext cx="507455" cy="562381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1163" name="Google Shape;1163;p28"/>
          <p:cNvSpPr/>
          <p:nvPr/>
        </p:nvSpPr>
        <p:spPr>
          <a:xfrm>
            <a:off x="1352372" y="335221"/>
            <a:ext cx="8765220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Assume 256 byte inodes (16 inodes/block).  </a:t>
            </a: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What is offset for inode with number 0?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29"/>
          <p:cNvSpPr/>
          <p:nvPr/>
        </p:nvSpPr>
        <p:spPr>
          <a:xfrm>
            <a:off x="1522704" y="2585164"/>
            <a:ext cx="340259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0</a:t>
            </a:r>
            <a:endParaRPr/>
          </a:p>
        </p:txBody>
      </p:sp>
      <p:sp>
        <p:nvSpPr>
          <p:cNvPr id="1169" name="Google Shape;1169;p29"/>
          <p:cNvSpPr/>
          <p:nvPr/>
        </p:nvSpPr>
        <p:spPr>
          <a:xfrm>
            <a:off x="5631516" y="2585164"/>
            <a:ext cx="340259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7</a:t>
            </a:r>
            <a:endParaRPr/>
          </a:p>
        </p:txBody>
      </p:sp>
      <p:sp>
        <p:nvSpPr>
          <p:cNvPr id="1170" name="Google Shape;1170;p29"/>
          <p:cNvSpPr/>
          <p:nvPr/>
        </p:nvSpPr>
        <p:spPr>
          <a:xfrm>
            <a:off x="6949427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71" name="Google Shape;1171;p29"/>
          <p:cNvSpPr/>
          <p:nvPr/>
        </p:nvSpPr>
        <p:spPr>
          <a:xfrm>
            <a:off x="7536400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72" name="Google Shape;1172;p29"/>
          <p:cNvSpPr/>
          <p:nvPr/>
        </p:nvSpPr>
        <p:spPr>
          <a:xfrm>
            <a:off x="8123373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73" name="Google Shape;1173;p29"/>
          <p:cNvSpPr/>
          <p:nvPr/>
        </p:nvSpPr>
        <p:spPr>
          <a:xfrm>
            <a:off x="8710346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74" name="Google Shape;1174;p29"/>
          <p:cNvSpPr/>
          <p:nvPr/>
        </p:nvSpPr>
        <p:spPr>
          <a:xfrm>
            <a:off x="9297320" y="2045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75" name="Google Shape;1175;p29"/>
          <p:cNvSpPr/>
          <p:nvPr/>
        </p:nvSpPr>
        <p:spPr>
          <a:xfrm>
            <a:off x="9884293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76" name="Google Shape;1176;p29"/>
          <p:cNvSpPr/>
          <p:nvPr/>
        </p:nvSpPr>
        <p:spPr>
          <a:xfrm>
            <a:off x="10471266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77" name="Google Shape;1177;p29"/>
          <p:cNvSpPr/>
          <p:nvPr/>
        </p:nvSpPr>
        <p:spPr>
          <a:xfrm>
            <a:off x="11058239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78" name="Google Shape;1178;p29"/>
          <p:cNvSpPr/>
          <p:nvPr/>
        </p:nvSpPr>
        <p:spPr>
          <a:xfrm>
            <a:off x="7033024" y="2585164"/>
            <a:ext cx="34026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8</a:t>
            </a:r>
            <a:endParaRPr/>
          </a:p>
        </p:txBody>
      </p:sp>
      <p:sp>
        <p:nvSpPr>
          <p:cNvPr id="1179" name="Google Shape;1179;p29"/>
          <p:cNvSpPr/>
          <p:nvPr/>
        </p:nvSpPr>
        <p:spPr>
          <a:xfrm>
            <a:off x="11028858" y="2585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15</a:t>
            </a:r>
            <a:endParaRPr/>
          </a:p>
        </p:txBody>
      </p:sp>
      <p:sp>
        <p:nvSpPr>
          <p:cNvPr id="1180" name="Google Shape;1180;p29"/>
          <p:cNvSpPr/>
          <p:nvPr/>
        </p:nvSpPr>
        <p:spPr>
          <a:xfrm>
            <a:off x="1439106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81" name="Google Shape;1181;p29"/>
          <p:cNvSpPr/>
          <p:nvPr/>
        </p:nvSpPr>
        <p:spPr>
          <a:xfrm>
            <a:off x="2026079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82" name="Google Shape;1182;p29"/>
          <p:cNvSpPr/>
          <p:nvPr/>
        </p:nvSpPr>
        <p:spPr>
          <a:xfrm>
            <a:off x="2613052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83" name="Google Shape;1183;p29"/>
          <p:cNvSpPr/>
          <p:nvPr/>
        </p:nvSpPr>
        <p:spPr>
          <a:xfrm>
            <a:off x="3200025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84" name="Google Shape;1184;p29"/>
          <p:cNvSpPr/>
          <p:nvPr/>
        </p:nvSpPr>
        <p:spPr>
          <a:xfrm>
            <a:off x="3786999" y="3188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85" name="Google Shape;1185;p29"/>
          <p:cNvSpPr/>
          <p:nvPr/>
        </p:nvSpPr>
        <p:spPr>
          <a:xfrm>
            <a:off x="4373972" y="3188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86" name="Google Shape;1186;p29"/>
          <p:cNvSpPr/>
          <p:nvPr/>
        </p:nvSpPr>
        <p:spPr>
          <a:xfrm>
            <a:off x="4960945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87" name="Google Shape;1187;p29"/>
          <p:cNvSpPr/>
          <p:nvPr/>
        </p:nvSpPr>
        <p:spPr>
          <a:xfrm>
            <a:off x="5547918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88" name="Google Shape;1188;p29"/>
          <p:cNvSpPr/>
          <p:nvPr/>
        </p:nvSpPr>
        <p:spPr>
          <a:xfrm>
            <a:off x="1409724" y="3728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16</a:t>
            </a:r>
            <a:endParaRPr/>
          </a:p>
        </p:txBody>
      </p:sp>
      <p:sp>
        <p:nvSpPr>
          <p:cNvPr id="1189" name="Google Shape;1189;p29"/>
          <p:cNvSpPr/>
          <p:nvPr/>
        </p:nvSpPr>
        <p:spPr>
          <a:xfrm>
            <a:off x="5518537" y="3728164"/>
            <a:ext cx="566217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23</a:t>
            </a:r>
            <a:endParaRPr/>
          </a:p>
        </p:txBody>
      </p:sp>
      <p:sp>
        <p:nvSpPr>
          <p:cNvPr id="1190" name="Google Shape;1190;p29"/>
          <p:cNvSpPr/>
          <p:nvPr/>
        </p:nvSpPr>
        <p:spPr>
          <a:xfrm>
            <a:off x="6949427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91" name="Google Shape;1191;p29"/>
          <p:cNvSpPr/>
          <p:nvPr/>
        </p:nvSpPr>
        <p:spPr>
          <a:xfrm>
            <a:off x="7536401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92" name="Google Shape;1192;p29"/>
          <p:cNvSpPr/>
          <p:nvPr/>
        </p:nvSpPr>
        <p:spPr>
          <a:xfrm>
            <a:off x="8123373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93" name="Google Shape;1193;p29"/>
          <p:cNvSpPr/>
          <p:nvPr/>
        </p:nvSpPr>
        <p:spPr>
          <a:xfrm>
            <a:off x="8710347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94" name="Google Shape;1194;p29"/>
          <p:cNvSpPr/>
          <p:nvPr/>
        </p:nvSpPr>
        <p:spPr>
          <a:xfrm>
            <a:off x="9297320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95" name="Google Shape;1195;p29"/>
          <p:cNvSpPr/>
          <p:nvPr/>
        </p:nvSpPr>
        <p:spPr>
          <a:xfrm>
            <a:off x="9884293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96" name="Google Shape;1196;p29"/>
          <p:cNvSpPr/>
          <p:nvPr/>
        </p:nvSpPr>
        <p:spPr>
          <a:xfrm>
            <a:off x="10471267" y="3188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97" name="Google Shape;1197;p29"/>
          <p:cNvSpPr/>
          <p:nvPr/>
        </p:nvSpPr>
        <p:spPr>
          <a:xfrm>
            <a:off x="11058239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98" name="Google Shape;1198;p29"/>
          <p:cNvSpPr/>
          <p:nvPr/>
        </p:nvSpPr>
        <p:spPr>
          <a:xfrm>
            <a:off x="6920046" y="3728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24</a:t>
            </a:r>
            <a:endParaRPr/>
          </a:p>
        </p:txBody>
      </p:sp>
      <p:sp>
        <p:nvSpPr>
          <p:cNvPr id="1199" name="Google Shape;1199;p29"/>
          <p:cNvSpPr/>
          <p:nvPr/>
        </p:nvSpPr>
        <p:spPr>
          <a:xfrm>
            <a:off x="11028858" y="3728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31</a:t>
            </a:r>
            <a:endParaRPr/>
          </a:p>
        </p:txBody>
      </p:sp>
      <p:sp>
        <p:nvSpPr>
          <p:cNvPr id="1200" name="Google Shape;1200;p29"/>
          <p:cNvSpPr/>
          <p:nvPr/>
        </p:nvSpPr>
        <p:spPr>
          <a:xfrm>
            <a:off x="1439106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01" name="Google Shape;1201;p29"/>
          <p:cNvSpPr/>
          <p:nvPr/>
        </p:nvSpPr>
        <p:spPr>
          <a:xfrm>
            <a:off x="2026079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02" name="Google Shape;1202;p29"/>
          <p:cNvSpPr/>
          <p:nvPr/>
        </p:nvSpPr>
        <p:spPr>
          <a:xfrm>
            <a:off x="2613052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03" name="Google Shape;1203;p29"/>
          <p:cNvSpPr/>
          <p:nvPr/>
        </p:nvSpPr>
        <p:spPr>
          <a:xfrm>
            <a:off x="3200025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04" name="Google Shape;1204;p29"/>
          <p:cNvSpPr/>
          <p:nvPr/>
        </p:nvSpPr>
        <p:spPr>
          <a:xfrm>
            <a:off x="3786999" y="4331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05" name="Google Shape;1205;p29"/>
          <p:cNvSpPr/>
          <p:nvPr/>
        </p:nvSpPr>
        <p:spPr>
          <a:xfrm>
            <a:off x="4373972" y="4331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06" name="Google Shape;1206;p29"/>
          <p:cNvSpPr/>
          <p:nvPr/>
        </p:nvSpPr>
        <p:spPr>
          <a:xfrm>
            <a:off x="4960945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07" name="Google Shape;1207;p29"/>
          <p:cNvSpPr/>
          <p:nvPr/>
        </p:nvSpPr>
        <p:spPr>
          <a:xfrm>
            <a:off x="5547918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08" name="Google Shape;1208;p29"/>
          <p:cNvSpPr/>
          <p:nvPr/>
        </p:nvSpPr>
        <p:spPr>
          <a:xfrm>
            <a:off x="1409724" y="4871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32</a:t>
            </a:r>
            <a:endParaRPr/>
          </a:p>
        </p:txBody>
      </p:sp>
      <p:sp>
        <p:nvSpPr>
          <p:cNvPr id="1209" name="Google Shape;1209;p29"/>
          <p:cNvSpPr/>
          <p:nvPr/>
        </p:nvSpPr>
        <p:spPr>
          <a:xfrm>
            <a:off x="5518537" y="4871164"/>
            <a:ext cx="566217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39</a:t>
            </a:r>
            <a:endParaRPr/>
          </a:p>
        </p:txBody>
      </p:sp>
      <p:sp>
        <p:nvSpPr>
          <p:cNvPr id="1210" name="Google Shape;1210;p29"/>
          <p:cNvSpPr/>
          <p:nvPr/>
        </p:nvSpPr>
        <p:spPr>
          <a:xfrm>
            <a:off x="6949427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11" name="Google Shape;1211;p29"/>
          <p:cNvSpPr/>
          <p:nvPr/>
        </p:nvSpPr>
        <p:spPr>
          <a:xfrm>
            <a:off x="7536401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12" name="Google Shape;1212;p29"/>
          <p:cNvSpPr/>
          <p:nvPr/>
        </p:nvSpPr>
        <p:spPr>
          <a:xfrm>
            <a:off x="8123373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13" name="Google Shape;1213;p29"/>
          <p:cNvSpPr/>
          <p:nvPr/>
        </p:nvSpPr>
        <p:spPr>
          <a:xfrm>
            <a:off x="8710347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14" name="Google Shape;1214;p29"/>
          <p:cNvSpPr/>
          <p:nvPr/>
        </p:nvSpPr>
        <p:spPr>
          <a:xfrm>
            <a:off x="9297320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15" name="Google Shape;1215;p29"/>
          <p:cNvSpPr/>
          <p:nvPr/>
        </p:nvSpPr>
        <p:spPr>
          <a:xfrm>
            <a:off x="9884293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16" name="Google Shape;1216;p29"/>
          <p:cNvSpPr/>
          <p:nvPr/>
        </p:nvSpPr>
        <p:spPr>
          <a:xfrm>
            <a:off x="10471267" y="4331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17" name="Google Shape;1217;p29"/>
          <p:cNvSpPr/>
          <p:nvPr/>
        </p:nvSpPr>
        <p:spPr>
          <a:xfrm>
            <a:off x="11058239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18" name="Google Shape;1218;p29"/>
          <p:cNvSpPr/>
          <p:nvPr/>
        </p:nvSpPr>
        <p:spPr>
          <a:xfrm>
            <a:off x="6920046" y="4871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40</a:t>
            </a:r>
            <a:endParaRPr/>
          </a:p>
        </p:txBody>
      </p:sp>
      <p:sp>
        <p:nvSpPr>
          <p:cNvPr id="1219" name="Google Shape;1219;p29"/>
          <p:cNvSpPr/>
          <p:nvPr/>
        </p:nvSpPr>
        <p:spPr>
          <a:xfrm>
            <a:off x="11028858" y="4871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47</a:t>
            </a:r>
            <a:endParaRPr/>
          </a:p>
        </p:txBody>
      </p:sp>
      <p:sp>
        <p:nvSpPr>
          <p:cNvPr id="1220" name="Google Shape;1220;p29"/>
          <p:cNvSpPr/>
          <p:nvPr/>
        </p:nvSpPr>
        <p:spPr>
          <a:xfrm>
            <a:off x="1439106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21" name="Google Shape;1221;p29"/>
          <p:cNvSpPr/>
          <p:nvPr/>
        </p:nvSpPr>
        <p:spPr>
          <a:xfrm>
            <a:off x="2026079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22" name="Google Shape;1222;p29"/>
          <p:cNvSpPr/>
          <p:nvPr/>
        </p:nvSpPr>
        <p:spPr>
          <a:xfrm>
            <a:off x="2613052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23" name="Google Shape;1223;p29"/>
          <p:cNvSpPr/>
          <p:nvPr/>
        </p:nvSpPr>
        <p:spPr>
          <a:xfrm>
            <a:off x="3200025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24" name="Google Shape;1224;p29"/>
          <p:cNvSpPr/>
          <p:nvPr/>
        </p:nvSpPr>
        <p:spPr>
          <a:xfrm>
            <a:off x="3786999" y="5474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25" name="Google Shape;1225;p29"/>
          <p:cNvSpPr/>
          <p:nvPr/>
        </p:nvSpPr>
        <p:spPr>
          <a:xfrm>
            <a:off x="4373972" y="5474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26" name="Google Shape;1226;p29"/>
          <p:cNvSpPr/>
          <p:nvPr/>
        </p:nvSpPr>
        <p:spPr>
          <a:xfrm>
            <a:off x="4960945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27" name="Google Shape;1227;p29"/>
          <p:cNvSpPr/>
          <p:nvPr/>
        </p:nvSpPr>
        <p:spPr>
          <a:xfrm>
            <a:off x="5547918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28" name="Google Shape;1228;p29"/>
          <p:cNvSpPr/>
          <p:nvPr/>
        </p:nvSpPr>
        <p:spPr>
          <a:xfrm>
            <a:off x="1409724" y="6014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48</a:t>
            </a:r>
            <a:endParaRPr/>
          </a:p>
        </p:txBody>
      </p:sp>
      <p:sp>
        <p:nvSpPr>
          <p:cNvPr id="1229" name="Google Shape;1229;p29"/>
          <p:cNvSpPr/>
          <p:nvPr/>
        </p:nvSpPr>
        <p:spPr>
          <a:xfrm>
            <a:off x="5518537" y="6014164"/>
            <a:ext cx="566217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55</a:t>
            </a:r>
            <a:endParaRPr/>
          </a:p>
        </p:txBody>
      </p:sp>
      <p:sp>
        <p:nvSpPr>
          <p:cNvPr id="1230" name="Google Shape;1230;p29"/>
          <p:cNvSpPr/>
          <p:nvPr/>
        </p:nvSpPr>
        <p:spPr>
          <a:xfrm>
            <a:off x="6949427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31" name="Google Shape;1231;p29"/>
          <p:cNvSpPr/>
          <p:nvPr/>
        </p:nvSpPr>
        <p:spPr>
          <a:xfrm>
            <a:off x="7536401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32" name="Google Shape;1232;p29"/>
          <p:cNvSpPr/>
          <p:nvPr/>
        </p:nvSpPr>
        <p:spPr>
          <a:xfrm>
            <a:off x="8123373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33" name="Google Shape;1233;p29"/>
          <p:cNvSpPr/>
          <p:nvPr/>
        </p:nvSpPr>
        <p:spPr>
          <a:xfrm>
            <a:off x="8710347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34" name="Google Shape;1234;p29"/>
          <p:cNvSpPr/>
          <p:nvPr/>
        </p:nvSpPr>
        <p:spPr>
          <a:xfrm>
            <a:off x="9297320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35" name="Google Shape;1235;p29"/>
          <p:cNvSpPr/>
          <p:nvPr/>
        </p:nvSpPr>
        <p:spPr>
          <a:xfrm>
            <a:off x="9884293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36" name="Google Shape;1236;p29"/>
          <p:cNvSpPr/>
          <p:nvPr/>
        </p:nvSpPr>
        <p:spPr>
          <a:xfrm>
            <a:off x="10471267" y="5474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37" name="Google Shape;1237;p29"/>
          <p:cNvSpPr/>
          <p:nvPr/>
        </p:nvSpPr>
        <p:spPr>
          <a:xfrm>
            <a:off x="11058239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38" name="Google Shape;1238;p29"/>
          <p:cNvSpPr/>
          <p:nvPr/>
        </p:nvSpPr>
        <p:spPr>
          <a:xfrm>
            <a:off x="6920046" y="6014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56</a:t>
            </a:r>
            <a:endParaRPr/>
          </a:p>
        </p:txBody>
      </p:sp>
      <p:sp>
        <p:nvSpPr>
          <p:cNvPr id="1239" name="Google Shape;1239;p29"/>
          <p:cNvSpPr/>
          <p:nvPr/>
        </p:nvSpPr>
        <p:spPr>
          <a:xfrm>
            <a:off x="11028858" y="6014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63</a:t>
            </a:r>
            <a:endParaRPr/>
          </a:p>
        </p:txBody>
      </p:sp>
      <p:sp>
        <p:nvSpPr>
          <p:cNvPr id="1240" name="Google Shape;1240;p29"/>
          <p:cNvSpPr/>
          <p:nvPr/>
        </p:nvSpPr>
        <p:spPr>
          <a:xfrm>
            <a:off x="1439106" y="2045826"/>
            <a:ext cx="507455" cy="562381"/>
          </a:xfrm>
          <a:prstGeom prst="rect">
            <a:avLst/>
          </a:prstGeom>
          <a:solidFill>
            <a:srgbClr val="53585F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41" name="Google Shape;1241;p29"/>
          <p:cNvSpPr/>
          <p:nvPr/>
        </p:nvSpPr>
        <p:spPr>
          <a:xfrm>
            <a:off x="2026079" y="2045826"/>
            <a:ext cx="507455" cy="562381"/>
          </a:xfrm>
          <a:prstGeom prst="rect">
            <a:avLst/>
          </a:prstGeom>
          <a:solidFill>
            <a:srgbClr val="53585F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42" name="Google Shape;1242;p29"/>
          <p:cNvSpPr/>
          <p:nvPr/>
        </p:nvSpPr>
        <p:spPr>
          <a:xfrm>
            <a:off x="2613052" y="2045826"/>
            <a:ext cx="507455" cy="562381"/>
          </a:xfrm>
          <a:prstGeom prst="rect">
            <a:avLst/>
          </a:prstGeom>
          <a:solidFill>
            <a:srgbClr val="53585F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43" name="Google Shape;1243;p29"/>
          <p:cNvSpPr/>
          <p:nvPr/>
        </p:nvSpPr>
        <p:spPr>
          <a:xfrm>
            <a:off x="3200025" y="2045826"/>
            <a:ext cx="507455" cy="562381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1244" name="Google Shape;1244;p29"/>
          <p:cNvSpPr/>
          <p:nvPr/>
        </p:nvSpPr>
        <p:spPr>
          <a:xfrm>
            <a:off x="3786999" y="2045826"/>
            <a:ext cx="507454" cy="562381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1245" name="Google Shape;1245;p29"/>
          <p:cNvSpPr/>
          <p:nvPr/>
        </p:nvSpPr>
        <p:spPr>
          <a:xfrm>
            <a:off x="4373972" y="2045826"/>
            <a:ext cx="507454" cy="562381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1246" name="Google Shape;1246;p29"/>
          <p:cNvSpPr/>
          <p:nvPr/>
        </p:nvSpPr>
        <p:spPr>
          <a:xfrm>
            <a:off x="4960945" y="2045826"/>
            <a:ext cx="507455" cy="562381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1247" name="Google Shape;1247;p29"/>
          <p:cNvSpPr/>
          <p:nvPr/>
        </p:nvSpPr>
        <p:spPr>
          <a:xfrm>
            <a:off x="5547918" y="2045826"/>
            <a:ext cx="507455" cy="562381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1248" name="Google Shape;1248;p29"/>
          <p:cNvSpPr/>
          <p:nvPr/>
        </p:nvSpPr>
        <p:spPr>
          <a:xfrm>
            <a:off x="1352372" y="335221"/>
            <a:ext cx="8191345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Assume 256 byte </a:t>
            </a: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inodes (16 inodes/block).  </a:t>
            </a:r>
            <a:b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36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What is offset for inode with number 4?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30"/>
          <p:cNvSpPr/>
          <p:nvPr/>
        </p:nvSpPr>
        <p:spPr>
          <a:xfrm>
            <a:off x="1522704" y="2585164"/>
            <a:ext cx="340259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0</a:t>
            </a:r>
            <a:endParaRPr/>
          </a:p>
        </p:txBody>
      </p:sp>
      <p:sp>
        <p:nvSpPr>
          <p:cNvPr id="1254" name="Google Shape;1254;p30"/>
          <p:cNvSpPr/>
          <p:nvPr/>
        </p:nvSpPr>
        <p:spPr>
          <a:xfrm>
            <a:off x="5631516" y="2585164"/>
            <a:ext cx="340259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7</a:t>
            </a:r>
            <a:endParaRPr/>
          </a:p>
        </p:txBody>
      </p:sp>
      <p:sp>
        <p:nvSpPr>
          <p:cNvPr id="1255" name="Google Shape;1255;p30"/>
          <p:cNvSpPr/>
          <p:nvPr/>
        </p:nvSpPr>
        <p:spPr>
          <a:xfrm>
            <a:off x="6949427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56" name="Google Shape;1256;p30"/>
          <p:cNvSpPr/>
          <p:nvPr/>
        </p:nvSpPr>
        <p:spPr>
          <a:xfrm>
            <a:off x="7536400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57" name="Google Shape;1257;p30"/>
          <p:cNvSpPr/>
          <p:nvPr/>
        </p:nvSpPr>
        <p:spPr>
          <a:xfrm>
            <a:off x="8123373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58" name="Google Shape;1258;p30"/>
          <p:cNvSpPr/>
          <p:nvPr/>
        </p:nvSpPr>
        <p:spPr>
          <a:xfrm>
            <a:off x="8710346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59" name="Google Shape;1259;p30"/>
          <p:cNvSpPr/>
          <p:nvPr/>
        </p:nvSpPr>
        <p:spPr>
          <a:xfrm>
            <a:off x="9297320" y="2045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60" name="Google Shape;1260;p30"/>
          <p:cNvSpPr/>
          <p:nvPr/>
        </p:nvSpPr>
        <p:spPr>
          <a:xfrm>
            <a:off x="9884293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61" name="Google Shape;1261;p30"/>
          <p:cNvSpPr/>
          <p:nvPr/>
        </p:nvSpPr>
        <p:spPr>
          <a:xfrm>
            <a:off x="10471266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62" name="Google Shape;1262;p30"/>
          <p:cNvSpPr/>
          <p:nvPr/>
        </p:nvSpPr>
        <p:spPr>
          <a:xfrm>
            <a:off x="11058239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63" name="Google Shape;1263;p30"/>
          <p:cNvSpPr/>
          <p:nvPr/>
        </p:nvSpPr>
        <p:spPr>
          <a:xfrm>
            <a:off x="7033024" y="2585164"/>
            <a:ext cx="34026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8</a:t>
            </a:r>
            <a:endParaRPr/>
          </a:p>
        </p:txBody>
      </p:sp>
      <p:sp>
        <p:nvSpPr>
          <p:cNvPr id="1264" name="Google Shape;1264;p30"/>
          <p:cNvSpPr/>
          <p:nvPr/>
        </p:nvSpPr>
        <p:spPr>
          <a:xfrm>
            <a:off x="11028858" y="2585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15</a:t>
            </a:r>
            <a:endParaRPr/>
          </a:p>
        </p:txBody>
      </p:sp>
      <p:sp>
        <p:nvSpPr>
          <p:cNvPr id="1265" name="Google Shape;1265;p30"/>
          <p:cNvSpPr/>
          <p:nvPr/>
        </p:nvSpPr>
        <p:spPr>
          <a:xfrm>
            <a:off x="1439106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66" name="Google Shape;1266;p30"/>
          <p:cNvSpPr/>
          <p:nvPr/>
        </p:nvSpPr>
        <p:spPr>
          <a:xfrm>
            <a:off x="2026079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67" name="Google Shape;1267;p30"/>
          <p:cNvSpPr/>
          <p:nvPr/>
        </p:nvSpPr>
        <p:spPr>
          <a:xfrm>
            <a:off x="2613052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68" name="Google Shape;1268;p30"/>
          <p:cNvSpPr/>
          <p:nvPr/>
        </p:nvSpPr>
        <p:spPr>
          <a:xfrm>
            <a:off x="3200025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69" name="Google Shape;1269;p30"/>
          <p:cNvSpPr/>
          <p:nvPr/>
        </p:nvSpPr>
        <p:spPr>
          <a:xfrm>
            <a:off x="3786999" y="3188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70" name="Google Shape;1270;p30"/>
          <p:cNvSpPr/>
          <p:nvPr/>
        </p:nvSpPr>
        <p:spPr>
          <a:xfrm>
            <a:off x="4373972" y="3188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71" name="Google Shape;1271;p30"/>
          <p:cNvSpPr/>
          <p:nvPr/>
        </p:nvSpPr>
        <p:spPr>
          <a:xfrm>
            <a:off x="4960945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72" name="Google Shape;1272;p30"/>
          <p:cNvSpPr/>
          <p:nvPr/>
        </p:nvSpPr>
        <p:spPr>
          <a:xfrm>
            <a:off x="5547918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73" name="Google Shape;1273;p30"/>
          <p:cNvSpPr/>
          <p:nvPr/>
        </p:nvSpPr>
        <p:spPr>
          <a:xfrm>
            <a:off x="1409724" y="3728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16</a:t>
            </a:r>
            <a:endParaRPr/>
          </a:p>
        </p:txBody>
      </p:sp>
      <p:sp>
        <p:nvSpPr>
          <p:cNvPr id="1274" name="Google Shape;1274;p30"/>
          <p:cNvSpPr/>
          <p:nvPr/>
        </p:nvSpPr>
        <p:spPr>
          <a:xfrm>
            <a:off x="5518537" y="3728164"/>
            <a:ext cx="566217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23</a:t>
            </a:r>
            <a:endParaRPr/>
          </a:p>
        </p:txBody>
      </p:sp>
      <p:sp>
        <p:nvSpPr>
          <p:cNvPr id="1275" name="Google Shape;1275;p30"/>
          <p:cNvSpPr/>
          <p:nvPr/>
        </p:nvSpPr>
        <p:spPr>
          <a:xfrm>
            <a:off x="6949427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76" name="Google Shape;1276;p30"/>
          <p:cNvSpPr/>
          <p:nvPr/>
        </p:nvSpPr>
        <p:spPr>
          <a:xfrm>
            <a:off x="7536401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77" name="Google Shape;1277;p30"/>
          <p:cNvSpPr/>
          <p:nvPr/>
        </p:nvSpPr>
        <p:spPr>
          <a:xfrm>
            <a:off x="8123373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78" name="Google Shape;1278;p30"/>
          <p:cNvSpPr/>
          <p:nvPr/>
        </p:nvSpPr>
        <p:spPr>
          <a:xfrm>
            <a:off x="8710347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79" name="Google Shape;1279;p30"/>
          <p:cNvSpPr/>
          <p:nvPr/>
        </p:nvSpPr>
        <p:spPr>
          <a:xfrm>
            <a:off x="9297320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80" name="Google Shape;1280;p30"/>
          <p:cNvSpPr/>
          <p:nvPr/>
        </p:nvSpPr>
        <p:spPr>
          <a:xfrm>
            <a:off x="9884293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81" name="Google Shape;1281;p30"/>
          <p:cNvSpPr/>
          <p:nvPr/>
        </p:nvSpPr>
        <p:spPr>
          <a:xfrm>
            <a:off x="10471267" y="3188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82" name="Google Shape;1282;p30"/>
          <p:cNvSpPr/>
          <p:nvPr/>
        </p:nvSpPr>
        <p:spPr>
          <a:xfrm>
            <a:off x="11058239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83" name="Google Shape;1283;p30"/>
          <p:cNvSpPr/>
          <p:nvPr/>
        </p:nvSpPr>
        <p:spPr>
          <a:xfrm>
            <a:off x="6920046" y="3728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24</a:t>
            </a:r>
            <a:endParaRPr/>
          </a:p>
        </p:txBody>
      </p:sp>
      <p:sp>
        <p:nvSpPr>
          <p:cNvPr id="1284" name="Google Shape;1284;p30"/>
          <p:cNvSpPr/>
          <p:nvPr/>
        </p:nvSpPr>
        <p:spPr>
          <a:xfrm>
            <a:off x="11028858" y="3728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31</a:t>
            </a:r>
            <a:endParaRPr/>
          </a:p>
        </p:txBody>
      </p:sp>
      <p:sp>
        <p:nvSpPr>
          <p:cNvPr id="1285" name="Google Shape;1285;p30"/>
          <p:cNvSpPr/>
          <p:nvPr/>
        </p:nvSpPr>
        <p:spPr>
          <a:xfrm>
            <a:off x="1439106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86" name="Google Shape;1286;p30"/>
          <p:cNvSpPr/>
          <p:nvPr/>
        </p:nvSpPr>
        <p:spPr>
          <a:xfrm>
            <a:off x="2026079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87" name="Google Shape;1287;p30"/>
          <p:cNvSpPr/>
          <p:nvPr/>
        </p:nvSpPr>
        <p:spPr>
          <a:xfrm>
            <a:off x="2613052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88" name="Google Shape;1288;p30"/>
          <p:cNvSpPr/>
          <p:nvPr/>
        </p:nvSpPr>
        <p:spPr>
          <a:xfrm>
            <a:off x="3200025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89" name="Google Shape;1289;p30"/>
          <p:cNvSpPr/>
          <p:nvPr/>
        </p:nvSpPr>
        <p:spPr>
          <a:xfrm>
            <a:off x="3786999" y="4331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90" name="Google Shape;1290;p30"/>
          <p:cNvSpPr/>
          <p:nvPr/>
        </p:nvSpPr>
        <p:spPr>
          <a:xfrm>
            <a:off x="4373972" y="4331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91" name="Google Shape;1291;p30"/>
          <p:cNvSpPr/>
          <p:nvPr/>
        </p:nvSpPr>
        <p:spPr>
          <a:xfrm>
            <a:off x="4960945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92" name="Google Shape;1292;p30"/>
          <p:cNvSpPr/>
          <p:nvPr/>
        </p:nvSpPr>
        <p:spPr>
          <a:xfrm>
            <a:off x="5547918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93" name="Google Shape;1293;p30"/>
          <p:cNvSpPr/>
          <p:nvPr/>
        </p:nvSpPr>
        <p:spPr>
          <a:xfrm>
            <a:off x="1409724" y="4871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32</a:t>
            </a:r>
            <a:endParaRPr/>
          </a:p>
        </p:txBody>
      </p:sp>
      <p:sp>
        <p:nvSpPr>
          <p:cNvPr id="1294" name="Google Shape;1294;p30"/>
          <p:cNvSpPr/>
          <p:nvPr/>
        </p:nvSpPr>
        <p:spPr>
          <a:xfrm>
            <a:off x="5518537" y="4871164"/>
            <a:ext cx="566217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39</a:t>
            </a:r>
            <a:endParaRPr/>
          </a:p>
        </p:txBody>
      </p:sp>
      <p:sp>
        <p:nvSpPr>
          <p:cNvPr id="1295" name="Google Shape;1295;p30"/>
          <p:cNvSpPr/>
          <p:nvPr/>
        </p:nvSpPr>
        <p:spPr>
          <a:xfrm>
            <a:off x="6949427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96" name="Google Shape;1296;p30"/>
          <p:cNvSpPr/>
          <p:nvPr/>
        </p:nvSpPr>
        <p:spPr>
          <a:xfrm>
            <a:off x="7536401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97" name="Google Shape;1297;p30"/>
          <p:cNvSpPr/>
          <p:nvPr/>
        </p:nvSpPr>
        <p:spPr>
          <a:xfrm>
            <a:off x="8123373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98" name="Google Shape;1298;p30"/>
          <p:cNvSpPr/>
          <p:nvPr/>
        </p:nvSpPr>
        <p:spPr>
          <a:xfrm>
            <a:off x="8710347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99" name="Google Shape;1299;p30"/>
          <p:cNvSpPr/>
          <p:nvPr/>
        </p:nvSpPr>
        <p:spPr>
          <a:xfrm>
            <a:off x="9297320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00" name="Google Shape;1300;p30"/>
          <p:cNvSpPr/>
          <p:nvPr/>
        </p:nvSpPr>
        <p:spPr>
          <a:xfrm>
            <a:off x="9884293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01" name="Google Shape;1301;p30"/>
          <p:cNvSpPr/>
          <p:nvPr/>
        </p:nvSpPr>
        <p:spPr>
          <a:xfrm>
            <a:off x="10471267" y="4331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02" name="Google Shape;1302;p30"/>
          <p:cNvSpPr/>
          <p:nvPr/>
        </p:nvSpPr>
        <p:spPr>
          <a:xfrm>
            <a:off x="11058239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03" name="Google Shape;1303;p30"/>
          <p:cNvSpPr/>
          <p:nvPr/>
        </p:nvSpPr>
        <p:spPr>
          <a:xfrm>
            <a:off x="6920046" y="4871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40</a:t>
            </a:r>
            <a:endParaRPr/>
          </a:p>
        </p:txBody>
      </p:sp>
      <p:sp>
        <p:nvSpPr>
          <p:cNvPr id="1304" name="Google Shape;1304;p30"/>
          <p:cNvSpPr/>
          <p:nvPr/>
        </p:nvSpPr>
        <p:spPr>
          <a:xfrm>
            <a:off x="11028858" y="4871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47</a:t>
            </a:r>
            <a:endParaRPr/>
          </a:p>
        </p:txBody>
      </p:sp>
      <p:sp>
        <p:nvSpPr>
          <p:cNvPr id="1305" name="Google Shape;1305;p30"/>
          <p:cNvSpPr/>
          <p:nvPr/>
        </p:nvSpPr>
        <p:spPr>
          <a:xfrm>
            <a:off x="1439106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06" name="Google Shape;1306;p30"/>
          <p:cNvSpPr/>
          <p:nvPr/>
        </p:nvSpPr>
        <p:spPr>
          <a:xfrm>
            <a:off x="2026079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07" name="Google Shape;1307;p30"/>
          <p:cNvSpPr/>
          <p:nvPr/>
        </p:nvSpPr>
        <p:spPr>
          <a:xfrm>
            <a:off x="2613052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08" name="Google Shape;1308;p30"/>
          <p:cNvSpPr/>
          <p:nvPr/>
        </p:nvSpPr>
        <p:spPr>
          <a:xfrm>
            <a:off x="3200025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09" name="Google Shape;1309;p30"/>
          <p:cNvSpPr/>
          <p:nvPr/>
        </p:nvSpPr>
        <p:spPr>
          <a:xfrm>
            <a:off x="3786999" y="5474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10" name="Google Shape;1310;p30"/>
          <p:cNvSpPr/>
          <p:nvPr/>
        </p:nvSpPr>
        <p:spPr>
          <a:xfrm>
            <a:off x="4373972" y="5474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11" name="Google Shape;1311;p30"/>
          <p:cNvSpPr/>
          <p:nvPr/>
        </p:nvSpPr>
        <p:spPr>
          <a:xfrm>
            <a:off x="4960945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12" name="Google Shape;1312;p30"/>
          <p:cNvSpPr/>
          <p:nvPr/>
        </p:nvSpPr>
        <p:spPr>
          <a:xfrm>
            <a:off x="5547918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13" name="Google Shape;1313;p30"/>
          <p:cNvSpPr/>
          <p:nvPr/>
        </p:nvSpPr>
        <p:spPr>
          <a:xfrm>
            <a:off x="1409724" y="6014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48</a:t>
            </a:r>
            <a:endParaRPr/>
          </a:p>
        </p:txBody>
      </p:sp>
      <p:sp>
        <p:nvSpPr>
          <p:cNvPr id="1314" name="Google Shape;1314;p30"/>
          <p:cNvSpPr/>
          <p:nvPr/>
        </p:nvSpPr>
        <p:spPr>
          <a:xfrm>
            <a:off x="5518537" y="6014164"/>
            <a:ext cx="566217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55</a:t>
            </a:r>
            <a:endParaRPr/>
          </a:p>
        </p:txBody>
      </p:sp>
      <p:sp>
        <p:nvSpPr>
          <p:cNvPr id="1315" name="Google Shape;1315;p30"/>
          <p:cNvSpPr/>
          <p:nvPr/>
        </p:nvSpPr>
        <p:spPr>
          <a:xfrm>
            <a:off x="6949427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16" name="Google Shape;1316;p30"/>
          <p:cNvSpPr/>
          <p:nvPr/>
        </p:nvSpPr>
        <p:spPr>
          <a:xfrm>
            <a:off x="7536401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17" name="Google Shape;1317;p30"/>
          <p:cNvSpPr/>
          <p:nvPr/>
        </p:nvSpPr>
        <p:spPr>
          <a:xfrm>
            <a:off x="8123373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18" name="Google Shape;1318;p30"/>
          <p:cNvSpPr/>
          <p:nvPr/>
        </p:nvSpPr>
        <p:spPr>
          <a:xfrm>
            <a:off x="8710347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19" name="Google Shape;1319;p30"/>
          <p:cNvSpPr/>
          <p:nvPr/>
        </p:nvSpPr>
        <p:spPr>
          <a:xfrm>
            <a:off x="9297320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20" name="Google Shape;1320;p30"/>
          <p:cNvSpPr/>
          <p:nvPr/>
        </p:nvSpPr>
        <p:spPr>
          <a:xfrm>
            <a:off x="9884293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21" name="Google Shape;1321;p30"/>
          <p:cNvSpPr/>
          <p:nvPr/>
        </p:nvSpPr>
        <p:spPr>
          <a:xfrm>
            <a:off x="10471267" y="5474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22" name="Google Shape;1322;p30"/>
          <p:cNvSpPr/>
          <p:nvPr/>
        </p:nvSpPr>
        <p:spPr>
          <a:xfrm>
            <a:off x="11058239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23" name="Google Shape;1323;p30"/>
          <p:cNvSpPr/>
          <p:nvPr/>
        </p:nvSpPr>
        <p:spPr>
          <a:xfrm>
            <a:off x="6920046" y="6014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56</a:t>
            </a:r>
            <a:endParaRPr/>
          </a:p>
        </p:txBody>
      </p:sp>
      <p:sp>
        <p:nvSpPr>
          <p:cNvPr id="1324" name="Google Shape;1324;p30"/>
          <p:cNvSpPr/>
          <p:nvPr/>
        </p:nvSpPr>
        <p:spPr>
          <a:xfrm>
            <a:off x="11028858" y="6014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63</a:t>
            </a:r>
            <a:endParaRPr/>
          </a:p>
        </p:txBody>
      </p:sp>
      <p:sp>
        <p:nvSpPr>
          <p:cNvPr id="1325" name="Google Shape;1325;p30"/>
          <p:cNvSpPr/>
          <p:nvPr/>
        </p:nvSpPr>
        <p:spPr>
          <a:xfrm>
            <a:off x="1439106" y="2045826"/>
            <a:ext cx="507455" cy="562381"/>
          </a:xfrm>
          <a:prstGeom prst="rect">
            <a:avLst/>
          </a:prstGeom>
          <a:solidFill>
            <a:srgbClr val="53585F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26" name="Google Shape;1326;p30"/>
          <p:cNvSpPr/>
          <p:nvPr/>
        </p:nvSpPr>
        <p:spPr>
          <a:xfrm>
            <a:off x="2026079" y="2045826"/>
            <a:ext cx="507455" cy="562381"/>
          </a:xfrm>
          <a:prstGeom prst="rect">
            <a:avLst/>
          </a:prstGeom>
          <a:solidFill>
            <a:srgbClr val="53585F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27" name="Google Shape;1327;p30"/>
          <p:cNvSpPr/>
          <p:nvPr/>
        </p:nvSpPr>
        <p:spPr>
          <a:xfrm>
            <a:off x="2613052" y="2045826"/>
            <a:ext cx="507455" cy="562381"/>
          </a:xfrm>
          <a:prstGeom prst="rect">
            <a:avLst/>
          </a:prstGeom>
          <a:solidFill>
            <a:srgbClr val="53585F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28" name="Google Shape;1328;p30"/>
          <p:cNvSpPr/>
          <p:nvPr/>
        </p:nvSpPr>
        <p:spPr>
          <a:xfrm>
            <a:off x="3200025" y="2045826"/>
            <a:ext cx="507455" cy="562381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1329" name="Google Shape;1329;p30"/>
          <p:cNvSpPr/>
          <p:nvPr/>
        </p:nvSpPr>
        <p:spPr>
          <a:xfrm>
            <a:off x="3786999" y="2045826"/>
            <a:ext cx="507454" cy="562381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1330" name="Google Shape;1330;p30"/>
          <p:cNvSpPr/>
          <p:nvPr/>
        </p:nvSpPr>
        <p:spPr>
          <a:xfrm>
            <a:off x="4373972" y="2045826"/>
            <a:ext cx="507454" cy="562381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1331" name="Google Shape;1331;p30"/>
          <p:cNvSpPr/>
          <p:nvPr/>
        </p:nvSpPr>
        <p:spPr>
          <a:xfrm>
            <a:off x="4960945" y="2045826"/>
            <a:ext cx="507455" cy="562381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1332" name="Google Shape;1332;p30"/>
          <p:cNvSpPr/>
          <p:nvPr/>
        </p:nvSpPr>
        <p:spPr>
          <a:xfrm>
            <a:off x="5547918" y="2045826"/>
            <a:ext cx="507455" cy="562381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1333" name="Google Shape;1333;p30"/>
          <p:cNvSpPr/>
          <p:nvPr/>
        </p:nvSpPr>
        <p:spPr>
          <a:xfrm>
            <a:off x="1352372" y="335221"/>
            <a:ext cx="8765220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Assume 256 byte inodes (16 inodes/block).  </a:t>
            </a: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What is offset for inode with number 40?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1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 Organization: The inode</a:t>
            </a:r>
            <a:endParaRPr/>
          </a:p>
        </p:txBody>
      </p:sp>
      <p:sp>
        <p:nvSpPr>
          <p:cNvPr id="1339" name="Google Shape;1339;p31"/>
          <p:cNvSpPr txBox="1">
            <a:spLocks noGrp="1"/>
          </p:cNvSpPr>
          <p:nvPr>
            <p:ph type="body" idx="1"/>
          </p:nvPr>
        </p:nvSpPr>
        <p:spPr>
          <a:xfrm>
            <a:off x="72410" y="2129440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1407" lvl="0" indent="-30140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•"/>
            </a:pPr>
            <a:r>
              <a:rPr lang="en-US"/>
              <a:t>Each inode is referred to by inode number.</a:t>
            </a:r>
            <a:endParaRPr/>
          </a:p>
          <a:p>
            <a:pPr marL="616361" lvl="1" indent="-314954" algn="l" rtl="0">
              <a:spcBef>
                <a:spcPts val="64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by inode number, File system calculate where the inode is on the disk.</a:t>
            </a:r>
            <a:endParaRPr/>
          </a:p>
          <a:p>
            <a:pPr marL="616361" lvl="1" indent="-314954" algn="l" rtl="0">
              <a:spcBef>
                <a:spcPts val="64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Ex) inode number: 32</a:t>
            </a:r>
            <a:endParaRPr/>
          </a:p>
          <a:p>
            <a:pPr marL="917768" lvl="2" indent="-301407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en-US"/>
              <a:t>Calculate the offset into the inode region (32 x sizeof(inode) (256 bytes) = 8192</a:t>
            </a:r>
            <a:endParaRPr/>
          </a:p>
          <a:p>
            <a:pPr marL="917768" lvl="2" indent="-301407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en-US"/>
              <a:t>Add start address of the inode table(12 KB) + inode region(8 KB) = 20 KB</a:t>
            </a:r>
            <a:endParaRPr/>
          </a:p>
          <a:p>
            <a:pPr marL="616361" lvl="1" indent="-165919" algn="l" rtl="0">
              <a:spcBef>
                <a:spcPts val="640"/>
              </a:spcBef>
              <a:spcAft>
                <a:spcPts val="0"/>
              </a:spcAft>
              <a:buSzPts val="2347"/>
              <a:buNone/>
            </a:pPr>
            <a:endParaRPr/>
          </a:p>
          <a:p>
            <a:pPr marL="616361" lvl="1" indent="-165919" algn="l" rtl="0">
              <a:spcBef>
                <a:spcPts val="640"/>
              </a:spcBef>
              <a:spcAft>
                <a:spcPts val="0"/>
              </a:spcAft>
              <a:buSzPts val="2347"/>
              <a:buNone/>
            </a:pPr>
            <a:endParaRPr/>
          </a:p>
          <a:p>
            <a:pPr marL="616361" lvl="1" indent="-165919" algn="l" rtl="0">
              <a:spcBef>
                <a:spcPts val="640"/>
              </a:spcBef>
              <a:spcAft>
                <a:spcPts val="0"/>
              </a:spcAft>
              <a:buSzPts val="2347"/>
              <a:buNone/>
            </a:pPr>
            <a:endParaRPr/>
          </a:p>
          <a:p>
            <a:pPr marL="616361" lvl="1" indent="-165919" algn="l" rtl="0">
              <a:spcBef>
                <a:spcPts val="640"/>
              </a:spcBef>
              <a:spcAft>
                <a:spcPts val="0"/>
              </a:spcAft>
              <a:buSzPts val="2347"/>
              <a:buNone/>
            </a:pPr>
            <a:endParaRPr/>
          </a:p>
        </p:txBody>
      </p:sp>
      <p:sp>
        <p:nvSpPr>
          <p:cNvPr id="1340" name="Google Shape;1340;p31"/>
          <p:cNvSpPr txBox="1">
            <a:spLocks noGrp="1"/>
          </p:cNvSpPr>
          <p:nvPr>
            <p:ph type="ftr" idx="11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Youjip Won</a:t>
            </a:r>
            <a:endParaRPr sz="1000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1" name="Google Shape;1341;p31"/>
          <p:cNvSpPr txBox="1"/>
          <p:nvPr/>
        </p:nvSpPr>
        <p:spPr>
          <a:xfrm>
            <a:off x="61133" y="7075327"/>
            <a:ext cx="699483" cy="39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0KB</a:t>
            </a:r>
            <a:endParaRPr sz="199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42" name="Google Shape;1342;p31"/>
          <p:cNvGraphicFramePr/>
          <p:nvPr/>
        </p:nvGraphicFramePr>
        <p:xfrm>
          <a:off x="152895" y="5619604"/>
          <a:ext cx="12699125" cy="1484150"/>
        </p:xfrm>
        <a:graphic>
          <a:graphicData uri="http://schemas.openxmlformats.org/drawingml/2006/table">
            <a:tbl>
              <a:tblPr firstRow="1" bandRow="1">
                <a:noFill/>
                <a:tableStyleId>{DD3B4CF1-EDE7-4FAD-95AB-EF343B4C9991}</a:tableStyleId>
              </a:tblPr>
              <a:tblGrid>
                <a:gridCol w="158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8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68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68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68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68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68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68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968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07225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Super</a:t>
                      </a:r>
                      <a:endParaRPr sz="17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30050" marR="130050" marT="65025" marB="650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i-bmap</a:t>
                      </a:r>
                      <a:endParaRPr sz="1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30050" marR="130050" marT="65025" marB="650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EFE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d-bmap</a:t>
                      </a:r>
                      <a:endParaRPr sz="1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30050" marR="130050" marT="65025" marB="650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10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30050" marR="130050" marT="65025" marB="650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0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30050" marR="130050" marT="65025" marB="650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0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30050" marR="130050" marT="65025" marB="650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0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30050" marR="130050" marT="65025" marB="650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32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33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34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35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49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51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64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65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66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67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2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0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30050" marR="130050" marT="65025" marB="650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0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30050" marR="130050" marT="65025" marB="650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0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30050" marR="130050" marT="65025" marB="650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0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30050" marR="130050" marT="65025" marB="650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21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36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37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38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39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52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53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55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68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69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70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71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2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0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30050" marR="130050" marT="65025" marB="650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30050" marR="130050" marT="65025" marB="650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0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30050" marR="130050" marT="65025" marB="650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sz="10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30050" marR="130050" marT="65025" marB="650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41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42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43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56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57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58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59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72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73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74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75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2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sz="10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30050" marR="130050" marT="65025" marB="650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endParaRPr sz="10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30050" marR="130050" marT="65025" marB="650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endParaRPr sz="10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30050" marR="130050" marT="65025" marB="650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sz="10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30050" marR="130050" marT="65025" marB="650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28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29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31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44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45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46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47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61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62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63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76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77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78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79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43" name="Google Shape;1343;p31"/>
          <p:cNvCxnSpPr/>
          <p:nvPr/>
        </p:nvCxnSpPr>
        <p:spPr>
          <a:xfrm>
            <a:off x="165490" y="5231709"/>
            <a:ext cx="0" cy="482965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344" name="Google Shape;1344;p31"/>
          <p:cNvCxnSpPr/>
          <p:nvPr/>
        </p:nvCxnSpPr>
        <p:spPr>
          <a:xfrm>
            <a:off x="1737625" y="5231709"/>
            <a:ext cx="0" cy="482965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345" name="Google Shape;1345;p31"/>
          <p:cNvCxnSpPr/>
          <p:nvPr/>
        </p:nvCxnSpPr>
        <p:spPr>
          <a:xfrm>
            <a:off x="3345223" y="5231709"/>
            <a:ext cx="0" cy="482965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346" name="Google Shape;1346;p31"/>
          <p:cNvCxnSpPr/>
          <p:nvPr/>
        </p:nvCxnSpPr>
        <p:spPr>
          <a:xfrm>
            <a:off x="4929670" y="5231709"/>
            <a:ext cx="0" cy="482965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347" name="Google Shape;1347;p31"/>
          <p:cNvCxnSpPr/>
          <p:nvPr/>
        </p:nvCxnSpPr>
        <p:spPr>
          <a:xfrm>
            <a:off x="6514118" y="5231709"/>
            <a:ext cx="0" cy="482965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348" name="Google Shape;1348;p31"/>
          <p:cNvCxnSpPr/>
          <p:nvPr/>
        </p:nvCxnSpPr>
        <p:spPr>
          <a:xfrm>
            <a:off x="8098564" y="5231709"/>
            <a:ext cx="0" cy="482965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349" name="Google Shape;1349;p31"/>
          <p:cNvCxnSpPr/>
          <p:nvPr/>
        </p:nvCxnSpPr>
        <p:spPr>
          <a:xfrm>
            <a:off x="9683012" y="5231709"/>
            <a:ext cx="0" cy="482965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350" name="Google Shape;1350;p31"/>
          <p:cNvCxnSpPr/>
          <p:nvPr/>
        </p:nvCxnSpPr>
        <p:spPr>
          <a:xfrm>
            <a:off x="11267459" y="5231709"/>
            <a:ext cx="0" cy="482965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351" name="Google Shape;1351;p31"/>
          <p:cNvCxnSpPr/>
          <p:nvPr/>
        </p:nvCxnSpPr>
        <p:spPr>
          <a:xfrm>
            <a:off x="12851905" y="5231709"/>
            <a:ext cx="0" cy="482965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52" name="Google Shape;1352;p31"/>
          <p:cNvSpPr txBox="1"/>
          <p:nvPr/>
        </p:nvSpPr>
        <p:spPr>
          <a:xfrm>
            <a:off x="5171053" y="5257663"/>
            <a:ext cx="1206902" cy="39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iblock 0</a:t>
            </a:r>
            <a:endParaRPr sz="199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3" name="Google Shape;1353;p31"/>
          <p:cNvSpPr txBox="1"/>
          <p:nvPr/>
        </p:nvSpPr>
        <p:spPr>
          <a:xfrm>
            <a:off x="6712732" y="5257663"/>
            <a:ext cx="1206902" cy="39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iblock 1</a:t>
            </a:r>
            <a:endParaRPr sz="199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4" name="Google Shape;1354;p31"/>
          <p:cNvSpPr txBox="1"/>
          <p:nvPr/>
        </p:nvSpPr>
        <p:spPr>
          <a:xfrm>
            <a:off x="8367840" y="5257663"/>
            <a:ext cx="1206902" cy="39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iblock 2</a:t>
            </a:r>
            <a:endParaRPr sz="199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5" name="Google Shape;1355;p31"/>
          <p:cNvSpPr txBox="1"/>
          <p:nvPr/>
        </p:nvSpPr>
        <p:spPr>
          <a:xfrm>
            <a:off x="9904011" y="5257663"/>
            <a:ext cx="1206902" cy="39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iblock 3</a:t>
            </a:r>
            <a:endParaRPr sz="199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6" name="Google Shape;1356;p31"/>
          <p:cNvSpPr txBox="1"/>
          <p:nvPr/>
        </p:nvSpPr>
        <p:spPr>
          <a:xfrm>
            <a:off x="11542593" y="5257663"/>
            <a:ext cx="1206902" cy="39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iblock 4</a:t>
            </a:r>
            <a:endParaRPr sz="199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7" name="Google Shape;1357;p31"/>
          <p:cNvSpPr txBox="1"/>
          <p:nvPr/>
        </p:nvSpPr>
        <p:spPr>
          <a:xfrm>
            <a:off x="1399228" y="7075327"/>
            <a:ext cx="699483" cy="39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4KB</a:t>
            </a:r>
            <a:endParaRPr sz="199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8" name="Google Shape;1358;p31"/>
          <p:cNvSpPr txBox="1"/>
          <p:nvPr/>
        </p:nvSpPr>
        <p:spPr>
          <a:xfrm>
            <a:off x="3020413" y="7075327"/>
            <a:ext cx="699483" cy="39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8KB</a:t>
            </a:r>
            <a:endParaRPr sz="199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9" name="Google Shape;1359;p31"/>
          <p:cNvSpPr txBox="1"/>
          <p:nvPr/>
        </p:nvSpPr>
        <p:spPr>
          <a:xfrm>
            <a:off x="4322682" y="7075327"/>
            <a:ext cx="1024114" cy="39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12KB</a:t>
            </a:r>
            <a:endParaRPr sz="199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0" name="Google Shape;1360;p31"/>
          <p:cNvSpPr txBox="1"/>
          <p:nvPr/>
        </p:nvSpPr>
        <p:spPr>
          <a:xfrm>
            <a:off x="6092754" y="7075327"/>
            <a:ext cx="1024114" cy="39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16KB</a:t>
            </a:r>
            <a:endParaRPr sz="199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1" name="Google Shape;1361;p31"/>
          <p:cNvSpPr txBox="1"/>
          <p:nvPr/>
        </p:nvSpPr>
        <p:spPr>
          <a:xfrm>
            <a:off x="7731336" y="7075327"/>
            <a:ext cx="1024114" cy="39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20KB</a:t>
            </a:r>
            <a:endParaRPr sz="199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2" name="Google Shape;1362;p31"/>
          <p:cNvSpPr txBox="1"/>
          <p:nvPr/>
        </p:nvSpPr>
        <p:spPr>
          <a:xfrm>
            <a:off x="9267507" y="7075327"/>
            <a:ext cx="1024114" cy="39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24KB</a:t>
            </a:r>
            <a:endParaRPr sz="199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3" name="Google Shape;1363;p31"/>
          <p:cNvSpPr txBox="1"/>
          <p:nvPr/>
        </p:nvSpPr>
        <p:spPr>
          <a:xfrm>
            <a:off x="10803678" y="7075327"/>
            <a:ext cx="1024114" cy="39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28KB</a:t>
            </a:r>
            <a:endParaRPr sz="199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4" name="Google Shape;1364;p31"/>
          <p:cNvSpPr txBox="1"/>
          <p:nvPr/>
        </p:nvSpPr>
        <p:spPr>
          <a:xfrm>
            <a:off x="12237437" y="7075327"/>
            <a:ext cx="1024114" cy="39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32KB</a:t>
            </a:r>
            <a:endParaRPr sz="199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5" name="Google Shape;1365;p31"/>
          <p:cNvSpPr txBox="1"/>
          <p:nvPr/>
        </p:nvSpPr>
        <p:spPr>
          <a:xfrm>
            <a:off x="5556806" y="4786644"/>
            <a:ext cx="2096010" cy="39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 Inode table</a:t>
            </a:r>
            <a:endParaRPr sz="199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32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Directories</a:t>
            </a:r>
            <a:endParaRPr/>
          </a:p>
        </p:txBody>
      </p:sp>
      <p:sp>
        <p:nvSpPr>
          <p:cNvPr id="1371" name="Google Shape;1371;p32"/>
          <p:cNvSpPr txBox="1">
            <a:spLocks noGrp="1"/>
          </p:cNvSpPr>
          <p:nvPr>
            <p:ph type="body" idx="4294967295"/>
          </p:nvPr>
        </p:nvSpPr>
        <p:spPr>
          <a:xfrm>
            <a:off x="469325" y="2402160"/>
            <a:ext cx="12069308" cy="703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01407" lvl="0" indent="-301407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lang="en-US" sz="3800">
                <a:solidFill>
                  <a:srgbClr val="333333"/>
                </a:solidFill>
              </a:rPr>
              <a:t>File systems vary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sz="3800">
              <a:solidFill>
                <a:srgbClr val="333333"/>
              </a:solidFill>
            </a:endParaRPr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lang="en-US" sz="3800">
                <a:solidFill>
                  <a:srgbClr val="333333"/>
                </a:solidFill>
              </a:rPr>
              <a:t>Common design: </a:t>
            </a:r>
            <a:br>
              <a:rPr lang="en-US" sz="3800">
                <a:solidFill>
                  <a:srgbClr val="333333"/>
                </a:solidFill>
              </a:rPr>
            </a:br>
            <a:r>
              <a:rPr lang="en-US" sz="3800">
                <a:solidFill>
                  <a:srgbClr val="333333"/>
                </a:solidFill>
              </a:rPr>
              <a:t>Store directory entries in data blocks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lang="en-US" sz="3800">
                <a:solidFill>
                  <a:srgbClr val="333333"/>
                </a:solidFill>
              </a:rPr>
              <a:t>	Large directories just use multiple data blocks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lang="en-US" sz="3800">
                <a:solidFill>
                  <a:srgbClr val="333333"/>
                </a:solidFill>
              </a:rPr>
              <a:t>	Use bit in inode to distinguish directories from files</a:t>
            </a:r>
            <a:endParaRPr sz="3800">
              <a:solidFill>
                <a:srgbClr val="333333"/>
              </a:solidFill>
            </a:endParaRPr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sz="3800">
              <a:solidFill>
                <a:srgbClr val="333333"/>
              </a:solidFill>
            </a:endParaRPr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lang="en-US" sz="3800">
                <a:solidFill>
                  <a:srgbClr val="333333"/>
                </a:solidFill>
              </a:rPr>
              <a:t>Various formats could be used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lang="en-US" sz="3800">
                <a:solidFill>
                  <a:srgbClr val="333333"/>
                </a:solidFill>
              </a:rPr>
              <a:t> - lists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lang="en-US" sz="3800">
                <a:solidFill>
                  <a:srgbClr val="333333"/>
                </a:solidFill>
              </a:rPr>
              <a:t> - b-trees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33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Simple Directory List Example</a:t>
            </a:r>
            <a:endParaRPr/>
          </a:p>
        </p:txBody>
      </p:sp>
      <p:cxnSp>
        <p:nvCxnSpPr>
          <p:cNvPr id="1377" name="Google Shape;1377;p33"/>
          <p:cNvCxnSpPr/>
          <p:nvPr/>
        </p:nvCxnSpPr>
        <p:spPr>
          <a:xfrm>
            <a:off x="3776809" y="2811863"/>
            <a:ext cx="4943182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378" name="Google Shape;1378;p33"/>
          <p:cNvSpPr/>
          <p:nvPr/>
        </p:nvSpPr>
        <p:spPr>
          <a:xfrm>
            <a:off x="4068430" y="2214172"/>
            <a:ext cx="918592" cy="55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valid</a:t>
            </a:r>
            <a:endParaRPr/>
          </a:p>
        </p:txBody>
      </p:sp>
      <p:sp>
        <p:nvSpPr>
          <p:cNvPr id="1379" name="Google Shape;1379;p33"/>
          <p:cNvSpPr/>
          <p:nvPr/>
        </p:nvSpPr>
        <p:spPr>
          <a:xfrm>
            <a:off x="5676491" y="2211444"/>
            <a:ext cx="1004469" cy="564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name</a:t>
            </a:r>
            <a:endParaRPr/>
          </a:p>
        </p:txBody>
      </p:sp>
      <p:sp>
        <p:nvSpPr>
          <p:cNvPr id="1380" name="Google Shape;1380;p33"/>
          <p:cNvSpPr/>
          <p:nvPr/>
        </p:nvSpPr>
        <p:spPr>
          <a:xfrm>
            <a:off x="7321669" y="2211444"/>
            <a:ext cx="1016116" cy="564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inode</a:t>
            </a:r>
            <a:endParaRPr/>
          </a:p>
        </p:txBody>
      </p:sp>
      <p:cxnSp>
        <p:nvCxnSpPr>
          <p:cNvPr id="1381" name="Google Shape;1381;p33"/>
          <p:cNvCxnSpPr/>
          <p:nvPr/>
        </p:nvCxnSpPr>
        <p:spPr>
          <a:xfrm>
            <a:off x="3776809" y="3319864"/>
            <a:ext cx="4943182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382" name="Google Shape;1382;p33"/>
          <p:cNvCxnSpPr/>
          <p:nvPr/>
        </p:nvCxnSpPr>
        <p:spPr>
          <a:xfrm>
            <a:off x="3776809" y="3827864"/>
            <a:ext cx="4943182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383" name="Google Shape;1383;p33"/>
          <p:cNvCxnSpPr/>
          <p:nvPr/>
        </p:nvCxnSpPr>
        <p:spPr>
          <a:xfrm>
            <a:off x="3776809" y="4335864"/>
            <a:ext cx="4943182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384" name="Google Shape;1384;p33"/>
          <p:cNvCxnSpPr/>
          <p:nvPr/>
        </p:nvCxnSpPr>
        <p:spPr>
          <a:xfrm flipH="1">
            <a:off x="3776809" y="2811863"/>
            <a:ext cx="1" cy="2032002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385" name="Google Shape;1385;p33"/>
          <p:cNvSpPr/>
          <p:nvPr/>
        </p:nvSpPr>
        <p:spPr>
          <a:xfrm>
            <a:off x="4351354" y="2771036"/>
            <a:ext cx="298710" cy="564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1</a:t>
            </a:r>
            <a:endParaRPr/>
          </a:p>
        </p:txBody>
      </p:sp>
      <p:sp>
        <p:nvSpPr>
          <p:cNvPr id="1386" name="Google Shape;1386;p33"/>
          <p:cNvSpPr/>
          <p:nvPr/>
        </p:nvSpPr>
        <p:spPr>
          <a:xfrm>
            <a:off x="4351354" y="3279036"/>
            <a:ext cx="298710" cy="564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1</a:t>
            </a:r>
            <a:endParaRPr/>
          </a:p>
        </p:txBody>
      </p:sp>
      <p:sp>
        <p:nvSpPr>
          <p:cNvPr id="1387" name="Google Shape;1387;p33"/>
          <p:cNvSpPr/>
          <p:nvPr/>
        </p:nvSpPr>
        <p:spPr>
          <a:xfrm>
            <a:off x="4351354" y="3787036"/>
            <a:ext cx="298710" cy="564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1</a:t>
            </a:r>
            <a:endParaRPr/>
          </a:p>
        </p:txBody>
      </p:sp>
      <p:sp>
        <p:nvSpPr>
          <p:cNvPr id="1388" name="Google Shape;1388;p33"/>
          <p:cNvSpPr/>
          <p:nvPr/>
        </p:nvSpPr>
        <p:spPr>
          <a:xfrm>
            <a:off x="6046406" y="2771036"/>
            <a:ext cx="210607" cy="564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.</a:t>
            </a:r>
            <a:endParaRPr/>
          </a:p>
        </p:txBody>
      </p:sp>
      <p:sp>
        <p:nvSpPr>
          <p:cNvPr id="1389" name="Google Shape;1389;p33"/>
          <p:cNvSpPr/>
          <p:nvPr/>
        </p:nvSpPr>
        <p:spPr>
          <a:xfrm>
            <a:off x="5988641" y="3281764"/>
            <a:ext cx="326137" cy="55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..</a:t>
            </a:r>
            <a:endParaRPr/>
          </a:p>
        </p:txBody>
      </p:sp>
      <p:sp>
        <p:nvSpPr>
          <p:cNvPr id="1390" name="Google Shape;1390;p33"/>
          <p:cNvSpPr/>
          <p:nvPr/>
        </p:nvSpPr>
        <p:spPr>
          <a:xfrm>
            <a:off x="5829764" y="3789764"/>
            <a:ext cx="643891" cy="55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foo</a:t>
            </a:r>
            <a:endParaRPr/>
          </a:p>
        </p:txBody>
      </p:sp>
      <p:sp>
        <p:nvSpPr>
          <p:cNvPr id="1391" name="Google Shape;1391;p33"/>
          <p:cNvSpPr/>
          <p:nvPr/>
        </p:nvSpPr>
        <p:spPr>
          <a:xfrm>
            <a:off x="7545361" y="2771036"/>
            <a:ext cx="692497" cy="564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134</a:t>
            </a:r>
            <a:endParaRPr/>
          </a:p>
        </p:txBody>
      </p:sp>
      <p:sp>
        <p:nvSpPr>
          <p:cNvPr id="1392" name="Google Shape;1392;p33"/>
          <p:cNvSpPr/>
          <p:nvPr/>
        </p:nvSpPr>
        <p:spPr>
          <a:xfrm>
            <a:off x="7644196" y="3279036"/>
            <a:ext cx="494827" cy="564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35</a:t>
            </a:r>
            <a:endParaRPr/>
          </a:p>
        </p:txBody>
      </p:sp>
      <p:sp>
        <p:nvSpPr>
          <p:cNvPr id="1393" name="Google Shape;1393;p33"/>
          <p:cNvSpPr/>
          <p:nvPr/>
        </p:nvSpPr>
        <p:spPr>
          <a:xfrm>
            <a:off x="7644196" y="3787036"/>
            <a:ext cx="494827" cy="564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80</a:t>
            </a:r>
            <a:endParaRPr/>
          </a:p>
        </p:txBody>
      </p:sp>
      <p:cxnSp>
        <p:nvCxnSpPr>
          <p:cNvPr id="1394" name="Google Shape;1394;p33"/>
          <p:cNvCxnSpPr/>
          <p:nvPr/>
        </p:nvCxnSpPr>
        <p:spPr>
          <a:xfrm>
            <a:off x="3776809" y="4843864"/>
            <a:ext cx="4943182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395" name="Google Shape;1395;p33"/>
          <p:cNvCxnSpPr/>
          <p:nvPr/>
        </p:nvCxnSpPr>
        <p:spPr>
          <a:xfrm flipH="1">
            <a:off x="5300809" y="2811863"/>
            <a:ext cx="1" cy="2032002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396" name="Google Shape;1396;p33"/>
          <p:cNvCxnSpPr/>
          <p:nvPr/>
        </p:nvCxnSpPr>
        <p:spPr>
          <a:xfrm>
            <a:off x="6951809" y="2811863"/>
            <a:ext cx="1" cy="2032002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397" name="Google Shape;1397;p33"/>
          <p:cNvCxnSpPr/>
          <p:nvPr/>
        </p:nvCxnSpPr>
        <p:spPr>
          <a:xfrm>
            <a:off x="8729809" y="2811863"/>
            <a:ext cx="1" cy="2032002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398" name="Google Shape;1398;p33"/>
          <p:cNvSpPr/>
          <p:nvPr/>
        </p:nvSpPr>
        <p:spPr>
          <a:xfrm>
            <a:off x="4351354" y="4295036"/>
            <a:ext cx="298710" cy="564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1</a:t>
            </a:r>
            <a:endParaRPr/>
          </a:p>
        </p:txBody>
      </p:sp>
      <p:sp>
        <p:nvSpPr>
          <p:cNvPr id="1399" name="Google Shape;1399;p33"/>
          <p:cNvSpPr/>
          <p:nvPr/>
        </p:nvSpPr>
        <p:spPr>
          <a:xfrm>
            <a:off x="5837521" y="4295036"/>
            <a:ext cx="628377" cy="564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bar</a:t>
            </a:r>
            <a:endParaRPr/>
          </a:p>
        </p:txBody>
      </p:sp>
      <p:sp>
        <p:nvSpPr>
          <p:cNvPr id="1400" name="Google Shape;1400;p33"/>
          <p:cNvSpPr/>
          <p:nvPr/>
        </p:nvSpPr>
        <p:spPr>
          <a:xfrm>
            <a:off x="7644196" y="4295036"/>
            <a:ext cx="494827" cy="564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23</a:t>
            </a:r>
            <a:endParaRPr/>
          </a:p>
        </p:txBody>
      </p:sp>
      <p:sp>
        <p:nvSpPr>
          <p:cNvPr id="1401" name="Google Shape;1401;p33"/>
          <p:cNvSpPr/>
          <p:nvPr/>
        </p:nvSpPr>
        <p:spPr>
          <a:xfrm>
            <a:off x="5124043" y="5268320"/>
            <a:ext cx="2756714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unlink(“foo”)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34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Allocation</a:t>
            </a:r>
            <a:endParaRPr/>
          </a:p>
        </p:txBody>
      </p:sp>
      <p:sp>
        <p:nvSpPr>
          <p:cNvPr id="1407" name="Google Shape;1407;p34"/>
          <p:cNvSpPr txBox="1">
            <a:spLocks noGrp="1"/>
          </p:cNvSpPr>
          <p:nvPr>
            <p:ph type="body" idx="4294967295"/>
          </p:nvPr>
        </p:nvSpPr>
        <p:spPr>
          <a:xfrm>
            <a:off x="538344" y="2319327"/>
            <a:ext cx="11099800" cy="528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01407" lvl="0" indent="-301407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lang="en-US" sz="3800">
                <a:solidFill>
                  <a:srgbClr val="333333"/>
                </a:solidFill>
              </a:rPr>
              <a:t>How do we find free data blocks or free inodes?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sz="3800">
              <a:solidFill>
                <a:srgbClr val="333333"/>
              </a:solidFill>
            </a:endParaRPr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lang="en-US" sz="3800">
                <a:solidFill>
                  <a:srgbClr val="333333"/>
                </a:solidFill>
              </a:rPr>
              <a:t>Free list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sz="3800">
              <a:solidFill>
                <a:srgbClr val="333333"/>
              </a:solidFill>
            </a:endParaRPr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lang="en-US" sz="3800">
                <a:solidFill>
                  <a:srgbClr val="333333"/>
                </a:solidFill>
              </a:rPr>
              <a:t>Bitmaps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sz="3800">
              <a:solidFill>
                <a:srgbClr val="333333"/>
              </a:solidFill>
            </a:endParaRPr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lang="en-US" sz="3800">
                <a:solidFill>
                  <a:srgbClr val="333333"/>
                </a:solidFill>
              </a:rPr>
              <a:t>Tradeoffs in next lecture…</a:t>
            </a:r>
            <a:endParaRPr sz="38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35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Bitmaps?</a:t>
            </a:r>
            <a:endParaRPr sz="648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413" name="Google Shape;1413;p35"/>
          <p:cNvGrpSpPr/>
          <p:nvPr/>
        </p:nvGrpSpPr>
        <p:grpSpPr>
          <a:xfrm>
            <a:off x="1130389" y="2878443"/>
            <a:ext cx="10141713" cy="4557956"/>
            <a:chOff x="1544523" y="2888174"/>
            <a:chExt cx="10141713" cy="4557956"/>
          </a:xfrm>
        </p:grpSpPr>
        <p:sp>
          <p:nvSpPr>
            <p:cNvPr id="1414" name="Google Shape;1414;p35"/>
            <p:cNvSpPr/>
            <p:nvPr/>
          </p:nvSpPr>
          <p:spPr>
            <a:xfrm>
              <a:off x="1649521" y="3422095"/>
              <a:ext cx="3125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0</a:t>
              </a: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5758333" y="3422095"/>
              <a:ext cx="3125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7</a:t>
              </a: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7062407" y="2888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7649380" y="2888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8236353" y="2888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8823326" y="2888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9410300" y="2888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9997273" y="2888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22" name="Google Shape;1422;p35"/>
            <p:cNvSpPr/>
            <p:nvPr/>
          </p:nvSpPr>
          <p:spPr>
            <a:xfrm>
              <a:off x="10584246" y="2888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23" name="Google Shape;1423;p35"/>
            <p:cNvSpPr/>
            <p:nvPr/>
          </p:nvSpPr>
          <p:spPr>
            <a:xfrm>
              <a:off x="11171219" y="2888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7159841" y="3422095"/>
              <a:ext cx="3125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8</a:t>
              </a: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11163657" y="342209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15</a:t>
              </a:r>
              <a:endParaRPr/>
            </a:p>
          </p:txBody>
        </p:sp>
        <p:sp>
          <p:nvSpPr>
            <p:cNvPr id="1426" name="Google Shape;1426;p35"/>
            <p:cNvSpPr/>
            <p:nvPr/>
          </p:nvSpPr>
          <p:spPr>
            <a:xfrm>
              <a:off x="1552086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2139059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2726032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29" name="Google Shape;1429;p35"/>
            <p:cNvSpPr/>
            <p:nvPr/>
          </p:nvSpPr>
          <p:spPr>
            <a:xfrm>
              <a:off x="3313005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30" name="Google Shape;1430;p35"/>
            <p:cNvSpPr/>
            <p:nvPr/>
          </p:nvSpPr>
          <p:spPr>
            <a:xfrm>
              <a:off x="3899979" y="4031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31" name="Google Shape;1431;p35"/>
            <p:cNvSpPr/>
            <p:nvPr/>
          </p:nvSpPr>
          <p:spPr>
            <a:xfrm>
              <a:off x="4486952" y="4031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32" name="Google Shape;1432;p35"/>
            <p:cNvSpPr/>
            <p:nvPr/>
          </p:nvSpPr>
          <p:spPr>
            <a:xfrm>
              <a:off x="5073925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33" name="Google Shape;1433;p35"/>
            <p:cNvSpPr/>
            <p:nvPr/>
          </p:nvSpPr>
          <p:spPr>
            <a:xfrm>
              <a:off x="5660898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34" name="Google Shape;1434;p35"/>
            <p:cNvSpPr/>
            <p:nvPr/>
          </p:nvSpPr>
          <p:spPr>
            <a:xfrm>
              <a:off x="1544523" y="456509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16</a:t>
              </a:r>
              <a:endParaRPr/>
            </a:p>
          </p:txBody>
        </p:sp>
        <p:sp>
          <p:nvSpPr>
            <p:cNvPr id="1435" name="Google Shape;1435;p35"/>
            <p:cNvSpPr/>
            <p:nvPr/>
          </p:nvSpPr>
          <p:spPr>
            <a:xfrm>
              <a:off x="5653336" y="456509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23</a:t>
              </a:r>
              <a:endParaRPr/>
            </a:p>
          </p:txBody>
        </p:sp>
        <p:sp>
          <p:nvSpPr>
            <p:cNvPr id="1436" name="Google Shape;1436;p35"/>
            <p:cNvSpPr/>
            <p:nvPr/>
          </p:nvSpPr>
          <p:spPr>
            <a:xfrm>
              <a:off x="7062407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37" name="Google Shape;1437;p35"/>
            <p:cNvSpPr/>
            <p:nvPr/>
          </p:nvSpPr>
          <p:spPr>
            <a:xfrm>
              <a:off x="7649381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38" name="Google Shape;1438;p35"/>
            <p:cNvSpPr/>
            <p:nvPr/>
          </p:nvSpPr>
          <p:spPr>
            <a:xfrm>
              <a:off x="8236353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39" name="Google Shape;1439;p35"/>
            <p:cNvSpPr/>
            <p:nvPr/>
          </p:nvSpPr>
          <p:spPr>
            <a:xfrm>
              <a:off x="8823327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40" name="Google Shape;1440;p35"/>
            <p:cNvSpPr/>
            <p:nvPr/>
          </p:nvSpPr>
          <p:spPr>
            <a:xfrm>
              <a:off x="9410300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41" name="Google Shape;1441;p35"/>
            <p:cNvSpPr/>
            <p:nvPr/>
          </p:nvSpPr>
          <p:spPr>
            <a:xfrm>
              <a:off x="9997273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42" name="Google Shape;1442;p35"/>
            <p:cNvSpPr/>
            <p:nvPr/>
          </p:nvSpPr>
          <p:spPr>
            <a:xfrm>
              <a:off x="10584247" y="4031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43" name="Google Shape;1443;p35"/>
            <p:cNvSpPr/>
            <p:nvPr/>
          </p:nvSpPr>
          <p:spPr>
            <a:xfrm>
              <a:off x="11171219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44" name="Google Shape;1444;p35"/>
            <p:cNvSpPr/>
            <p:nvPr/>
          </p:nvSpPr>
          <p:spPr>
            <a:xfrm>
              <a:off x="7054845" y="456509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24</a:t>
              </a:r>
              <a:endParaRPr/>
            </a:p>
          </p:txBody>
        </p:sp>
        <p:sp>
          <p:nvSpPr>
            <p:cNvPr id="1445" name="Google Shape;1445;p35"/>
            <p:cNvSpPr/>
            <p:nvPr/>
          </p:nvSpPr>
          <p:spPr>
            <a:xfrm>
              <a:off x="11163657" y="456509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31</a:t>
              </a:r>
              <a:endParaRPr/>
            </a:p>
          </p:txBody>
        </p:sp>
        <p:sp>
          <p:nvSpPr>
            <p:cNvPr id="1446" name="Google Shape;1446;p35"/>
            <p:cNvSpPr/>
            <p:nvPr/>
          </p:nvSpPr>
          <p:spPr>
            <a:xfrm>
              <a:off x="1552086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2139059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2726032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49" name="Google Shape;1449;p35"/>
            <p:cNvSpPr/>
            <p:nvPr/>
          </p:nvSpPr>
          <p:spPr>
            <a:xfrm>
              <a:off x="3313005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50" name="Google Shape;1450;p35"/>
            <p:cNvSpPr/>
            <p:nvPr/>
          </p:nvSpPr>
          <p:spPr>
            <a:xfrm>
              <a:off x="3899979" y="5174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4486952" y="5174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5073925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5660898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1544523" y="570809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32</a:t>
              </a:r>
              <a:endParaRPr/>
            </a:p>
          </p:txBody>
        </p:sp>
        <p:sp>
          <p:nvSpPr>
            <p:cNvPr id="1455" name="Google Shape;1455;p35"/>
            <p:cNvSpPr/>
            <p:nvPr/>
          </p:nvSpPr>
          <p:spPr>
            <a:xfrm>
              <a:off x="5653336" y="570809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39</a:t>
              </a: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>
              <a:off x="7062407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7649381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8236353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59" name="Google Shape;1459;p35"/>
            <p:cNvSpPr/>
            <p:nvPr/>
          </p:nvSpPr>
          <p:spPr>
            <a:xfrm>
              <a:off x="8823327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60" name="Google Shape;1460;p35"/>
            <p:cNvSpPr/>
            <p:nvPr/>
          </p:nvSpPr>
          <p:spPr>
            <a:xfrm>
              <a:off x="9410300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9997273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62" name="Google Shape;1462;p35"/>
            <p:cNvSpPr/>
            <p:nvPr/>
          </p:nvSpPr>
          <p:spPr>
            <a:xfrm>
              <a:off x="10584247" y="5174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63" name="Google Shape;1463;p35"/>
            <p:cNvSpPr/>
            <p:nvPr/>
          </p:nvSpPr>
          <p:spPr>
            <a:xfrm>
              <a:off x="11171219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7054845" y="570809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40</a:t>
              </a:r>
              <a:endParaRPr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11163657" y="570809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47</a:t>
              </a:r>
              <a:endParaRPr/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1552086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2139059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2726032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3313005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3899979" y="6317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4486952" y="6317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5073925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73" name="Google Shape;1473;p35"/>
            <p:cNvSpPr/>
            <p:nvPr/>
          </p:nvSpPr>
          <p:spPr>
            <a:xfrm>
              <a:off x="5660898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74" name="Google Shape;1474;p35"/>
            <p:cNvSpPr/>
            <p:nvPr/>
          </p:nvSpPr>
          <p:spPr>
            <a:xfrm>
              <a:off x="1544523" y="685109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48</a:t>
              </a:r>
              <a:endParaRPr/>
            </a:p>
          </p:txBody>
        </p:sp>
        <p:sp>
          <p:nvSpPr>
            <p:cNvPr id="1475" name="Google Shape;1475;p35"/>
            <p:cNvSpPr/>
            <p:nvPr/>
          </p:nvSpPr>
          <p:spPr>
            <a:xfrm>
              <a:off x="5653336" y="685109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55</a:t>
              </a: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7062407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7649381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8236353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8823327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80" name="Google Shape;1480;p35"/>
            <p:cNvSpPr/>
            <p:nvPr/>
          </p:nvSpPr>
          <p:spPr>
            <a:xfrm>
              <a:off x="9410300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81" name="Google Shape;1481;p35"/>
            <p:cNvSpPr/>
            <p:nvPr/>
          </p:nvSpPr>
          <p:spPr>
            <a:xfrm>
              <a:off x="9997273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10584247" y="6317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83" name="Google Shape;1483;p35"/>
            <p:cNvSpPr/>
            <p:nvPr/>
          </p:nvSpPr>
          <p:spPr>
            <a:xfrm>
              <a:off x="11171219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84" name="Google Shape;1484;p35"/>
            <p:cNvSpPr/>
            <p:nvPr/>
          </p:nvSpPr>
          <p:spPr>
            <a:xfrm>
              <a:off x="7054845" y="685109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56</a:t>
              </a:r>
              <a:endParaRPr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11163657" y="685109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63</a:t>
              </a:r>
              <a:endParaRPr/>
            </a:p>
          </p:txBody>
        </p:sp>
        <p:sp>
          <p:nvSpPr>
            <p:cNvPr id="1486" name="Google Shape;1486;p35"/>
            <p:cNvSpPr/>
            <p:nvPr/>
          </p:nvSpPr>
          <p:spPr>
            <a:xfrm>
              <a:off x="1552086" y="2888174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87" name="Google Shape;1487;p35"/>
            <p:cNvSpPr/>
            <p:nvPr/>
          </p:nvSpPr>
          <p:spPr>
            <a:xfrm>
              <a:off x="2139059" y="2888174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88" name="Google Shape;1488;p35"/>
            <p:cNvSpPr/>
            <p:nvPr/>
          </p:nvSpPr>
          <p:spPr>
            <a:xfrm>
              <a:off x="2726032" y="2888174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89" name="Google Shape;1489;p35"/>
            <p:cNvSpPr/>
            <p:nvPr/>
          </p:nvSpPr>
          <p:spPr>
            <a:xfrm>
              <a:off x="3313005" y="2888174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/>
            </a:p>
          </p:txBody>
        </p:sp>
        <p:sp>
          <p:nvSpPr>
            <p:cNvPr id="1490" name="Google Shape;1490;p35"/>
            <p:cNvSpPr/>
            <p:nvPr/>
          </p:nvSpPr>
          <p:spPr>
            <a:xfrm>
              <a:off x="3899979" y="2888174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/>
            </a:p>
          </p:txBody>
        </p:sp>
        <p:sp>
          <p:nvSpPr>
            <p:cNvPr id="1491" name="Google Shape;1491;p35"/>
            <p:cNvSpPr/>
            <p:nvPr/>
          </p:nvSpPr>
          <p:spPr>
            <a:xfrm>
              <a:off x="4486952" y="2888174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/>
            </a:p>
          </p:txBody>
        </p:sp>
        <p:sp>
          <p:nvSpPr>
            <p:cNvPr id="1492" name="Google Shape;1492;p35"/>
            <p:cNvSpPr/>
            <p:nvPr/>
          </p:nvSpPr>
          <p:spPr>
            <a:xfrm>
              <a:off x="5073925" y="2888174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/>
            </a:p>
          </p:txBody>
        </p:sp>
        <p:sp>
          <p:nvSpPr>
            <p:cNvPr id="1493" name="Google Shape;1493;p35"/>
            <p:cNvSpPr/>
            <p:nvPr/>
          </p:nvSpPr>
          <p:spPr>
            <a:xfrm>
              <a:off x="5660898" y="2888174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Motivation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4294967295"/>
          </p:nvPr>
        </p:nvSpPr>
        <p:spPr>
          <a:xfrm>
            <a:off x="0" y="2600325"/>
            <a:ext cx="10785475" cy="611187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What good is a computer without any I/O devices?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 - keyboard, display, disks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We want: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 - </a:t>
            </a: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H/W</a:t>
            </a:r>
            <a:r>
              <a:rPr sz="3800" dirty="0"/>
              <a:t> that will let us plug in different devices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 - </a:t>
            </a: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OS</a:t>
            </a:r>
            <a:r>
              <a:rPr sz="3800" dirty="0"/>
              <a:t> that can interact with different combinations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36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6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Opportunity for Inconsistency (fsck)</a:t>
            </a:r>
            <a:endParaRPr/>
          </a:p>
        </p:txBody>
      </p:sp>
      <p:grpSp>
        <p:nvGrpSpPr>
          <p:cNvPr id="1499" name="Google Shape;1499;p36"/>
          <p:cNvGrpSpPr/>
          <p:nvPr/>
        </p:nvGrpSpPr>
        <p:grpSpPr>
          <a:xfrm>
            <a:off x="1159771" y="2802520"/>
            <a:ext cx="10141713" cy="4557956"/>
            <a:chOff x="1431543" y="2585164"/>
            <a:chExt cx="10141713" cy="4557956"/>
          </a:xfrm>
        </p:grpSpPr>
        <p:sp>
          <p:nvSpPr>
            <p:cNvPr id="1500" name="Google Shape;1500;p36"/>
            <p:cNvSpPr/>
            <p:nvPr/>
          </p:nvSpPr>
          <p:spPr>
            <a:xfrm>
              <a:off x="1536541" y="3119085"/>
              <a:ext cx="3125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0</a:t>
              </a:r>
              <a:endParaRPr/>
            </a:p>
          </p:txBody>
        </p:sp>
        <p:sp>
          <p:nvSpPr>
            <p:cNvPr id="1501" name="Google Shape;1501;p36"/>
            <p:cNvSpPr/>
            <p:nvPr/>
          </p:nvSpPr>
          <p:spPr>
            <a:xfrm>
              <a:off x="5645353" y="3119085"/>
              <a:ext cx="3125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7</a:t>
              </a:r>
              <a:endParaRPr/>
            </a:p>
          </p:txBody>
        </p:sp>
        <p:sp>
          <p:nvSpPr>
            <p:cNvPr id="1502" name="Google Shape;1502;p36"/>
            <p:cNvSpPr/>
            <p:nvPr/>
          </p:nvSpPr>
          <p:spPr>
            <a:xfrm>
              <a:off x="6949427" y="2585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03" name="Google Shape;1503;p36"/>
            <p:cNvSpPr/>
            <p:nvPr/>
          </p:nvSpPr>
          <p:spPr>
            <a:xfrm>
              <a:off x="7536400" y="2585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04" name="Google Shape;1504;p36"/>
            <p:cNvSpPr/>
            <p:nvPr/>
          </p:nvSpPr>
          <p:spPr>
            <a:xfrm>
              <a:off x="8123373" y="2585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05" name="Google Shape;1505;p36"/>
            <p:cNvSpPr/>
            <p:nvPr/>
          </p:nvSpPr>
          <p:spPr>
            <a:xfrm>
              <a:off x="8710346" y="2585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06" name="Google Shape;1506;p36"/>
            <p:cNvSpPr/>
            <p:nvPr/>
          </p:nvSpPr>
          <p:spPr>
            <a:xfrm>
              <a:off x="9297320" y="2585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07" name="Google Shape;1507;p36"/>
            <p:cNvSpPr/>
            <p:nvPr/>
          </p:nvSpPr>
          <p:spPr>
            <a:xfrm>
              <a:off x="9884293" y="2585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08" name="Google Shape;1508;p36"/>
            <p:cNvSpPr/>
            <p:nvPr/>
          </p:nvSpPr>
          <p:spPr>
            <a:xfrm>
              <a:off x="10471266" y="2585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09" name="Google Shape;1509;p36"/>
            <p:cNvSpPr/>
            <p:nvPr/>
          </p:nvSpPr>
          <p:spPr>
            <a:xfrm>
              <a:off x="11058239" y="2585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10" name="Google Shape;1510;p36"/>
            <p:cNvSpPr/>
            <p:nvPr/>
          </p:nvSpPr>
          <p:spPr>
            <a:xfrm>
              <a:off x="7046861" y="3119085"/>
              <a:ext cx="3125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8</a:t>
              </a:r>
              <a:endParaRPr/>
            </a:p>
          </p:txBody>
        </p:sp>
        <p:sp>
          <p:nvSpPr>
            <p:cNvPr id="1511" name="Google Shape;1511;p36"/>
            <p:cNvSpPr/>
            <p:nvPr/>
          </p:nvSpPr>
          <p:spPr>
            <a:xfrm>
              <a:off x="11050677" y="311908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15</a:t>
              </a:r>
              <a:endParaRPr/>
            </a:p>
          </p:txBody>
        </p:sp>
        <p:sp>
          <p:nvSpPr>
            <p:cNvPr id="1512" name="Google Shape;1512;p36"/>
            <p:cNvSpPr/>
            <p:nvPr/>
          </p:nvSpPr>
          <p:spPr>
            <a:xfrm>
              <a:off x="1439106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13" name="Google Shape;1513;p36"/>
            <p:cNvSpPr/>
            <p:nvPr/>
          </p:nvSpPr>
          <p:spPr>
            <a:xfrm>
              <a:off x="2026079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14" name="Google Shape;1514;p36"/>
            <p:cNvSpPr/>
            <p:nvPr/>
          </p:nvSpPr>
          <p:spPr>
            <a:xfrm>
              <a:off x="2613052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15" name="Google Shape;1515;p36"/>
            <p:cNvSpPr/>
            <p:nvPr/>
          </p:nvSpPr>
          <p:spPr>
            <a:xfrm>
              <a:off x="3200025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16" name="Google Shape;1516;p36"/>
            <p:cNvSpPr/>
            <p:nvPr/>
          </p:nvSpPr>
          <p:spPr>
            <a:xfrm>
              <a:off x="3786999" y="3728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17" name="Google Shape;1517;p36"/>
            <p:cNvSpPr/>
            <p:nvPr/>
          </p:nvSpPr>
          <p:spPr>
            <a:xfrm>
              <a:off x="4373972" y="3728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18" name="Google Shape;1518;p36"/>
            <p:cNvSpPr/>
            <p:nvPr/>
          </p:nvSpPr>
          <p:spPr>
            <a:xfrm>
              <a:off x="4960945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19" name="Google Shape;1519;p36"/>
            <p:cNvSpPr/>
            <p:nvPr/>
          </p:nvSpPr>
          <p:spPr>
            <a:xfrm>
              <a:off x="5547918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20" name="Google Shape;1520;p36"/>
            <p:cNvSpPr/>
            <p:nvPr/>
          </p:nvSpPr>
          <p:spPr>
            <a:xfrm>
              <a:off x="1431543" y="426208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16</a:t>
              </a:r>
              <a:endParaRPr/>
            </a:p>
          </p:txBody>
        </p:sp>
        <p:sp>
          <p:nvSpPr>
            <p:cNvPr id="1521" name="Google Shape;1521;p36"/>
            <p:cNvSpPr/>
            <p:nvPr/>
          </p:nvSpPr>
          <p:spPr>
            <a:xfrm>
              <a:off x="5540356" y="426208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23</a:t>
              </a:r>
              <a:endParaRPr/>
            </a:p>
          </p:txBody>
        </p:sp>
        <p:sp>
          <p:nvSpPr>
            <p:cNvPr id="1522" name="Google Shape;1522;p36"/>
            <p:cNvSpPr/>
            <p:nvPr/>
          </p:nvSpPr>
          <p:spPr>
            <a:xfrm>
              <a:off x="6949427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23" name="Google Shape;1523;p36"/>
            <p:cNvSpPr/>
            <p:nvPr/>
          </p:nvSpPr>
          <p:spPr>
            <a:xfrm>
              <a:off x="7536401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24" name="Google Shape;1524;p36"/>
            <p:cNvSpPr/>
            <p:nvPr/>
          </p:nvSpPr>
          <p:spPr>
            <a:xfrm>
              <a:off x="8123373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25" name="Google Shape;1525;p36"/>
            <p:cNvSpPr/>
            <p:nvPr/>
          </p:nvSpPr>
          <p:spPr>
            <a:xfrm>
              <a:off x="8710347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26" name="Google Shape;1526;p36"/>
            <p:cNvSpPr/>
            <p:nvPr/>
          </p:nvSpPr>
          <p:spPr>
            <a:xfrm>
              <a:off x="9297320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27" name="Google Shape;1527;p36"/>
            <p:cNvSpPr/>
            <p:nvPr/>
          </p:nvSpPr>
          <p:spPr>
            <a:xfrm>
              <a:off x="9884293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28" name="Google Shape;1528;p36"/>
            <p:cNvSpPr/>
            <p:nvPr/>
          </p:nvSpPr>
          <p:spPr>
            <a:xfrm>
              <a:off x="10471267" y="3728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29" name="Google Shape;1529;p36"/>
            <p:cNvSpPr/>
            <p:nvPr/>
          </p:nvSpPr>
          <p:spPr>
            <a:xfrm>
              <a:off x="11058239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30" name="Google Shape;1530;p36"/>
            <p:cNvSpPr/>
            <p:nvPr/>
          </p:nvSpPr>
          <p:spPr>
            <a:xfrm>
              <a:off x="6941865" y="426208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24</a:t>
              </a:r>
              <a:endParaRPr/>
            </a:p>
          </p:txBody>
        </p:sp>
        <p:sp>
          <p:nvSpPr>
            <p:cNvPr id="1531" name="Google Shape;1531;p36"/>
            <p:cNvSpPr/>
            <p:nvPr/>
          </p:nvSpPr>
          <p:spPr>
            <a:xfrm>
              <a:off x="11050677" y="426208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31</a:t>
              </a:r>
              <a:endParaRPr/>
            </a:p>
          </p:txBody>
        </p:sp>
        <p:sp>
          <p:nvSpPr>
            <p:cNvPr id="1532" name="Google Shape;1532;p36"/>
            <p:cNvSpPr/>
            <p:nvPr/>
          </p:nvSpPr>
          <p:spPr>
            <a:xfrm>
              <a:off x="1439106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33" name="Google Shape;1533;p36"/>
            <p:cNvSpPr/>
            <p:nvPr/>
          </p:nvSpPr>
          <p:spPr>
            <a:xfrm>
              <a:off x="2026079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34" name="Google Shape;1534;p36"/>
            <p:cNvSpPr/>
            <p:nvPr/>
          </p:nvSpPr>
          <p:spPr>
            <a:xfrm>
              <a:off x="2613052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35" name="Google Shape;1535;p36"/>
            <p:cNvSpPr/>
            <p:nvPr/>
          </p:nvSpPr>
          <p:spPr>
            <a:xfrm>
              <a:off x="3200025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36" name="Google Shape;1536;p36"/>
            <p:cNvSpPr/>
            <p:nvPr/>
          </p:nvSpPr>
          <p:spPr>
            <a:xfrm>
              <a:off x="3786999" y="4871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37" name="Google Shape;1537;p36"/>
            <p:cNvSpPr/>
            <p:nvPr/>
          </p:nvSpPr>
          <p:spPr>
            <a:xfrm>
              <a:off x="4373972" y="4871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38" name="Google Shape;1538;p36"/>
            <p:cNvSpPr/>
            <p:nvPr/>
          </p:nvSpPr>
          <p:spPr>
            <a:xfrm>
              <a:off x="4960945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39" name="Google Shape;1539;p36"/>
            <p:cNvSpPr/>
            <p:nvPr/>
          </p:nvSpPr>
          <p:spPr>
            <a:xfrm>
              <a:off x="5547918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40" name="Google Shape;1540;p36"/>
            <p:cNvSpPr/>
            <p:nvPr/>
          </p:nvSpPr>
          <p:spPr>
            <a:xfrm>
              <a:off x="1431543" y="540508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32</a:t>
              </a:r>
              <a:endParaRPr/>
            </a:p>
          </p:txBody>
        </p:sp>
        <p:sp>
          <p:nvSpPr>
            <p:cNvPr id="1541" name="Google Shape;1541;p36"/>
            <p:cNvSpPr/>
            <p:nvPr/>
          </p:nvSpPr>
          <p:spPr>
            <a:xfrm>
              <a:off x="5540356" y="540508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39</a:t>
              </a:r>
              <a:endParaRPr/>
            </a:p>
          </p:txBody>
        </p:sp>
        <p:sp>
          <p:nvSpPr>
            <p:cNvPr id="1542" name="Google Shape;1542;p36"/>
            <p:cNvSpPr/>
            <p:nvPr/>
          </p:nvSpPr>
          <p:spPr>
            <a:xfrm>
              <a:off x="6949427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43" name="Google Shape;1543;p36"/>
            <p:cNvSpPr/>
            <p:nvPr/>
          </p:nvSpPr>
          <p:spPr>
            <a:xfrm>
              <a:off x="7536401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44" name="Google Shape;1544;p36"/>
            <p:cNvSpPr/>
            <p:nvPr/>
          </p:nvSpPr>
          <p:spPr>
            <a:xfrm>
              <a:off x="8123373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45" name="Google Shape;1545;p36"/>
            <p:cNvSpPr/>
            <p:nvPr/>
          </p:nvSpPr>
          <p:spPr>
            <a:xfrm>
              <a:off x="8710347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46" name="Google Shape;1546;p36"/>
            <p:cNvSpPr/>
            <p:nvPr/>
          </p:nvSpPr>
          <p:spPr>
            <a:xfrm>
              <a:off x="9297320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47" name="Google Shape;1547;p36"/>
            <p:cNvSpPr/>
            <p:nvPr/>
          </p:nvSpPr>
          <p:spPr>
            <a:xfrm>
              <a:off x="9884293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48" name="Google Shape;1548;p36"/>
            <p:cNvSpPr/>
            <p:nvPr/>
          </p:nvSpPr>
          <p:spPr>
            <a:xfrm>
              <a:off x="10471267" y="4871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49" name="Google Shape;1549;p36"/>
            <p:cNvSpPr/>
            <p:nvPr/>
          </p:nvSpPr>
          <p:spPr>
            <a:xfrm>
              <a:off x="11058239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50" name="Google Shape;1550;p36"/>
            <p:cNvSpPr/>
            <p:nvPr/>
          </p:nvSpPr>
          <p:spPr>
            <a:xfrm>
              <a:off x="6941865" y="540508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40</a:t>
              </a:r>
              <a:endParaRPr/>
            </a:p>
          </p:txBody>
        </p:sp>
        <p:sp>
          <p:nvSpPr>
            <p:cNvPr id="1551" name="Google Shape;1551;p36"/>
            <p:cNvSpPr/>
            <p:nvPr/>
          </p:nvSpPr>
          <p:spPr>
            <a:xfrm>
              <a:off x="11050677" y="540508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47</a:t>
              </a:r>
              <a:endParaRPr/>
            </a:p>
          </p:txBody>
        </p:sp>
        <p:sp>
          <p:nvSpPr>
            <p:cNvPr id="1552" name="Google Shape;1552;p36"/>
            <p:cNvSpPr/>
            <p:nvPr/>
          </p:nvSpPr>
          <p:spPr>
            <a:xfrm>
              <a:off x="1439106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53" name="Google Shape;1553;p36"/>
            <p:cNvSpPr/>
            <p:nvPr/>
          </p:nvSpPr>
          <p:spPr>
            <a:xfrm>
              <a:off x="2026079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54" name="Google Shape;1554;p36"/>
            <p:cNvSpPr/>
            <p:nvPr/>
          </p:nvSpPr>
          <p:spPr>
            <a:xfrm>
              <a:off x="2613052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55" name="Google Shape;1555;p36"/>
            <p:cNvSpPr/>
            <p:nvPr/>
          </p:nvSpPr>
          <p:spPr>
            <a:xfrm>
              <a:off x="3200025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56" name="Google Shape;1556;p36"/>
            <p:cNvSpPr/>
            <p:nvPr/>
          </p:nvSpPr>
          <p:spPr>
            <a:xfrm>
              <a:off x="3786999" y="6014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57" name="Google Shape;1557;p36"/>
            <p:cNvSpPr/>
            <p:nvPr/>
          </p:nvSpPr>
          <p:spPr>
            <a:xfrm>
              <a:off x="4373972" y="6014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58" name="Google Shape;1558;p36"/>
            <p:cNvSpPr/>
            <p:nvPr/>
          </p:nvSpPr>
          <p:spPr>
            <a:xfrm>
              <a:off x="4960945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59" name="Google Shape;1559;p36"/>
            <p:cNvSpPr/>
            <p:nvPr/>
          </p:nvSpPr>
          <p:spPr>
            <a:xfrm>
              <a:off x="5547918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60" name="Google Shape;1560;p36"/>
            <p:cNvSpPr/>
            <p:nvPr/>
          </p:nvSpPr>
          <p:spPr>
            <a:xfrm>
              <a:off x="1431543" y="654808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48</a:t>
              </a:r>
              <a:endParaRPr/>
            </a:p>
          </p:txBody>
        </p:sp>
        <p:sp>
          <p:nvSpPr>
            <p:cNvPr id="1561" name="Google Shape;1561;p36"/>
            <p:cNvSpPr/>
            <p:nvPr/>
          </p:nvSpPr>
          <p:spPr>
            <a:xfrm>
              <a:off x="5540356" y="654808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55</a:t>
              </a:r>
              <a:endParaRPr/>
            </a:p>
          </p:txBody>
        </p:sp>
        <p:sp>
          <p:nvSpPr>
            <p:cNvPr id="1562" name="Google Shape;1562;p36"/>
            <p:cNvSpPr/>
            <p:nvPr/>
          </p:nvSpPr>
          <p:spPr>
            <a:xfrm>
              <a:off x="6949427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63" name="Google Shape;1563;p36"/>
            <p:cNvSpPr/>
            <p:nvPr/>
          </p:nvSpPr>
          <p:spPr>
            <a:xfrm>
              <a:off x="7536401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64" name="Google Shape;1564;p36"/>
            <p:cNvSpPr/>
            <p:nvPr/>
          </p:nvSpPr>
          <p:spPr>
            <a:xfrm>
              <a:off x="8123373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65" name="Google Shape;1565;p36"/>
            <p:cNvSpPr/>
            <p:nvPr/>
          </p:nvSpPr>
          <p:spPr>
            <a:xfrm>
              <a:off x="8710347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66" name="Google Shape;1566;p36"/>
            <p:cNvSpPr/>
            <p:nvPr/>
          </p:nvSpPr>
          <p:spPr>
            <a:xfrm>
              <a:off x="9297320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67" name="Google Shape;1567;p36"/>
            <p:cNvSpPr/>
            <p:nvPr/>
          </p:nvSpPr>
          <p:spPr>
            <a:xfrm>
              <a:off x="9884293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68" name="Google Shape;1568;p36"/>
            <p:cNvSpPr/>
            <p:nvPr/>
          </p:nvSpPr>
          <p:spPr>
            <a:xfrm>
              <a:off x="10471267" y="6014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69" name="Google Shape;1569;p36"/>
            <p:cNvSpPr/>
            <p:nvPr/>
          </p:nvSpPr>
          <p:spPr>
            <a:xfrm>
              <a:off x="11058239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70" name="Google Shape;1570;p36"/>
            <p:cNvSpPr/>
            <p:nvPr/>
          </p:nvSpPr>
          <p:spPr>
            <a:xfrm>
              <a:off x="6941865" y="654808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56</a:t>
              </a:r>
              <a:endParaRPr/>
            </a:p>
          </p:txBody>
        </p:sp>
        <p:sp>
          <p:nvSpPr>
            <p:cNvPr id="1571" name="Google Shape;1571;p36"/>
            <p:cNvSpPr/>
            <p:nvPr/>
          </p:nvSpPr>
          <p:spPr>
            <a:xfrm>
              <a:off x="11050677" y="654808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63</a:t>
              </a:r>
              <a:endParaRPr/>
            </a:p>
          </p:txBody>
        </p:sp>
        <p:sp>
          <p:nvSpPr>
            <p:cNvPr id="1572" name="Google Shape;1572;p36"/>
            <p:cNvSpPr/>
            <p:nvPr/>
          </p:nvSpPr>
          <p:spPr>
            <a:xfrm>
              <a:off x="1439106" y="2585164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73" name="Google Shape;1573;p36"/>
            <p:cNvSpPr/>
            <p:nvPr/>
          </p:nvSpPr>
          <p:spPr>
            <a:xfrm>
              <a:off x="2026079" y="2585164"/>
              <a:ext cx="507455" cy="562381"/>
            </a:xfrm>
            <a:prstGeom prst="rect">
              <a:avLst/>
            </a:prstGeom>
            <a:solidFill>
              <a:srgbClr val="971817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/>
            </a:p>
          </p:txBody>
        </p:sp>
        <p:sp>
          <p:nvSpPr>
            <p:cNvPr id="1574" name="Google Shape;1574;p36"/>
            <p:cNvSpPr/>
            <p:nvPr/>
          </p:nvSpPr>
          <p:spPr>
            <a:xfrm>
              <a:off x="2613052" y="2585164"/>
              <a:ext cx="507455" cy="562381"/>
            </a:xfrm>
            <a:prstGeom prst="rect">
              <a:avLst/>
            </a:prstGeom>
            <a:solidFill>
              <a:srgbClr val="BC8027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75" name="Google Shape;1575;p36"/>
            <p:cNvSpPr/>
            <p:nvPr/>
          </p:nvSpPr>
          <p:spPr>
            <a:xfrm>
              <a:off x="3200025" y="2585164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/>
            </a:p>
          </p:txBody>
        </p:sp>
        <p:sp>
          <p:nvSpPr>
            <p:cNvPr id="1576" name="Google Shape;1576;p36"/>
            <p:cNvSpPr/>
            <p:nvPr/>
          </p:nvSpPr>
          <p:spPr>
            <a:xfrm>
              <a:off x="3786999" y="2585164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/>
            </a:p>
          </p:txBody>
        </p:sp>
        <p:sp>
          <p:nvSpPr>
            <p:cNvPr id="1577" name="Google Shape;1577;p36"/>
            <p:cNvSpPr/>
            <p:nvPr/>
          </p:nvSpPr>
          <p:spPr>
            <a:xfrm>
              <a:off x="4373972" y="2585164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/>
            </a:p>
          </p:txBody>
        </p:sp>
        <p:sp>
          <p:nvSpPr>
            <p:cNvPr id="1578" name="Google Shape;1578;p36"/>
            <p:cNvSpPr/>
            <p:nvPr/>
          </p:nvSpPr>
          <p:spPr>
            <a:xfrm>
              <a:off x="4960945" y="2585164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/>
            </a:p>
          </p:txBody>
        </p:sp>
        <p:sp>
          <p:nvSpPr>
            <p:cNvPr id="1579" name="Google Shape;1579;p36"/>
            <p:cNvSpPr/>
            <p:nvPr/>
          </p:nvSpPr>
          <p:spPr>
            <a:xfrm>
              <a:off x="5547918" y="2585164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37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Superblock</a:t>
            </a:r>
            <a:endParaRPr/>
          </a:p>
        </p:txBody>
      </p:sp>
      <p:sp>
        <p:nvSpPr>
          <p:cNvPr id="1585" name="Google Shape;1585;p37"/>
          <p:cNvSpPr txBox="1">
            <a:spLocks noGrp="1"/>
          </p:cNvSpPr>
          <p:nvPr>
            <p:ph type="body" idx="4294967295"/>
          </p:nvPr>
        </p:nvSpPr>
        <p:spPr>
          <a:xfrm>
            <a:off x="538344" y="2208883"/>
            <a:ext cx="12094814" cy="630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1407" lvl="0" indent="-301407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Need to know basic FS configuration metadata, like: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 - block size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 - # of inodes</a:t>
            </a:r>
            <a:endParaRPr sz="3800">
              <a:solidFill>
                <a:srgbClr val="333333"/>
              </a:solidFill>
            </a:endParaRPr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</a:pPr>
            <a:endParaRPr sz="3800">
              <a:solidFill>
                <a:srgbClr val="333333"/>
              </a:solidFill>
            </a:endParaRPr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Store this in superblock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38"/>
          <p:cNvSpPr txBox="1">
            <a:spLocks noGrp="1"/>
          </p:cNvSpPr>
          <p:nvPr>
            <p:ph type="title"/>
          </p:nvPr>
        </p:nvSpPr>
        <p:spPr>
          <a:xfrm>
            <a:off x="1108570" y="90311"/>
            <a:ext cx="11746817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Superblock – Real FS (also FUSE)</a:t>
            </a:r>
            <a:endParaRPr sz="648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91" name="Google Shape;1591;p38"/>
          <p:cNvSpPr txBox="1">
            <a:spLocks noGrp="1"/>
          </p:cNvSpPr>
          <p:nvPr>
            <p:ph type="body" idx="4294967295"/>
          </p:nvPr>
        </p:nvSpPr>
        <p:spPr>
          <a:xfrm>
            <a:off x="538344" y="2208883"/>
            <a:ext cx="12094814" cy="630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1407" lvl="0" indent="-301407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Struct superblock{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 	 start address of inode bitmap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   start address of data block bitmap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   start address of inode region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   start address of data block region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   //Anything else that is required 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}</a:t>
            </a:r>
            <a:endParaRPr sz="38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39"/>
          <p:cNvSpPr txBox="1">
            <a:spLocks noGrp="1"/>
          </p:cNvSpPr>
          <p:nvPr>
            <p:ph type="title"/>
          </p:nvPr>
        </p:nvSpPr>
        <p:spPr>
          <a:xfrm>
            <a:off x="952500" y="109071"/>
            <a:ext cx="11099800" cy="109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Super Block</a:t>
            </a:r>
            <a:endParaRPr/>
          </a:p>
        </p:txBody>
      </p:sp>
      <p:sp>
        <p:nvSpPr>
          <p:cNvPr id="1597" name="Google Shape;1597;p39"/>
          <p:cNvSpPr/>
          <p:nvPr/>
        </p:nvSpPr>
        <p:spPr>
          <a:xfrm>
            <a:off x="1522704" y="2585164"/>
            <a:ext cx="340259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0</a:t>
            </a:r>
            <a:endParaRPr/>
          </a:p>
        </p:txBody>
      </p:sp>
      <p:sp>
        <p:nvSpPr>
          <p:cNvPr id="1598" name="Google Shape;1598;p39"/>
          <p:cNvSpPr/>
          <p:nvPr/>
        </p:nvSpPr>
        <p:spPr>
          <a:xfrm>
            <a:off x="5631516" y="2585164"/>
            <a:ext cx="340259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7</a:t>
            </a:r>
            <a:endParaRPr/>
          </a:p>
        </p:txBody>
      </p:sp>
      <p:sp>
        <p:nvSpPr>
          <p:cNvPr id="1599" name="Google Shape;1599;p39"/>
          <p:cNvSpPr/>
          <p:nvPr/>
        </p:nvSpPr>
        <p:spPr>
          <a:xfrm>
            <a:off x="6949427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00" name="Google Shape;1600;p39"/>
          <p:cNvSpPr/>
          <p:nvPr/>
        </p:nvSpPr>
        <p:spPr>
          <a:xfrm>
            <a:off x="7536400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01" name="Google Shape;1601;p39"/>
          <p:cNvSpPr/>
          <p:nvPr/>
        </p:nvSpPr>
        <p:spPr>
          <a:xfrm>
            <a:off x="8123373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02" name="Google Shape;1602;p39"/>
          <p:cNvSpPr/>
          <p:nvPr/>
        </p:nvSpPr>
        <p:spPr>
          <a:xfrm>
            <a:off x="8710346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03" name="Google Shape;1603;p39"/>
          <p:cNvSpPr/>
          <p:nvPr/>
        </p:nvSpPr>
        <p:spPr>
          <a:xfrm>
            <a:off x="9297320" y="2045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04" name="Google Shape;1604;p39"/>
          <p:cNvSpPr/>
          <p:nvPr/>
        </p:nvSpPr>
        <p:spPr>
          <a:xfrm>
            <a:off x="9884293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05" name="Google Shape;1605;p39"/>
          <p:cNvSpPr/>
          <p:nvPr/>
        </p:nvSpPr>
        <p:spPr>
          <a:xfrm>
            <a:off x="10471266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06" name="Google Shape;1606;p39"/>
          <p:cNvSpPr/>
          <p:nvPr/>
        </p:nvSpPr>
        <p:spPr>
          <a:xfrm>
            <a:off x="11058239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07" name="Google Shape;1607;p39"/>
          <p:cNvSpPr/>
          <p:nvPr/>
        </p:nvSpPr>
        <p:spPr>
          <a:xfrm>
            <a:off x="7033024" y="2585164"/>
            <a:ext cx="34026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8</a:t>
            </a:r>
            <a:endParaRPr/>
          </a:p>
        </p:txBody>
      </p:sp>
      <p:sp>
        <p:nvSpPr>
          <p:cNvPr id="1608" name="Google Shape;1608;p39"/>
          <p:cNvSpPr/>
          <p:nvPr/>
        </p:nvSpPr>
        <p:spPr>
          <a:xfrm>
            <a:off x="11028858" y="2585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15</a:t>
            </a:r>
            <a:endParaRPr/>
          </a:p>
        </p:txBody>
      </p:sp>
      <p:sp>
        <p:nvSpPr>
          <p:cNvPr id="1609" name="Google Shape;1609;p39"/>
          <p:cNvSpPr/>
          <p:nvPr/>
        </p:nvSpPr>
        <p:spPr>
          <a:xfrm>
            <a:off x="1439106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10" name="Google Shape;1610;p39"/>
          <p:cNvSpPr/>
          <p:nvPr/>
        </p:nvSpPr>
        <p:spPr>
          <a:xfrm>
            <a:off x="2026079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11" name="Google Shape;1611;p39"/>
          <p:cNvSpPr/>
          <p:nvPr/>
        </p:nvSpPr>
        <p:spPr>
          <a:xfrm>
            <a:off x="2613052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12" name="Google Shape;1612;p39"/>
          <p:cNvSpPr/>
          <p:nvPr/>
        </p:nvSpPr>
        <p:spPr>
          <a:xfrm>
            <a:off x="3200025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13" name="Google Shape;1613;p39"/>
          <p:cNvSpPr/>
          <p:nvPr/>
        </p:nvSpPr>
        <p:spPr>
          <a:xfrm>
            <a:off x="3786999" y="3188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14" name="Google Shape;1614;p39"/>
          <p:cNvSpPr/>
          <p:nvPr/>
        </p:nvSpPr>
        <p:spPr>
          <a:xfrm>
            <a:off x="4373972" y="3188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15" name="Google Shape;1615;p39"/>
          <p:cNvSpPr/>
          <p:nvPr/>
        </p:nvSpPr>
        <p:spPr>
          <a:xfrm>
            <a:off x="4960945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16" name="Google Shape;1616;p39"/>
          <p:cNvSpPr/>
          <p:nvPr/>
        </p:nvSpPr>
        <p:spPr>
          <a:xfrm>
            <a:off x="5547918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17" name="Google Shape;1617;p39"/>
          <p:cNvSpPr/>
          <p:nvPr/>
        </p:nvSpPr>
        <p:spPr>
          <a:xfrm>
            <a:off x="1409724" y="3728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16</a:t>
            </a:r>
            <a:endParaRPr/>
          </a:p>
        </p:txBody>
      </p:sp>
      <p:sp>
        <p:nvSpPr>
          <p:cNvPr id="1618" name="Google Shape;1618;p39"/>
          <p:cNvSpPr/>
          <p:nvPr/>
        </p:nvSpPr>
        <p:spPr>
          <a:xfrm>
            <a:off x="5518537" y="3728164"/>
            <a:ext cx="566217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23</a:t>
            </a:r>
            <a:endParaRPr/>
          </a:p>
        </p:txBody>
      </p:sp>
      <p:sp>
        <p:nvSpPr>
          <p:cNvPr id="1619" name="Google Shape;1619;p39"/>
          <p:cNvSpPr/>
          <p:nvPr/>
        </p:nvSpPr>
        <p:spPr>
          <a:xfrm>
            <a:off x="6949427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20" name="Google Shape;1620;p39"/>
          <p:cNvSpPr/>
          <p:nvPr/>
        </p:nvSpPr>
        <p:spPr>
          <a:xfrm>
            <a:off x="7536401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21" name="Google Shape;1621;p39"/>
          <p:cNvSpPr/>
          <p:nvPr/>
        </p:nvSpPr>
        <p:spPr>
          <a:xfrm>
            <a:off x="8123373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22" name="Google Shape;1622;p39"/>
          <p:cNvSpPr/>
          <p:nvPr/>
        </p:nvSpPr>
        <p:spPr>
          <a:xfrm>
            <a:off x="8710347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23" name="Google Shape;1623;p39"/>
          <p:cNvSpPr/>
          <p:nvPr/>
        </p:nvSpPr>
        <p:spPr>
          <a:xfrm>
            <a:off x="9297320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24" name="Google Shape;1624;p39"/>
          <p:cNvSpPr/>
          <p:nvPr/>
        </p:nvSpPr>
        <p:spPr>
          <a:xfrm>
            <a:off x="9884293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25" name="Google Shape;1625;p39"/>
          <p:cNvSpPr/>
          <p:nvPr/>
        </p:nvSpPr>
        <p:spPr>
          <a:xfrm>
            <a:off x="10471267" y="3188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26" name="Google Shape;1626;p39"/>
          <p:cNvSpPr/>
          <p:nvPr/>
        </p:nvSpPr>
        <p:spPr>
          <a:xfrm>
            <a:off x="11058239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27" name="Google Shape;1627;p39"/>
          <p:cNvSpPr/>
          <p:nvPr/>
        </p:nvSpPr>
        <p:spPr>
          <a:xfrm>
            <a:off x="6920046" y="3728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24</a:t>
            </a:r>
            <a:endParaRPr/>
          </a:p>
        </p:txBody>
      </p:sp>
      <p:sp>
        <p:nvSpPr>
          <p:cNvPr id="1628" name="Google Shape;1628;p39"/>
          <p:cNvSpPr/>
          <p:nvPr/>
        </p:nvSpPr>
        <p:spPr>
          <a:xfrm>
            <a:off x="11028858" y="3728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31</a:t>
            </a:r>
            <a:endParaRPr/>
          </a:p>
        </p:txBody>
      </p:sp>
      <p:sp>
        <p:nvSpPr>
          <p:cNvPr id="1629" name="Google Shape;1629;p39"/>
          <p:cNvSpPr/>
          <p:nvPr/>
        </p:nvSpPr>
        <p:spPr>
          <a:xfrm>
            <a:off x="1439106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30" name="Google Shape;1630;p39"/>
          <p:cNvSpPr/>
          <p:nvPr/>
        </p:nvSpPr>
        <p:spPr>
          <a:xfrm>
            <a:off x="2026079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31" name="Google Shape;1631;p39"/>
          <p:cNvSpPr/>
          <p:nvPr/>
        </p:nvSpPr>
        <p:spPr>
          <a:xfrm>
            <a:off x="2613052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32" name="Google Shape;1632;p39"/>
          <p:cNvSpPr/>
          <p:nvPr/>
        </p:nvSpPr>
        <p:spPr>
          <a:xfrm>
            <a:off x="3200025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33" name="Google Shape;1633;p39"/>
          <p:cNvSpPr/>
          <p:nvPr/>
        </p:nvSpPr>
        <p:spPr>
          <a:xfrm>
            <a:off x="3786999" y="4331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34" name="Google Shape;1634;p39"/>
          <p:cNvSpPr/>
          <p:nvPr/>
        </p:nvSpPr>
        <p:spPr>
          <a:xfrm>
            <a:off x="4373972" y="4331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35" name="Google Shape;1635;p39"/>
          <p:cNvSpPr/>
          <p:nvPr/>
        </p:nvSpPr>
        <p:spPr>
          <a:xfrm>
            <a:off x="4960945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36" name="Google Shape;1636;p39"/>
          <p:cNvSpPr/>
          <p:nvPr/>
        </p:nvSpPr>
        <p:spPr>
          <a:xfrm>
            <a:off x="5547918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37" name="Google Shape;1637;p39"/>
          <p:cNvSpPr/>
          <p:nvPr/>
        </p:nvSpPr>
        <p:spPr>
          <a:xfrm>
            <a:off x="1409724" y="4871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32</a:t>
            </a:r>
            <a:endParaRPr/>
          </a:p>
        </p:txBody>
      </p:sp>
      <p:sp>
        <p:nvSpPr>
          <p:cNvPr id="1638" name="Google Shape;1638;p39"/>
          <p:cNvSpPr/>
          <p:nvPr/>
        </p:nvSpPr>
        <p:spPr>
          <a:xfrm>
            <a:off x="5518537" y="4871164"/>
            <a:ext cx="566217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39</a:t>
            </a:r>
            <a:endParaRPr/>
          </a:p>
        </p:txBody>
      </p:sp>
      <p:sp>
        <p:nvSpPr>
          <p:cNvPr id="1639" name="Google Shape;1639;p39"/>
          <p:cNvSpPr/>
          <p:nvPr/>
        </p:nvSpPr>
        <p:spPr>
          <a:xfrm>
            <a:off x="6949427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40" name="Google Shape;1640;p39"/>
          <p:cNvSpPr/>
          <p:nvPr/>
        </p:nvSpPr>
        <p:spPr>
          <a:xfrm>
            <a:off x="7536401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41" name="Google Shape;1641;p39"/>
          <p:cNvSpPr/>
          <p:nvPr/>
        </p:nvSpPr>
        <p:spPr>
          <a:xfrm>
            <a:off x="8123373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42" name="Google Shape;1642;p39"/>
          <p:cNvSpPr/>
          <p:nvPr/>
        </p:nvSpPr>
        <p:spPr>
          <a:xfrm>
            <a:off x="8710347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43" name="Google Shape;1643;p39"/>
          <p:cNvSpPr/>
          <p:nvPr/>
        </p:nvSpPr>
        <p:spPr>
          <a:xfrm>
            <a:off x="9297320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44" name="Google Shape;1644;p39"/>
          <p:cNvSpPr/>
          <p:nvPr/>
        </p:nvSpPr>
        <p:spPr>
          <a:xfrm>
            <a:off x="9884293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45" name="Google Shape;1645;p39"/>
          <p:cNvSpPr/>
          <p:nvPr/>
        </p:nvSpPr>
        <p:spPr>
          <a:xfrm>
            <a:off x="10471267" y="4331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46" name="Google Shape;1646;p39"/>
          <p:cNvSpPr/>
          <p:nvPr/>
        </p:nvSpPr>
        <p:spPr>
          <a:xfrm>
            <a:off x="11058239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47" name="Google Shape;1647;p39"/>
          <p:cNvSpPr/>
          <p:nvPr/>
        </p:nvSpPr>
        <p:spPr>
          <a:xfrm>
            <a:off x="6920046" y="4871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40</a:t>
            </a:r>
            <a:endParaRPr/>
          </a:p>
        </p:txBody>
      </p:sp>
      <p:sp>
        <p:nvSpPr>
          <p:cNvPr id="1648" name="Google Shape;1648;p39"/>
          <p:cNvSpPr/>
          <p:nvPr/>
        </p:nvSpPr>
        <p:spPr>
          <a:xfrm>
            <a:off x="11028858" y="4871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47</a:t>
            </a:r>
            <a:endParaRPr/>
          </a:p>
        </p:txBody>
      </p:sp>
      <p:sp>
        <p:nvSpPr>
          <p:cNvPr id="1649" name="Google Shape;1649;p39"/>
          <p:cNvSpPr/>
          <p:nvPr/>
        </p:nvSpPr>
        <p:spPr>
          <a:xfrm>
            <a:off x="1439106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50" name="Google Shape;1650;p39"/>
          <p:cNvSpPr/>
          <p:nvPr/>
        </p:nvSpPr>
        <p:spPr>
          <a:xfrm>
            <a:off x="2026079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51" name="Google Shape;1651;p39"/>
          <p:cNvSpPr/>
          <p:nvPr/>
        </p:nvSpPr>
        <p:spPr>
          <a:xfrm>
            <a:off x="2613052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52" name="Google Shape;1652;p39"/>
          <p:cNvSpPr/>
          <p:nvPr/>
        </p:nvSpPr>
        <p:spPr>
          <a:xfrm>
            <a:off x="3200025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53" name="Google Shape;1653;p39"/>
          <p:cNvSpPr/>
          <p:nvPr/>
        </p:nvSpPr>
        <p:spPr>
          <a:xfrm>
            <a:off x="3786999" y="5474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54" name="Google Shape;1654;p39"/>
          <p:cNvSpPr/>
          <p:nvPr/>
        </p:nvSpPr>
        <p:spPr>
          <a:xfrm>
            <a:off x="4373972" y="5474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55" name="Google Shape;1655;p39"/>
          <p:cNvSpPr/>
          <p:nvPr/>
        </p:nvSpPr>
        <p:spPr>
          <a:xfrm>
            <a:off x="4960945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56" name="Google Shape;1656;p39"/>
          <p:cNvSpPr/>
          <p:nvPr/>
        </p:nvSpPr>
        <p:spPr>
          <a:xfrm>
            <a:off x="5547918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57" name="Google Shape;1657;p39"/>
          <p:cNvSpPr/>
          <p:nvPr/>
        </p:nvSpPr>
        <p:spPr>
          <a:xfrm>
            <a:off x="1409724" y="6014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48</a:t>
            </a:r>
            <a:endParaRPr/>
          </a:p>
        </p:txBody>
      </p:sp>
      <p:sp>
        <p:nvSpPr>
          <p:cNvPr id="1658" name="Google Shape;1658;p39"/>
          <p:cNvSpPr/>
          <p:nvPr/>
        </p:nvSpPr>
        <p:spPr>
          <a:xfrm>
            <a:off x="5518537" y="6014164"/>
            <a:ext cx="566217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55</a:t>
            </a:r>
            <a:endParaRPr/>
          </a:p>
        </p:txBody>
      </p:sp>
      <p:sp>
        <p:nvSpPr>
          <p:cNvPr id="1659" name="Google Shape;1659;p39"/>
          <p:cNvSpPr/>
          <p:nvPr/>
        </p:nvSpPr>
        <p:spPr>
          <a:xfrm>
            <a:off x="6949427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60" name="Google Shape;1660;p39"/>
          <p:cNvSpPr/>
          <p:nvPr/>
        </p:nvSpPr>
        <p:spPr>
          <a:xfrm>
            <a:off x="7536401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61" name="Google Shape;1661;p39"/>
          <p:cNvSpPr/>
          <p:nvPr/>
        </p:nvSpPr>
        <p:spPr>
          <a:xfrm>
            <a:off x="8123373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62" name="Google Shape;1662;p39"/>
          <p:cNvSpPr/>
          <p:nvPr/>
        </p:nvSpPr>
        <p:spPr>
          <a:xfrm>
            <a:off x="8710347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63" name="Google Shape;1663;p39"/>
          <p:cNvSpPr/>
          <p:nvPr/>
        </p:nvSpPr>
        <p:spPr>
          <a:xfrm>
            <a:off x="9297320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64" name="Google Shape;1664;p39"/>
          <p:cNvSpPr/>
          <p:nvPr/>
        </p:nvSpPr>
        <p:spPr>
          <a:xfrm>
            <a:off x="9884293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65" name="Google Shape;1665;p39"/>
          <p:cNvSpPr/>
          <p:nvPr/>
        </p:nvSpPr>
        <p:spPr>
          <a:xfrm>
            <a:off x="10471267" y="5474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66" name="Google Shape;1666;p39"/>
          <p:cNvSpPr/>
          <p:nvPr/>
        </p:nvSpPr>
        <p:spPr>
          <a:xfrm>
            <a:off x="11058239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67" name="Google Shape;1667;p39"/>
          <p:cNvSpPr/>
          <p:nvPr/>
        </p:nvSpPr>
        <p:spPr>
          <a:xfrm>
            <a:off x="6920046" y="6014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56</a:t>
            </a:r>
            <a:endParaRPr/>
          </a:p>
        </p:txBody>
      </p:sp>
      <p:sp>
        <p:nvSpPr>
          <p:cNvPr id="1668" name="Google Shape;1668;p39"/>
          <p:cNvSpPr/>
          <p:nvPr/>
        </p:nvSpPr>
        <p:spPr>
          <a:xfrm>
            <a:off x="11028858" y="6014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63</a:t>
            </a:r>
            <a:endParaRPr/>
          </a:p>
        </p:txBody>
      </p:sp>
      <p:sp>
        <p:nvSpPr>
          <p:cNvPr id="1669" name="Google Shape;1669;p39"/>
          <p:cNvSpPr/>
          <p:nvPr/>
        </p:nvSpPr>
        <p:spPr>
          <a:xfrm>
            <a:off x="1439106" y="2045826"/>
            <a:ext cx="507455" cy="562381"/>
          </a:xfrm>
          <a:prstGeom prst="rect">
            <a:avLst/>
          </a:prstGeom>
          <a:solidFill>
            <a:srgbClr val="5747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endParaRPr/>
          </a:p>
        </p:txBody>
      </p:sp>
      <p:sp>
        <p:nvSpPr>
          <p:cNvPr id="1670" name="Google Shape;1670;p39"/>
          <p:cNvSpPr/>
          <p:nvPr/>
        </p:nvSpPr>
        <p:spPr>
          <a:xfrm>
            <a:off x="2026079" y="2045826"/>
            <a:ext cx="507455" cy="562381"/>
          </a:xfrm>
          <a:prstGeom prst="rect">
            <a:avLst/>
          </a:prstGeom>
          <a:solidFill>
            <a:srgbClr val="971817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1671" name="Google Shape;1671;p39"/>
          <p:cNvSpPr/>
          <p:nvPr/>
        </p:nvSpPr>
        <p:spPr>
          <a:xfrm>
            <a:off x="2613052" y="2045826"/>
            <a:ext cx="507455" cy="562381"/>
          </a:xfrm>
          <a:prstGeom prst="rect">
            <a:avLst/>
          </a:prstGeom>
          <a:solidFill>
            <a:srgbClr val="BC8027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72" name="Google Shape;1672;p39"/>
          <p:cNvSpPr/>
          <p:nvPr/>
        </p:nvSpPr>
        <p:spPr>
          <a:xfrm>
            <a:off x="3200025" y="2045826"/>
            <a:ext cx="507455" cy="562381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1673" name="Google Shape;1673;p39"/>
          <p:cNvSpPr/>
          <p:nvPr/>
        </p:nvSpPr>
        <p:spPr>
          <a:xfrm>
            <a:off x="3786999" y="2045826"/>
            <a:ext cx="507454" cy="562381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1674" name="Google Shape;1674;p39"/>
          <p:cNvSpPr/>
          <p:nvPr/>
        </p:nvSpPr>
        <p:spPr>
          <a:xfrm>
            <a:off x="4373972" y="2045826"/>
            <a:ext cx="507454" cy="562381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1675" name="Google Shape;1675;p39"/>
          <p:cNvSpPr/>
          <p:nvPr/>
        </p:nvSpPr>
        <p:spPr>
          <a:xfrm>
            <a:off x="4960945" y="2045826"/>
            <a:ext cx="507455" cy="562381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1676" name="Google Shape;1676;p39"/>
          <p:cNvSpPr/>
          <p:nvPr/>
        </p:nvSpPr>
        <p:spPr>
          <a:xfrm>
            <a:off x="5547918" y="2045826"/>
            <a:ext cx="507455" cy="562381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40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On-Disk Structures</a:t>
            </a:r>
            <a:endParaRPr sz="648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2" name="Google Shape;1682;p40"/>
          <p:cNvSpPr/>
          <p:nvPr/>
        </p:nvSpPr>
        <p:spPr>
          <a:xfrm>
            <a:off x="3137211" y="2322509"/>
            <a:ext cx="4068165" cy="1511781"/>
          </a:xfrm>
          <a:prstGeom prst="rect">
            <a:avLst/>
          </a:prstGeom>
          <a:solidFill>
            <a:srgbClr val="0065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 Block</a:t>
            </a:r>
            <a:endParaRPr/>
          </a:p>
        </p:txBody>
      </p:sp>
      <p:sp>
        <p:nvSpPr>
          <p:cNvPr id="1683" name="Google Shape;1683;p40"/>
          <p:cNvSpPr/>
          <p:nvPr/>
        </p:nvSpPr>
        <p:spPr>
          <a:xfrm>
            <a:off x="1513910" y="4145776"/>
            <a:ext cx="4068165" cy="1511781"/>
          </a:xfrm>
          <a:prstGeom prst="rect">
            <a:avLst/>
          </a:prstGeom>
          <a:solidFill>
            <a:srgbClr val="0065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Block</a:t>
            </a:r>
            <a:br>
              <a:rPr lang="en-US" sz="34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34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4" name="Google Shape;1684;p40"/>
          <p:cNvSpPr/>
          <p:nvPr/>
        </p:nvSpPr>
        <p:spPr>
          <a:xfrm>
            <a:off x="2202639" y="7577649"/>
            <a:ext cx="4068165" cy="1511781"/>
          </a:xfrm>
          <a:prstGeom prst="rect">
            <a:avLst/>
          </a:prstGeom>
          <a:solidFill>
            <a:srgbClr val="0065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 Table</a:t>
            </a:r>
            <a:endParaRPr/>
          </a:p>
        </p:txBody>
      </p:sp>
      <p:sp>
        <p:nvSpPr>
          <p:cNvPr id="1685" name="Google Shape;1685;p40"/>
          <p:cNvSpPr/>
          <p:nvPr/>
        </p:nvSpPr>
        <p:spPr>
          <a:xfrm>
            <a:off x="7493728" y="3145197"/>
            <a:ext cx="4068165" cy="1511781"/>
          </a:xfrm>
          <a:prstGeom prst="rect">
            <a:avLst/>
          </a:prstGeom>
          <a:solidFill>
            <a:srgbClr val="BC802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Bitmap</a:t>
            </a:r>
            <a:endParaRPr/>
          </a:p>
        </p:txBody>
      </p:sp>
      <p:sp>
        <p:nvSpPr>
          <p:cNvPr id="1686" name="Google Shape;1686;p40"/>
          <p:cNvSpPr/>
          <p:nvPr/>
        </p:nvSpPr>
        <p:spPr>
          <a:xfrm>
            <a:off x="6270804" y="5588261"/>
            <a:ext cx="4136058" cy="1511781"/>
          </a:xfrm>
          <a:prstGeom prst="rect">
            <a:avLst/>
          </a:prstGeom>
          <a:solidFill>
            <a:srgbClr val="BC802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 Bitmap</a:t>
            </a:r>
            <a:endParaRPr/>
          </a:p>
        </p:txBody>
      </p:sp>
      <p:sp>
        <p:nvSpPr>
          <p:cNvPr id="1687" name="Google Shape;1687;p40"/>
          <p:cNvSpPr/>
          <p:nvPr/>
        </p:nvSpPr>
        <p:spPr>
          <a:xfrm>
            <a:off x="1535761" y="4981961"/>
            <a:ext cx="2012232" cy="606300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directories</a:t>
            </a:r>
            <a:endParaRPr/>
          </a:p>
        </p:txBody>
      </p:sp>
      <p:sp>
        <p:nvSpPr>
          <p:cNvPr id="1688" name="Google Shape;1688;p40"/>
          <p:cNvSpPr/>
          <p:nvPr/>
        </p:nvSpPr>
        <p:spPr>
          <a:xfrm>
            <a:off x="3705527" y="4981961"/>
            <a:ext cx="1781690" cy="606300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indirects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41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Part 2 : Operations</a:t>
            </a:r>
            <a:endParaRPr/>
          </a:p>
        </p:txBody>
      </p:sp>
      <p:sp>
        <p:nvSpPr>
          <p:cNvPr id="1694" name="Google Shape;1694;p41"/>
          <p:cNvSpPr txBox="1">
            <a:spLocks noGrp="1"/>
          </p:cNvSpPr>
          <p:nvPr>
            <p:ph type="body" idx="4294967295"/>
          </p:nvPr>
        </p:nvSpPr>
        <p:spPr>
          <a:xfrm>
            <a:off x="924847" y="2250300"/>
            <a:ext cx="10464800" cy="713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1407" lvl="0" indent="-30140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</a:pPr>
            <a:r>
              <a:rPr lang="en-US" sz="3400">
                <a:solidFill>
                  <a:srgbClr val="FFFFFF"/>
                </a:solidFill>
              </a:rPr>
              <a:t> </a:t>
            </a:r>
            <a:r>
              <a:rPr lang="en-US" sz="3400">
                <a:solidFill>
                  <a:srgbClr val="333333"/>
                </a:solidFill>
              </a:rPr>
              <a:t>- create file</a:t>
            </a:r>
            <a:endParaRPr sz="3400">
              <a:solidFill>
                <a:srgbClr val="333333"/>
              </a:solidFill>
            </a:endParaRPr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400"/>
              <a:buNone/>
            </a:pPr>
            <a:r>
              <a:rPr lang="en-US" sz="3400">
                <a:solidFill>
                  <a:srgbClr val="333333"/>
                </a:solidFill>
              </a:rPr>
              <a:t> - write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400"/>
              <a:buNone/>
            </a:pPr>
            <a:r>
              <a:rPr lang="en-US" sz="3400">
                <a:solidFill>
                  <a:srgbClr val="333333"/>
                </a:solidFill>
              </a:rPr>
              <a:t> - open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400"/>
              <a:buNone/>
            </a:pPr>
            <a:r>
              <a:rPr lang="en-US" sz="3400">
                <a:solidFill>
                  <a:srgbClr val="333333"/>
                </a:solidFill>
              </a:rPr>
              <a:t> - read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400"/>
              <a:buNone/>
            </a:pPr>
            <a:r>
              <a:rPr lang="en-US" sz="3400">
                <a:solidFill>
                  <a:srgbClr val="333333"/>
                </a:solidFill>
              </a:rPr>
              <a:t> - close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42"/>
          <p:cNvSpPr/>
          <p:nvPr/>
        </p:nvSpPr>
        <p:spPr>
          <a:xfrm>
            <a:off x="2039639" y="1246028"/>
            <a:ext cx="82585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data</a:t>
            </a:r>
            <a:endParaRPr/>
          </a:p>
        </p:txBody>
      </p:sp>
      <p:sp>
        <p:nvSpPr>
          <p:cNvPr id="1700" name="Google Shape;1700;p42"/>
          <p:cNvSpPr/>
          <p:nvPr/>
        </p:nvSpPr>
        <p:spPr>
          <a:xfrm>
            <a:off x="3354468" y="1246028"/>
            <a:ext cx="1003656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inode</a:t>
            </a:r>
            <a:endParaRPr/>
          </a:p>
        </p:txBody>
      </p:sp>
      <p:sp>
        <p:nvSpPr>
          <p:cNvPr id="1701" name="Google Shape;1701;p42"/>
          <p:cNvSpPr/>
          <p:nvPr/>
        </p:nvSpPr>
        <p:spPr>
          <a:xfrm>
            <a:off x="4988625" y="1246028"/>
            <a:ext cx="720599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root</a:t>
            </a:r>
            <a:endParaRPr/>
          </a:p>
        </p:txBody>
      </p:sp>
      <p:sp>
        <p:nvSpPr>
          <p:cNvPr id="1702" name="Google Shape;1702;p42"/>
          <p:cNvSpPr/>
          <p:nvPr/>
        </p:nvSpPr>
        <p:spPr>
          <a:xfrm>
            <a:off x="6395732" y="1246028"/>
            <a:ext cx="608585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foo</a:t>
            </a:r>
            <a:endParaRPr/>
          </a:p>
        </p:txBody>
      </p:sp>
      <p:sp>
        <p:nvSpPr>
          <p:cNvPr id="1703" name="Google Shape;1703;p42"/>
          <p:cNvSpPr/>
          <p:nvPr/>
        </p:nvSpPr>
        <p:spPr>
          <a:xfrm>
            <a:off x="7671267" y="1246028"/>
            <a:ext cx="647701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bar</a:t>
            </a:r>
            <a:endParaRPr/>
          </a:p>
        </p:txBody>
      </p:sp>
      <p:sp>
        <p:nvSpPr>
          <p:cNvPr id="1704" name="Google Shape;1704;p42"/>
          <p:cNvSpPr/>
          <p:nvPr/>
        </p:nvSpPr>
        <p:spPr>
          <a:xfrm>
            <a:off x="8949469" y="1246028"/>
            <a:ext cx="720599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root</a:t>
            </a:r>
            <a:endParaRPr/>
          </a:p>
        </p:txBody>
      </p:sp>
      <p:sp>
        <p:nvSpPr>
          <p:cNvPr id="1705" name="Google Shape;1705;p42"/>
          <p:cNvSpPr/>
          <p:nvPr/>
        </p:nvSpPr>
        <p:spPr>
          <a:xfrm>
            <a:off x="10356576" y="1246028"/>
            <a:ext cx="608585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foo</a:t>
            </a:r>
            <a:endParaRPr/>
          </a:p>
        </p:txBody>
      </p:sp>
      <p:sp>
        <p:nvSpPr>
          <p:cNvPr id="1706" name="Google Shape;1706;p42"/>
          <p:cNvSpPr/>
          <p:nvPr/>
        </p:nvSpPr>
        <p:spPr>
          <a:xfrm>
            <a:off x="1842281" y="1627028"/>
            <a:ext cx="1220573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bitmap</a:t>
            </a:r>
            <a:endParaRPr/>
          </a:p>
        </p:txBody>
      </p:sp>
      <p:sp>
        <p:nvSpPr>
          <p:cNvPr id="1707" name="Google Shape;1707;p42"/>
          <p:cNvSpPr/>
          <p:nvPr/>
        </p:nvSpPr>
        <p:spPr>
          <a:xfrm>
            <a:off x="3246010" y="1627028"/>
            <a:ext cx="1220572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bitmap</a:t>
            </a:r>
            <a:endParaRPr/>
          </a:p>
        </p:txBody>
      </p:sp>
      <p:sp>
        <p:nvSpPr>
          <p:cNvPr id="1708" name="Google Shape;1708;p42"/>
          <p:cNvSpPr/>
          <p:nvPr/>
        </p:nvSpPr>
        <p:spPr>
          <a:xfrm>
            <a:off x="4847096" y="1627028"/>
            <a:ext cx="100365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inode</a:t>
            </a:r>
            <a:endParaRPr/>
          </a:p>
        </p:txBody>
      </p:sp>
      <p:sp>
        <p:nvSpPr>
          <p:cNvPr id="1709" name="Google Shape;1709;p42"/>
          <p:cNvSpPr/>
          <p:nvPr/>
        </p:nvSpPr>
        <p:spPr>
          <a:xfrm>
            <a:off x="6198196" y="1627028"/>
            <a:ext cx="100365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inode</a:t>
            </a:r>
            <a:endParaRPr/>
          </a:p>
        </p:txBody>
      </p:sp>
      <p:sp>
        <p:nvSpPr>
          <p:cNvPr id="1710" name="Google Shape;1710;p42"/>
          <p:cNvSpPr/>
          <p:nvPr/>
        </p:nvSpPr>
        <p:spPr>
          <a:xfrm>
            <a:off x="7493289" y="1627028"/>
            <a:ext cx="100365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inode</a:t>
            </a:r>
            <a:endParaRPr/>
          </a:p>
        </p:txBody>
      </p:sp>
      <p:sp>
        <p:nvSpPr>
          <p:cNvPr id="1711" name="Google Shape;1711;p42"/>
          <p:cNvSpPr/>
          <p:nvPr/>
        </p:nvSpPr>
        <p:spPr>
          <a:xfrm>
            <a:off x="8896840" y="1627028"/>
            <a:ext cx="825856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data</a:t>
            </a:r>
            <a:endParaRPr/>
          </a:p>
        </p:txBody>
      </p:sp>
      <p:sp>
        <p:nvSpPr>
          <p:cNvPr id="1712" name="Google Shape;1712;p42"/>
          <p:cNvSpPr/>
          <p:nvPr/>
        </p:nvSpPr>
        <p:spPr>
          <a:xfrm>
            <a:off x="10247940" y="1627028"/>
            <a:ext cx="82585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data</a:t>
            </a:r>
            <a:endParaRPr/>
          </a:p>
        </p:txBody>
      </p:sp>
      <p:cxnSp>
        <p:nvCxnSpPr>
          <p:cNvPr id="1713" name="Google Shape;1713;p42"/>
          <p:cNvCxnSpPr/>
          <p:nvPr/>
        </p:nvCxnSpPr>
        <p:spPr>
          <a:xfrm>
            <a:off x="1586514" y="2349500"/>
            <a:ext cx="9831771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714" name="Google Shape;1714;p42"/>
          <p:cNvCxnSpPr/>
          <p:nvPr/>
        </p:nvCxnSpPr>
        <p:spPr>
          <a:xfrm rot="10800000" flipH="1">
            <a:off x="4727603" y="1335955"/>
            <a:ext cx="1" cy="397868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715" name="Google Shape;1715;p42"/>
          <p:cNvCxnSpPr/>
          <p:nvPr/>
        </p:nvCxnSpPr>
        <p:spPr>
          <a:xfrm rot="10800000" flipH="1">
            <a:off x="8680446" y="1335955"/>
            <a:ext cx="1" cy="397868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716" name="Google Shape;1716;p42"/>
          <p:cNvSpPr/>
          <p:nvPr/>
        </p:nvSpPr>
        <p:spPr>
          <a:xfrm>
            <a:off x="4931457" y="343812"/>
            <a:ext cx="3141886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create /foo/bar</a:t>
            </a:r>
            <a:endParaRPr/>
          </a:p>
        </p:txBody>
      </p:sp>
      <p:sp>
        <p:nvSpPr>
          <p:cNvPr id="1717" name="Google Shape;1717;p42"/>
          <p:cNvSpPr/>
          <p:nvPr/>
        </p:nvSpPr>
        <p:spPr>
          <a:xfrm>
            <a:off x="4929418" y="2363628"/>
            <a:ext cx="839014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read</a:t>
            </a:r>
            <a:endParaRPr/>
          </a:p>
        </p:txBody>
      </p:sp>
      <p:sp>
        <p:nvSpPr>
          <p:cNvPr id="1718" name="Google Shape;1718;p42"/>
          <p:cNvSpPr/>
          <p:nvPr/>
        </p:nvSpPr>
        <p:spPr>
          <a:xfrm>
            <a:off x="8866418" y="2744628"/>
            <a:ext cx="839014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read</a:t>
            </a:r>
            <a:endParaRPr/>
          </a:p>
        </p:txBody>
      </p:sp>
      <p:sp>
        <p:nvSpPr>
          <p:cNvPr id="1719" name="Google Shape;1719;p42"/>
          <p:cNvSpPr/>
          <p:nvPr/>
        </p:nvSpPr>
        <p:spPr>
          <a:xfrm>
            <a:off x="6199418" y="3125628"/>
            <a:ext cx="839014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read</a:t>
            </a:r>
            <a:endParaRPr/>
          </a:p>
        </p:txBody>
      </p:sp>
      <p:sp>
        <p:nvSpPr>
          <p:cNvPr id="1720" name="Google Shape;1720;p42"/>
          <p:cNvSpPr/>
          <p:nvPr/>
        </p:nvSpPr>
        <p:spPr>
          <a:xfrm>
            <a:off x="10276118" y="3506628"/>
            <a:ext cx="839014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read</a:t>
            </a:r>
            <a:endParaRPr/>
          </a:p>
        </p:txBody>
      </p:sp>
      <p:sp>
        <p:nvSpPr>
          <p:cNvPr id="1721" name="Google Shape;1721;p42"/>
          <p:cNvSpPr/>
          <p:nvPr/>
        </p:nvSpPr>
        <p:spPr>
          <a:xfrm>
            <a:off x="3418118" y="3887628"/>
            <a:ext cx="839014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read</a:t>
            </a:r>
            <a:endParaRPr/>
          </a:p>
        </p:txBody>
      </p:sp>
      <p:sp>
        <p:nvSpPr>
          <p:cNvPr id="1722" name="Google Shape;1722;p42"/>
          <p:cNvSpPr/>
          <p:nvPr/>
        </p:nvSpPr>
        <p:spPr>
          <a:xfrm>
            <a:off x="3405138" y="4268628"/>
            <a:ext cx="864973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write</a:t>
            </a:r>
            <a:endParaRPr/>
          </a:p>
        </p:txBody>
      </p:sp>
      <p:sp>
        <p:nvSpPr>
          <p:cNvPr id="1723" name="Google Shape;1723;p42"/>
          <p:cNvSpPr/>
          <p:nvPr/>
        </p:nvSpPr>
        <p:spPr>
          <a:xfrm>
            <a:off x="7609118" y="5157628"/>
            <a:ext cx="839014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read</a:t>
            </a:r>
            <a:endParaRPr/>
          </a:p>
        </p:txBody>
      </p:sp>
      <p:sp>
        <p:nvSpPr>
          <p:cNvPr id="1724" name="Google Shape;1724;p42"/>
          <p:cNvSpPr/>
          <p:nvPr/>
        </p:nvSpPr>
        <p:spPr>
          <a:xfrm>
            <a:off x="7596138" y="5538628"/>
            <a:ext cx="864973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write</a:t>
            </a:r>
            <a:endParaRPr/>
          </a:p>
        </p:txBody>
      </p:sp>
      <p:sp>
        <p:nvSpPr>
          <p:cNvPr id="1725" name="Google Shape;1725;p42"/>
          <p:cNvSpPr/>
          <p:nvPr/>
        </p:nvSpPr>
        <p:spPr>
          <a:xfrm>
            <a:off x="10228382" y="4649628"/>
            <a:ext cx="864973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write</a:t>
            </a:r>
            <a:endParaRPr/>
          </a:p>
        </p:txBody>
      </p:sp>
      <p:sp>
        <p:nvSpPr>
          <p:cNvPr id="1726" name="Google Shape;1726;p42"/>
          <p:cNvSpPr/>
          <p:nvPr/>
        </p:nvSpPr>
        <p:spPr>
          <a:xfrm>
            <a:off x="6199138" y="6046629"/>
            <a:ext cx="864973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write</a:t>
            </a:r>
            <a:endParaRPr/>
          </a:p>
        </p:txBody>
      </p:sp>
      <p:sp>
        <p:nvSpPr>
          <p:cNvPr id="1727" name="Google Shape;1727;p42"/>
          <p:cNvSpPr txBox="1"/>
          <p:nvPr/>
        </p:nvSpPr>
        <p:spPr>
          <a:xfrm>
            <a:off x="3165127" y="7862352"/>
            <a:ext cx="70828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What needs to be read and written?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43"/>
          <p:cNvSpPr/>
          <p:nvPr/>
        </p:nvSpPr>
        <p:spPr>
          <a:xfrm>
            <a:off x="1531639" y="1754028"/>
            <a:ext cx="82585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data</a:t>
            </a:r>
            <a:endParaRPr/>
          </a:p>
        </p:txBody>
      </p:sp>
      <p:sp>
        <p:nvSpPr>
          <p:cNvPr id="1733" name="Google Shape;1733;p43"/>
          <p:cNvSpPr/>
          <p:nvPr/>
        </p:nvSpPr>
        <p:spPr>
          <a:xfrm>
            <a:off x="2846468" y="1754028"/>
            <a:ext cx="1003656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inode</a:t>
            </a:r>
            <a:endParaRPr/>
          </a:p>
        </p:txBody>
      </p:sp>
      <p:sp>
        <p:nvSpPr>
          <p:cNvPr id="1734" name="Google Shape;1734;p43"/>
          <p:cNvSpPr/>
          <p:nvPr/>
        </p:nvSpPr>
        <p:spPr>
          <a:xfrm>
            <a:off x="4480625" y="1754028"/>
            <a:ext cx="720599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root</a:t>
            </a:r>
            <a:endParaRPr/>
          </a:p>
        </p:txBody>
      </p:sp>
      <p:sp>
        <p:nvSpPr>
          <p:cNvPr id="1735" name="Google Shape;1735;p43"/>
          <p:cNvSpPr/>
          <p:nvPr/>
        </p:nvSpPr>
        <p:spPr>
          <a:xfrm>
            <a:off x="5887732" y="1754028"/>
            <a:ext cx="608585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foo</a:t>
            </a:r>
            <a:endParaRPr/>
          </a:p>
        </p:txBody>
      </p:sp>
      <p:sp>
        <p:nvSpPr>
          <p:cNvPr id="1736" name="Google Shape;1736;p43"/>
          <p:cNvSpPr/>
          <p:nvPr/>
        </p:nvSpPr>
        <p:spPr>
          <a:xfrm>
            <a:off x="7163267" y="1754028"/>
            <a:ext cx="647701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bar</a:t>
            </a:r>
            <a:endParaRPr/>
          </a:p>
        </p:txBody>
      </p:sp>
      <p:sp>
        <p:nvSpPr>
          <p:cNvPr id="1737" name="Google Shape;1737;p43"/>
          <p:cNvSpPr/>
          <p:nvPr/>
        </p:nvSpPr>
        <p:spPr>
          <a:xfrm>
            <a:off x="8441469" y="1754028"/>
            <a:ext cx="720599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root</a:t>
            </a:r>
            <a:endParaRPr/>
          </a:p>
        </p:txBody>
      </p:sp>
      <p:sp>
        <p:nvSpPr>
          <p:cNvPr id="1738" name="Google Shape;1738;p43"/>
          <p:cNvSpPr/>
          <p:nvPr/>
        </p:nvSpPr>
        <p:spPr>
          <a:xfrm>
            <a:off x="9848576" y="1754028"/>
            <a:ext cx="608585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foo</a:t>
            </a:r>
            <a:endParaRPr/>
          </a:p>
        </p:txBody>
      </p:sp>
      <p:sp>
        <p:nvSpPr>
          <p:cNvPr id="1739" name="Google Shape;1739;p43"/>
          <p:cNvSpPr/>
          <p:nvPr/>
        </p:nvSpPr>
        <p:spPr>
          <a:xfrm>
            <a:off x="1334281" y="2135028"/>
            <a:ext cx="1220573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bitmap</a:t>
            </a:r>
            <a:endParaRPr/>
          </a:p>
        </p:txBody>
      </p:sp>
      <p:sp>
        <p:nvSpPr>
          <p:cNvPr id="1740" name="Google Shape;1740;p43"/>
          <p:cNvSpPr/>
          <p:nvPr/>
        </p:nvSpPr>
        <p:spPr>
          <a:xfrm>
            <a:off x="2738010" y="2135028"/>
            <a:ext cx="1220572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bitmap</a:t>
            </a:r>
            <a:endParaRPr/>
          </a:p>
        </p:txBody>
      </p:sp>
      <p:sp>
        <p:nvSpPr>
          <p:cNvPr id="1741" name="Google Shape;1741;p43"/>
          <p:cNvSpPr/>
          <p:nvPr/>
        </p:nvSpPr>
        <p:spPr>
          <a:xfrm>
            <a:off x="4339096" y="2135028"/>
            <a:ext cx="100365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inode</a:t>
            </a:r>
            <a:endParaRPr/>
          </a:p>
        </p:txBody>
      </p:sp>
      <p:sp>
        <p:nvSpPr>
          <p:cNvPr id="1742" name="Google Shape;1742;p43"/>
          <p:cNvSpPr/>
          <p:nvPr/>
        </p:nvSpPr>
        <p:spPr>
          <a:xfrm>
            <a:off x="5690196" y="2135028"/>
            <a:ext cx="100365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inode</a:t>
            </a:r>
            <a:endParaRPr/>
          </a:p>
        </p:txBody>
      </p:sp>
      <p:sp>
        <p:nvSpPr>
          <p:cNvPr id="1743" name="Google Shape;1743;p43"/>
          <p:cNvSpPr/>
          <p:nvPr/>
        </p:nvSpPr>
        <p:spPr>
          <a:xfrm>
            <a:off x="6985289" y="2135028"/>
            <a:ext cx="100365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inode</a:t>
            </a:r>
            <a:endParaRPr/>
          </a:p>
        </p:txBody>
      </p:sp>
      <p:sp>
        <p:nvSpPr>
          <p:cNvPr id="1744" name="Google Shape;1744;p43"/>
          <p:cNvSpPr/>
          <p:nvPr/>
        </p:nvSpPr>
        <p:spPr>
          <a:xfrm>
            <a:off x="8388840" y="2135028"/>
            <a:ext cx="825856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data</a:t>
            </a:r>
            <a:endParaRPr/>
          </a:p>
        </p:txBody>
      </p:sp>
      <p:sp>
        <p:nvSpPr>
          <p:cNvPr id="1745" name="Google Shape;1745;p43"/>
          <p:cNvSpPr/>
          <p:nvPr/>
        </p:nvSpPr>
        <p:spPr>
          <a:xfrm>
            <a:off x="9739940" y="2135028"/>
            <a:ext cx="82585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data</a:t>
            </a:r>
            <a:endParaRPr/>
          </a:p>
        </p:txBody>
      </p:sp>
      <p:cxnSp>
        <p:nvCxnSpPr>
          <p:cNvPr id="1746" name="Google Shape;1746;p43"/>
          <p:cNvCxnSpPr/>
          <p:nvPr/>
        </p:nvCxnSpPr>
        <p:spPr>
          <a:xfrm>
            <a:off x="1078514" y="2857500"/>
            <a:ext cx="10835605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747" name="Google Shape;1747;p43"/>
          <p:cNvCxnSpPr/>
          <p:nvPr/>
        </p:nvCxnSpPr>
        <p:spPr>
          <a:xfrm rot="10800000" flipH="1">
            <a:off x="4219603" y="1843955"/>
            <a:ext cx="1" cy="397868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748" name="Google Shape;1748;p43"/>
          <p:cNvCxnSpPr/>
          <p:nvPr/>
        </p:nvCxnSpPr>
        <p:spPr>
          <a:xfrm rot="10800000" flipH="1">
            <a:off x="8172446" y="1843955"/>
            <a:ext cx="1" cy="397868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749" name="Google Shape;1749;p43"/>
          <p:cNvSpPr/>
          <p:nvPr/>
        </p:nvSpPr>
        <p:spPr>
          <a:xfrm>
            <a:off x="5072964" y="348256"/>
            <a:ext cx="2858872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open /foo/bar</a:t>
            </a:r>
            <a:endParaRPr/>
          </a:p>
        </p:txBody>
      </p:sp>
      <p:sp>
        <p:nvSpPr>
          <p:cNvPr id="1750" name="Google Shape;1750;p43"/>
          <p:cNvSpPr/>
          <p:nvPr/>
        </p:nvSpPr>
        <p:spPr>
          <a:xfrm>
            <a:off x="10882940" y="2135028"/>
            <a:ext cx="82585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data</a:t>
            </a:r>
            <a:endParaRPr/>
          </a:p>
        </p:txBody>
      </p:sp>
      <p:sp>
        <p:nvSpPr>
          <p:cNvPr id="1751" name="Google Shape;1751;p43"/>
          <p:cNvSpPr/>
          <p:nvPr/>
        </p:nvSpPr>
        <p:spPr>
          <a:xfrm>
            <a:off x="10972018" y="1754028"/>
            <a:ext cx="647701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bar</a:t>
            </a:r>
            <a:endParaRPr/>
          </a:p>
        </p:txBody>
      </p:sp>
      <p:sp>
        <p:nvSpPr>
          <p:cNvPr id="1752" name="Google Shape;1752;p43"/>
          <p:cNvSpPr/>
          <p:nvPr/>
        </p:nvSpPr>
        <p:spPr>
          <a:xfrm>
            <a:off x="4421418" y="2897028"/>
            <a:ext cx="839014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read</a:t>
            </a:r>
            <a:endParaRPr/>
          </a:p>
        </p:txBody>
      </p:sp>
      <p:sp>
        <p:nvSpPr>
          <p:cNvPr id="1753" name="Google Shape;1753;p43"/>
          <p:cNvSpPr/>
          <p:nvPr/>
        </p:nvSpPr>
        <p:spPr>
          <a:xfrm>
            <a:off x="8460018" y="3405028"/>
            <a:ext cx="839014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read</a:t>
            </a:r>
            <a:endParaRPr/>
          </a:p>
        </p:txBody>
      </p:sp>
      <p:sp>
        <p:nvSpPr>
          <p:cNvPr id="1754" name="Google Shape;1754;p43"/>
          <p:cNvSpPr/>
          <p:nvPr/>
        </p:nvSpPr>
        <p:spPr>
          <a:xfrm>
            <a:off x="5793018" y="3786028"/>
            <a:ext cx="839014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read</a:t>
            </a:r>
            <a:endParaRPr/>
          </a:p>
        </p:txBody>
      </p:sp>
      <p:sp>
        <p:nvSpPr>
          <p:cNvPr id="1755" name="Google Shape;1755;p43"/>
          <p:cNvSpPr/>
          <p:nvPr/>
        </p:nvSpPr>
        <p:spPr>
          <a:xfrm>
            <a:off x="9857018" y="4294028"/>
            <a:ext cx="839014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read</a:t>
            </a:r>
            <a:endParaRPr/>
          </a:p>
        </p:txBody>
      </p:sp>
      <p:sp>
        <p:nvSpPr>
          <p:cNvPr id="1756" name="Google Shape;1756;p43"/>
          <p:cNvSpPr/>
          <p:nvPr/>
        </p:nvSpPr>
        <p:spPr>
          <a:xfrm>
            <a:off x="7063018" y="4675028"/>
            <a:ext cx="839014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read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44"/>
          <p:cNvSpPr/>
          <p:nvPr/>
        </p:nvSpPr>
        <p:spPr>
          <a:xfrm>
            <a:off x="1531639" y="1754028"/>
            <a:ext cx="82585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data</a:t>
            </a:r>
            <a:endParaRPr/>
          </a:p>
        </p:txBody>
      </p:sp>
      <p:sp>
        <p:nvSpPr>
          <p:cNvPr id="1762" name="Google Shape;1762;p44"/>
          <p:cNvSpPr/>
          <p:nvPr/>
        </p:nvSpPr>
        <p:spPr>
          <a:xfrm>
            <a:off x="2846468" y="1754028"/>
            <a:ext cx="1003656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inode</a:t>
            </a:r>
            <a:endParaRPr/>
          </a:p>
        </p:txBody>
      </p:sp>
      <p:sp>
        <p:nvSpPr>
          <p:cNvPr id="1763" name="Google Shape;1763;p44"/>
          <p:cNvSpPr/>
          <p:nvPr/>
        </p:nvSpPr>
        <p:spPr>
          <a:xfrm>
            <a:off x="4480625" y="1754028"/>
            <a:ext cx="720599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root</a:t>
            </a:r>
            <a:endParaRPr/>
          </a:p>
        </p:txBody>
      </p:sp>
      <p:sp>
        <p:nvSpPr>
          <p:cNvPr id="1764" name="Google Shape;1764;p44"/>
          <p:cNvSpPr/>
          <p:nvPr/>
        </p:nvSpPr>
        <p:spPr>
          <a:xfrm>
            <a:off x="5887732" y="1754028"/>
            <a:ext cx="608585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foo</a:t>
            </a:r>
            <a:endParaRPr/>
          </a:p>
        </p:txBody>
      </p:sp>
      <p:sp>
        <p:nvSpPr>
          <p:cNvPr id="1765" name="Google Shape;1765;p44"/>
          <p:cNvSpPr/>
          <p:nvPr/>
        </p:nvSpPr>
        <p:spPr>
          <a:xfrm>
            <a:off x="7163267" y="1754028"/>
            <a:ext cx="647701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bar</a:t>
            </a:r>
            <a:endParaRPr/>
          </a:p>
        </p:txBody>
      </p:sp>
      <p:sp>
        <p:nvSpPr>
          <p:cNvPr id="1766" name="Google Shape;1766;p44"/>
          <p:cNvSpPr/>
          <p:nvPr/>
        </p:nvSpPr>
        <p:spPr>
          <a:xfrm>
            <a:off x="8441469" y="1754028"/>
            <a:ext cx="720599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root</a:t>
            </a:r>
            <a:endParaRPr/>
          </a:p>
        </p:txBody>
      </p:sp>
      <p:sp>
        <p:nvSpPr>
          <p:cNvPr id="1767" name="Google Shape;1767;p44"/>
          <p:cNvSpPr/>
          <p:nvPr/>
        </p:nvSpPr>
        <p:spPr>
          <a:xfrm>
            <a:off x="9848576" y="1754028"/>
            <a:ext cx="608585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foo</a:t>
            </a:r>
            <a:endParaRPr/>
          </a:p>
        </p:txBody>
      </p:sp>
      <p:sp>
        <p:nvSpPr>
          <p:cNvPr id="1768" name="Google Shape;1768;p44"/>
          <p:cNvSpPr/>
          <p:nvPr/>
        </p:nvSpPr>
        <p:spPr>
          <a:xfrm>
            <a:off x="1334281" y="2135028"/>
            <a:ext cx="1220573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bitmap</a:t>
            </a:r>
            <a:endParaRPr/>
          </a:p>
        </p:txBody>
      </p:sp>
      <p:sp>
        <p:nvSpPr>
          <p:cNvPr id="1769" name="Google Shape;1769;p44"/>
          <p:cNvSpPr/>
          <p:nvPr/>
        </p:nvSpPr>
        <p:spPr>
          <a:xfrm>
            <a:off x="2738010" y="2135028"/>
            <a:ext cx="1220572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bitmap</a:t>
            </a:r>
            <a:endParaRPr/>
          </a:p>
        </p:txBody>
      </p:sp>
      <p:sp>
        <p:nvSpPr>
          <p:cNvPr id="1770" name="Google Shape;1770;p44"/>
          <p:cNvSpPr/>
          <p:nvPr/>
        </p:nvSpPr>
        <p:spPr>
          <a:xfrm>
            <a:off x="4339096" y="2135028"/>
            <a:ext cx="100365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inode</a:t>
            </a:r>
            <a:endParaRPr/>
          </a:p>
        </p:txBody>
      </p:sp>
      <p:sp>
        <p:nvSpPr>
          <p:cNvPr id="1771" name="Google Shape;1771;p44"/>
          <p:cNvSpPr/>
          <p:nvPr/>
        </p:nvSpPr>
        <p:spPr>
          <a:xfrm>
            <a:off x="5690196" y="2135028"/>
            <a:ext cx="100365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inode</a:t>
            </a:r>
            <a:endParaRPr/>
          </a:p>
        </p:txBody>
      </p:sp>
      <p:sp>
        <p:nvSpPr>
          <p:cNvPr id="1772" name="Google Shape;1772;p44"/>
          <p:cNvSpPr/>
          <p:nvPr/>
        </p:nvSpPr>
        <p:spPr>
          <a:xfrm>
            <a:off x="6985289" y="2135028"/>
            <a:ext cx="100365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inode</a:t>
            </a:r>
            <a:endParaRPr/>
          </a:p>
        </p:txBody>
      </p:sp>
      <p:sp>
        <p:nvSpPr>
          <p:cNvPr id="1773" name="Google Shape;1773;p44"/>
          <p:cNvSpPr/>
          <p:nvPr/>
        </p:nvSpPr>
        <p:spPr>
          <a:xfrm>
            <a:off x="8388840" y="2135028"/>
            <a:ext cx="825856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data</a:t>
            </a:r>
            <a:endParaRPr/>
          </a:p>
        </p:txBody>
      </p:sp>
      <p:sp>
        <p:nvSpPr>
          <p:cNvPr id="1774" name="Google Shape;1774;p44"/>
          <p:cNvSpPr/>
          <p:nvPr/>
        </p:nvSpPr>
        <p:spPr>
          <a:xfrm>
            <a:off x="9739940" y="2135028"/>
            <a:ext cx="82585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data</a:t>
            </a:r>
            <a:endParaRPr/>
          </a:p>
        </p:txBody>
      </p:sp>
      <p:cxnSp>
        <p:nvCxnSpPr>
          <p:cNvPr id="1775" name="Google Shape;1775;p44"/>
          <p:cNvCxnSpPr/>
          <p:nvPr/>
        </p:nvCxnSpPr>
        <p:spPr>
          <a:xfrm>
            <a:off x="1078514" y="2857500"/>
            <a:ext cx="10835605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776" name="Google Shape;1776;p44"/>
          <p:cNvCxnSpPr/>
          <p:nvPr/>
        </p:nvCxnSpPr>
        <p:spPr>
          <a:xfrm rot="10800000" flipH="1">
            <a:off x="4219603" y="1843955"/>
            <a:ext cx="1" cy="397868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777" name="Google Shape;1777;p44"/>
          <p:cNvCxnSpPr/>
          <p:nvPr/>
        </p:nvCxnSpPr>
        <p:spPr>
          <a:xfrm rot="10800000" flipH="1">
            <a:off x="8172446" y="1843955"/>
            <a:ext cx="1" cy="397868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778" name="Google Shape;1778;p44"/>
          <p:cNvSpPr/>
          <p:nvPr/>
        </p:nvSpPr>
        <p:spPr>
          <a:xfrm>
            <a:off x="781301" y="343812"/>
            <a:ext cx="11442235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write to /foo/bar (assume file exists and has been opened)</a:t>
            </a: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79" name="Google Shape;1779;p44"/>
          <p:cNvSpPr/>
          <p:nvPr/>
        </p:nvSpPr>
        <p:spPr>
          <a:xfrm>
            <a:off x="10972018" y="1754028"/>
            <a:ext cx="647701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bar</a:t>
            </a:r>
            <a:endParaRPr/>
          </a:p>
        </p:txBody>
      </p:sp>
      <p:sp>
        <p:nvSpPr>
          <p:cNvPr id="1780" name="Google Shape;1780;p44"/>
          <p:cNvSpPr/>
          <p:nvPr/>
        </p:nvSpPr>
        <p:spPr>
          <a:xfrm>
            <a:off x="10882940" y="2135028"/>
            <a:ext cx="82585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data</a:t>
            </a:r>
            <a:endParaRPr/>
          </a:p>
        </p:txBody>
      </p:sp>
      <p:sp>
        <p:nvSpPr>
          <p:cNvPr id="1781" name="Google Shape;1781;p44"/>
          <p:cNvSpPr/>
          <p:nvPr/>
        </p:nvSpPr>
        <p:spPr>
          <a:xfrm>
            <a:off x="7067611" y="2897028"/>
            <a:ext cx="839013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read</a:t>
            </a:r>
            <a:endParaRPr/>
          </a:p>
        </p:txBody>
      </p:sp>
      <p:sp>
        <p:nvSpPr>
          <p:cNvPr id="1782" name="Google Shape;1782;p44"/>
          <p:cNvSpPr/>
          <p:nvPr/>
        </p:nvSpPr>
        <p:spPr>
          <a:xfrm>
            <a:off x="1479611" y="3278028"/>
            <a:ext cx="839013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read</a:t>
            </a:r>
            <a:endParaRPr/>
          </a:p>
        </p:txBody>
      </p:sp>
      <p:sp>
        <p:nvSpPr>
          <p:cNvPr id="1783" name="Google Shape;1783;p44"/>
          <p:cNvSpPr/>
          <p:nvPr/>
        </p:nvSpPr>
        <p:spPr>
          <a:xfrm>
            <a:off x="1466631" y="3786028"/>
            <a:ext cx="864973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write</a:t>
            </a:r>
            <a:endParaRPr/>
          </a:p>
        </p:txBody>
      </p:sp>
      <p:sp>
        <p:nvSpPr>
          <p:cNvPr id="1784" name="Google Shape;1784;p44"/>
          <p:cNvSpPr/>
          <p:nvPr/>
        </p:nvSpPr>
        <p:spPr>
          <a:xfrm>
            <a:off x="10864631" y="4167028"/>
            <a:ext cx="864973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write</a:t>
            </a:r>
            <a:endParaRPr/>
          </a:p>
        </p:txBody>
      </p:sp>
      <p:sp>
        <p:nvSpPr>
          <p:cNvPr id="1785" name="Google Shape;1785;p44"/>
          <p:cNvSpPr/>
          <p:nvPr/>
        </p:nvSpPr>
        <p:spPr>
          <a:xfrm>
            <a:off x="7054631" y="4548028"/>
            <a:ext cx="864973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write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45"/>
          <p:cNvSpPr/>
          <p:nvPr/>
        </p:nvSpPr>
        <p:spPr>
          <a:xfrm>
            <a:off x="1531639" y="1754028"/>
            <a:ext cx="82585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data</a:t>
            </a:r>
            <a:endParaRPr/>
          </a:p>
        </p:txBody>
      </p:sp>
      <p:sp>
        <p:nvSpPr>
          <p:cNvPr id="1791" name="Google Shape;1791;p45"/>
          <p:cNvSpPr/>
          <p:nvPr/>
        </p:nvSpPr>
        <p:spPr>
          <a:xfrm>
            <a:off x="2846468" y="1754028"/>
            <a:ext cx="1003656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inode</a:t>
            </a:r>
            <a:endParaRPr/>
          </a:p>
        </p:txBody>
      </p:sp>
      <p:sp>
        <p:nvSpPr>
          <p:cNvPr id="1792" name="Google Shape;1792;p45"/>
          <p:cNvSpPr/>
          <p:nvPr/>
        </p:nvSpPr>
        <p:spPr>
          <a:xfrm>
            <a:off x="4480625" y="1754028"/>
            <a:ext cx="720599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root</a:t>
            </a:r>
            <a:endParaRPr/>
          </a:p>
        </p:txBody>
      </p:sp>
      <p:sp>
        <p:nvSpPr>
          <p:cNvPr id="1793" name="Google Shape;1793;p45"/>
          <p:cNvSpPr/>
          <p:nvPr/>
        </p:nvSpPr>
        <p:spPr>
          <a:xfrm>
            <a:off x="5887732" y="1754028"/>
            <a:ext cx="608585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foo</a:t>
            </a:r>
            <a:endParaRPr/>
          </a:p>
        </p:txBody>
      </p:sp>
      <p:sp>
        <p:nvSpPr>
          <p:cNvPr id="1794" name="Google Shape;1794;p45"/>
          <p:cNvSpPr/>
          <p:nvPr/>
        </p:nvSpPr>
        <p:spPr>
          <a:xfrm>
            <a:off x="7163267" y="1754028"/>
            <a:ext cx="647701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bar</a:t>
            </a:r>
            <a:endParaRPr/>
          </a:p>
        </p:txBody>
      </p:sp>
      <p:sp>
        <p:nvSpPr>
          <p:cNvPr id="1795" name="Google Shape;1795;p45"/>
          <p:cNvSpPr/>
          <p:nvPr/>
        </p:nvSpPr>
        <p:spPr>
          <a:xfrm>
            <a:off x="8441469" y="1754028"/>
            <a:ext cx="720599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root</a:t>
            </a:r>
            <a:endParaRPr/>
          </a:p>
        </p:txBody>
      </p:sp>
      <p:sp>
        <p:nvSpPr>
          <p:cNvPr id="1796" name="Google Shape;1796;p45"/>
          <p:cNvSpPr/>
          <p:nvPr/>
        </p:nvSpPr>
        <p:spPr>
          <a:xfrm>
            <a:off x="9848576" y="1754028"/>
            <a:ext cx="608585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foo</a:t>
            </a:r>
            <a:endParaRPr/>
          </a:p>
        </p:txBody>
      </p:sp>
      <p:sp>
        <p:nvSpPr>
          <p:cNvPr id="1797" name="Google Shape;1797;p45"/>
          <p:cNvSpPr/>
          <p:nvPr/>
        </p:nvSpPr>
        <p:spPr>
          <a:xfrm>
            <a:off x="1334281" y="2135028"/>
            <a:ext cx="1220573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bitmap</a:t>
            </a:r>
            <a:endParaRPr/>
          </a:p>
        </p:txBody>
      </p:sp>
      <p:sp>
        <p:nvSpPr>
          <p:cNvPr id="1798" name="Google Shape;1798;p45"/>
          <p:cNvSpPr/>
          <p:nvPr/>
        </p:nvSpPr>
        <p:spPr>
          <a:xfrm>
            <a:off x="2738010" y="2135028"/>
            <a:ext cx="1220572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bitmap</a:t>
            </a:r>
            <a:endParaRPr/>
          </a:p>
        </p:txBody>
      </p:sp>
      <p:sp>
        <p:nvSpPr>
          <p:cNvPr id="1799" name="Google Shape;1799;p45"/>
          <p:cNvSpPr/>
          <p:nvPr/>
        </p:nvSpPr>
        <p:spPr>
          <a:xfrm>
            <a:off x="4339096" y="2135028"/>
            <a:ext cx="100365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inode</a:t>
            </a:r>
            <a:endParaRPr/>
          </a:p>
        </p:txBody>
      </p:sp>
      <p:sp>
        <p:nvSpPr>
          <p:cNvPr id="1800" name="Google Shape;1800;p45"/>
          <p:cNvSpPr/>
          <p:nvPr/>
        </p:nvSpPr>
        <p:spPr>
          <a:xfrm>
            <a:off x="5690196" y="2135028"/>
            <a:ext cx="100365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inode</a:t>
            </a:r>
            <a:endParaRPr/>
          </a:p>
        </p:txBody>
      </p:sp>
      <p:sp>
        <p:nvSpPr>
          <p:cNvPr id="1801" name="Google Shape;1801;p45"/>
          <p:cNvSpPr/>
          <p:nvPr/>
        </p:nvSpPr>
        <p:spPr>
          <a:xfrm>
            <a:off x="6985289" y="2135028"/>
            <a:ext cx="100365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inode</a:t>
            </a:r>
            <a:endParaRPr/>
          </a:p>
        </p:txBody>
      </p:sp>
      <p:sp>
        <p:nvSpPr>
          <p:cNvPr id="1802" name="Google Shape;1802;p45"/>
          <p:cNvSpPr/>
          <p:nvPr/>
        </p:nvSpPr>
        <p:spPr>
          <a:xfrm>
            <a:off x="8388840" y="2135028"/>
            <a:ext cx="825856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data</a:t>
            </a:r>
            <a:endParaRPr/>
          </a:p>
        </p:txBody>
      </p:sp>
      <p:sp>
        <p:nvSpPr>
          <p:cNvPr id="1803" name="Google Shape;1803;p45"/>
          <p:cNvSpPr/>
          <p:nvPr/>
        </p:nvSpPr>
        <p:spPr>
          <a:xfrm>
            <a:off x="9739940" y="2135028"/>
            <a:ext cx="82585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data</a:t>
            </a:r>
            <a:endParaRPr/>
          </a:p>
        </p:txBody>
      </p:sp>
      <p:cxnSp>
        <p:nvCxnSpPr>
          <p:cNvPr id="1804" name="Google Shape;1804;p45"/>
          <p:cNvCxnSpPr/>
          <p:nvPr/>
        </p:nvCxnSpPr>
        <p:spPr>
          <a:xfrm>
            <a:off x="1078514" y="2857500"/>
            <a:ext cx="10835605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805" name="Google Shape;1805;p45"/>
          <p:cNvCxnSpPr/>
          <p:nvPr/>
        </p:nvCxnSpPr>
        <p:spPr>
          <a:xfrm rot="10800000" flipH="1">
            <a:off x="4219603" y="1843955"/>
            <a:ext cx="1" cy="397868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806" name="Google Shape;1806;p45"/>
          <p:cNvCxnSpPr/>
          <p:nvPr/>
        </p:nvCxnSpPr>
        <p:spPr>
          <a:xfrm rot="10800000" flipH="1">
            <a:off x="8172446" y="1843955"/>
            <a:ext cx="1" cy="397868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807" name="Google Shape;1807;p45"/>
          <p:cNvSpPr/>
          <p:nvPr/>
        </p:nvSpPr>
        <p:spPr>
          <a:xfrm>
            <a:off x="3367731" y="343812"/>
            <a:ext cx="6269345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read /foo/bar – assume opened</a:t>
            </a: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808" name="Google Shape;1808;p45"/>
          <p:cNvSpPr/>
          <p:nvPr/>
        </p:nvSpPr>
        <p:spPr>
          <a:xfrm>
            <a:off x="10882940" y="2135028"/>
            <a:ext cx="82585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data</a:t>
            </a:r>
            <a:endParaRPr/>
          </a:p>
        </p:txBody>
      </p:sp>
      <p:sp>
        <p:nvSpPr>
          <p:cNvPr id="1809" name="Google Shape;1809;p45"/>
          <p:cNvSpPr/>
          <p:nvPr/>
        </p:nvSpPr>
        <p:spPr>
          <a:xfrm>
            <a:off x="10972018" y="1754028"/>
            <a:ext cx="647701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bar</a:t>
            </a:r>
            <a:endParaRPr/>
          </a:p>
        </p:txBody>
      </p:sp>
      <p:sp>
        <p:nvSpPr>
          <p:cNvPr id="1810" name="Google Shape;1810;p45"/>
          <p:cNvSpPr/>
          <p:nvPr/>
        </p:nvSpPr>
        <p:spPr>
          <a:xfrm>
            <a:off x="7067611" y="2897028"/>
            <a:ext cx="839013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read</a:t>
            </a:r>
            <a:endParaRPr/>
          </a:p>
        </p:txBody>
      </p:sp>
      <p:sp>
        <p:nvSpPr>
          <p:cNvPr id="1811" name="Google Shape;1811;p45"/>
          <p:cNvSpPr/>
          <p:nvPr/>
        </p:nvSpPr>
        <p:spPr>
          <a:xfrm>
            <a:off x="10876362" y="3430428"/>
            <a:ext cx="839014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read</a:t>
            </a:r>
            <a:endParaRPr/>
          </a:p>
        </p:txBody>
      </p:sp>
      <p:sp>
        <p:nvSpPr>
          <p:cNvPr id="1812" name="Google Shape;1812;p45"/>
          <p:cNvSpPr/>
          <p:nvPr/>
        </p:nvSpPr>
        <p:spPr>
          <a:xfrm>
            <a:off x="7054631" y="3913028"/>
            <a:ext cx="864973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write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00" dirty="0">
                <a:solidFill>
                  <a:srgbClr val="FFFFFF"/>
                </a:solidFill>
              </a:rPr>
              <a:t>File System Trend</a:t>
            </a:r>
            <a:endParaRPr sz="6400" dirty="0">
              <a:solidFill>
                <a:srgbClr val="FFFFFF"/>
              </a:solidFill>
            </a:endParaRPr>
          </a:p>
        </p:txBody>
      </p:sp>
      <p:sp>
        <p:nvSpPr>
          <p:cNvPr id="4" name="Why are file systems useful?…">
            <a:extLst>
              <a:ext uri="{FF2B5EF4-FFF2-40B4-BE49-F238E27FC236}">
                <a16:creationId xmlns:a16="http://schemas.microsoft.com/office/drawing/2014/main" id="{BFE21E69-CBAE-6F45-89BE-9DB5D1F36815}"/>
              </a:ext>
            </a:extLst>
          </p:cNvPr>
          <p:cNvSpPr txBox="1"/>
          <p:nvPr/>
        </p:nvSpPr>
        <p:spPr>
          <a:xfrm>
            <a:off x="337982" y="2199636"/>
            <a:ext cx="6541855" cy="2195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chemeClr val="tx1"/>
                </a:solidFill>
                <a:latin typeface="Gill Sans MT" panose="020B0502020104020203" pitchFamily="34" charset="77"/>
              </a:rPr>
              <a:t>Why are file systems useful?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chemeClr val="tx1"/>
                </a:solidFill>
                <a:latin typeface="Gill Sans MT" panose="020B0502020104020203" pitchFamily="34" charset="77"/>
              </a:rPr>
              <a:t>- Durability across restarts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chemeClr val="tx1"/>
                </a:solidFill>
                <a:latin typeface="Gill Sans MT" panose="020B0502020104020203" pitchFamily="34" charset="77"/>
              </a:rPr>
              <a:t>- Naming and organization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chemeClr val="tx1"/>
                </a:solidFill>
                <a:latin typeface="Gill Sans MT" panose="020B0502020104020203" pitchFamily="34" charset="77"/>
              </a:rPr>
              <a:t>- Sharing among programs and users</a:t>
            </a:r>
          </a:p>
        </p:txBody>
      </p:sp>
      <p:sp>
        <p:nvSpPr>
          <p:cNvPr id="5" name="Why interesting?…">
            <a:extLst>
              <a:ext uri="{FF2B5EF4-FFF2-40B4-BE49-F238E27FC236}">
                <a16:creationId xmlns:a16="http://schemas.microsoft.com/office/drawing/2014/main" id="{96C2B75B-2099-9E49-BF81-7095B47FF624}"/>
              </a:ext>
            </a:extLst>
          </p:cNvPr>
          <p:cNvSpPr txBox="1"/>
          <p:nvPr/>
        </p:nvSpPr>
        <p:spPr>
          <a:xfrm>
            <a:off x="337982" y="4696236"/>
            <a:ext cx="7026924" cy="3765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chemeClr val="tx1"/>
                </a:solidFill>
                <a:latin typeface="Gill Sans MT" panose="020B0502020104020203" pitchFamily="34" charset="77"/>
              </a:rPr>
              <a:t>Why interesting?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chemeClr val="tx1"/>
                </a:solidFill>
                <a:latin typeface="Gill Sans MT" panose="020B0502020104020203" pitchFamily="34" charset="77"/>
              </a:rPr>
              <a:t>- Crash recovery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chemeClr val="tx1"/>
                </a:solidFill>
                <a:latin typeface="Gill Sans MT" panose="020B0502020104020203" pitchFamily="34" charset="77"/>
              </a:rPr>
              <a:t>- Performance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chemeClr val="tx1"/>
                </a:solidFill>
                <a:latin typeface="Gill Sans MT" panose="020B0502020104020203" pitchFamily="34" charset="77"/>
              </a:rPr>
              <a:t>- API design for sharing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chemeClr val="tx1"/>
                </a:solidFill>
                <a:latin typeface="Gill Sans MT" panose="020B0502020104020203" pitchFamily="34" charset="77"/>
              </a:rPr>
              <a:t>- Security for sharing</a:t>
            </a:r>
          </a:p>
          <a:p>
            <a:pPr marL="472281" indent="-472281" algn="l" defTabSz="12700">
              <a:buSzPct val="145000"/>
              <a:buChar char="-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chemeClr val="tx1"/>
                </a:solidFill>
                <a:latin typeface="Gill Sans MT" panose="020B0502020104020203" pitchFamily="34" charset="77"/>
              </a:rPr>
              <a:t>Abstraction is useful: pipes, devices, </a:t>
            </a:r>
          </a:p>
          <a:p>
            <a:pPr marL="916781" lvl="1" indent="-472281" algn="l" defTabSz="12700">
              <a:buSzPct val="145000"/>
              <a:buChar char="-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chemeClr val="tx1"/>
                </a:solidFill>
                <a:latin typeface="Gill Sans MT" panose="020B0502020104020203" pitchFamily="34" charset="77"/>
              </a:rPr>
              <a:t>/proc, /</a:t>
            </a:r>
            <a:r>
              <a:rPr dirty="0" err="1">
                <a:solidFill>
                  <a:schemeClr val="tx1"/>
                </a:solidFill>
                <a:latin typeface="Gill Sans MT" panose="020B0502020104020203" pitchFamily="34" charset="77"/>
              </a:rPr>
              <a:t>afs</a:t>
            </a:r>
            <a:r>
              <a:rPr dirty="0">
                <a:solidFill>
                  <a:schemeClr val="tx1"/>
                </a:solidFill>
                <a:latin typeface="Gill Sans MT" panose="020B0502020104020203" pitchFamily="34" charset="77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674520645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46"/>
          <p:cNvSpPr/>
          <p:nvPr/>
        </p:nvSpPr>
        <p:spPr>
          <a:xfrm>
            <a:off x="1531639" y="1754028"/>
            <a:ext cx="82585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data</a:t>
            </a:r>
            <a:endParaRPr/>
          </a:p>
        </p:txBody>
      </p:sp>
      <p:sp>
        <p:nvSpPr>
          <p:cNvPr id="1818" name="Google Shape;1818;p46"/>
          <p:cNvSpPr/>
          <p:nvPr/>
        </p:nvSpPr>
        <p:spPr>
          <a:xfrm>
            <a:off x="2846468" y="1754028"/>
            <a:ext cx="1003656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inode</a:t>
            </a:r>
            <a:endParaRPr/>
          </a:p>
        </p:txBody>
      </p:sp>
      <p:sp>
        <p:nvSpPr>
          <p:cNvPr id="1819" name="Google Shape;1819;p46"/>
          <p:cNvSpPr/>
          <p:nvPr/>
        </p:nvSpPr>
        <p:spPr>
          <a:xfrm>
            <a:off x="4480625" y="1754028"/>
            <a:ext cx="720599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root</a:t>
            </a:r>
            <a:endParaRPr/>
          </a:p>
        </p:txBody>
      </p:sp>
      <p:sp>
        <p:nvSpPr>
          <p:cNvPr id="1820" name="Google Shape;1820;p46"/>
          <p:cNvSpPr/>
          <p:nvPr/>
        </p:nvSpPr>
        <p:spPr>
          <a:xfrm>
            <a:off x="5887732" y="1754028"/>
            <a:ext cx="608585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foo</a:t>
            </a:r>
            <a:endParaRPr/>
          </a:p>
        </p:txBody>
      </p:sp>
      <p:sp>
        <p:nvSpPr>
          <p:cNvPr id="1821" name="Google Shape;1821;p46"/>
          <p:cNvSpPr/>
          <p:nvPr/>
        </p:nvSpPr>
        <p:spPr>
          <a:xfrm>
            <a:off x="7163267" y="1754028"/>
            <a:ext cx="647701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bar</a:t>
            </a:r>
            <a:endParaRPr/>
          </a:p>
        </p:txBody>
      </p:sp>
      <p:sp>
        <p:nvSpPr>
          <p:cNvPr id="1822" name="Google Shape;1822;p46"/>
          <p:cNvSpPr/>
          <p:nvPr/>
        </p:nvSpPr>
        <p:spPr>
          <a:xfrm>
            <a:off x="8441469" y="1754028"/>
            <a:ext cx="720599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root</a:t>
            </a:r>
            <a:endParaRPr/>
          </a:p>
        </p:txBody>
      </p:sp>
      <p:sp>
        <p:nvSpPr>
          <p:cNvPr id="1823" name="Google Shape;1823;p46"/>
          <p:cNvSpPr/>
          <p:nvPr/>
        </p:nvSpPr>
        <p:spPr>
          <a:xfrm>
            <a:off x="9848576" y="1754028"/>
            <a:ext cx="608585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foo</a:t>
            </a:r>
            <a:endParaRPr/>
          </a:p>
        </p:txBody>
      </p:sp>
      <p:sp>
        <p:nvSpPr>
          <p:cNvPr id="1824" name="Google Shape;1824;p46"/>
          <p:cNvSpPr/>
          <p:nvPr/>
        </p:nvSpPr>
        <p:spPr>
          <a:xfrm>
            <a:off x="1334281" y="2135028"/>
            <a:ext cx="1220573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bitmap</a:t>
            </a:r>
            <a:endParaRPr/>
          </a:p>
        </p:txBody>
      </p:sp>
      <p:sp>
        <p:nvSpPr>
          <p:cNvPr id="1825" name="Google Shape;1825;p46"/>
          <p:cNvSpPr/>
          <p:nvPr/>
        </p:nvSpPr>
        <p:spPr>
          <a:xfrm>
            <a:off x="2738010" y="2135028"/>
            <a:ext cx="1220572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bitmap</a:t>
            </a:r>
            <a:endParaRPr/>
          </a:p>
        </p:txBody>
      </p:sp>
      <p:sp>
        <p:nvSpPr>
          <p:cNvPr id="1826" name="Google Shape;1826;p46"/>
          <p:cNvSpPr/>
          <p:nvPr/>
        </p:nvSpPr>
        <p:spPr>
          <a:xfrm>
            <a:off x="4339096" y="2135028"/>
            <a:ext cx="100365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inode</a:t>
            </a:r>
            <a:endParaRPr/>
          </a:p>
        </p:txBody>
      </p:sp>
      <p:sp>
        <p:nvSpPr>
          <p:cNvPr id="1827" name="Google Shape;1827;p46"/>
          <p:cNvSpPr/>
          <p:nvPr/>
        </p:nvSpPr>
        <p:spPr>
          <a:xfrm>
            <a:off x="5690196" y="2135028"/>
            <a:ext cx="100365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inode</a:t>
            </a:r>
            <a:endParaRPr/>
          </a:p>
        </p:txBody>
      </p:sp>
      <p:sp>
        <p:nvSpPr>
          <p:cNvPr id="1828" name="Google Shape;1828;p46"/>
          <p:cNvSpPr/>
          <p:nvPr/>
        </p:nvSpPr>
        <p:spPr>
          <a:xfrm>
            <a:off x="6985289" y="2135028"/>
            <a:ext cx="100365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inode</a:t>
            </a:r>
            <a:endParaRPr/>
          </a:p>
        </p:txBody>
      </p:sp>
      <p:sp>
        <p:nvSpPr>
          <p:cNvPr id="1829" name="Google Shape;1829;p46"/>
          <p:cNvSpPr/>
          <p:nvPr/>
        </p:nvSpPr>
        <p:spPr>
          <a:xfrm>
            <a:off x="8388840" y="2135028"/>
            <a:ext cx="825856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data</a:t>
            </a:r>
            <a:endParaRPr/>
          </a:p>
        </p:txBody>
      </p:sp>
      <p:sp>
        <p:nvSpPr>
          <p:cNvPr id="1830" name="Google Shape;1830;p46"/>
          <p:cNvSpPr/>
          <p:nvPr/>
        </p:nvSpPr>
        <p:spPr>
          <a:xfrm>
            <a:off x="9739940" y="2135028"/>
            <a:ext cx="82585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data</a:t>
            </a:r>
            <a:endParaRPr/>
          </a:p>
        </p:txBody>
      </p:sp>
      <p:cxnSp>
        <p:nvCxnSpPr>
          <p:cNvPr id="1831" name="Google Shape;1831;p46"/>
          <p:cNvCxnSpPr/>
          <p:nvPr/>
        </p:nvCxnSpPr>
        <p:spPr>
          <a:xfrm>
            <a:off x="1078514" y="2857500"/>
            <a:ext cx="10835605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832" name="Google Shape;1832;p46"/>
          <p:cNvCxnSpPr/>
          <p:nvPr/>
        </p:nvCxnSpPr>
        <p:spPr>
          <a:xfrm rot="10800000" flipH="1">
            <a:off x="4219603" y="1843955"/>
            <a:ext cx="1" cy="397868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833" name="Google Shape;1833;p46"/>
          <p:cNvCxnSpPr/>
          <p:nvPr/>
        </p:nvCxnSpPr>
        <p:spPr>
          <a:xfrm rot="10800000" flipH="1">
            <a:off x="8172446" y="1843955"/>
            <a:ext cx="1" cy="397868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834" name="Google Shape;1834;p46"/>
          <p:cNvSpPr/>
          <p:nvPr/>
        </p:nvSpPr>
        <p:spPr>
          <a:xfrm>
            <a:off x="5047589" y="348256"/>
            <a:ext cx="2909622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close /foo/bar</a:t>
            </a:r>
            <a:endParaRPr/>
          </a:p>
        </p:txBody>
      </p:sp>
      <p:sp>
        <p:nvSpPr>
          <p:cNvPr id="1835" name="Google Shape;1835;p46"/>
          <p:cNvSpPr/>
          <p:nvPr/>
        </p:nvSpPr>
        <p:spPr>
          <a:xfrm>
            <a:off x="10882940" y="2135028"/>
            <a:ext cx="82585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data</a:t>
            </a:r>
            <a:endParaRPr/>
          </a:p>
        </p:txBody>
      </p:sp>
      <p:sp>
        <p:nvSpPr>
          <p:cNvPr id="1836" name="Google Shape;1836;p46"/>
          <p:cNvSpPr/>
          <p:nvPr/>
        </p:nvSpPr>
        <p:spPr>
          <a:xfrm>
            <a:off x="10972018" y="1754028"/>
            <a:ext cx="647701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bar</a:t>
            </a:r>
            <a:endParaRPr/>
          </a:p>
        </p:txBody>
      </p:sp>
      <p:sp>
        <p:nvSpPr>
          <p:cNvPr id="1837" name="Google Shape;1837;p46"/>
          <p:cNvSpPr/>
          <p:nvPr/>
        </p:nvSpPr>
        <p:spPr>
          <a:xfrm>
            <a:off x="4215802" y="5965862"/>
            <a:ext cx="4561028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8A433"/>
                </a:solidFill>
                <a:latin typeface="Lustria"/>
                <a:ea typeface="Lustria"/>
                <a:cs typeface="Lustria"/>
                <a:sym typeface="Lustria"/>
              </a:rPr>
              <a:t>nothing to do on disk!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47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Efficiency</a:t>
            </a:r>
            <a:endParaRPr/>
          </a:p>
        </p:txBody>
      </p:sp>
      <p:sp>
        <p:nvSpPr>
          <p:cNvPr id="1843" name="Google Shape;1843;p47"/>
          <p:cNvSpPr txBox="1">
            <a:spLocks noGrp="1"/>
          </p:cNvSpPr>
          <p:nvPr>
            <p:ph type="body" idx="4294967295"/>
          </p:nvPr>
        </p:nvSpPr>
        <p:spPr>
          <a:xfrm>
            <a:off x="496932" y="2471188"/>
            <a:ext cx="11099800" cy="501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1407" lvl="0" indent="-301407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None/>
            </a:pPr>
            <a:r>
              <a:rPr lang="en-US" sz="3700">
                <a:solidFill>
                  <a:srgbClr val="333333"/>
                </a:solidFill>
              </a:rPr>
              <a:t>How can we avoid this excessive I/O for basic ops?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3700"/>
              <a:buNone/>
            </a:pPr>
            <a:endParaRPr sz="3700">
              <a:solidFill>
                <a:srgbClr val="333333"/>
              </a:solidFill>
            </a:endParaRPr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700"/>
              <a:buNone/>
            </a:pPr>
            <a:r>
              <a:rPr lang="en-US" sz="3700">
                <a:solidFill>
                  <a:srgbClr val="333333"/>
                </a:solidFill>
              </a:rPr>
              <a:t>Cache for: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700"/>
              <a:buNone/>
            </a:pPr>
            <a:r>
              <a:rPr lang="en-US" sz="3700">
                <a:solidFill>
                  <a:srgbClr val="333333"/>
                </a:solidFill>
              </a:rPr>
              <a:t> - reads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700"/>
              <a:buNone/>
            </a:pPr>
            <a:r>
              <a:rPr lang="en-US" sz="3700">
                <a:solidFill>
                  <a:srgbClr val="333333"/>
                </a:solidFill>
              </a:rPr>
              <a:t> - write buffering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48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Write Buffering</a:t>
            </a:r>
            <a:endParaRPr/>
          </a:p>
        </p:txBody>
      </p:sp>
      <p:sp>
        <p:nvSpPr>
          <p:cNvPr id="1849" name="Google Shape;1849;p48"/>
          <p:cNvSpPr txBox="1">
            <a:spLocks noGrp="1"/>
          </p:cNvSpPr>
          <p:nvPr>
            <p:ph type="body" idx="4294967295"/>
          </p:nvPr>
        </p:nvSpPr>
        <p:spPr>
          <a:xfrm>
            <a:off x="455522" y="2277911"/>
            <a:ext cx="11099800" cy="677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1407" lvl="0" indent="-301407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None/>
            </a:pPr>
            <a:r>
              <a:rPr lang="en-US" sz="3600">
                <a:solidFill>
                  <a:srgbClr val="333333"/>
                </a:solidFill>
              </a:rPr>
              <a:t>Why does procrastination help?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endParaRPr sz="3600">
              <a:solidFill>
                <a:srgbClr val="333333"/>
              </a:solidFill>
            </a:endParaRPr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600"/>
              <a:buNone/>
            </a:pPr>
            <a:r>
              <a:rPr lang="en-US" sz="3600">
                <a:solidFill>
                  <a:srgbClr val="333333"/>
                </a:solidFill>
              </a:rPr>
              <a:t>Overwrites, deletes, scheduling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endParaRPr sz="3600">
              <a:solidFill>
                <a:srgbClr val="333333"/>
              </a:solidFill>
            </a:endParaRPr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600"/>
              <a:buNone/>
            </a:pPr>
            <a:r>
              <a:rPr lang="en-US" sz="3600">
                <a:solidFill>
                  <a:srgbClr val="333333"/>
                </a:solidFill>
              </a:rPr>
              <a:t>Shared structs (e.g., bitmaps+dirs) often overwritten.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endParaRPr sz="3600">
              <a:solidFill>
                <a:srgbClr val="333333"/>
              </a:solidFill>
            </a:endParaRPr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600"/>
              <a:buNone/>
            </a:pPr>
            <a:r>
              <a:rPr lang="en-US" sz="3600">
                <a:solidFill>
                  <a:srgbClr val="333333"/>
                </a:solidFill>
              </a:rPr>
              <a:t>We decide: how much to buffer, how long to buffer…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600"/>
              <a:buNone/>
            </a:pPr>
            <a:r>
              <a:rPr lang="en-US" sz="3600">
                <a:solidFill>
                  <a:srgbClr val="333333"/>
                </a:solidFill>
              </a:rPr>
              <a:t> - tradeoffs?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49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Summary/Future</a:t>
            </a:r>
            <a:endParaRPr/>
          </a:p>
        </p:txBody>
      </p:sp>
      <p:sp>
        <p:nvSpPr>
          <p:cNvPr id="1855" name="Google Shape;1855;p49"/>
          <p:cNvSpPr txBox="1">
            <a:spLocks noGrp="1"/>
          </p:cNvSpPr>
          <p:nvPr>
            <p:ph type="body" idx="4294967295"/>
          </p:nvPr>
        </p:nvSpPr>
        <p:spPr>
          <a:xfrm>
            <a:off x="554364" y="2526409"/>
            <a:ext cx="11893816" cy="6641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1407" lvl="0" indent="-301407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We’ve described a very simple FS.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 - basic on-disk structures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 - the basic ops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</a:pPr>
            <a:endParaRPr sz="3800">
              <a:solidFill>
                <a:srgbClr val="333333"/>
              </a:solidFill>
            </a:endParaRPr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Future questions: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 - how to allocate </a:t>
            </a:r>
            <a:r>
              <a:rPr lang="en-US" sz="3800" b="1">
                <a:solidFill>
                  <a:srgbClr val="333333"/>
                </a:solidFill>
              </a:rPr>
              <a:t>efficiently </a:t>
            </a:r>
            <a:r>
              <a:rPr lang="en-US" sz="3800">
                <a:solidFill>
                  <a:srgbClr val="333333"/>
                </a:solidFill>
              </a:rPr>
              <a:t>to obtain good performance from disk?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 - how to handle </a:t>
            </a:r>
            <a:r>
              <a:rPr lang="en-US" sz="3800" b="1">
                <a:solidFill>
                  <a:srgbClr val="333333"/>
                </a:solidFill>
              </a:rPr>
              <a:t>crashes</a:t>
            </a:r>
            <a:r>
              <a:rPr lang="en-US" sz="3800">
                <a:solidFill>
                  <a:srgbClr val="333333"/>
                </a:solidFill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50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Summary</a:t>
            </a:r>
            <a:endParaRPr/>
          </a:p>
        </p:txBody>
      </p:sp>
      <p:sp>
        <p:nvSpPr>
          <p:cNvPr id="1861" name="Google Shape;1861;p50"/>
          <p:cNvSpPr txBox="1">
            <a:spLocks noGrp="1"/>
          </p:cNvSpPr>
          <p:nvPr>
            <p:ph type="body" idx="4294967295"/>
          </p:nvPr>
        </p:nvSpPr>
        <p:spPr>
          <a:xfrm>
            <a:off x="735013" y="2257425"/>
            <a:ext cx="12269787" cy="714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</a:pPr>
            <a:r>
              <a:rPr lang="en-US" sz="3800"/>
              <a:t>Using multiple types of name provides</a:t>
            </a:r>
            <a:endParaRPr/>
          </a:p>
          <a:p>
            <a:pPr marL="0" lvl="0" indent="0" algn="l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</a:pPr>
            <a:r>
              <a:rPr lang="en-US" sz="3800"/>
              <a:t> - convenience</a:t>
            </a:r>
            <a:endParaRPr/>
          </a:p>
          <a:p>
            <a:pPr marL="0" lvl="0" indent="0" algn="l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</a:pPr>
            <a:r>
              <a:rPr lang="en-US" sz="3800"/>
              <a:t> - efficiency</a:t>
            </a:r>
            <a:endParaRPr/>
          </a:p>
          <a:p>
            <a:pPr marL="0" lvl="0" indent="0" algn="l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</a:pPr>
            <a:r>
              <a:rPr lang="en-US" sz="3800"/>
              <a:t>Mount and link features provide flexibility.</a:t>
            </a:r>
            <a:endParaRPr/>
          </a:p>
          <a:p>
            <a:pPr marL="0" lvl="0" indent="0" algn="l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</a:pPr>
            <a:endParaRPr sz="3800"/>
          </a:p>
          <a:p>
            <a:pPr marL="0" lvl="0" indent="0" algn="l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</a:pPr>
            <a:r>
              <a:rPr lang="en-US" sz="3800"/>
              <a:t>Special calls (fsync, rename) let developers communicate special requirements to file system</a:t>
            </a:r>
            <a:endParaRPr sz="3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00" dirty="0">
                <a:solidFill>
                  <a:srgbClr val="FFFFFF"/>
                </a:solidFill>
              </a:rPr>
              <a:t>File System Trend</a:t>
            </a:r>
            <a:endParaRPr sz="6400" dirty="0">
              <a:solidFill>
                <a:srgbClr val="FFFF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95E630-5F58-F046-A2CB-2E4C381FD391}"/>
              </a:ext>
            </a:extLst>
          </p:cNvPr>
          <p:cNvSpPr/>
          <p:nvPr/>
        </p:nvSpPr>
        <p:spPr>
          <a:xfrm>
            <a:off x="566058" y="2306482"/>
            <a:ext cx="10072914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API example -- UNIX/</a:t>
            </a:r>
            <a:r>
              <a:rPr lang="en-US" dirty="0" err="1">
                <a:solidFill>
                  <a:schemeClr val="tx1"/>
                </a:solidFill>
                <a:latin typeface="Gill Sans MT" panose="020B0502020104020203" pitchFamily="34" charset="77"/>
              </a:rPr>
              <a:t>Posix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/Linux/xv6/&amp;c: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solidFill>
                <a:schemeClr val="tx1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Gill Sans MT" panose="020B0502020104020203" pitchFamily="34" charset="77"/>
              </a:rPr>
              <a:t>fd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 = open("x/y", -);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- write(</a:t>
            </a:r>
            <a:r>
              <a:rPr lang="en-US" dirty="0" err="1">
                <a:solidFill>
                  <a:schemeClr val="tx1"/>
                </a:solidFill>
                <a:latin typeface="Gill Sans MT" panose="020B0502020104020203" pitchFamily="34" charset="77"/>
              </a:rPr>
              <a:t>fd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, "</a:t>
            </a:r>
            <a:r>
              <a:rPr lang="en-US" dirty="0" err="1">
                <a:solidFill>
                  <a:schemeClr val="tx1"/>
                </a:solidFill>
                <a:latin typeface="Gill Sans MT" panose="020B0502020104020203" pitchFamily="34" charset="77"/>
              </a:rPr>
              <a:t>abc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", 3);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- link("x/y", "x/z");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- unlink("x/y");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solidFill>
                <a:schemeClr val="tx1"/>
              </a:solidFill>
              <a:latin typeface="Gill Sans MT" panose="020B0502020104020203" pitchFamily="34" charset="77"/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- Plan 9 OS (Bell labs) - Attempts to structure entire OS as a filesystem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solidFill>
                <a:schemeClr val="tx1"/>
              </a:solidFill>
              <a:latin typeface="Gill Sans MT" panose="020B0502020104020203" pitchFamily="34" charset="77"/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- http://plan9.bell-labs.com/plan9/</a:t>
            </a:r>
          </a:p>
        </p:txBody>
      </p:sp>
    </p:spTree>
    <p:extLst>
      <p:ext uri="{BB962C8B-B14F-4D97-AF65-F5344CB8AC3E}">
        <p14:creationId xmlns:p14="http://schemas.microsoft.com/office/powerpoint/2010/main" val="402687172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00" dirty="0">
                <a:solidFill>
                  <a:schemeClr val="bg1"/>
                </a:solidFill>
              </a:rPr>
              <a:t>File System Trend</a:t>
            </a:r>
            <a:endParaRPr sz="6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2B088186-93F6-344C-9B41-9C7DB27AE5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045470"/>
              </p:ext>
            </p:extLst>
          </p:nvPr>
        </p:nvGraphicFramePr>
        <p:xfrm>
          <a:off x="1868454" y="2743200"/>
          <a:ext cx="5758281" cy="6072794"/>
        </p:xfrm>
        <a:graphic>
          <a:graphicData uri="http://schemas.openxmlformats.org/drawingml/2006/table">
            <a:tbl>
              <a:tblPr firstRow="1" bandRow="1"/>
              <a:tblGrid>
                <a:gridCol w="1810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7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85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 dirty="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Location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 dirty="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Layer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2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 b="0" dirty="0">
                          <a:solidFill>
                            <a:schemeClr val="bg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OS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 b="0" dirty="0">
                          <a:solidFill>
                            <a:schemeClr val="bg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Virtual File System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46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 b="0">
                          <a:solidFill>
                            <a:schemeClr val="bg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OS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 b="0" dirty="0">
                          <a:solidFill>
                            <a:schemeClr val="bg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Buffer Cache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6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 b="0">
                          <a:solidFill>
                            <a:schemeClr val="bg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OS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 b="0" dirty="0">
                          <a:solidFill>
                            <a:schemeClr val="bg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File System </a:t>
                      </a:r>
                      <a:endParaRPr lang="en-US" sz="2600" b="0" dirty="0">
                        <a:solidFill>
                          <a:schemeClr val="bg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defTabSz="914400">
                        <a:defRPr sz="1800"/>
                      </a:pPr>
                      <a:r>
                        <a:rPr sz="2600" b="0" dirty="0">
                          <a:solidFill>
                            <a:schemeClr val="bg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(</a:t>
                      </a:r>
                      <a:r>
                        <a:rPr sz="2600" b="0" dirty="0" err="1">
                          <a:solidFill>
                            <a:schemeClr val="bg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inode</a:t>
                      </a:r>
                      <a:r>
                        <a:rPr sz="2600" b="0" dirty="0">
                          <a:solidFill>
                            <a:schemeClr val="bg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, directory, path)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6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 b="0">
                          <a:solidFill>
                            <a:schemeClr val="bg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OS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 b="0" dirty="0">
                          <a:solidFill>
                            <a:schemeClr val="bg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Log/Journal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6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 b="1" dirty="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OS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 b="1" dirty="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Disk Driver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6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 b="1" dirty="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Disk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 b="1" dirty="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Disk Firmware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Lets discuss file system organization">
            <a:extLst>
              <a:ext uri="{FF2B5EF4-FFF2-40B4-BE49-F238E27FC236}">
                <a16:creationId xmlns:a16="http://schemas.microsoft.com/office/drawing/2014/main" id="{54909DB7-E9B1-204B-A9D6-E6B2444B921C}"/>
              </a:ext>
            </a:extLst>
          </p:cNvPr>
          <p:cNvSpPr txBox="1"/>
          <p:nvPr/>
        </p:nvSpPr>
        <p:spPr>
          <a:xfrm>
            <a:off x="930268" y="8966651"/>
            <a:ext cx="1114426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0" b="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Lets discuss file system organization </a:t>
            </a:r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EC86B3D5-F8F0-5A44-A779-B4E03B0AC00F}"/>
              </a:ext>
            </a:extLst>
          </p:cNvPr>
          <p:cNvSpPr/>
          <p:nvPr/>
        </p:nvSpPr>
        <p:spPr>
          <a:xfrm>
            <a:off x="7851963" y="3083491"/>
            <a:ext cx="1" cy="27081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CE005ACF-E58E-0F43-B6AD-7555124731C8}"/>
              </a:ext>
            </a:extLst>
          </p:cNvPr>
          <p:cNvSpPr/>
          <p:nvPr/>
        </p:nvSpPr>
        <p:spPr>
          <a:xfrm>
            <a:off x="7851964" y="6107823"/>
            <a:ext cx="1" cy="27081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8" name="write(fd, &quot;abc&quot;, 3);">
            <a:extLst>
              <a:ext uri="{FF2B5EF4-FFF2-40B4-BE49-F238E27FC236}">
                <a16:creationId xmlns:a16="http://schemas.microsoft.com/office/drawing/2014/main" id="{DBC7C310-FCA1-754D-BC45-F2278C7757B6}"/>
              </a:ext>
            </a:extLst>
          </p:cNvPr>
          <p:cNvSpPr txBox="1"/>
          <p:nvPr/>
        </p:nvSpPr>
        <p:spPr>
          <a:xfrm>
            <a:off x="2278386" y="2049409"/>
            <a:ext cx="5360442" cy="62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write(</a:t>
            </a:r>
            <a:r>
              <a:rPr dirty="0" err="1">
                <a:solidFill>
                  <a:schemeClr val="tx1"/>
                </a:solidFill>
              </a:rPr>
              <a:t>fd</a:t>
            </a:r>
            <a:r>
              <a:rPr dirty="0">
                <a:solidFill>
                  <a:schemeClr val="tx1"/>
                </a:solidFill>
              </a:rPr>
              <a:t>, "</a:t>
            </a:r>
            <a:r>
              <a:rPr dirty="0" err="1">
                <a:solidFill>
                  <a:schemeClr val="tx1"/>
                </a:solidFill>
              </a:rPr>
              <a:t>abc</a:t>
            </a:r>
            <a:r>
              <a:rPr dirty="0">
                <a:solidFill>
                  <a:schemeClr val="tx1"/>
                </a:solidFill>
              </a:rPr>
              <a:t>", 3);</a:t>
            </a:r>
          </a:p>
        </p:txBody>
      </p:sp>
    </p:spTree>
    <p:extLst>
      <p:ext uri="{BB962C8B-B14F-4D97-AF65-F5344CB8AC3E}">
        <p14:creationId xmlns:p14="http://schemas.microsoft.com/office/powerpoint/2010/main" val="19942552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 txBox="1">
            <a:spLocks noGrp="1"/>
          </p:cNvSpPr>
          <p:nvPr>
            <p:ph type="title"/>
          </p:nvPr>
        </p:nvSpPr>
        <p:spPr>
          <a:xfrm>
            <a:off x="1070331" y="1638300"/>
            <a:ext cx="10864138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Part 1:</a:t>
            </a:r>
            <a:br>
              <a:rPr lang="en-US" sz="7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7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Disk Structures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Persistent Store</a:t>
            </a:r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body" idx="4294967295"/>
          </p:nvPr>
        </p:nvSpPr>
        <p:spPr>
          <a:xfrm>
            <a:off x="510737" y="2484994"/>
            <a:ext cx="12188656" cy="53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1407" lvl="0" indent="-301407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None/>
            </a:pPr>
            <a:r>
              <a:rPr lang="en-US" sz="3600">
                <a:solidFill>
                  <a:srgbClr val="333333"/>
                </a:solidFill>
              </a:rPr>
              <a:t>Given: large array of blocks on disk</a:t>
            </a:r>
            <a:endParaRPr sz="3600">
              <a:solidFill>
                <a:srgbClr val="333333"/>
              </a:solidFill>
            </a:endParaRPr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600"/>
              <a:buNone/>
            </a:pPr>
            <a:r>
              <a:rPr lang="en-US" sz="3600">
                <a:solidFill>
                  <a:srgbClr val="333333"/>
                </a:solidFill>
              </a:rPr>
              <a:t>Want: some structure to map files to disk blocks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endParaRPr sz="3600">
              <a:solidFill>
                <a:srgbClr val="333333"/>
              </a:solidFill>
            </a:endParaRPr>
          </a:p>
        </p:txBody>
      </p:sp>
      <p:grpSp>
        <p:nvGrpSpPr>
          <p:cNvPr id="163" name="Google Shape;163;p5"/>
          <p:cNvGrpSpPr/>
          <p:nvPr/>
        </p:nvGrpSpPr>
        <p:grpSpPr>
          <a:xfrm>
            <a:off x="1430416" y="4660172"/>
            <a:ext cx="10141713" cy="4557956"/>
            <a:chOff x="1511061" y="3169365"/>
            <a:chExt cx="10141713" cy="4557956"/>
          </a:xfrm>
        </p:grpSpPr>
        <p:sp>
          <p:nvSpPr>
            <p:cNvPr id="164" name="Google Shape;164;p5"/>
            <p:cNvSpPr/>
            <p:nvPr/>
          </p:nvSpPr>
          <p:spPr>
            <a:xfrm>
              <a:off x="1518624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2105597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2692570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3279543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3866517" y="3169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4453490" y="3169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5040463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5627436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616059" y="3703286"/>
              <a:ext cx="3125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0</a:t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5724871" y="3703286"/>
              <a:ext cx="3125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7</a:t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7028945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615918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8202891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8789864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9376838" y="3169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9963811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10550784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11137757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7126379" y="3703286"/>
              <a:ext cx="3125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8</a:t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11130195" y="3703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15</a:t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1518624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2105597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2692570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3279543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3866517" y="4312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4453490" y="4312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5040463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5627436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1511061" y="4846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16</a:t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5619874" y="4846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23</a:t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028945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7615919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202891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8789865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9376838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9963811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10550785" y="4312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11137757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7021383" y="4846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24</a:t>
              </a: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11130195" y="4846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31</a:t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1518624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2105597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2692570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3279543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3866517" y="5455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4453490" y="5455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5040463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627436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511061" y="5989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32</a:t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5619874" y="5989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39</a:t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7028945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615919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8202891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8789865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9376838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9963811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10550785" y="5455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11137757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7021383" y="5989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40</a:t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11130195" y="5989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47</a:t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518624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2105597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2692570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3279543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3866517" y="6598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4453490" y="6598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5040463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5627436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511061" y="7132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48</a:t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5619874" y="7132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55</a:t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7028945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7615919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8202891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8789865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9376838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9963811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10550785" y="6598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1137757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7021383" y="7132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56</a:t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1130195" y="7132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63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Precedent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3150</Words>
  <Application>Microsoft Macintosh PowerPoint</Application>
  <PresentationFormat>Custom</PresentationFormat>
  <Paragraphs>1630</Paragraphs>
  <Slides>54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7" baseType="lpstr">
      <vt:lpstr>Gill Sans</vt:lpstr>
      <vt:lpstr>Lustria</vt:lpstr>
      <vt:lpstr>Permanent Marker</vt:lpstr>
      <vt:lpstr>Helvetica</vt:lpstr>
      <vt:lpstr>Times</vt:lpstr>
      <vt:lpstr>Arial</vt:lpstr>
      <vt:lpstr>Libre Baskerville</vt:lpstr>
      <vt:lpstr>Menlo</vt:lpstr>
      <vt:lpstr>Helvetica Neue</vt:lpstr>
      <vt:lpstr>Gill Sans MT</vt:lpstr>
      <vt:lpstr>Avenir</vt:lpstr>
      <vt:lpstr>Malgun Gothic</vt:lpstr>
      <vt:lpstr>1_Precedent</vt:lpstr>
      <vt:lpstr>Announcements</vt:lpstr>
      <vt:lpstr>File System Implementation</vt:lpstr>
      <vt:lpstr>FS Implementation</vt:lpstr>
      <vt:lpstr>Motivation</vt:lpstr>
      <vt:lpstr>File System Trend</vt:lpstr>
      <vt:lpstr>File System Trend</vt:lpstr>
      <vt:lpstr>File System Trend</vt:lpstr>
      <vt:lpstr>Part 1: Disk Structures</vt:lpstr>
      <vt:lpstr>Persistent Store</vt:lpstr>
      <vt:lpstr>Similarity to Memory?</vt:lpstr>
      <vt:lpstr>Allocation Strategies</vt:lpstr>
      <vt:lpstr>Contiguous Allocation</vt:lpstr>
      <vt:lpstr>Small # of Extents</vt:lpstr>
      <vt:lpstr>Linked Allocation</vt:lpstr>
      <vt:lpstr>File-Allocation Table (FAT)</vt:lpstr>
      <vt:lpstr>Indexed Allocation</vt:lpstr>
      <vt:lpstr>Multi-Level Indexing</vt:lpstr>
      <vt:lpstr>Flexible # of Extents</vt:lpstr>
      <vt:lpstr>Assume Multi-Level Indexing</vt:lpstr>
      <vt:lpstr>On-Disk Structures</vt:lpstr>
      <vt:lpstr>FS Structs: Empty Disk</vt:lpstr>
      <vt:lpstr>Data Blocks</vt:lpstr>
      <vt:lpstr>Inodes</vt:lpstr>
      <vt:lpstr>One Inode Block</vt:lpstr>
      <vt:lpstr>Inode</vt:lpstr>
      <vt:lpstr>Inodes</vt:lpstr>
      <vt:lpstr>Inode</vt:lpstr>
      <vt:lpstr>PowerPoint Presentation</vt:lpstr>
      <vt:lpstr>PowerPoint Presentation</vt:lpstr>
      <vt:lpstr>PowerPoint Presentation</vt:lpstr>
      <vt:lpstr>Inode</vt:lpstr>
      <vt:lpstr>PowerPoint Presentation</vt:lpstr>
      <vt:lpstr>PowerPoint Presentation</vt:lpstr>
      <vt:lpstr>PowerPoint Presentation</vt:lpstr>
      <vt:lpstr>File Organization: The inode</vt:lpstr>
      <vt:lpstr>Directories</vt:lpstr>
      <vt:lpstr>Simple Directory List Example</vt:lpstr>
      <vt:lpstr>Allocation</vt:lpstr>
      <vt:lpstr>Bitmaps?</vt:lpstr>
      <vt:lpstr>Opportunity for Inconsistency (fsck)</vt:lpstr>
      <vt:lpstr>Superblock</vt:lpstr>
      <vt:lpstr>Superblock – Real FS (also FUSE)</vt:lpstr>
      <vt:lpstr>Super Block</vt:lpstr>
      <vt:lpstr>On-Disk Structures</vt:lpstr>
      <vt:lpstr>Part 2 :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Efficiency</vt:lpstr>
      <vt:lpstr>Write Buffering</vt:lpstr>
      <vt:lpstr>Summary/Future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Announcements</dc:title>
  <cp:lastModifiedBy>Sudarsun Kannan</cp:lastModifiedBy>
  <cp:revision>2</cp:revision>
  <dcterms:created xsi:type="dcterms:W3CDTF">2015-10-31T21:46:51Z</dcterms:created>
  <dcterms:modified xsi:type="dcterms:W3CDTF">2023-04-17T20:26:07Z</dcterms:modified>
</cp:coreProperties>
</file>