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421" r:id="rId2"/>
    <p:sldId id="424" r:id="rId3"/>
    <p:sldId id="373" r:id="rId4"/>
    <p:sldId id="375" r:id="rId5"/>
    <p:sldId id="376" r:id="rId6"/>
    <p:sldId id="377" r:id="rId7"/>
    <p:sldId id="378" r:id="rId8"/>
    <p:sldId id="861" r:id="rId9"/>
    <p:sldId id="2054" r:id="rId10"/>
    <p:sldId id="2056" r:id="rId11"/>
    <p:sldId id="1042" r:id="rId12"/>
    <p:sldId id="344" r:id="rId13"/>
    <p:sldId id="897" r:id="rId14"/>
    <p:sldId id="1041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898" r:id="rId26"/>
    <p:sldId id="901" r:id="rId27"/>
    <p:sldId id="902" r:id="rId28"/>
    <p:sldId id="905" r:id="rId29"/>
    <p:sldId id="906" r:id="rId30"/>
    <p:sldId id="644" r:id="rId31"/>
    <p:sldId id="645" r:id="rId32"/>
    <p:sldId id="907" r:id="rId33"/>
    <p:sldId id="646" r:id="rId34"/>
    <p:sldId id="908" r:id="rId35"/>
    <p:sldId id="909" r:id="rId36"/>
    <p:sldId id="358" r:id="rId37"/>
    <p:sldId id="361" r:id="rId38"/>
    <p:sldId id="362" r:id="rId39"/>
    <p:sldId id="363" r:id="rId40"/>
    <p:sldId id="367" r:id="rId41"/>
    <p:sldId id="366" r:id="rId42"/>
    <p:sldId id="294" r:id="rId43"/>
    <p:sldId id="295" r:id="rId44"/>
    <p:sldId id="368" r:id="rId45"/>
    <p:sldId id="297" r:id="rId46"/>
    <p:sldId id="38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49"/>
    <p:restoredTop sz="94626"/>
  </p:normalViewPr>
  <p:slideViewPr>
    <p:cSldViewPr snapToGrid="0" snapToObjects="1">
      <p:cViewPr varScale="1">
        <p:scale>
          <a:sx n="86" d="100"/>
          <a:sy n="86" d="100"/>
        </p:scale>
        <p:origin x="248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4/10/24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327F22E-D5F5-B148-8280-A2259A956C0E}" type="slidenum">
              <a:rPr lang="en-US" altLang="x-none" sz="1300" b="0">
                <a:latin typeface="Times New Roman" charset="0"/>
              </a:rPr>
              <a:pPr eaLnBrk="1" hangingPunct="1"/>
              <a:t>24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6456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DB1C56-5162-3F44-817F-56119D0F937A}" type="slidenum">
              <a:rPr lang="en-US" altLang="x-none" sz="1300" b="0">
                <a:latin typeface="Times New Roman" charset="0"/>
              </a:rPr>
              <a:pPr eaLnBrk="1" hangingPunct="1"/>
              <a:t>36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543613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E2D68CB-A237-BE4E-875B-9BBBC8A51BCF}" type="slidenum">
              <a:rPr lang="en-US" altLang="x-none" sz="1300" b="0">
                <a:latin typeface="Times New Roman" charset="0"/>
              </a:rPr>
              <a:pPr eaLnBrk="1" hangingPunct="1"/>
              <a:t>37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599909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182E68-DC85-D64F-B810-B6A187271767}" type="slidenum">
              <a:rPr lang="en-US" altLang="x-none" sz="1300" b="0">
                <a:latin typeface="Times New Roman" charset="0"/>
              </a:rPr>
              <a:pPr eaLnBrk="1" hangingPunct="1"/>
              <a:t>38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48137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6335614-3B01-F94A-980E-01D32F903ED3}" type="slidenum">
              <a:rPr lang="en-US" altLang="x-none" sz="1300" b="0">
                <a:latin typeface="Times New Roman" charset="0"/>
              </a:rPr>
              <a:pPr eaLnBrk="1" hangingPunct="1"/>
              <a:t>39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422958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75421215-0CAA-86B9-FB0C-BBD51016A8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1BD62B4-0159-B741-ADBC-3CDE8516DE81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42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29F894AA-7E58-992A-3B2C-A0E50E2A312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A5DA10D0-C661-74C3-66A3-C38DCBA0A9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0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png"/><Relationship Id="rId9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6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15.bin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4.bin"/><Relationship Id="rId10" Type="http://schemas.openxmlformats.org/officeDocument/2006/relationships/oleObject" Target="../embeddings/oleObject19.bin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8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4A6C3-26C7-AFFE-353E-E6C0EB27C4C9}"/>
              </a:ext>
            </a:extLst>
          </p:cNvPr>
          <p:cNvSpPr txBox="1"/>
          <p:nvPr/>
        </p:nvSpPr>
        <p:spPr>
          <a:xfrm>
            <a:off x="1711187" y="2828835"/>
            <a:ext cx="8769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Helvetica" pitchFamily="2" charset="0"/>
              </a:rPr>
              <a:t>Network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CD0F6-C75F-1F3C-CDC7-7179D9576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9316-6154-7D2E-C0C8-B52BDC5AF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Control Planes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7FF1B-80BC-49B3-F131-A8AC3965AB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51E96-76DB-CF62-DAE3-D3741049D3C7}"/>
              </a:ext>
            </a:extLst>
          </p:cNvPr>
          <p:cNvSpPr txBox="1"/>
          <p:nvPr/>
        </p:nvSpPr>
        <p:spPr>
          <a:xfrm>
            <a:off x="3778784" y="6202497"/>
            <a:ext cx="4120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Acknowledgment: Jennifer Rexford</a:t>
            </a:r>
          </a:p>
        </p:txBody>
      </p:sp>
    </p:spTree>
    <p:extLst>
      <p:ext uri="{BB962C8B-B14F-4D97-AF65-F5344CB8AC3E}">
        <p14:creationId xmlns:p14="http://schemas.microsoft.com/office/powerpoint/2010/main" val="2830056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reeform 2">
            <a:extLst>
              <a:ext uri="{FF2B5EF4-FFF2-40B4-BE49-F238E27FC236}">
                <a16:creationId xmlns:a16="http://schemas.microsoft.com/office/drawing/2014/main" id="{634E526E-2686-6D45-B68D-4925D3B04B09}"/>
              </a:ext>
            </a:extLst>
          </p:cNvPr>
          <p:cNvSpPr>
            <a:spLocks/>
          </p:cNvSpPr>
          <p:nvPr/>
        </p:nvSpPr>
        <p:spPr bwMode="auto">
          <a:xfrm>
            <a:off x="4740360" y="5094225"/>
            <a:ext cx="4383087" cy="1216007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FC291F3-0D39-A04F-992A-FF788918EBFF}"/>
              </a:ext>
            </a:extLst>
          </p:cNvPr>
          <p:cNvCxnSpPr/>
          <p:nvPr/>
        </p:nvCxnSpPr>
        <p:spPr>
          <a:xfrm flipV="1">
            <a:off x="5547604" y="5377100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5C52AED-8E09-C848-8E19-42C8AA74596D}"/>
              </a:ext>
            </a:extLst>
          </p:cNvPr>
          <p:cNvCxnSpPr/>
          <p:nvPr/>
        </p:nvCxnSpPr>
        <p:spPr>
          <a:xfrm>
            <a:off x="5436480" y="5562837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B66E600-A040-804C-A02C-2843FDCF2B40}"/>
              </a:ext>
            </a:extLst>
          </p:cNvPr>
          <p:cNvCxnSpPr/>
          <p:nvPr/>
        </p:nvCxnSpPr>
        <p:spPr>
          <a:xfrm>
            <a:off x="5449180" y="5669201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BD66878-1897-924D-80B2-3C9558484517}"/>
              </a:ext>
            </a:extLst>
          </p:cNvPr>
          <p:cNvCxnSpPr/>
          <p:nvPr/>
        </p:nvCxnSpPr>
        <p:spPr>
          <a:xfrm flipV="1">
            <a:off x="6466768" y="5862875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E7FE4FE-3428-9C42-8EA8-99CBD998EE80}"/>
              </a:ext>
            </a:extLst>
          </p:cNvPr>
          <p:cNvCxnSpPr/>
          <p:nvPr/>
        </p:nvCxnSpPr>
        <p:spPr>
          <a:xfrm>
            <a:off x="7127168" y="5408851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16A4BEA-A9CB-114B-8BB1-43721B20BF40}"/>
              </a:ext>
            </a:extLst>
          </p:cNvPr>
          <p:cNvCxnSpPr/>
          <p:nvPr/>
        </p:nvCxnSpPr>
        <p:spPr>
          <a:xfrm flipV="1">
            <a:off x="6411204" y="5562837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2237CC7-185A-9240-97A9-906AACDCBA76}"/>
              </a:ext>
            </a:extLst>
          </p:cNvPr>
          <p:cNvCxnSpPr/>
          <p:nvPr/>
        </p:nvCxnSpPr>
        <p:spPr>
          <a:xfrm flipV="1">
            <a:off x="7738355" y="5591413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C573D09-B5C2-DC46-866A-9F8703D8E1F2}"/>
              </a:ext>
            </a:extLst>
          </p:cNvPr>
          <p:cNvCxnSpPr/>
          <p:nvPr/>
        </p:nvCxnSpPr>
        <p:spPr>
          <a:xfrm>
            <a:off x="6881104" y="5377100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115" name="Group 7">
            <a:extLst>
              <a:ext uri="{FF2B5EF4-FFF2-40B4-BE49-F238E27FC236}">
                <a16:creationId xmlns:a16="http://schemas.microsoft.com/office/drawing/2014/main" id="{4DE5AF7D-ED42-6549-9F52-BDC63457F0C3}"/>
              </a:ext>
            </a:extLst>
          </p:cNvPr>
          <p:cNvGrpSpPr>
            <a:grpSpLocks/>
          </p:cNvGrpSpPr>
          <p:nvPr/>
        </p:nvGrpSpPr>
        <p:grpSpPr bwMode="auto">
          <a:xfrm>
            <a:off x="6006392" y="5802551"/>
            <a:ext cx="563562" cy="293687"/>
            <a:chOff x="1871277" y="1576300"/>
            <a:chExt cx="1128371" cy="437861"/>
          </a:xfrm>
        </p:grpSpPr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114885C0-7FAA-374B-831F-6D5277967D1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4D2C0C32-FABF-EB4E-9FE2-8554A0F21B6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317E5CAE-4401-AE4D-AAF1-F239F59897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D828F515-ADF5-CD4D-9E02-175320CC82EE}"/>
                </a:ext>
              </a:extLst>
            </p:cNvPr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66D21877-A411-CD40-91EE-B49437492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67A99E8F-7580-D24D-A95A-1E3F44A6E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27237BF5-EAE4-7B4A-B5A9-67584ABB0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737300EE-D88F-AB4F-89A6-7F30982DCDD7}"/>
                </a:ext>
              </a:extLst>
            </p:cNvPr>
            <p:cNvCxnSpPr>
              <a:cxnSpLocks noChangeShapeType="1"/>
              <a:endCxn id="32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5E5FDA8-BEAF-714C-9C41-D193A44AF5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6" name="Group 327">
            <a:extLst>
              <a:ext uri="{FF2B5EF4-FFF2-40B4-BE49-F238E27FC236}">
                <a16:creationId xmlns:a16="http://schemas.microsoft.com/office/drawing/2014/main" id="{A0F14C2E-8A56-2341-93BF-4DEC77A8A792}"/>
              </a:ext>
            </a:extLst>
          </p:cNvPr>
          <p:cNvGrpSpPr>
            <a:grpSpLocks/>
          </p:cNvGrpSpPr>
          <p:nvPr/>
        </p:nvGrpSpPr>
        <p:grpSpPr bwMode="auto">
          <a:xfrm>
            <a:off x="6701717" y="5261212"/>
            <a:ext cx="565150" cy="292100"/>
            <a:chOff x="1871277" y="1576300"/>
            <a:chExt cx="1128371" cy="437861"/>
          </a:xfrm>
        </p:grpSpPr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9B9C2662-23CF-1F44-96C2-2EF37DB4A95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F49E7B60-1177-5E40-BF77-F42CCEF25941}"/>
                </a:ext>
              </a:extLst>
            </p:cNvPr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91F62B5D-99E4-A84C-8E46-D25FC542FA1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9035B0CE-5820-C945-80AB-2E1D0F446CD6}"/>
                </a:ext>
              </a:extLst>
            </p:cNvPr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22EC89B8-B410-154A-85FE-99A7EBE1C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E2D11383-7839-E641-8F04-EF78A0495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74F4D092-591A-1244-A32D-6CEB25EEC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FFC9CFD4-03E5-4440-B78B-FA4F4F2D1722}"/>
                </a:ext>
              </a:extLst>
            </p:cNvPr>
            <p:cNvCxnSpPr>
              <a:cxnSpLocks noChangeShapeType="1"/>
              <a:endCxn id="331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76228B63-9833-7244-B601-FAAE553EB2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7" name="Group 337">
            <a:extLst>
              <a:ext uri="{FF2B5EF4-FFF2-40B4-BE49-F238E27FC236}">
                <a16:creationId xmlns:a16="http://schemas.microsoft.com/office/drawing/2014/main" id="{53ACAE03-B167-0048-9924-15AF572C8FBE}"/>
              </a:ext>
            </a:extLst>
          </p:cNvPr>
          <p:cNvGrpSpPr>
            <a:grpSpLocks/>
          </p:cNvGrpSpPr>
          <p:nvPr/>
        </p:nvGrpSpPr>
        <p:grpSpPr bwMode="auto">
          <a:xfrm>
            <a:off x="7344655" y="5715237"/>
            <a:ext cx="563563" cy="293688"/>
            <a:chOff x="1871277" y="1576300"/>
            <a:chExt cx="1128371" cy="437861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7071B9F3-6D77-1943-BDAB-FA37616C48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6D7C3B0F-582E-C340-B21D-12C9E3F0ECEA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067EFE6B-C91C-8649-B3AC-C0861E9B81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92EB8F0B-F59D-F34A-9009-E45D2D953AC5}"/>
                </a:ext>
              </a:extLst>
            </p:cNvPr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C45B9726-9D51-1149-A061-94155AA1F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DAD18836-625F-1340-A8C5-1447D72C4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CC86AD6B-E8A2-F74F-A246-297F8898A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F984F087-DA99-DB4D-8536-1160758E582C}"/>
                </a:ext>
              </a:extLst>
            </p:cNvPr>
            <p:cNvCxnSpPr>
              <a:cxnSpLocks noChangeShapeType="1"/>
              <a:endCxn id="341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5969E9E-0998-0847-9BE5-39AA5AE629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8" name="Group 347">
            <a:extLst>
              <a:ext uri="{FF2B5EF4-FFF2-40B4-BE49-F238E27FC236}">
                <a16:creationId xmlns:a16="http://schemas.microsoft.com/office/drawing/2014/main" id="{6B33BD30-4940-0243-9093-A7A0F9459A1E}"/>
              </a:ext>
            </a:extLst>
          </p:cNvPr>
          <p:cNvGrpSpPr>
            <a:grpSpLocks/>
          </p:cNvGrpSpPr>
          <p:nvPr/>
        </p:nvGrpSpPr>
        <p:grpSpPr bwMode="auto">
          <a:xfrm>
            <a:off x="8066967" y="5400912"/>
            <a:ext cx="565150" cy="293688"/>
            <a:chOff x="1871277" y="1576300"/>
            <a:chExt cx="1128371" cy="437861"/>
          </a:xfrm>
        </p:grpSpPr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1137244C-130F-3044-8BAE-F5049E9E3AA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492E2FC2-23FF-3246-BFCE-74A3EF65D263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2D551B89-863C-994A-88A4-CB60E7FC05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ECD7788B-9962-344C-9F8B-A3D7626D9401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65BDF7AC-4D4D-C942-84B5-A72CDB281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F61C84F7-6F90-1C42-9A58-6647BEEA2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F7C4B265-33E3-A144-9610-2AE8C214D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A88FA1F8-F268-0D48-B7D9-B017955A650B}"/>
                </a:ext>
              </a:extLst>
            </p:cNvPr>
            <p:cNvCxnSpPr>
              <a:cxnSpLocks noChangeShapeType="1"/>
              <a:endCxn id="3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72611A12-8F0C-FE4E-AD9E-349DF59281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DF1CF9-6AAD-6D4C-A5DB-9063E7311B3E}"/>
              </a:ext>
            </a:extLst>
          </p:cNvPr>
          <p:cNvGrpSpPr>
            <a:grpSpLocks/>
          </p:cNvGrpSpPr>
          <p:nvPr/>
        </p:nvGrpSpPr>
        <p:grpSpPr bwMode="auto">
          <a:xfrm>
            <a:off x="4082342" y="2117962"/>
            <a:ext cx="5270500" cy="3805238"/>
            <a:chOff x="1757805" y="2331054"/>
            <a:chExt cx="5270058" cy="3804634"/>
          </a:xfrm>
        </p:grpSpPr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A4243F5E-6EED-9441-9814-0D7E71556274}"/>
                </a:ext>
              </a:extLst>
            </p:cNvPr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45760CC5-39F4-B247-AD55-C7590D5D451A}"/>
                </a:ext>
              </a:extLst>
            </p:cNvPr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56F61F6A-0F9B-B34F-8902-187CB59DABB9}"/>
                </a:ext>
              </a:extLst>
            </p:cNvPr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0B65C0E8-B7A5-4C4E-8A83-D5F343C1336B}"/>
                </a:ext>
              </a:extLst>
            </p:cNvPr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42772937-46A4-6C4B-BB32-58F84B7AD189}"/>
                </a:ext>
              </a:extLst>
            </p:cNvPr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7200" name="Group 17">
              <a:extLst>
                <a:ext uri="{FF2B5EF4-FFF2-40B4-BE49-F238E27FC236}">
                  <a16:creationId xmlns:a16="http://schemas.microsoft.com/office/drawing/2014/main" id="{2203B5C5-1456-844E-8F5E-AA592B41A3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DFEBC2F-9148-3E4C-8144-752236C1CB4C}"/>
                  </a:ext>
                </a:extLst>
              </p:cNvPr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296" name="Group 104">
                <a:extLst>
                  <a:ext uri="{FF2B5EF4-FFF2-40B4-BE49-F238E27FC236}">
                    <a16:creationId xmlns:a16="http://schemas.microsoft.com/office/drawing/2014/main" id="{A530DAED-1FE3-A544-9CC1-AF1C02DBFE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E4BD8D7B-86CD-8145-A428-DB72B0EF1A76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7EF41E68-9C12-C541-9F7C-A7469A09C860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5B91A080-4D05-2345-A3FA-B3D4BDCA80B9}"/>
                    </a:ext>
                  </a:extLst>
                </p:cNvPr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325CD774-E63F-1545-A618-F75ECAD50739}"/>
                    </a:ext>
                  </a:extLst>
                </p:cNvPr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DD6FE1C9-FBEC-9940-ABC9-4BFFE4118773}"/>
                    </a:ext>
                  </a:extLst>
                </p:cNvPr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0C4B95C-D1EB-834F-979D-54DB42FC06E8}"/>
                  </a:ext>
                </a:extLst>
              </p:cNvPr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C94EBF9-4455-274A-89FC-E94FEB3F90BB}"/>
                  </a:ext>
                </a:extLst>
              </p:cNvPr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F8FF9376-02C8-2846-BF2D-E05976045300}"/>
                  </a:ext>
                </a:extLst>
              </p:cNvPr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300" name="Group 9">
                <a:extLst>
                  <a:ext uri="{FF2B5EF4-FFF2-40B4-BE49-F238E27FC236}">
                    <a16:creationId xmlns:a16="http://schemas.microsoft.com/office/drawing/2014/main" id="{38118CAF-643D-064E-9CBD-74FEFB2407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69" name="Oval 368">
                  <a:extLst>
                    <a:ext uri="{FF2B5EF4-FFF2-40B4-BE49-F238E27FC236}">
                      <a16:creationId xmlns:a16="http://schemas.microsoft.com/office/drawing/2014/main" id="{B36E6C3C-0773-8D4D-89EE-267547B4CE36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2B108E8A-EA03-C247-B6C5-10E80E978602}"/>
                    </a:ext>
                  </a:extLst>
                </p:cNvPr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1" name="Oval 370">
                  <a:extLst>
                    <a:ext uri="{FF2B5EF4-FFF2-40B4-BE49-F238E27FC236}">
                      <a16:creationId xmlns:a16="http://schemas.microsoft.com/office/drawing/2014/main" id="{C8F7D730-6323-0445-AEAE-F16F94A24E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5C1EAB30-518B-F848-AEDF-68B849D1B983}"/>
                    </a:ext>
                  </a:extLst>
                </p:cNvPr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3" name="Freeform 372">
                  <a:extLst>
                    <a:ext uri="{FF2B5EF4-FFF2-40B4-BE49-F238E27FC236}">
                      <a16:creationId xmlns:a16="http://schemas.microsoft.com/office/drawing/2014/main" id="{535B07AC-4D6D-D84F-842D-FB45A73472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4" name="Freeform 373">
                  <a:extLst>
                    <a:ext uri="{FF2B5EF4-FFF2-40B4-BE49-F238E27FC236}">
                      <a16:creationId xmlns:a16="http://schemas.microsoft.com/office/drawing/2014/main" id="{367DBA81-67EF-3D46-949F-6E2C472BE6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5" name="Freeform 374">
                  <a:extLst>
                    <a:ext uri="{FF2B5EF4-FFF2-40B4-BE49-F238E27FC236}">
                      <a16:creationId xmlns:a16="http://schemas.microsoft.com/office/drawing/2014/main" id="{0C74AC0B-7313-204A-B6A7-3AAFF917A6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FB9E0C25-5AA0-9040-AD86-384CC999BD55}"/>
                    </a:ext>
                  </a:extLst>
                </p:cNvPr>
                <p:cNvCxnSpPr>
                  <a:cxnSpLocks noChangeShapeType="1"/>
                  <a:endCxn id="371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C228D664-A64F-DE46-B884-C16F2C4BFA6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1" name="Group 18">
              <a:extLst>
                <a:ext uri="{FF2B5EF4-FFF2-40B4-BE49-F238E27FC236}">
                  <a16:creationId xmlns:a16="http://schemas.microsoft.com/office/drawing/2014/main" id="{28C76D16-ECC7-2044-B2EC-ABFB754C5A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ADFD9264-89F9-6C48-8C97-C83520CC9ED7}"/>
                  </a:ext>
                </a:extLst>
              </p:cNvPr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C527D26-079D-2A4D-82A8-0D357D7CEFCD}"/>
                  </a:ext>
                </a:extLst>
              </p:cNvPr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76" name="Picture 86" descr="router_top.png">
                <a:extLst>
                  <a:ext uri="{FF2B5EF4-FFF2-40B4-BE49-F238E27FC236}">
                    <a16:creationId xmlns:a16="http://schemas.microsoft.com/office/drawing/2014/main" id="{7C448A41-57DE-B045-AB4D-92C510EA2E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77" name="Group 82">
                <a:extLst>
                  <a:ext uri="{FF2B5EF4-FFF2-40B4-BE49-F238E27FC236}">
                    <a16:creationId xmlns:a16="http://schemas.microsoft.com/office/drawing/2014/main" id="{25586F75-62AA-7D45-BC23-A425F3245A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C135B02A-DA94-7A4E-BF4C-2B0587368DC1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D6ACF10-4A43-5440-96E7-5306600A7B2B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BC68F720-7F4D-3640-ACBC-66E9CC92667E}"/>
                    </a:ext>
                  </a:extLst>
                </p:cNvPr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B5993D2-473D-5842-911A-7A8A28B3278B}"/>
                    </a:ext>
                  </a:extLst>
                </p:cNvPr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31F1AE57-3E50-6042-9E6B-3E65B5BE751A}"/>
                    </a:ext>
                  </a:extLst>
                </p:cNvPr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853D9AE6-A568-8546-AAEA-9BFDF168D738}"/>
                  </a:ext>
                </a:extLst>
              </p:cNvPr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6CD7E20C-58E4-E349-8902-730A4A376F12}"/>
                  </a:ext>
                </a:extLst>
              </p:cNvPr>
              <p:cNvCxnSpPr>
                <a:stCxn id="381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80" name="Group 377">
                <a:extLst>
                  <a:ext uri="{FF2B5EF4-FFF2-40B4-BE49-F238E27FC236}">
                    <a16:creationId xmlns:a16="http://schemas.microsoft.com/office/drawing/2014/main" id="{23C81A49-07B8-C840-A358-4FA3A1873B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C9B39705-C061-A14D-98DE-18B432D3183E}"/>
                    </a:ext>
                  </a:extLst>
                </p:cNvPr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688B5F26-D195-6441-8857-CDA96370D41C}"/>
                    </a:ext>
                  </a:extLst>
                </p:cNvPr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1" name="Oval 380">
                  <a:extLst>
                    <a:ext uri="{FF2B5EF4-FFF2-40B4-BE49-F238E27FC236}">
                      <a16:creationId xmlns:a16="http://schemas.microsoft.com/office/drawing/2014/main" id="{E8F3781E-D5DB-9641-9694-546648D34F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82" name="Freeform 381">
                  <a:extLst>
                    <a:ext uri="{FF2B5EF4-FFF2-40B4-BE49-F238E27FC236}">
                      <a16:creationId xmlns:a16="http://schemas.microsoft.com/office/drawing/2014/main" id="{16FC6907-2C7C-7048-99A3-1435676D4007}"/>
                    </a:ext>
                  </a:extLst>
                </p:cNvPr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3" name="Freeform 382">
                  <a:extLst>
                    <a:ext uri="{FF2B5EF4-FFF2-40B4-BE49-F238E27FC236}">
                      <a16:creationId xmlns:a16="http://schemas.microsoft.com/office/drawing/2014/main" id="{8E646897-0A22-2443-93E6-28238CD307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4" name="Freeform 383">
                  <a:extLst>
                    <a:ext uri="{FF2B5EF4-FFF2-40B4-BE49-F238E27FC236}">
                      <a16:creationId xmlns:a16="http://schemas.microsoft.com/office/drawing/2014/main" id="{597BFF48-A91A-4D4A-B8B5-A058EDA5A0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5" name="Freeform 384">
                  <a:extLst>
                    <a:ext uri="{FF2B5EF4-FFF2-40B4-BE49-F238E27FC236}">
                      <a16:creationId xmlns:a16="http://schemas.microsoft.com/office/drawing/2014/main" id="{75099847-5914-5F49-B8DE-A3CAD73E5C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AB4E713B-E4B1-D54A-84D4-61ADEA7FB4F0}"/>
                    </a:ext>
                  </a:extLst>
                </p:cNvPr>
                <p:cNvCxnSpPr>
                  <a:cxnSpLocks noChangeShapeType="1"/>
                  <a:endCxn id="381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55AE7175-EB9D-3445-88C7-3E76335FB6D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2" name="Group 19">
              <a:extLst>
                <a:ext uri="{FF2B5EF4-FFF2-40B4-BE49-F238E27FC236}">
                  <a16:creationId xmlns:a16="http://schemas.microsoft.com/office/drawing/2014/main" id="{1300D0CA-4008-354F-AAB6-2912D5E7EC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CF582CD9-8A31-4C4B-B6BD-00537AE7F9D0}"/>
                  </a:ext>
                </a:extLst>
              </p:cNvPr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46C9928E-4817-3044-A149-5B4A33769DE2}"/>
                  </a:ext>
                </a:extLst>
              </p:cNvPr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4" name="Group 442">
                <a:extLst>
                  <a:ext uri="{FF2B5EF4-FFF2-40B4-BE49-F238E27FC236}">
                    <a16:creationId xmlns:a16="http://schemas.microsoft.com/office/drawing/2014/main" id="{B54537E1-C272-114E-9FB0-3E36E01413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452" name="Oval 451">
                  <a:extLst>
                    <a:ext uri="{FF2B5EF4-FFF2-40B4-BE49-F238E27FC236}">
                      <a16:creationId xmlns:a16="http://schemas.microsoft.com/office/drawing/2014/main" id="{7F7D47F9-7673-3045-8692-4FEAE8071791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E5253033-7B56-684A-A748-FA80AF44CC65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4" name="Oval 453">
                  <a:extLst>
                    <a:ext uri="{FF2B5EF4-FFF2-40B4-BE49-F238E27FC236}">
                      <a16:creationId xmlns:a16="http://schemas.microsoft.com/office/drawing/2014/main" id="{1E3E8E3A-98C4-4D49-BF10-5C935379B12F}"/>
                    </a:ext>
                  </a:extLst>
                </p:cNvPr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F8F86FD4-2EC7-9748-832E-34EA8FFF619B}"/>
                    </a:ext>
                  </a:extLst>
                </p:cNvPr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>
                  <a:extLst>
                    <a:ext uri="{FF2B5EF4-FFF2-40B4-BE49-F238E27FC236}">
                      <a16:creationId xmlns:a16="http://schemas.microsoft.com/office/drawing/2014/main" id="{6EAC8429-B56C-E848-9962-AC9935440EF8}"/>
                    </a:ext>
                  </a:extLst>
                </p:cNvPr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A609CFDB-6CFB-BF49-BB2B-75E875337E5E}"/>
                  </a:ext>
                </a:extLst>
              </p:cNvPr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D68F9DB2-1DBD-B349-B803-F063367F4348}"/>
                  </a:ext>
                </a:extLst>
              </p:cNvPr>
              <p:cNvCxnSpPr>
                <a:stCxn id="458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7" name="Group 456">
                <a:extLst>
                  <a:ext uri="{FF2B5EF4-FFF2-40B4-BE49-F238E27FC236}">
                    <a16:creationId xmlns:a16="http://schemas.microsoft.com/office/drawing/2014/main" id="{61114553-7AE6-F940-84CE-AD9DAC7D03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458" name="Oval 457">
                  <a:extLst>
                    <a:ext uri="{FF2B5EF4-FFF2-40B4-BE49-F238E27FC236}">
                      <a16:creationId xmlns:a16="http://schemas.microsoft.com/office/drawing/2014/main" id="{FB85A90A-78CB-EB4B-A038-CE87274C18B9}"/>
                    </a:ext>
                  </a:extLst>
                </p:cNvPr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1EF26BA7-E8CF-554E-BF4F-83C3C69F2101}"/>
                    </a:ext>
                  </a:extLst>
                </p:cNvPr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>
                  <a:extLst>
                    <a:ext uri="{FF2B5EF4-FFF2-40B4-BE49-F238E27FC236}">
                      <a16:creationId xmlns:a16="http://schemas.microsoft.com/office/drawing/2014/main" id="{79274863-ADA2-D74D-8937-435AF80F50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61" name="Freeform 460">
                  <a:extLst>
                    <a:ext uri="{FF2B5EF4-FFF2-40B4-BE49-F238E27FC236}">
                      <a16:creationId xmlns:a16="http://schemas.microsoft.com/office/drawing/2014/main" id="{A6BCD9AD-AC54-2244-BA5D-72A3D60510BB}"/>
                    </a:ext>
                  </a:extLst>
                </p:cNvPr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2" name="Freeform 461">
                  <a:extLst>
                    <a:ext uri="{FF2B5EF4-FFF2-40B4-BE49-F238E27FC236}">
                      <a16:creationId xmlns:a16="http://schemas.microsoft.com/office/drawing/2014/main" id="{C060E590-B005-8443-81D4-1949DE4FAD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3" name="Freeform 462">
                  <a:extLst>
                    <a:ext uri="{FF2B5EF4-FFF2-40B4-BE49-F238E27FC236}">
                      <a16:creationId xmlns:a16="http://schemas.microsoft.com/office/drawing/2014/main" id="{28A33C0F-3AA4-1F4A-A67A-96FE2C77E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4" name="Freeform 463">
                  <a:extLst>
                    <a:ext uri="{FF2B5EF4-FFF2-40B4-BE49-F238E27FC236}">
                      <a16:creationId xmlns:a16="http://schemas.microsoft.com/office/drawing/2014/main" id="{C3F89BD2-4382-8F45-BF74-6EC2EB48F0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65" name="Straight Connector 464">
                  <a:extLst>
                    <a:ext uri="{FF2B5EF4-FFF2-40B4-BE49-F238E27FC236}">
                      <a16:creationId xmlns:a16="http://schemas.microsoft.com/office/drawing/2014/main" id="{5D24DC80-0F62-264A-94AD-B74D430662C7}"/>
                    </a:ext>
                  </a:extLst>
                </p:cNvPr>
                <p:cNvCxnSpPr>
                  <a:cxnSpLocks noChangeShapeType="1"/>
                  <a:endCxn id="460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680956C3-A075-5047-A8C9-17C8768EBAC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3" name="Group 20">
              <a:extLst>
                <a:ext uri="{FF2B5EF4-FFF2-40B4-BE49-F238E27FC236}">
                  <a16:creationId xmlns:a16="http://schemas.microsoft.com/office/drawing/2014/main" id="{A4C641B0-1DBF-D643-ACE0-EC7F61591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8140DFF3-0F19-A440-B162-7B638094FD6F}"/>
                  </a:ext>
                </a:extLst>
              </p:cNvPr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069F475E-76CC-8246-A82E-1A5305A1D3C6}"/>
                  </a:ext>
                </a:extLst>
              </p:cNvPr>
              <p:cNvCxnSpPr>
                <a:stCxn id="489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31" name="Picture 469" descr="router_top.png">
                <a:extLst>
                  <a:ext uri="{FF2B5EF4-FFF2-40B4-BE49-F238E27FC236}">
                    <a16:creationId xmlns:a16="http://schemas.microsoft.com/office/drawing/2014/main" id="{649CA784-DCE1-2941-B7FD-C2DF38ACD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32" name="Group 471">
                <a:extLst>
                  <a:ext uri="{FF2B5EF4-FFF2-40B4-BE49-F238E27FC236}">
                    <a16:creationId xmlns:a16="http://schemas.microsoft.com/office/drawing/2014/main" id="{F4070489-F1F3-5646-A5A5-ABC3E55300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481" name="Oval 480">
                  <a:extLst>
                    <a:ext uri="{FF2B5EF4-FFF2-40B4-BE49-F238E27FC236}">
                      <a16:creationId xmlns:a16="http://schemas.microsoft.com/office/drawing/2014/main" id="{F074608B-8A38-C946-BCD7-EACE6ADB0708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23ACA6D6-711A-AE47-BC36-E81675497128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" name="Oval 482">
                  <a:extLst>
                    <a:ext uri="{FF2B5EF4-FFF2-40B4-BE49-F238E27FC236}">
                      <a16:creationId xmlns:a16="http://schemas.microsoft.com/office/drawing/2014/main" id="{2A26B3EB-0401-7440-8EAE-C5BCAE08943B}"/>
                    </a:ext>
                  </a:extLst>
                </p:cNvPr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84" name="Straight Connector 483">
                  <a:extLst>
                    <a:ext uri="{FF2B5EF4-FFF2-40B4-BE49-F238E27FC236}">
                      <a16:creationId xmlns:a16="http://schemas.microsoft.com/office/drawing/2014/main" id="{0DDA3E96-8937-E54C-A10D-CBFCDEE962AC}"/>
                    </a:ext>
                  </a:extLst>
                </p:cNvPr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>
                  <a:extLst>
                    <a:ext uri="{FF2B5EF4-FFF2-40B4-BE49-F238E27FC236}">
                      <a16:creationId xmlns:a16="http://schemas.microsoft.com/office/drawing/2014/main" id="{0DE93C27-226F-C14F-9E57-20A0D6BE286A}"/>
                    </a:ext>
                  </a:extLst>
                </p:cNvPr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E2410A82-0CA4-6C4A-B649-C3BED929F24B}"/>
                  </a:ext>
                </a:extLst>
              </p:cNvPr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0EA580E3-479E-6D49-8052-A944F458217E}"/>
                  </a:ext>
                </a:extLst>
              </p:cNvPr>
              <p:cNvCxnSpPr>
                <a:stCxn id="47231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35" name="Group 485">
                <a:extLst>
                  <a:ext uri="{FF2B5EF4-FFF2-40B4-BE49-F238E27FC236}">
                    <a16:creationId xmlns:a16="http://schemas.microsoft.com/office/drawing/2014/main" id="{48ACEBED-19B8-194A-AF9F-948E247919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487" name="Oval 486">
                  <a:extLst>
                    <a:ext uri="{FF2B5EF4-FFF2-40B4-BE49-F238E27FC236}">
                      <a16:creationId xmlns:a16="http://schemas.microsoft.com/office/drawing/2014/main" id="{56019423-FB8B-9C41-9A5A-328BF71A1308}"/>
                    </a:ext>
                  </a:extLst>
                </p:cNvPr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FBC3D2F3-CA7D-2B4D-8FBE-B35EC6273A39}"/>
                    </a:ext>
                  </a:extLst>
                </p:cNvPr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>
                  <a:extLst>
                    <a:ext uri="{FF2B5EF4-FFF2-40B4-BE49-F238E27FC236}">
                      <a16:creationId xmlns:a16="http://schemas.microsoft.com/office/drawing/2014/main" id="{5D24200F-4557-FB41-B5F7-7B1B2DC74E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90" name="Freeform 489">
                  <a:extLst>
                    <a:ext uri="{FF2B5EF4-FFF2-40B4-BE49-F238E27FC236}">
                      <a16:creationId xmlns:a16="http://schemas.microsoft.com/office/drawing/2014/main" id="{02D0117B-A9D3-F949-A0A4-D465E45403CF}"/>
                    </a:ext>
                  </a:extLst>
                </p:cNvPr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>
                  <a:extLst>
                    <a:ext uri="{FF2B5EF4-FFF2-40B4-BE49-F238E27FC236}">
                      <a16:creationId xmlns:a16="http://schemas.microsoft.com/office/drawing/2014/main" id="{35B249AE-4CD3-D349-A2D4-5C0373F1E1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2" name="Freeform 491">
                  <a:extLst>
                    <a:ext uri="{FF2B5EF4-FFF2-40B4-BE49-F238E27FC236}">
                      <a16:creationId xmlns:a16="http://schemas.microsoft.com/office/drawing/2014/main" id="{565D2813-1B6E-8046-86F4-C746C82543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3" name="Freeform 492">
                  <a:extLst>
                    <a:ext uri="{FF2B5EF4-FFF2-40B4-BE49-F238E27FC236}">
                      <a16:creationId xmlns:a16="http://schemas.microsoft.com/office/drawing/2014/main" id="{EDD5060A-E614-C04A-85FC-C8386138D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94" name="Straight Connector 493">
                  <a:extLst>
                    <a:ext uri="{FF2B5EF4-FFF2-40B4-BE49-F238E27FC236}">
                      <a16:creationId xmlns:a16="http://schemas.microsoft.com/office/drawing/2014/main" id="{844D9062-F406-6A41-81DC-C249DE81F163}"/>
                    </a:ext>
                  </a:extLst>
                </p:cNvPr>
                <p:cNvCxnSpPr>
                  <a:cxnSpLocks noChangeShapeType="1"/>
                  <a:endCxn id="489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5" name="Straight Connector 494">
                  <a:extLst>
                    <a:ext uri="{FF2B5EF4-FFF2-40B4-BE49-F238E27FC236}">
                      <a16:creationId xmlns:a16="http://schemas.microsoft.com/office/drawing/2014/main" id="{9C3366F1-3F1E-9C40-AB07-92C1BA61116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4" name="Group 21">
              <a:extLst>
                <a:ext uri="{FF2B5EF4-FFF2-40B4-BE49-F238E27FC236}">
                  <a16:creationId xmlns:a16="http://schemas.microsoft.com/office/drawing/2014/main" id="{2A292C81-E6E3-5F42-8781-2508EB0DA4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C6114D7F-A341-B048-B684-58AD610B2009}"/>
                  </a:ext>
                </a:extLst>
              </p:cNvPr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B9664657-7122-7D4F-B356-27D1EE2D8A3F}"/>
                  </a:ext>
                </a:extLst>
              </p:cNvPr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09" name="Group 500">
                <a:extLst>
                  <a:ext uri="{FF2B5EF4-FFF2-40B4-BE49-F238E27FC236}">
                    <a16:creationId xmlns:a16="http://schemas.microsoft.com/office/drawing/2014/main" id="{E4A08BF4-7FD0-C047-B882-5C53BEC83B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510" name="Oval 509">
                  <a:extLst>
                    <a:ext uri="{FF2B5EF4-FFF2-40B4-BE49-F238E27FC236}">
                      <a16:creationId xmlns:a16="http://schemas.microsoft.com/office/drawing/2014/main" id="{6C3AD4A8-D6D6-4E49-A769-BC1A9F30984B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225CD4CF-BDB5-734D-A573-ED5358879811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Oval 511">
                  <a:extLst>
                    <a:ext uri="{FF2B5EF4-FFF2-40B4-BE49-F238E27FC236}">
                      <a16:creationId xmlns:a16="http://schemas.microsoft.com/office/drawing/2014/main" id="{65A9F195-94FA-0E46-9021-DDA053690598}"/>
                    </a:ext>
                  </a:extLst>
                </p:cNvPr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F1B2B240-0D9D-5C4C-9987-1ADA8FCFD547}"/>
                    </a:ext>
                  </a:extLst>
                </p:cNvPr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A1555B09-561F-C742-B1F3-1D7F74A124CD}"/>
                    </a:ext>
                  </a:extLst>
                </p:cNvPr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59A7DF26-30E6-7C4F-BA65-4E76B6F49717}"/>
                  </a:ext>
                </a:extLst>
              </p:cNvPr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860E00C9-5CFF-CF43-A1AE-1DC946EBE4A7}"/>
                  </a:ext>
                </a:extLst>
              </p:cNvPr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12" name="Group 514">
                <a:extLst>
                  <a:ext uri="{FF2B5EF4-FFF2-40B4-BE49-F238E27FC236}">
                    <a16:creationId xmlns:a16="http://schemas.microsoft.com/office/drawing/2014/main" id="{F485486B-3991-3F4B-AAB8-26DDD61E1E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516" name="Oval 515">
                  <a:extLst>
                    <a:ext uri="{FF2B5EF4-FFF2-40B4-BE49-F238E27FC236}">
                      <a16:creationId xmlns:a16="http://schemas.microsoft.com/office/drawing/2014/main" id="{6150FBCA-08E5-A24D-BDDD-4B4F386A0933}"/>
                    </a:ext>
                  </a:extLst>
                </p:cNvPr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7" name="Rectangle 516">
                  <a:extLst>
                    <a:ext uri="{FF2B5EF4-FFF2-40B4-BE49-F238E27FC236}">
                      <a16:creationId xmlns:a16="http://schemas.microsoft.com/office/drawing/2014/main" id="{8E079A08-57EE-4C40-96EC-52A5E13015F3}"/>
                    </a:ext>
                  </a:extLst>
                </p:cNvPr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8" name="Oval 517">
                  <a:extLst>
                    <a:ext uri="{FF2B5EF4-FFF2-40B4-BE49-F238E27FC236}">
                      <a16:creationId xmlns:a16="http://schemas.microsoft.com/office/drawing/2014/main" id="{5BA5B3B3-0B7A-F141-87CA-B9E04385DE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519" name="Freeform 518">
                  <a:extLst>
                    <a:ext uri="{FF2B5EF4-FFF2-40B4-BE49-F238E27FC236}">
                      <a16:creationId xmlns:a16="http://schemas.microsoft.com/office/drawing/2014/main" id="{D6AD8155-7614-8B4F-BD51-ED95BDE86A2C}"/>
                    </a:ext>
                  </a:extLst>
                </p:cNvPr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0" name="Freeform 519">
                  <a:extLst>
                    <a:ext uri="{FF2B5EF4-FFF2-40B4-BE49-F238E27FC236}">
                      <a16:creationId xmlns:a16="http://schemas.microsoft.com/office/drawing/2014/main" id="{0B03137A-9376-F942-A0F4-B0F9A588C3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1" name="Freeform 520">
                  <a:extLst>
                    <a:ext uri="{FF2B5EF4-FFF2-40B4-BE49-F238E27FC236}">
                      <a16:creationId xmlns:a16="http://schemas.microsoft.com/office/drawing/2014/main" id="{57F15128-E725-6249-8E83-3497993CB8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2" name="Freeform 521">
                  <a:extLst>
                    <a:ext uri="{FF2B5EF4-FFF2-40B4-BE49-F238E27FC236}">
                      <a16:creationId xmlns:a16="http://schemas.microsoft.com/office/drawing/2014/main" id="{C083A4B3-A361-D24F-B9F0-27DF8FDDD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523" name="Straight Connector 522">
                  <a:extLst>
                    <a:ext uri="{FF2B5EF4-FFF2-40B4-BE49-F238E27FC236}">
                      <a16:creationId xmlns:a16="http://schemas.microsoft.com/office/drawing/2014/main" id="{648194A2-13CA-454B-B112-3E1FE79B952C}"/>
                    </a:ext>
                  </a:extLst>
                </p:cNvPr>
                <p:cNvCxnSpPr>
                  <a:cxnSpLocks noChangeShapeType="1"/>
                  <a:endCxn id="518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24" name="Straight Connector 523">
                  <a:extLst>
                    <a:ext uri="{FF2B5EF4-FFF2-40B4-BE49-F238E27FC236}">
                      <a16:creationId xmlns:a16="http://schemas.microsoft.com/office/drawing/2014/main" id="{010B15FB-66B2-B049-8708-F397EA9ED00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224604E4-4E95-DB40-AFC9-5F65F575439F}"/>
              </a:ext>
            </a:extLst>
          </p:cNvPr>
          <p:cNvGrpSpPr>
            <a:grpSpLocks/>
          </p:cNvGrpSpPr>
          <p:nvPr/>
        </p:nvGrpSpPr>
        <p:grpSpPr bwMode="auto">
          <a:xfrm>
            <a:off x="4153779" y="2473563"/>
            <a:ext cx="5111750" cy="879475"/>
            <a:chOff x="1866825" y="707349"/>
            <a:chExt cx="5112820" cy="879389"/>
          </a:xfrm>
        </p:grpSpPr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54FC18E1-0801-154B-9929-59E0A83F3C19}"/>
                </a:ext>
              </a:extLst>
            </p:cNvPr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182" name="TextBox 233">
              <a:extLst>
                <a:ext uri="{FF2B5EF4-FFF2-40B4-BE49-F238E27FC236}">
                  <a16:creationId xmlns:a16="http://schemas.microsoft.com/office/drawing/2014/main" id="{AED34F5E-F4CA-F640-BCBB-22B9E603B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6347" y="783191"/>
              <a:ext cx="941481" cy="477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475"/>
                </a:lnSpc>
              </a:pPr>
              <a:r>
                <a:rPr lang="en-US" altLang="en-US" sz="1400"/>
                <a:t>Routing</a:t>
              </a:r>
            </a:p>
            <a:p>
              <a:pPr algn="ctr">
                <a:lnSpc>
                  <a:spcPts val="1475"/>
                </a:lnSpc>
              </a:pPr>
              <a:r>
                <a:rPr lang="en-US" altLang="en-US" sz="1400"/>
                <a:t>Algorithm</a:t>
              </a:r>
            </a:p>
          </p:txBody>
        </p: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792B024C-5A1B-C546-A882-6D1ACAFA7172}"/>
                </a:ext>
              </a:extLst>
            </p:cNvPr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6D6B8A10-32ED-3D4E-95AE-A9405815D8DF}"/>
                </a:ext>
              </a:extLst>
            </p:cNvPr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A9FAEE90-C60B-DD4C-8687-37C325EE2258}"/>
                </a:ext>
              </a:extLst>
            </p:cNvPr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39EF1FBF-A732-ED44-8AE5-F8F3231D0CBB}"/>
                </a:ext>
              </a:extLst>
            </p:cNvPr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F87D3E59-10BD-7C4E-8474-05BE76E54AAE}"/>
                </a:ext>
              </a:extLst>
            </p:cNvPr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45D59D04-883C-F54C-8C35-381BF0106920}"/>
                </a:ext>
              </a:extLst>
            </p:cNvPr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FF1BD261-DAFF-5A4C-8CEE-466F30507AC3}"/>
                </a:ext>
              </a:extLst>
            </p:cNvPr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5DFAD7CE-DFB4-134D-B5A5-3FA2FF2DF1AA}"/>
                </a:ext>
              </a:extLst>
            </p:cNvPr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74AB5883-4EF1-F941-86A0-109F286908CD}"/>
                </a:ext>
              </a:extLst>
            </p:cNvPr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4C4AD68E-3274-5444-8962-A927AFE3A050}"/>
                </a:ext>
              </a:extLst>
            </p:cNvPr>
            <p:cNvCxnSpPr>
              <a:endCxn id="239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1862B2AC-AC3B-7541-B8E5-F1B78C84765F}"/>
                </a:ext>
              </a:extLst>
            </p:cNvPr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393B2EDF-9F94-D048-96BD-11CF6BBA0940}"/>
                </a:ext>
              </a:extLst>
            </p:cNvPr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0F1C94-0639-964C-9BC8-CEC811088098}"/>
              </a:ext>
            </a:extLst>
          </p:cNvPr>
          <p:cNvGrpSpPr>
            <a:grpSpLocks/>
          </p:cNvGrpSpPr>
          <p:nvPr/>
        </p:nvGrpSpPr>
        <p:grpSpPr bwMode="auto">
          <a:xfrm>
            <a:off x="3882317" y="2462923"/>
            <a:ext cx="6534170" cy="1766939"/>
            <a:chOff x="1557338" y="2675411"/>
            <a:chExt cx="6534170" cy="1766939"/>
          </a:xfrm>
        </p:grpSpPr>
        <p:sp>
          <p:nvSpPr>
            <p:cNvPr id="47178" name="TextBox 232">
              <a:extLst>
                <a:ext uri="{FF2B5EF4-FFF2-40B4-BE49-F238E27FC236}">
                  <a16:creationId xmlns:a16="http://schemas.microsoft.com/office/drawing/2014/main" id="{CC96A214-C402-044F-AC6E-27AD8B72C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2194" y="3734464"/>
              <a:ext cx="81304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>
                  <a:latin typeface="Helvetica" pitchFamily="2" charset="0"/>
                </a:rPr>
                <a:t>data</a:t>
              </a:r>
            </a:p>
            <a:p>
              <a:pPr algn="ctr"/>
              <a:r>
                <a:rPr lang="en-US" altLang="en-US" sz="2000" dirty="0">
                  <a:latin typeface="Helvetica" pitchFamily="2" charset="0"/>
                </a:rPr>
                <a:t>plane</a:t>
              </a:r>
            </a:p>
          </p:txBody>
        </p:sp>
        <p:sp>
          <p:nvSpPr>
            <p:cNvPr id="47179" name="TextBox 233">
              <a:extLst>
                <a:ext uri="{FF2B5EF4-FFF2-40B4-BE49-F238E27FC236}">
                  <a16:creationId xmlns:a16="http://schemas.microsoft.com/office/drawing/2014/main" id="{04A7B6C4-DE3E-CD43-9D57-5FBCB1E03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7401" y="2675411"/>
              <a:ext cx="954107" cy="768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en-US" sz="2000" dirty="0">
                  <a:latin typeface="Helvetica" pitchFamily="2" charset="0"/>
                </a:rPr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altLang="en-US" sz="2000" dirty="0">
                  <a:latin typeface="Helvetica" pitchFamily="2" charset="0"/>
                </a:rPr>
                <a:t>plane</a:t>
              </a:r>
            </a:p>
          </p:txBody>
        </p: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9846EE91-AC88-6F45-821B-F27D733DF7D4}"/>
                </a:ext>
              </a:extLst>
            </p:cNvPr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9FE138-1728-CD4A-9008-41B5D8F58984}"/>
              </a:ext>
            </a:extLst>
          </p:cNvPr>
          <p:cNvGrpSpPr>
            <a:grpSpLocks/>
          </p:cNvGrpSpPr>
          <p:nvPr/>
        </p:nvGrpSpPr>
        <p:grpSpPr bwMode="auto">
          <a:xfrm>
            <a:off x="4153779" y="3489563"/>
            <a:ext cx="5126038" cy="1120775"/>
            <a:chOff x="-4746102" y="4471477"/>
            <a:chExt cx="5126173" cy="1120753"/>
          </a:xfrm>
        </p:grpSpPr>
        <p:pic>
          <p:nvPicPr>
            <p:cNvPr id="47156" name="Picture 10" descr="fig42_table.pdf">
              <a:extLst>
                <a:ext uri="{FF2B5EF4-FFF2-40B4-BE49-F238E27FC236}">
                  <a16:creationId xmlns:a16="http://schemas.microsoft.com/office/drawing/2014/main" id="{59C81313-79D9-E048-8AE2-9794B7546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157" name="Group 25">
              <a:extLst>
                <a:ext uri="{FF2B5EF4-FFF2-40B4-BE49-F238E27FC236}">
                  <a16:creationId xmlns:a16="http://schemas.microsoft.com/office/drawing/2014/main" id="{D97046FC-06C7-274E-9581-20129682FC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7158" name="Group 241">
                <a:extLst>
                  <a:ext uri="{FF2B5EF4-FFF2-40B4-BE49-F238E27FC236}">
                    <a16:creationId xmlns:a16="http://schemas.microsoft.com/office/drawing/2014/main" id="{062920D3-3E88-C543-930A-1FEF8C405B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966C20B4-C4A9-7247-92A0-E0E39B19E67B}"/>
                    </a:ext>
                  </a:extLst>
                </p:cNvPr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40B28A7B-CD34-904C-BA35-88DBC284DA0B}"/>
                    </a:ext>
                  </a:extLst>
                </p:cNvPr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2F700DA3-E48B-AB44-BF47-6945169DD442}"/>
                    </a:ext>
                  </a:extLst>
                </p:cNvPr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17162707-A751-C849-A3CC-E7078610248B}"/>
                    </a:ext>
                  </a:extLst>
                </p:cNvPr>
                <p:cNvCxnSpPr>
                  <a:stCxn id="92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59" name="Group 444">
                <a:extLst>
                  <a:ext uri="{FF2B5EF4-FFF2-40B4-BE49-F238E27FC236}">
                    <a16:creationId xmlns:a16="http://schemas.microsoft.com/office/drawing/2014/main" id="{B11A9085-4696-4349-9A4B-06217A8B39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133B3D90-B34C-824F-A862-7613850A651C}"/>
                    </a:ext>
                  </a:extLst>
                </p:cNvPr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62CBAF07-4BE4-8C4E-A2EE-97113E034012}"/>
                    </a:ext>
                  </a:extLst>
                </p:cNvPr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>
                  <a:extLst>
                    <a:ext uri="{FF2B5EF4-FFF2-40B4-BE49-F238E27FC236}">
                      <a16:creationId xmlns:a16="http://schemas.microsoft.com/office/drawing/2014/main" id="{62B088FD-9CE5-374C-9899-CC32605D8B60}"/>
                    </a:ext>
                  </a:extLst>
                </p:cNvPr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CB5F26BF-E7A1-0344-90FC-DB1E1A31C3E6}"/>
                    </a:ext>
                  </a:extLst>
                </p:cNvPr>
                <p:cNvCxnSpPr>
                  <a:stCxn id="448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0" name="Group 473">
                <a:extLst>
                  <a:ext uri="{FF2B5EF4-FFF2-40B4-BE49-F238E27FC236}">
                    <a16:creationId xmlns:a16="http://schemas.microsoft.com/office/drawing/2014/main" id="{45E5DFDF-3A4E-2B40-9B77-707F5FC1D7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3F1B4138-B826-2C47-A5DD-F40EC73354E8}"/>
                    </a:ext>
                  </a:extLst>
                </p:cNvPr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DD15592C-2693-E24E-89F0-C506D020F050}"/>
                    </a:ext>
                  </a:extLst>
                </p:cNvPr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FA239C0B-4E92-AD46-98B9-9DEEB059ABAD}"/>
                    </a:ext>
                  </a:extLst>
                </p:cNvPr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0876A218-086A-D649-A045-906342ACBC13}"/>
                    </a:ext>
                  </a:extLst>
                </p:cNvPr>
                <p:cNvCxnSpPr>
                  <a:stCxn id="477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1" name="Group 502">
                <a:extLst>
                  <a:ext uri="{FF2B5EF4-FFF2-40B4-BE49-F238E27FC236}">
                    <a16:creationId xmlns:a16="http://schemas.microsoft.com/office/drawing/2014/main" id="{E8FC8CE4-97B7-7D48-88C5-EA266FC915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DFDF0847-A411-4B4E-A31E-1F69D522BF93}"/>
                    </a:ext>
                  </a:extLst>
                </p:cNvPr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FA9778C7-8C84-D949-911E-22A9F9D0540A}"/>
                    </a:ext>
                  </a:extLst>
                </p:cNvPr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662F91FC-571F-5B46-A1FC-72BA2E2D4AE3}"/>
                    </a:ext>
                  </a:extLst>
                </p:cNvPr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>
                  <a:extLst>
                    <a:ext uri="{FF2B5EF4-FFF2-40B4-BE49-F238E27FC236}">
                      <a16:creationId xmlns:a16="http://schemas.microsoft.com/office/drawing/2014/main" id="{3279F266-2A70-8742-BCD8-A176DA76B50C}"/>
                    </a:ext>
                  </a:extLst>
                </p:cNvPr>
                <p:cNvCxnSpPr>
                  <a:stCxn id="506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EA9FCEF-7859-C645-93B9-61AD73F8D0D2}"/>
              </a:ext>
            </a:extLst>
          </p:cNvPr>
          <p:cNvGrpSpPr>
            <a:grpSpLocks/>
          </p:cNvGrpSpPr>
          <p:nvPr/>
        </p:nvGrpSpPr>
        <p:grpSpPr bwMode="auto">
          <a:xfrm>
            <a:off x="4607805" y="2670413"/>
            <a:ext cx="4437063" cy="1577975"/>
            <a:chOff x="-4267279" y="3655204"/>
            <a:chExt cx="4437063" cy="1578510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94E33A6-6F4C-A241-B67C-CF75CE6BB2EB}"/>
                </a:ext>
              </a:extLst>
            </p:cNvPr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3040823-C89F-2742-AD78-B42F725F8C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Arrow Connector 445">
              <a:extLst>
                <a:ext uri="{FF2B5EF4-FFF2-40B4-BE49-F238E27FC236}">
                  <a16:creationId xmlns:a16="http://schemas.microsoft.com/office/drawing/2014/main" id="{38C3ACF3-D3B3-904F-ADC4-D01CCFBFD9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5" name="Straight Arrow Connector 474">
              <a:extLst>
                <a:ext uri="{FF2B5EF4-FFF2-40B4-BE49-F238E27FC236}">
                  <a16:creationId xmlns:a16="http://schemas.microsoft.com/office/drawing/2014/main" id="{532BEEE4-B2D6-8448-8474-D7809DFB48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4" name="Straight Arrow Connector 503">
              <a:extLst>
                <a:ext uri="{FF2B5EF4-FFF2-40B4-BE49-F238E27FC236}">
                  <a16:creationId xmlns:a16="http://schemas.microsoft.com/office/drawing/2014/main" id="{B86874C7-7404-C548-9688-8A53DD1B28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29" name="TextBox 265">
            <a:extLst>
              <a:ext uri="{FF2B5EF4-FFF2-40B4-BE49-F238E27FC236}">
                <a16:creationId xmlns:a16="http://schemas.microsoft.com/office/drawing/2014/main" id="{CE305DF5-51E6-A04B-8657-93D516160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3792" y="526121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1</a:t>
            </a:r>
          </a:p>
        </p:txBody>
      </p:sp>
      <p:sp>
        <p:nvSpPr>
          <p:cNvPr id="47130" name="TextBox 281">
            <a:extLst>
              <a:ext uri="{FF2B5EF4-FFF2-40B4-BE49-F238E27FC236}">
                <a16:creationId xmlns:a16="http://schemas.microsoft.com/office/drawing/2014/main" id="{93383B5D-C970-8C45-A9C4-7292CE0D0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8417" y="554855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FF779B-EFA7-DD49-937D-3042ACF52C57}"/>
              </a:ext>
            </a:extLst>
          </p:cNvPr>
          <p:cNvGrpSpPr/>
          <p:nvPr/>
        </p:nvGrpSpPr>
        <p:grpSpPr>
          <a:xfrm>
            <a:off x="3263193" y="5259954"/>
            <a:ext cx="1316604" cy="277000"/>
            <a:chOff x="2462214" y="5472442"/>
            <a:chExt cx="1316604" cy="277000"/>
          </a:xfrm>
        </p:grpSpPr>
        <p:sp>
          <p:nvSpPr>
            <p:cNvPr id="47145" name="Rectangle 97">
              <a:extLst>
                <a:ext uri="{FF2B5EF4-FFF2-40B4-BE49-F238E27FC236}">
                  <a16:creationId xmlns:a16="http://schemas.microsoft.com/office/drawing/2014/main" id="{4DC7C216-72A9-6940-978C-9334894C5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793" y="5484317"/>
              <a:ext cx="1290025" cy="20827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6" name="Rectangle 98">
              <a:extLst>
                <a:ext uri="{FF2B5EF4-FFF2-40B4-BE49-F238E27FC236}">
                  <a16:creationId xmlns:a16="http://schemas.microsoft.com/office/drawing/2014/main" id="{868C809B-D485-6A4A-95A8-DB8F3CEC7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4" y="5505144"/>
              <a:ext cx="1281165" cy="20827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8" name="Rectangle 104">
              <a:extLst>
                <a:ext uri="{FF2B5EF4-FFF2-40B4-BE49-F238E27FC236}">
                  <a16:creationId xmlns:a16="http://schemas.microsoft.com/office/drawing/2014/main" id="{188942D6-7658-D240-AAB8-9F7536644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931" y="5507921"/>
              <a:ext cx="476671" cy="2096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9" name="Text Box 105">
              <a:extLst>
                <a:ext uri="{FF2B5EF4-FFF2-40B4-BE49-F238E27FC236}">
                  <a16:creationId xmlns:a16="http://schemas.microsoft.com/office/drawing/2014/main" id="{464DE2F3-253A-7845-A03A-AA09B68F4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520" y="5472442"/>
              <a:ext cx="501676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 dirty="0">
                  <a:solidFill>
                    <a:schemeClr val="bg1"/>
                  </a:solidFill>
                  <a:latin typeface="Helvetica" pitchFamily="2" charset="0"/>
                </a:rPr>
                <a:t>0111</a:t>
              </a:r>
            </a:p>
          </p:txBody>
        </p:sp>
      </p:grpSp>
      <p:sp>
        <p:nvSpPr>
          <p:cNvPr id="47150" name="Line 119">
            <a:extLst>
              <a:ext uri="{FF2B5EF4-FFF2-40B4-BE49-F238E27FC236}">
                <a16:creationId xmlns:a16="http://schemas.microsoft.com/office/drawing/2014/main" id="{05154368-2727-084D-ACFE-5648AF1D58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4065" y="5570818"/>
            <a:ext cx="59699" cy="4609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2" name="Freeform 120">
            <a:extLst>
              <a:ext uri="{FF2B5EF4-FFF2-40B4-BE49-F238E27FC236}">
                <a16:creationId xmlns:a16="http://schemas.microsoft.com/office/drawing/2014/main" id="{19808B60-D1ED-3440-B21E-60B16A6E78AF}"/>
              </a:ext>
            </a:extLst>
          </p:cNvPr>
          <p:cNvSpPr>
            <a:spLocks/>
          </p:cNvSpPr>
          <p:nvPr/>
        </p:nvSpPr>
        <p:spPr bwMode="auto">
          <a:xfrm>
            <a:off x="4818942" y="5456475"/>
            <a:ext cx="982662" cy="23336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33" name="Group 357">
            <a:extLst>
              <a:ext uri="{FF2B5EF4-FFF2-40B4-BE49-F238E27FC236}">
                <a16:creationId xmlns:a16="http://schemas.microsoft.com/office/drawing/2014/main" id="{BD173ADB-AEAE-9645-B89F-B82F1A212A86}"/>
              </a:ext>
            </a:extLst>
          </p:cNvPr>
          <p:cNvGrpSpPr>
            <a:grpSpLocks/>
          </p:cNvGrpSpPr>
          <p:nvPr/>
        </p:nvGrpSpPr>
        <p:grpSpPr bwMode="auto">
          <a:xfrm>
            <a:off x="5039604" y="5446951"/>
            <a:ext cx="565150" cy="293687"/>
            <a:chOff x="1871277" y="1576300"/>
            <a:chExt cx="1128371" cy="437861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505F76D7-CADC-3441-8F60-3F9DCEE19FA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CB21D12F-43AA-BC4D-B6C4-9DDAD41AB6DE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ADBD47E6-312F-8B49-A3BC-3F8A49D1FF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468CC66D-2719-1147-A58E-F0C929D2886C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798B5AD2-0A9F-CD4A-A169-0718D9D7C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084DED8B-512E-0B41-B970-2E594DD91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6E7712E3-B41E-984C-8AC3-690DBE559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91A649D5-1EBD-E24F-8B4A-020A7B05A22D}"/>
                </a:ext>
              </a:extLst>
            </p:cNvPr>
            <p:cNvCxnSpPr>
              <a:cxnSpLocks noChangeShapeType="1"/>
              <a:endCxn id="361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29C36AEB-A10D-E141-A17F-4A4E57E318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34" name="TextBox 6">
            <a:extLst>
              <a:ext uri="{FF2B5EF4-FFF2-40B4-BE49-F238E27FC236}">
                <a16:creationId xmlns:a16="http://schemas.microsoft.com/office/drawing/2014/main" id="{FA6F3E9E-FD16-B541-A26E-7BFEB01DE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712" y="6032237"/>
            <a:ext cx="29121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/>
              <a:t>values in arriving </a:t>
            </a:r>
          </a:p>
          <a:p>
            <a:r>
              <a:rPr lang="en-US" altLang="en-US" sz="1600" dirty="0"/>
              <a:t>packet header, </a:t>
            </a:r>
          </a:p>
          <a:p>
            <a:r>
              <a:rPr lang="en-US" altLang="en-US" sz="1600" dirty="0" err="1"/>
              <a:t>i.e</a:t>
            </a:r>
            <a:r>
              <a:rPr lang="en-US" altLang="en-US" sz="1600" dirty="0"/>
              <a:t>, destination IP address</a:t>
            </a:r>
            <a:endParaRPr lang="en-US" altLang="en-US" sz="2000" dirty="0"/>
          </a:p>
        </p:txBody>
      </p:sp>
      <p:sp>
        <p:nvSpPr>
          <p:cNvPr id="47135" name="TextBox 282">
            <a:extLst>
              <a:ext uri="{FF2B5EF4-FFF2-40B4-BE49-F238E27FC236}">
                <a16:creationId xmlns:a16="http://schemas.microsoft.com/office/drawing/2014/main" id="{A8701469-AECB-E045-BF87-6B7DAE226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3617" y="565015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</a:t>
            </a:r>
          </a:p>
        </p:txBody>
      </p:sp>
      <p:sp>
        <p:nvSpPr>
          <p:cNvPr id="247" name="Text Box 8">
            <a:extLst>
              <a:ext uri="{FF2B5EF4-FFF2-40B4-BE49-F238E27FC236}">
                <a16:creationId xmlns:a16="http://schemas.microsoft.com/office/drawing/2014/main" id="{BF7E83CC-4903-9D4C-BFBF-B243D0E05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00" y="4261458"/>
            <a:ext cx="3213099" cy="200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Helvetica" pitchFamily="2" charset="0"/>
              </a:rPr>
              <a:t>Data plane</a:t>
            </a:r>
            <a:endParaRPr lang="en-US" altLang="en-US" sz="24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per-packet processing, moving packet from input port to output port</a:t>
            </a:r>
          </a:p>
        </p:txBody>
      </p:sp>
      <p:sp>
        <p:nvSpPr>
          <p:cNvPr id="248" name="Line 2">
            <a:extLst>
              <a:ext uri="{FF2B5EF4-FFF2-40B4-BE49-F238E27FC236}">
                <a16:creationId xmlns:a16="http://schemas.microsoft.com/office/drawing/2014/main" id="{B6DEB6B7-2481-8548-8BED-96E25E3287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1131" y="3881001"/>
            <a:ext cx="1785893" cy="540339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0" name="Text Box 8">
            <a:extLst>
              <a:ext uri="{FF2B5EF4-FFF2-40B4-BE49-F238E27FC236}">
                <a16:creationId xmlns:a16="http://schemas.microsoft.com/office/drawing/2014/main" id="{E4898DAE-741C-FD41-9535-97A383905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391" y="1435203"/>
            <a:ext cx="3213099" cy="280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  <a:latin typeface="Helvetica" pitchFamily="2" charset="0"/>
              </a:rPr>
              <a:t>Distributed</a:t>
            </a:r>
            <a:r>
              <a:rPr lang="en-US" altLang="en-US" b="1" dirty="0">
                <a:latin typeface="Helvetica" pitchFamily="2" charset="0"/>
              </a:rPr>
              <a:t> control plane:</a:t>
            </a:r>
            <a:r>
              <a:rPr lang="en-US" altLang="en-US" sz="2400" dirty="0">
                <a:latin typeface="Helvetica" pitchFamily="2" charset="0"/>
              </a:rPr>
              <a:t> Components in 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every router</a:t>
            </a:r>
            <a:r>
              <a:rPr lang="en-US" altLang="en-US" sz="2400" dirty="0">
                <a:latin typeface="Helvetica" pitchFamily="2" charset="0"/>
              </a:rPr>
              <a:t> interact with other components to produce a routing outcome.</a:t>
            </a:r>
          </a:p>
        </p:txBody>
      </p:sp>
      <p:sp>
        <p:nvSpPr>
          <p:cNvPr id="251" name="Line 2">
            <a:extLst>
              <a:ext uri="{FF2B5EF4-FFF2-40B4-BE49-F238E27FC236}">
                <a16:creationId xmlns:a16="http://schemas.microsoft.com/office/drawing/2014/main" id="{99FCF550-828A-914E-AB40-D03638F35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6471" y="2094151"/>
            <a:ext cx="1144292" cy="60324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2" name="Title 10">
            <a:extLst>
              <a:ext uri="{FF2B5EF4-FFF2-40B4-BE49-F238E27FC236}">
                <a16:creationId xmlns:a16="http://schemas.microsoft.com/office/drawing/2014/main" id="{28CD5BB6-FDC0-C04C-8B57-58190771DDC0}"/>
              </a:ext>
            </a:extLst>
          </p:cNvPr>
          <p:cNvSpPr txBox="1">
            <a:spLocks/>
          </p:cNvSpPr>
          <p:nvPr/>
        </p:nvSpPr>
        <p:spPr>
          <a:xfrm>
            <a:off x="635919" y="663266"/>
            <a:ext cx="10853488" cy="10134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altLang="en-US" dirty="0"/>
              <a:t>Per-router control plane</a:t>
            </a:r>
          </a:p>
        </p:txBody>
      </p:sp>
      <p:pic>
        <p:nvPicPr>
          <p:cNvPr id="4" name="Picture 3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46838288-E60D-CA49-979A-C261BDA5F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398" y="2391006"/>
            <a:ext cx="1219200" cy="107124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BFE72B4C-1CB9-6E49-ABB3-A31B19D2D4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0720" y="2104276"/>
            <a:ext cx="638972" cy="522795"/>
          </a:xfrm>
          <a:prstGeom prst="rect">
            <a:avLst/>
          </a:prstGeom>
        </p:spPr>
      </p:pic>
      <p:pic>
        <p:nvPicPr>
          <p:cNvPr id="249" name="Picture 24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FDD3A60-7003-B948-9DB2-D1905F1D9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968043" y="1991088"/>
            <a:ext cx="638972" cy="522795"/>
          </a:xfrm>
          <a:prstGeom prst="rect">
            <a:avLst/>
          </a:prstGeom>
        </p:spPr>
      </p:pic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DE9AF33F-5F6D-D446-9940-0B28F478F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4248" y="5938367"/>
            <a:ext cx="1387358" cy="913494"/>
          </a:xfrm>
          <a:prstGeom prst="rect">
            <a:avLst/>
          </a:prstGeom>
        </p:spPr>
      </p:pic>
      <p:pic>
        <p:nvPicPr>
          <p:cNvPr id="253" name="Picture 252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4F75DE10-A96B-6044-AB55-7DDE79704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308" y="2386250"/>
            <a:ext cx="764258" cy="671512"/>
          </a:xfrm>
          <a:prstGeom prst="rect">
            <a:avLst/>
          </a:prstGeom>
        </p:spPr>
      </p:pic>
      <p:pic>
        <p:nvPicPr>
          <p:cNvPr id="254" name="Picture 253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CE400521-37E1-5043-9FD4-378BE602C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051" y="3100229"/>
            <a:ext cx="598940" cy="526256"/>
          </a:xfrm>
          <a:prstGeom prst="rect">
            <a:avLst/>
          </a:prstGeom>
        </p:spPr>
      </p:pic>
      <p:pic>
        <p:nvPicPr>
          <p:cNvPr id="255" name="Picture 254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7A4553D6-73F9-C14F-A616-A75484EE4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8610" y="3100229"/>
            <a:ext cx="598940" cy="526256"/>
          </a:xfrm>
          <a:prstGeom prst="rect">
            <a:avLst/>
          </a:prstGeom>
        </p:spPr>
      </p:pic>
      <p:pic>
        <p:nvPicPr>
          <p:cNvPr id="256" name="Picture 255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0BDE0B2C-AE9B-F345-B31D-5B2B57563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28" y="2595222"/>
            <a:ext cx="598940" cy="526256"/>
          </a:xfrm>
          <a:prstGeom prst="rect">
            <a:avLst/>
          </a:prstGeom>
        </p:spPr>
      </p:pic>
      <p:pic>
        <p:nvPicPr>
          <p:cNvPr id="257" name="Picture 256" descr="Shape&#10;&#10;Description automatically generated with medium confidence">
            <a:extLst>
              <a:ext uri="{FF2B5EF4-FFF2-40B4-BE49-F238E27FC236}">
                <a16:creationId xmlns:a16="http://schemas.microsoft.com/office/drawing/2014/main" id="{E31516E3-BB5F-8843-B1C6-8A147D551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4238" y="2047855"/>
            <a:ext cx="638972" cy="522795"/>
          </a:xfrm>
          <a:prstGeom prst="rect">
            <a:avLst/>
          </a:prstGeom>
        </p:spPr>
      </p:pic>
      <p:pic>
        <p:nvPicPr>
          <p:cNvPr id="258" name="Picture 257" descr="Shape&#10;&#10;Description automatically generated with medium confidence">
            <a:extLst>
              <a:ext uri="{FF2B5EF4-FFF2-40B4-BE49-F238E27FC236}">
                <a16:creationId xmlns:a16="http://schemas.microsoft.com/office/drawing/2014/main" id="{3B4F45F5-BB21-C841-9088-570C35177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177295" y="2118581"/>
            <a:ext cx="638972" cy="522795"/>
          </a:xfrm>
          <a:prstGeom prst="rect">
            <a:avLst/>
          </a:prstGeom>
        </p:spPr>
      </p:pic>
      <p:pic>
        <p:nvPicPr>
          <p:cNvPr id="259" name="Picture 258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279FB5-388F-6349-BA30-32341B9738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3447" y="4839906"/>
            <a:ext cx="1281340" cy="10483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E310A3-290F-0147-A9C9-67046868BA73}"/>
              </a:ext>
            </a:extLst>
          </p:cNvPr>
          <p:cNvSpPr txBox="1"/>
          <p:nvPr/>
        </p:nvSpPr>
        <p:spPr>
          <a:xfrm>
            <a:off x="10435176" y="5057478"/>
            <a:ext cx="1721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Q1. What info exchanged?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ADD07164-F2A8-1B48-B416-1CAB8613B4BC}"/>
              </a:ext>
            </a:extLst>
          </p:cNvPr>
          <p:cNvSpPr txBox="1"/>
          <p:nvPr/>
        </p:nvSpPr>
        <p:spPr>
          <a:xfrm>
            <a:off x="10454443" y="6096238"/>
            <a:ext cx="1721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Q2. What computation?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78B94C-0DCE-8D40-85B2-832A2DC58BFC}"/>
              </a:ext>
            </a:extLst>
          </p:cNvPr>
          <p:cNvSpPr txBox="1"/>
          <p:nvPr/>
        </p:nvSpPr>
        <p:spPr>
          <a:xfrm>
            <a:off x="10479587" y="3917935"/>
            <a:ext cx="17216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Routing protocol</a:t>
            </a:r>
          </a:p>
        </p:txBody>
      </p:sp>
    </p:spTree>
    <p:extLst>
      <p:ext uri="{BB962C8B-B14F-4D97-AF65-F5344CB8AC3E}">
        <p14:creationId xmlns:p14="http://schemas.microsoft.com/office/powerpoint/2010/main" val="225898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50" grpId="0" animBg="1"/>
      <p:bldP spid="47132" grpId="0" animBg="1"/>
      <p:bldP spid="47134" grpId="0"/>
      <p:bldP spid="247" grpId="0"/>
      <p:bldP spid="248" grpId="0" animBg="1"/>
      <p:bldP spid="250" grpId="0"/>
      <p:bldP spid="251" grpId="0" animBg="1"/>
      <p:bldP spid="9" grpId="0"/>
      <p:bldP spid="260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Routing protocols enable FT computation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895850"/>
          </a:xfrm>
        </p:spPr>
        <p:txBody>
          <a:bodyPr>
            <a:normAutofit lnSpcReduction="10000"/>
          </a:bodyPr>
          <a:lstStyle/>
          <a:p>
            <a:r>
              <a:rPr lang="en-US" altLang="x-none" dirty="0"/>
              <a:t>What does the protocol compute?</a:t>
            </a:r>
          </a:p>
          <a:p>
            <a:pPr lvl="1"/>
            <a:r>
              <a:rPr lang="en-US" altLang="x-none" dirty="0"/>
              <a:t>Spanning tree, shortest path, local policy, arbitrary end-to-end paths</a:t>
            </a:r>
          </a:p>
          <a:p>
            <a:endParaRPr lang="en-US" altLang="x-none" dirty="0"/>
          </a:p>
          <a:p>
            <a:r>
              <a:rPr lang="en-US" altLang="x-none" dirty="0"/>
              <a:t>What algorithm does the protocol run?</a:t>
            </a:r>
          </a:p>
          <a:p>
            <a:pPr lvl="1"/>
            <a:r>
              <a:rPr lang="en-US" altLang="x-none" dirty="0"/>
              <a:t>Information exchange + computation</a:t>
            </a:r>
          </a:p>
          <a:p>
            <a:pPr lvl="1"/>
            <a:r>
              <a:rPr lang="en-US" altLang="x-none" dirty="0"/>
              <a:t>Spanning-tree construction, distance vector, link-state routing, path-vector routing, source routing, end-to-end signaling</a:t>
            </a:r>
          </a:p>
          <a:p>
            <a:endParaRPr lang="en-US" altLang="x-none" dirty="0"/>
          </a:p>
          <a:p>
            <a:r>
              <a:rPr lang="en-US" altLang="x-none" dirty="0"/>
              <a:t>How do routers learn end-host locations?</a:t>
            </a:r>
          </a:p>
          <a:p>
            <a:pPr lvl="1"/>
            <a:r>
              <a:rPr lang="en-US" altLang="x-none" dirty="0"/>
              <a:t>Learning/flooding, injecting into the routing protocol, dissemination using a different protocol, and directory server</a:t>
            </a:r>
          </a:p>
        </p:txBody>
      </p:sp>
    </p:spTree>
    <p:extLst>
      <p:ext uri="{BB962C8B-B14F-4D97-AF65-F5344CB8AC3E}">
        <p14:creationId xmlns:p14="http://schemas.microsoft.com/office/powerpoint/2010/main" val="63645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40D7E-20A2-0243-A921-9904C009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Routing Protocols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F3E35-C3C4-CB4A-A64E-333097BDB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en-US" dirty="0"/>
              <a:t>Determine </a:t>
            </a:r>
            <a:r>
              <a:rPr lang="en-US" dirty="0">
                <a:solidFill>
                  <a:srgbClr val="C00000"/>
                </a:solidFill>
              </a:rPr>
              <a:t>good paths </a:t>
            </a:r>
            <a:r>
              <a:rPr lang="en-US" dirty="0"/>
              <a:t>from source to destination</a:t>
            </a:r>
          </a:p>
          <a:p>
            <a:endParaRPr lang="en-US" dirty="0"/>
          </a:p>
          <a:p>
            <a:r>
              <a:rPr lang="en-US" dirty="0"/>
              <a:t>“Good” = least </a:t>
            </a:r>
            <a:r>
              <a:rPr lang="en-US" dirty="0">
                <a:solidFill>
                  <a:srgbClr val="C00000"/>
                </a:solidFill>
              </a:rPr>
              <a:t>cost</a:t>
            </a:r>
            <a:endParaRPr lang="en-US" dirty="0"/>
          </a:p>
          <a:p>
            <a:pPr lvl="1"/>
            <a:r>
              <a:rPr lang="en-US" dirty="0"/>
              <a:t>Least propagation delay</a:t>
            </a:r>
          </a:p>
          <a:p>
            <a:pPr lvl="1"/>
            <a:r>
              <a:rPr lang="en-US" dirty="0"/>
              <a:t>Least cost per unit bandwidth (e.g., $ per Gbit/s)</a:t>
            </a:r>
          </a:p>
          <a:p>
            <a:pPr lvl="1"/>
            <a:r>
              <a:rPr lang="en-US" dirty="0"/>
              <a:t>Least congested (workload-driven)</a:t>
            </a:r>
          </a:p>
          <a:p>
            <a:endParaRPr lang="en-US" dirty="0"/>
          </a:p>
          <a:p>
            <a:r>
              <a:rPr lang="en-US" dirty="0"/>
              <a:t>“Good” =  policy compliant</a:t>
            </a:r>
          </a:p>
          <a:p>
            <a:endParaRPr lang="en-US" dirty="0"/>
          </a:p>
          <a:p>
            <a:r>
              <a:rPr lang="en-US" dirty="0"/>
              <a:t>“Path” = a sequence of router ports (links)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6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40D7E-20A2-0243-A921-9904C009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Routing Protocols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F3E35-C3C4-CB4A-A64E-333097BDB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en-US" dirty="0"/>
              <a:t>Make networks resilient to failures</a:t>
            </a:r>
          </a:p>
          <a:p>
            <a:endParaRPr lang="en-US" dirty="0"/>
          </a:p>
          <a:p>
            <a:r>
              <a:rPr lang="en-US" dirty="0"/>
              <a:t>Routers &amp; links can fail without taking down the entire network</a:t>
            </a:r>
          </a:p>
          <a:p>
            <a:endParaRPr lang="en-US" dirty="0"/>
          </a:p>
          <a:p>
            <a:r>
              <a:rPr lang="en-US" dirty="0"/>
              <a:t>Entire subsets can be unreachable; rest still reachable</a:t>
            </a:r>
          </a:p>
          <a:p>
            <a:endParaRPr lang="en-US" dirty="0"/>
          </a:p>
          <a:p>
            <a:r>
              <a:rPr lang="en-US" dirty="0"/>
              <a:t>Hence, the protocol must be </a:t>
            </a:r>
            <a:r>
              <a:rPr lang="en-US" dirty="0">
                <a:solidFill>
                  <a:srgbClr val="C00000"/>
                </a:solidFill>
              </a:rPr>
              <a:t>distributed</a:t>
            </a:r>
          </a:p>
          <a:p>
            <a:endParaRPr lang="en-US" dirty="0"/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19" descr="Router Clip Art">
            <a:extLst>
              <a:ext uri="{FF2B5EF4-FFF2-40B4-BE49-F238E27FC236}">
                <a16:creationId xmlns:a16="http://schemas.microsoft.com/office/drawing/2014/main" id="{345BF760-8BB0-F641-8041-E7F0BBCA4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907" y="4880408"/>
            <a:ext cx="882530" cy="65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B70017-E755-F74C-A33E-98477FDCE7AD}"/>
              </a:ext>
            </a:extLst>
          </p:cNvPr>
          <p:cNvCxnSpPr>
            <a:cxnSpLocks/>
          </p:cNvCxnSpPr>
          <p:nvPr/>
        </p:nvCxnSpPr>
        <p:spPr>
          <a:xfrm flipV="1">
            <a:off x="8945533" y="4753069"/>
            <a:ext cx="637759" cy="1273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9" descr="Router Clip Art">
            <a:extLst>
              <a:ext uri="{FF2B5EF4-FFF2-40B4-BE49-F238E27FC236}">
                <a16:creationId xmlns:a16="http://schemas.microsoft.com/office/drawing/2014/main" id="{F8CF659E-9F04-D348-99E1-5BE21C552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223" y="4428030"/>
            <a:ext cx="882530" cy="65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104FF6-3831-7A47-A96E-D6E74B0411A0}"/>
              </a:ext>
            </a:extLst>
          </p:cNvPr>
          <p:cNvCxnSpPr>
            <a:cxnSpLocks/>
          </p:cNvCxnSpPr>
          <p:nvPr/>
        </p:nvCxnSpPr>
        <p:spPr>
          <a:xfrm>
            <a:off x="10712674" y="4718614"/>
            <a:ext cx="388148" cy="2931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982893-F13B-FB41-A649-8B07B4FF3E1B}"/>
              </a:ext>
            </a:extLst>
          </p:cNvPr>
          <p:cNvCxnSpPr>
            <a:cxnSpLocks/>
          </p:cNvCxnSpPr>
          <p:nvPr/>
        </p:nvCxnSpPr>
        <p:spPr>
          <a:xfrm>
            <a:off x="8949990" y="5604109"/>
            <a:ext cx="532204" cy="4514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9" descr="Router Clip Art">
            <a:extLst>
              <a:ext uri="{FF2B5EF4-FFF2-40B4-BE49-F238E27FC236}">
                <a16:creationId xmlns:a16="http://schemas.microsoft.com/office/drawing/2014/main" id="{5FACEA31-7280-3548-BD0A-69A65107F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844" y="6055521"/>
            <a:ext cx="882530" cy="65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EC5BF5-D7EB-D04E-8AFC-F2F3CF3CE330}"/>
              </a:ext>
            </a:extLst>
          </p:cNvPr>
          <p:cNvCxnSpPr>
            <a:cxnSpLocks/>
          </p:cNvCxnSpPr>
          <p:nvPr/>
        </p:nvCxnSpPr>
        <p:spPr>
          <a:xfrm flipV="1">
            <a:off x="10567647" y="5787857"/>
            <a:ext cx="648222" cy="35712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9" descr="Router Clip Art">
            <a:extLst>
              <a:ext uri="{FF2B5EF4-FFF2-40B4-BE49-F238E27FC236}">
                <a16:creationId xmlns:a16="http://schemas.microsoft.com/office/drawing/2014/main" id="{175F4BA8-116C-594B-A053-62CB5FC28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822" y="5011788"/>
            <a:ext cx="882530" cy="65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3C1C9B-13F7-0B4A-A03A-DB5B8C121279}"/>
              </a:ext>
            </a:extLst>
          </p:cNvPr>
          <p:cNvCxnSpPr>
            <a:cxnSpLocks/>
          </p:cNvCxnSpPr>
          <p:nvPr/>
        </p:nvCxnSpPr>
        <p:spPr>
          <a:xfrm flipV="1">
            <a:off x="10110028" y="5205447"/>
            <a:ext cx="0" cy="71513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E20B0D9E-A3F5-6A4A-98FE-9DF17CD94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50" y="3879839"/>
            <a:ext cx="568541" cy="695437"/>
          </a:xfrm>
          <a:prstGeom prst="rect">
            <a:avLst/>
          </a:prstGeom>
        </p:spPr>
      </p:pic>
      <p:pic>
        <p:nvPicPr>
          <p:cNvPr id="28" name="Picture 27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24145498-A0B8-A147-A14A-05F037976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6536" y="4204263"/>
            <a:ext cx="1035403" cy="1035403"/>
          </a:xfrm>
          <a:prstGeom prst="rect">
            <a:avLst/>
          </a:prstGeom>
        </p:spPr>
      </p:pic>
      <p:sp>
        <p:nvSpPr>
          <p:cNvPr id="29" name="Freeform 28">
            <a:extLst>
              <a:ext uri="{FF2B5EF4-FFF2-40B4-BE49-F238E27FC236}">
                <a16:creationId xmlns:a16="http://schemas.microsoft.com/office/drawing/2014/main" id="{52B45ED0-E7B5-A54C-A559-46A50D1A70DB}"/>
              </a:ext>
            </a:extLst>
          </p:cNvPr>
          <p:cNvSpPr/>
          <p:nvPr/>
        </p:nvSpPr>
        <p:spPr>
          <a:xfrm>
            <a:off x="9190299" y="4934534"/>
            <a:ext cx="1794076" cy="320372"/>
          </a:xfrm>
          <a:custGeom>
            <a:avLst/>
            <a:gdLst>
              <a:gd name="connsiteX0" fmla="*/ 0 w 1794076"/>
              <a:gd name="connsiteY0" fmla="*/ 146752 h 320372"/>
              <a:gd name="connsiteX1" fmla="*/ 601883 w 1794076"/>
              <a:gd name="connsiteY1" fmla="*/ 42580 h 320372"/>
              <a:gd name="connsiteX2" fmla="*/ 1388962 w 1794076"/>
              <a:gd name="connsiteY2" fmla="*/ 19431 h 320372"/>
              <a:gd name="connsiteX3" fmla="*/ 1794076 w 1794076"/>
              <a:gd name="connsiteY3" fmla="*/ 320372 h 32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4076" h="320372">
                <a:moveTo>
                  <a:pt x="0" y="146752"/>
                </a:moveTo>
                <a:cubicBezTo>
                  <a:pt x="185194" y="105276"/>
                  <a:pt x="370389" y="63800"/>
                  <a:pt x="601883" y="42580"/>
                </a:cubicBezTo>
                <a:cubicBezTo>
                  <a:pt x="833377" y="21360"/>
                  <a:pt x="1190263" y="-26868"/>
                  <a:pt x="1388962" y="19431"/>
                </a:cubicBezTo>
                <a:cubicBezTo>
                  <a:pt x="1587661" y="65730"/>
                  <a:pt x="1690868" y="193051"/>
                  <a:pt x="1794076" y="320372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11A585E7-F8EA-A54C-B24E-DB6858260130}"/>
              </a:ext>
            </a:extLst>
          </p:cNvPr>
          <p:cNvSpPr/>
          <p:nvPr/>
        </p:nvSpPr>
        <p:spPr>
          <a:xfrm>
            <a:off x="9074552" y="5208608"/>
            <a:ext cx="2013995" cy="896338"/>
          </a:xfrm>
          <a:custGeom>
            <a:avLst/>
            <a:gdLst>
              <a:gd name="connsiteX0" fmla="*/ 0 w 2013995"/>
              <a:gd name="connsiteY0" fmla="*/ 0 h 896338"/>
              <a:gd name="connsiteX1" fmla="*/ 625033 w 2013995"/>
              <a:gd name="connsiteY1" fmla="*/ 787078 h 896338"/>
              <a:gd name="connsiteX2" fmla="*/ 1331089 w 2013995"/>
              <a:gd name="connsiteY2" fmla="*/ 833377 h 896338"/>
              <a:gd name="connsiteX3" fmla="*/ 2013995 w 2013995"/>
              <a:gd name="connsiteY3" fmla="*/ 254643 h 89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995" h="896338">
                <a:moveTo>
                  <a:pt x="0" y="0"/>
                </a:moveTo>
                <a:cubicBezTo>
                  <a:pt x="201592" y="324091"/>
                  <a:pt x="403185" y="648182"/>
                  <a:pt x="625033" y="787078"/>
                </a:cubicBezTo>
                <a:cubicBezTo>
                  <a:pt x="846881" y="925974"/>
                  <a:pt x="1099595" y="922116"/>
                  <a:pt x="1331089" y="833377"/>
                </a:cubicBezTo>
                <a:cubicBezTo>
                  <a:pt x="1562583" y="744638"/>
                  <a:pt x="1788289" y="499640"/>
                  <a:pt x="2013995" y="254643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E54D0ACB-D168-B842-BA99-12A6A01F9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665" y="4331717"/>
            <a:ext cx="568541" cy="695437"/>
          </a:xfrm>
          <a:prstGeom prst="rect">
            <a:avLst/>
          </a:prstGeom>
        </p:spPr>
      </p:pic>
      <p:pic>
        <p:nvPicPr>
          <p:cNvPr id="32" name="Picture 31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BBD8525C-A05A-894A-8B7B-D793725CD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7151" y="4656141"/>
            <a:ext cx="1035403" cy="1035403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FBE9A9E-C134-7547-A998-9F186D3C367F}"/>
              </a:ext>
            </a:extLst>
          </p:cNvPr>
          <p:cNvCxnSpPr>
            <a:cxnSpLocks/>
          </p:cNvCxnSpPr>
          <p:nvPr/>
        </p:nvCxnSpPr>
        <p:spPr>
          <a:xfrm flipV="1">
            <a:off x="10758342" y="5836117"/>
            <a:ext cx="912165" cy="479438"/>
          </a:xfrm>
          <a:prstGeom prst="straightConnector1">
            <a:avLst/>
          </a:prstGeom>
          <a:ln w="50800">
            <a:solidFill>
              <a:srgbClr val="C0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19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4"/>
          <p:cNvSpPr>
            <a:spLocks noGrp="1"/>
          </p:cNvSpPr>
          <p:nvPr>
            <p:ph type="ctrTitle"/>
          </p:nvPr>
        </p:nvSpPr>
        <p:spPr>
          <a:xfrm>
            <a:off x="0" y="2030278"/>
            <a:ext cx="12192000" cy="1851643"/>
          </a:xfrm>
        </p:spPr>
        <p:txBody>
          <a:bodyPr/>
          <a:lstStyle/>
          <a:p>
            <a:r>
              <a:rPr lang="en-US" altLang="x-none" dirty="0"/>
              <a:t>What does the protocol </a:t>
            </a:r>
            <a:br>
              <a:rPr lang="en-US" altLang="x-none" dirty="0"/>
            </a:br>
            <a:r>
              <a:rPr lang="en-US" altLang="x-none" dirty="0"/>
              <a:t>compute?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74301" y="4241973"/>
            <a:ext cx="8009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(the outcome, not the computation)</a:t>
            </a:r>
          </a:p>
        </p:txBody>
      </p:sp>
    </p:spTree>
    <p:extLst>
      <p:ext uri="{BB962C8B-B14F-4D97-AF65-F5344CB8AC3E}">
        <p14:creationId xmlns:p14="http://schemas.microsoft.com/office/powerpoint/2010/main" val="324076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Different ways to represent paths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Trade-offs</a:t>
            </a:r>
          </a:p>
          <a:p>
            <a:pPr lvl="1"/>
            <a:r>
              <a:rPr lang="en-US" altLang="x-none" dirty="0"/>
              <a:t>State required to represent the paths</a:t>
            </a:r>
          </a:p>
          <a:p>
            <a:pPr lvl="1"/>
            <a:r>
              <a:rPr lang="en-US" altLang="x-none" dirty="0"/>
              <a:t>Efficiency of the resulting paths</a:t>
            </a:r>
          </a:p>
          <a:p>
            <a:pPr lvl="1"/>
            <a:r>
              <a:rPr lang="en-US" altLang="x-none" dirty="0"/>
              <a:t>Ability to support multiple paths</a:t>
            </a:r>
          </a:p>
          <a:p>
            <a:pPr lvl="1"/>
            <a:r>
              <a:rPr lang="en-US" altLang="x-none" dirty="0"/>
              <a:t>Complexity of computing the paths</a:t>
            </a:r>
          </a:p>
          <a:p>
            <a:pPr lvl="1"/>
            <a:r>
              <a:rPr lang="en-US" altLang="x-none" dirty="0"/>
              <a:t>Which nodes are “in charge”</a:t>
            </a:r>
          </a:p>
          <a:p>
            <a:pPr lvl="1"/>
            <a:endParaRPr lang="en-US" altLang="x-none" dirty="0"/>
          </a:p>
          <a:p>
            <a:r>
              <a:rPr lang="en-US" altLang="x-none" dirty="0"/>
              <a:t>Applied in different settings</a:t>
            </a:r>
          </a:p>
          <a:p>
            <a:pPr lvl="1"/>
            <a:r>
              <a:rPr lang="en-US" altLang="x-none" dirty="0"/>
              <a:t>LAN, intra-domain, inter-domain</a:t>
            </a:r>
          </a:p>
        </p:txBody>
      </p:sp>
      <p:sp>
        <p:nvSpPr>
          <p:cNvPr id="25605" name="Oval 4"/>
          <p:cNvSpPr>
            <a:spLocks noChangeArrowheads="1"/>
          </p:cNvSpPr>
          <p:nvPr/>
        </p:nvSpPr>
        <p:spPr bwMode="auto">
          <a:xfrm>
            <a:off x="8505826" y="3760789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5606" name="Oval 5"/>
          <p:cNvSpPr>
            <a:spLocks noChangeArrowheads="1"/>
          </p:cNvSpPr>
          <p:nvPr/>
        </p:nvSpPr>
        <p:spPr bwMode="auto">
          <a:xfrm>
            <a:off x="7699376" y="4605339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5607" name="Oval 6"/>
          <p:cNvSpPr>
            <a:spLocks noChangeArrowheads="1"/>
          </p:cNvSpPr>
          <p:nvPr/>
        </p:nvSpPr>
        <p:spPr bwMode="auto">
          <a:xfrm>
            <a:off x="9312276" y="4605339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5608" name="Oval 7"/>
          <p:cNvSpPr>
            <a:spLocks noChangeArrowheads="1"/>
          </p:cNvSpPr>
          <p:nvPr/>
        </p:nvSpPr>
        <p:spPr bwMode="auto">
          <a:xfrm>
            <a:off x="8429626" y="518160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5609" name="Oval 8"/>
          <p:cNvSpPr>
            <a:spLocks noChangeArrowheads="1"/>
          </p:cNvSpPr>
          <p:nvPr/>
        </p:nvSpPr>
        <p:spPr bwMode="auto">
          <a:xfrm>
            <a:off x="9428164" y="5834064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5610" name="Oval 9"/>
          <p:cNvSpPr>
            <a:spLocks noChangeArrowheads="1"/>
          </p:cNvSpPr>
          <p:nvPr/>
        </p:nvSpPr>
        <p:spPr bwMode="auto">
          <a:xfrm>
            <a:off x="7391401" y="5603875"/>
            <a:ext cx="422275" cy="382588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5611" name="Oval 10"/>
          <p:cNvSpPr>
            <a:spLocks noChangeArrowheads="1"/>
          </p:cNvSpPr>
          <p:nvPr/>
        </p:nvSpPr>
        <p:spPr bwMode="auto">
          <a:xfrm>
            <a:off x="8197851" y="6026150"/>
            <a:ext cx="422275" cy="382588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5612" name="Line 11"/>
          <p:cNvSpPr>
            <a:spLocks noChangeShapeType="1"/>
          </p:cNvSpPr>
          <p:nvPr/>
        </p:nvSpPr>
        <p:spPr bwMode="auto">
          <a:xfrm flipH="1">
            <a:off x="8045451" y="4105276"/>
            <a:ext cx="536575" cy="5381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Line 12"/>
          <p:cNvSpPr>
            <a:spLocks noChangeShapeType="1"/>
          </p:cNvSpPr>
          <p:nvPr/>
        </p:nvSpPr>
        <p:spPr bwMode="auto">
          <a:xfrm>
            <a:off x="8890001" y="4067176"/>
            <a:ext cx="498475" cy="6524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13"/>
          <p:cNvSpPr>
            <a:spLocks noChangeShapeType="1"/>
          </p:cNvSpPr>
          <p:nvPr/>
        </p:nvSpPr>
        <p:spPr bwMode="auto">
          <a:xfrm>
            <a:off x="8045451" y="4911726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Line 14"/>
          <p:cNvSpPr>
            <a:spLocks noChangeShapeType="1"/>
          </p:cNvSpPr>
          <p:nvPr/>
        </p:nvSpPr>
        <p:spPr bwMode="auto">
          <a:xfrm>
            <a:off x="8774113" y="5487989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Line 15"/>
          <p:cNvSpPr>
            <a:spLocks noChangeShapeType="1"/>
          </p:cNvSpPr>
          <p:nvPr/>
        </p:nvSpPr>
        <p:spPr bwMode="auto">
          <a:xfrm>
            <a:off x="9542464" y="4989513"/>
            <a:ext cx="115887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Line 16"/>
          <p:cNvSpPr>
            <a:spLocks noChangeShapeType="1"/>
          </p:cNvSpPr>
          <p:nvPr/>
        </p:nvSpPr>
        <p:spPr bwMode="auto">
          <a:xfrm>
            <a:off x="8736013" y="4143375"/>
            <a:ext cx="844550" cy="17287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17"/>
          <p:cNvSpPr>
            <a:spLocks noChangeShapeType="1"/>
          </p:cNvSpPr>
          <p:nvPr/>
        </p:nvSpPr>
        <p:spPr bwMode="auto">
          <a:xfrm flipV="1">
            <a:off x="7775575" y="5487989"/>
            <a:ext cx="692150" cy="2301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Line 18"/>
          <p:cNvSpPr>
            <a:spLocks noChangeShapeType="1"/>
          </p:cNvSpPr>
          <p:nvPr/>
        </p:nvSpPr>
        <p:spPr bwMode="auto">
          <a:xfrm flipV="1">
            <a:off x="8429625" y="5526088"/>
            <a:ext cx="190500" cy="5000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Line 19"/>
          <p:cNvSpPr>
            <a:spLocks noChangeShapeType="1"/>
          </p:cNvSpPr>
          <p:nvPr/>
        </p:nvSpPr>
        <p:spPr bwMode="auto">
          <a:xfrm flipH="1" flipV="1">
            <a:off x="7735888" y="5910264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9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Spanning tree (Ethernet)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One tree that reaches every node</a:t>
            </a:r>
          </a:p>
          <a:p>
            <a:pPr lvl="1"/>
            <a:r>
              <a:rPr lang="en-US" altLang="x-none" dirty="0"/>
              <a:t>Single path between each pair of nodes</a:t>
            </a:r>
          </a:p>
          <a:p>
            <a:pPr lvl="1"/>
            <a:r>
              <a:rPr lang="en-US" altLang="x-none" dirty="0"/>
              <a:t>No loops, so can support broadcast easily</a:t>
            </a:r>
          </a:p>
          <a:p>
            <a:r>
              <a:rPr lang="en-US" altLang="x-none" dirty="0"/>
              <a:t>Disadvantages</a:t>
            </a:r>
          </a:p>
          <a:p>
            <a:pPr lvl="1"/>
            <a:r>
              <a:rPr lang="en-US" altLang="x-none" dirty="0"/>
              <a:t>Paths are sometimes long</a:t>
            </a:r>
          </a:p>
          <a:p>
            <a:pPr lvl="1"/>
            <a:r>
              <a:rPr lang="en-US" altLang="x-none" dirty="0"/>
              <a:t>Some links are not used at all</a:t>
            </a:r>
          </a:p>
        </p:txBody>
      </p:sp>
      <p:sp>
        <p:nvSpPr>
          <p:cNvPr id="26629" name="Oval 4"/>
          <p:cNvSpPr>
            <a:spLocks noChangeArrowheads="1"/>
          </p:cNvSpPr>
          <p:nvPr/>
        </p:nvSpPr>
        <p:spPr bwMode="auto">
          <a:xfrm>
            <a:off x="3492501" y="411480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30" name="Oval 5"/>
          <p:cNvSpPr>
            <a:spLocks noChangeArrowheads="1"/>
          </p:cNvSpPr>
          <p:nvPr/>
        </p:nvSpPr>
        <p:spPr bwMode="auto">
          <a:xfrm>
            <a:off x="2686051" y="495935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31" name="Oval 6"/>
          <p:cNvSpPr>
            <a:spLocks noChangeArrowheads="1"/>
          </p:cNvSpPr>
          <p:nvPr/>
        </p:nvSpPr>
        <p:spPr bwMode="auto">
          <a:xfrm>
            <a:off x="4298951" y="495935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32" name="Oval 7"/>
          <p:cNvSpPr>
            <a:spLocks noChangeArrowheads="1"/>
          </p:cNvSpPr>
          <p:nvPr/>
        </p:nvSpPr>
        <p:spPr bwMode="auto">
          <a:xfrm>
            <a:off x="3416301" y="5535614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33" name="Oval 8"/>
          <p:cNvSpPr>
            <a:spLocks noChangeArrowheads="1"/>
          </p:cNvSpPr>
          <p:nvPr/>
        </p:nvSpPr>
        <p:spPr bwMode="auto">
          <a:xfrm>
            <a:off x="4414839" y="6188076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34" name="Oval 9"/>
          <p:cNvSpPr>
            <a:spLocks noChangeArrowheads="1"/>
          </p:cNvSpPr>
          <p:nvPr/>
        </p:nvSpPr>
        <p:spPr bwMode="auto">
          <a:xfrm>
            <a:off x="2378076" y="5957889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35" name="Oval 10"/>
          <p:cNvSpPr>
            <a:spLocks noChangeArrowheads="1"/>
          </p:cNvSpPr>
          <p:nvPr/>
        </p:nvSpPr>
        <p:spPr bwMode="auto">
          <a:xfrm>
            <a:off x="3184526" y="6380164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36" name="Line 11"/>
          <p:cNvSpPr>
            <a:spLocks noChangeShapeType="1"/>
          </p:cNvSpPr>
          <p:nvPr/>
        </p:nvSpPr>
        <p:spPr bwMode="auto">
          <a:xfrm flipH="1">
            <a:off x="3032126" y="4459288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Line 12"/>
          <p:cNvSpPr>
            <a:spLocks noChangeShapeType="1"/>
          </p:cNvSpPr>
          <p:nvPr/>
        </p:nvSpPr>
        <p:spPr bwMode="auto">
          <a:xfrm>
            <a:off x="3876676" y="4421188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Line 13"/>
          <p:cNvSpPr>
            <a:spLocks noChangeShapeType="1"/>
          </p:cNvSpPr>
          <p:nvPr/>
        </p:nvSpPr>
        <p:spPr bwMode="auto">
          <a:xfrm>
            <a:off x="3032126" y="5265739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Line 14"/>
          <p:cNvSpPr>
            <a:spLocks noChangeShapeType="1"/>
          </p:cNvSpPr>
          <p:nvPr/>
        </p:nvSpPr>
        <p:spPr bwMode="auto">
          <a:xfrm>
            <a:off x="3760788" y="5842001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Line 15"/>
          <p:cNvSpPr>
            <a:spLocks noChangeShapeType="1"/>
          </p:cNvSpPr>
          <p:nvPr/>
        </p:nvSpPr>
        <p:spPr bwMode="auto">
          <a:xfrm>
            <a:off x="4529139" y="5343525"/>
            <a:ext cx="115887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Line 16"/>
          <p:cNvSpPr>
            <a:spLocks noChangeShapeType="1"/>
          </p:cNvSpPr>
          <p:nvPr/>
        </p:nvSpPr>
        <p:spPr bwMode="auto">
          <a:xfrm>
            <a:off x="3722688" y="4497389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Line 17"/>
          <p:cNvSpPr>
            <a:spLocks noChangeShapeType="1"/>
          </p:cNvSpPr>
          <p:nvPr/>
        </p:nvSpPr>
        <p:spPr bwMode="auto">
          <a:xfrm flipV="1">
            <a:off x="2762250" y="5842000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Line 18"/>
          <p:cNvSpPr>
            <a:spLocks noChangeShapeType="1"/>
          </p:cNvSpPr>
          <p:nvPr/>
        </p:nvSpPr>
        <p:spPr bwMode="auto">
          <a:xfrm flipV="1">
            <a:off x="3416300" y="5880101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Line 19"/>
          <p:cNvSpPr>
            <a:spLocks noChangeShapeType="1"/>
          </p:cNvSpPr>
          <p:nvPr/>
        </p:nvSpPr>
        <p:spPr bwMode="auto">
          <a:xfrm flipH="1" flipV="1">
            <a:off x="2722563" y="6264276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AutoShape 20"/>
          <p:cNvSpPr>
            <a:spLocks noChangeArrowheads="1"/>
          </p:cNvSpPr>
          <p:nvPr/>
        </p:nvSpPr>
        <p:spPr bwMode="auto">
          <a:xfrm>
            <a:off x="5413376" y="4959351"/>
            <a:ext cx="1266825" cy="498475"/>
          </a:xfrm>
          <a:prstGeom prst="rightArrow">
            <a:avLst>
              <a:gd name="adj1" fmla="val 50000"/>
              <a:gd name="adj2" fmla="val 63535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46" name="Oval 21"/>
          <p:cNvSpPr>
            <a:spLocks noChangeArrowheads="1"/>
          </p:cNvSpPr>
          <p:nvPr/>
        </p:nvSpPr>
        <p:spPr bwMode="auto">
          <a:xfrm>
            <a:off x="8332789" y="415290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47" name="Oval 22"/>
          <p:cNvSpPr>
            <a:spLocks noChangeArrowheads="1"/>
          </p:cNvSpPr>
          <p:nvPr/>
        </p:nvSpPr>
        <p:spPr bwMode="auto">
          <a:xfrm>
            <a:off x="7526339" y="499745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48" name="Oval 23"/>
          <p:cNvSpPr>
            <a:spLocks noChangeArrowheads="1"/>
          </p:cNvSpPr>
          <p:nvPr/>
        </p:nvSpPr>
        <p:spPr bwMode="auto">
          <a:xfrm>
            <a:off x="9139239" y="499745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49" name="Oval 24"/>
          <p:cNvSpPr>
            <a:spLocks noChangeArrowheads="1"/>
          </p:cNvSpPr>
          <p:nvPr/>
        </p:nvSpPr>
        <p:spPr bwMode="auto">
          <a:xfrm>
            <a:off x="8256589" y="5573714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50" name="Oval 25"/>
          <p:cNvSpPr>
            <a:spLocks noChangeArrowheads="1"/>
          </p:cNvSpPr>
          <p:nvPr/>
        </p:nvSpPr>
        <p:spPr bwMode="auto">
          <a:xfrm>
            <a:off x="9255126" y="6226176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51" name="Oval 26"/>
          <p:cNvSpPr>
            <a:spLocks noChangeArrowheads="1"/>
          </p:cNvSpPr>
          <p:nvPr/>
        </p:nvSpPr>
        <p:spPr bwMode="auto">
          <a:xfrm>
            <a:off x="7218364" y="5995989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52" name="Oval 27"/>
          <p:cNvSpPr>
            <a:spLocks noChangeArrowheads="1"/>
          </p:cNvSpPr>
          <p:nvPr/>
        </p:nvSpPr>
        <p:spPr bwMode="auto">
          <a:xfrm>
            <a:off x="8024814" y="6418264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53" name="Line 28"/>
          <p:cNvSpPr>
            <a:spLocks noChangeShapeType="1"/>
          </p:cNvSpPr>
          <p:nvPr/>
        </p:nvSpPr>
        <p:spPr bwMode="auto">
          <a:xfrm flipH="1">
            <a:off x="7872414" y="4497388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4" name="Line 29"/>
          <p:cNvSpPr>
            <a:spLocks noChangeShapeType="1"/>
          </p:cNvSpPr>
          <p:nvPr/>
        </p:nvSpPr>
        <p:spPr bwMode="auto">
          <a:xfrm>
            <a:off x="8716964" y="4459288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5" name="Line 30"/>
          <p:cNvSpPr>
            <a:spLocks noChangeShapeType="1"/>
          </p:cNvSpPr>
          <p:nvPr/>
        </p:nvSpPr>
        <p:spPr bwMode="auto">
          <a:xfrm>
            <a:off x="7872414" y="5303839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8601075" y="5880101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9369425" y="5381625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8" name="Line 33"/>
          <p:cNvSpPr>
            <a:spLocks noChangeShapeType="1"/>
          </p:cNvSpPr>
          <p:nvPr/>
        </p:nvSpPr>
        <p:spPr bwMode="auto">
          <a:xfrm>
            <a:off x="8562975" y="4535489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9" name="Line 34"/>
          <p:cNvSpPr>
            <a:spLocks noChangeShapeType="1"/>
          </p:cNvSpPr>
          <p:nvPr/>
        </p:nvSpPr>
        <p:spPr bwMode="auto">
          <a:xfrm flipV="1">
            <a:off x="7602538" y="5880100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0" name="Line 35"/>
          <p:cNvSpPr>
            <a:spLocks noChangeShapeType="1"/>
          </p:cNvSpPr>
          <p:nvPr/>
        </p:nvSpPr>
        <p:spPr bwMode="auto">
          <a:xfrm flipV="1">
            <a:off x="8256588" y="5918201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 flipH="1" flipV="1">
            <a:off x="7562850" y="6302376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Shortest paths (OSPF/IS-IS)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Shortest path(s) between each pair of nodes</a:t>
            </a:r>
          </a:p>
          <a:p>
            <a:pPr lvl="1"/>
            <a:r>
              <a:rPr lang="en-US" altLang="x-none" dirty="0"/>
              <a:t>Separate shortest-path tree rooted at each node</a:t>
            </a:r>
          </a:p>
          <a:p>
            <a:pPr lvl="1"/>
            <a:r>
              <a:rPr lang="en-US" altLang="x-none" dirty="0"/>
              <a:t>Minimum hop count or minimum sum of edge weights</a:t>
            </a:r>
          </a:p>
          <a:p>
            <a:r>
              <a:rPr lang="en-US" altLang="x-none" dirty="0"/>
              <a:t>Disadvantages</a:t>
            </a:r>
          </a:p>
          <a:p>
            <a:pPr lvl="1"/>
            <a:r>
              <a:rPr lang="en-US" altLang="x-none" dirty="0"/>
              <a:t>All nodes need to agree on the link metrics</a:t>
            </a:r>
          </a:p>
          <a:p>
            <a:pPr lvl="1"/>
            <a:r>
              <a:rPr lang="en-US" altLang="x-none" dirty="0"/>
              <a:t>Multipath routing is limited to Equal cost </a:t>
            </a:r>
            <a:r>
              <a:rPr lang="en-US" altLang="x-none" dirty="0" err="1"/>
              <a:t>multiPath</a:t>
            </a:r>
            <a:endParaRPr lang="en-US" altLang="x-none" dirty="0"/>
          </a:p>
        </p:txBody>
      </p:sp>
      <p:sp>
        <p:nvSpPr>
          <p:cNvPr id="27654" name="Oval 5"/>
          <p:cNvSpPr>
            <a:spLocks noChangeArrowheads="1"/>
          </p:cNvSpPr>
          <p:nvPr/>
        </p:nvSpPr>
        <p:spPr bwMode="auto">
          <a:xfrm>
            <a:off x="3484564" y="409575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7655" name="Oval 6"/>
          <p:cNvSpPr>
            <a:spLocks noChangeArrowheads="1"/>
          </p:cNvSpPr>
          <p:nvPr/>
        </p:nvSpPr>
        <p:spPr bwMode="auto">
          <a:xfrm>
            <a:off x="2678114" y="494030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7656" name="Oval 7"/>
          <p:cNvSpPr>
            <a:spLocks noChangeArrowheads="1"/>
          </p:cNvSpPr>
          <p:nvPr/>
        </p:nvSpPr>
        <p:spPr bwMode="auto">
          <a:xfrm>
            <a:off x="4291014" y="494030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7657" name="Oval 8"/>
          <p:cNvSpPr>
            <a:spLocks noChangeArrowheads="1"/>
          </p:cNvSpPr>
          <p:nvPr/>
        </p:nvSpPr>
        <p:spPr bwMode="auto">
          <a:xfrm>
            <a:off x="3408364" y="5516564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7658" name="Oval 9"/>
          <p:cNvSpPr>
            <a:spLocks noChangeArrowheads="1"/>
          </p:cNvSpPr>
          <p:nvPr/>
        </p:nvSpPr>
        <p:spPr bwMode="auto">
          <a:xfrm>
            <a:off x="4406901" y="6169026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7659" name="Oval 10"/>
          <p:cNvSpPr>
            <a:spLocks noChangeArrowheads="1"/>
          </p:cNvSpPr>
          <p:nvPr/>
        </p:nvSpPr>
        <p:spPr bwMode="auto">
          <a:xfrm>
            <a:off x="2370139" y="5938839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7660" name="Oval 11"/>
          <p:cNvSpPr>
            <a:spLocks noChangeArrowheads="1"/>
          </p:cNvSpPr>
          <p:nvPr/>
        </p:nvSpPr>
        <p:spPr bwMode="auto">
          <a:xfrm>
            <a:off x="3176589" y="6361114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H="1">
            <a:off x="3024189" y="4440238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3868739" y="4402138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3024189" y="5246689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>
            <a:off x="3752850" y="5822951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>
            <a:off x="4521200" y="5324475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Line 16"/>
          <p:cNvSpPr>
            <a:spLocks noChangeShapeType="1"/>
          </p:cNvSpPr>
          <p:nvPr/>
        </p:nvSpPr>
        <p:spPr bwMode="auto">
          <a:xfrm>
            <a:off x="3714750" y="4478339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7" name="Line 17"/>
          <p:cNvSpPr>
            <a:spLocks noChangeShapeType="1"/>
          </p:cNvSpPr>
          <p:nvPr/>
        </p:nvSpPr>
        <p:spPr bwMode="auto">
          <a:xfrm flipV="1">
            <a:off x="2754313" y="5822950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Line 18"/>
          <p:cNvSpPr>
            <a:spLocks noChangeShapeType="1"/>
          </p:cNvSpPr>
          <p:nvPr/>
        </p:nvSpPr>
        <p:spPr bwMode="auto">
          <a:xfrm flipV="1">
            <a:off x="3408363" y="5861051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Line 19"/>
          <p:cNvSpPr>
            <a:spLocks noChangeShapeType="1"/>
          </p:cNvSpPr>
          <p:nvPr/>
        </p:nvSpPr>
        <p:spPr bwMode="auto">
          <a:xfrm flipH="1" flipV="1">
            <a:off x="2714625" y="6245226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AutoShape 20"/>
          <p:cNvSpPr>
            <a:spLocks noChangeArrowheads="1"/>
          </p:cNvSpPr>
          <p:nvPr/>
        </p:nvSpPr>
        <p:spPr bwMode="auto">
          <a:xfrm>
            <a:off x="5405439" y="4940301"/>
            <a:ext cx="1266825" cy="498475"/>
          </a:xfrm>
          <a:prstGeom prst="rightArrow">
            <a:avLst>
              <a:gd name="adj1" fmla="val 50000"/>
              <a:gd name="adj2" fmla="val 63535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7671" name="Oval 22"/>
          <p:cNvSpPr>
            <a:spLocks noChangeArrowheads="1"/>
          </p:cNvSpPr>
          <p:nvPr/>
        </p:nvSpPr>
        <p:spPr bwMode="auto">
          <a:xfrm>
            <a:off x="8324851" y="413385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7672" name="Oval 23"/>
          <p:cNvSpPr>
            <a:spLocks noChangeArrowheads="1"/>
          </p:cNvSpPr>
          <p:nvPr/>
        </p:nvSpPr>
        <p:spPr bwMode="auto">
          <a:xfrm>
            <a:off x="7518401" y="497840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7673" name="Oval 24"/>
          <p:cNvSpPr>
            <a:spLocks noChangeArrowheads="1"/>
          </p:cNvSpPr>
          <p:nvPr/>
        </p:nvSpPr>
        <p:spPr bwMode="auto">
          <a:xfrm>
            <a:off x="9131301" y="497840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7674" name="Oval 25"/>
          <p:cNvSpPr>
            <a:spLocks noChangeArrowheads="1"/>
          </p:cNvSpPr>
          <p:nvPr/>
        </p:nvSpPr>
        <p:spPr bwMode="auto">
          <a:xfrm>
            <a:off x="8248651" y="5554664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7675" name="Oval 26"/>
          <p:cNvSpPr>
            <a:spLocks noChangeArrowheads="1"/>
          </p:cNvSpPr>
          <p:nvPr/>
        </p:nvSpPr>
        <p:spPr bwMode="auto">
          <a:xfrm>
            <a:off x="9247189" y="6207126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7676" name="Oval 27"/>
          <p:cNvSpPr>
            <a:spLocks noChangeArrowheads="1"/>
          </p:cNvSpPr>
          <p:nvPr/>
        </p:nvSpPr>
        <p:spPr bwMode="auto">
          <a:xfrm>
            <a:off x="7210426" y="5976939"/>
            <a:ext cx="422275" cy="382587"/>
          </a:xfrm>
          <a:prstGeom prst="ellipse">
            <a:avLst/>
          </a:prstGeom>
          <a:solidFill>
            <a:srgbClr val="CC99FF"/>
          </a:solidFill>
          <a:ln w="3810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7677" name="Oval 28"/>
          <p:cNvSpPr>
            <a:spLocks noChangeArrowheads="1"/>
          </p:cNvSpPr>
          <p:nvPr/>
        </p:nvSpPr>
        <p:spPr bwMode="auto">
          <a:xfrm>
            <a:off x="8016876" y="6399214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7678" name="Line 28"/>
          <p:cNvSpPr>
            <a:spLocks noChangeShapeType="1"/>
          </p:cNvSpPr>
          <p:nvPr/>
        </p:nvSpPr>
        <p:spPr bwMode="auto">
          <a:xfrm flipH="1">
            <a:off x="7864476" y="4478338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9" name="Line 29"/>
          <p:cNvSpPr>
            <a:spLocks noChangeShapeType="1"/>
          </p:cNvSpPr>
          <p:nvPr/>
        </p:nvSpPr>
        <p:spPr bwMode="auto">
          <a:xfrm>
            <a:off x="8709026" y="4440238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0" name="Line 30"/>
          <p:cNvSpPr>
            <a:spLocks noChangeShapeType="1"/>
          </p:cNvSpPr>
          <p:nvPr/>
        </p:nvSpPr>
        <p:spPr bwMode="auto">
          <a:xfrm>
            <a:off x="7864476" y="5284789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1" name="Line 31"/>
          <p:cNvSpPr>
            <a:spLocks noChangeShapeType="1"/>
          </p:cNvSpPr>
          <p:nvPr/>
        </p:nvSpPr>
        <p:spPr bwMode="auto">
          <a:xfrm>
            <a:off x="8593138" y="5861051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2" name="Line 32"/>
          <p:cNvSpPr>
            <a:spLocks noChangeShapeType="1"/>
          </p:cNvSpPr>
          <p:nvPr/>
        </p:nvSpPr>
        <p:spPr bwMode="auto">
          <a:xfrm>
            <a:off x="9361489" y="5362575"/>
            <a:ext cx="115887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3" name="Line 33"/>
          <p:cNvSpPr>
            <a:spLocks noChangeShapeType="1"/>
          </p:cNvSpPr>
          <p:nvPr/>
        </p:nvSpPr>
        <p:spPr bwMode="auto">
          <a:xfrm>
            <a:off x="8555038" y="4516439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4" name="Line 34"/>
          <p:cNvSpPr>
            <a:spLocks noChangeShapeType="1"/>
          </p:cNvSpPr>
          <p:nvPr/>
        </p:nvSpPr>
        <p:spPr bwMode="auto">
          <a:xfrm flipV="1">
            <a:off x="7594600" y="5861050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5" name="Line 35"/>
          <p:cNvSpPr>
            <a:spLocks noChangeShapeType="1"/>
          </p:cNvSpPr>
          <p:nvPr/>
        </p:nvSpPr>
        <p:spPr bwMode="auto">
          <a:xfrm flipV="1">
            <a:off x="8248650" y="5899151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6" name="Line 36"/>
          <p:cNvSpPr>
            <a:spLocks noChangeShapeType="1"/>
          </p:cNvSpPr>
          <p:nvPr/>
        </p:nvSpPr>
        <p:spPr bwMode="auto">
          <a:xfrm flipH="1" flipV="1">
            <a:off x="7554913" y="6283326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361490" y="1146875"/>
            <a:ext cx="26187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Set by network administrator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9131301" y="2027131"/>
            <a:ext cx="586540" cy="62307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17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Local policy at each hop (BGP)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Locally best path</a:t>
            </a:r>
          </a:p>
          <a:p>
            <a:pPr lvl="1"/>
            <a:r>
              <a:rPr lang="en-US" altLang="x-none" dirty="0"/>
              <a:t>Local policy: each node picks the path it likes best </a:t>
            </a:r>
          </a:p>
          <a:p>
            <a:pPr lvl="1"/>
            <a:r>
              <a:rPr lang="en-US" altLang="x-none" dirty="0"/>
              <a:t>… among the paths chosen by its neighbors</a:t>
            </a:r>
          </a:p>
          <a:p>
            <a:r>
              <a:rPr lang="en-US" altLang="x-none" dirty="0"/>
              <a:t>Disadvantages</a:t>
            </a:r>
          </a:p>
          <a:p>
            <a:pPr lvl="1"/>
            <a:r>
              <a:rPr lang="en-US" altLang="x-none" dirty="0"/>
              <a:t>More complicated to configure and model</a:t>
            </a:r>
          </a:p>
        </p:txBody>
      </p:sp>
      <p:sp>
        <p:nvSpPr>
          <p:cNvPr id="28677" name="Oval 4"/>
          <p:cNvSpPr>
            <a:spLocks noChangeArrowheads="1"/>
          </p:cNvSpPr>
          <p:nvPr/>
        </p:nvSpPr>
        <p:spPr bwMode="auto">
          <a:xfrm>
            <a:off x="3484564" y="3929064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2</a:t>
            </a:r>
          </a:p>
        </p:txBody>
      </p:sp>
      <p:sp>
        <p:nvSpPr>
          <p:cNvPr id="28678" name="Oval 5"/>
          <p:cNvSpPr>
            <a:spLocks noChangeArrowheads="1"/>
          </p:cNvSpPr>
          <p:nvPr/>
        </p:nvSpPr>
        <p:spPr bwMode="auto">
          <a:xfrm>
            <a:off x="2678114" y="4773614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3</a:t>
            </a:r>
          </a:p>
        </p:txBody>
      </p:sp>
      <p:sp>
        <p:nvSpPr>
          <p:cNvPr id="28679" name="Oval 6"/>
          <p:cNvSpPr>
            <a:spLocks noChangeArrowheads="1"/>
          </p:cNvSpPr>
          <p:nvPr/>
        </p:nvSpPr>
        <p:spPr bwMode="auto">
          <a:xfrm>
            <a:off x="4291014" y="4773614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1</a:t>
            </a:r>
          </a:p>
        </p:txBody>
      </p:sp>
      <p:sp>
        <p:nvSpPr>
          <p:cNvPr id="28680" name="Oval 7"/>
          <p:cNvSpPr>
            <a:spLocks noChangeArrowheads="1"/>
          </p:cNvSpPr>
          <p:nvPr/>
        </p:nvSpPr>
        <p:spPr bwMode="auto">
          <a:xfrm>
            <a:off x="3408364" y="5349876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4</a:t>
            </a:r>
          </a:p>
        </p:txBody>
      </p:sp>
      <p:sp>
        <p:nvSpPr>
          <p:cNvPr id="28681" name="Oval 8"/>
          <p:cNvSpPr>
            <a:spLocks noChangeArrowheads="1"/>
          </p:cNvSpPr>
          <p:nvPr/>
        </p:nvSpPr>
        <p:spPr bwMode="auto">
          <a:xfrm>
            <a:off x="4406901" y="6002339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d</a:t>
            </a:r>
          </a:p>
        </p:txBody>
      </p:sp>
      <p:sp>
        <p:nvSpPr>
          <p:cNvPr id="28682" name="Oval 9"/>
          <p:cNvSpPr>
            <a:spLocks noChangeArrowheads="1"/>
          </p:cNvSpPr>
          <p:nvPr/>
        </p:nvSpPr>
        <p:spPr bwMode="auto">
          <a:xfrm>
            <a:off x="2370139" y="5772150"/>
            <a:ext cx="422275" cy="382588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5</a:t>
            </a:r>
          </a:p>
        </p:txBody>
      </p:sp>
      <p:sp>
        <p:nvSpPr>
          <p:cNvPr id="28683" name="Oval 10"/>
          <p:cNvSpPr>
            <a:spLocks noChangeArrowheads="1"/>
          </p:cNvSpPr>
          <p:nvPr/>
        </p:nvSpPr>
        <p:spPr bwMode="auto">
          <a:xfrm>
            <a:off x="3176589" y="6194425"/>
            <a:ext cx="422275" cy="382588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6</a:t>
            </a:r>
          </a:p>
        </p:txBody>
      </p:sp>
      <p:sp>
        <p:nvSpPr>
          <p:cNvPr id="28684" name="Line 11"/>
          <p:cNvSpPr>
            <a:spLocks noChangeShapeType="1"/>
          </p:cNvSpPr>
          <p:nvPr/>
        </p:nvSpPr>
        <p:spPr bwMode="auto">
          <a:xfrm flipH="1">
            <a:off x="3024189" y="4273551"/>
            <a:ext cx="536575" cy="5381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Line 12"/>
          <p:cNvSpPr>
            <a:spLocks noChangeShapeType="1"/>
          </p:cNvSpPr>
          <p:nvPr/>
        </p:nvSpPr>
        <p:spPr bwMode="auto">
          <a:xfrm>
            <a:off x="3868739" y="4235451"/>
            <a:ext cx="498475" cy="6524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3"/>
          <p:cNvSpPr>
            <a:spLocks noChangeShapeType="1"/>
          </p:cNvSpPr>
          <p:nvPr/>
        </p:nvSpPr>
        <p:spPr bwMode="auto">
          <a:xfrm>
            <a:off x="3024189" y="5080001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14"/>
          <p:cNvSpPr>
            <a:spLocks noChangeShapeType="1"/>
          </p:cNvSpPr>
          <p:nvPr/>
        </p:nvSpPr>
        <p:spPr bwMode="auto">
          <a:xfrm>
            <a:off x="3752850" y="5656264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Line 15"/>
          <p:cNvSpPr>
            <a:spLocks noChangeShapeType="1"/>
          </p:cNvSpPr>
          <p:nvPr/>
        </p:nvSpPr>
        <p:spPr bwMode="auto">
          <a:xfrm>
            <a:off x="4521200" y="5157788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Line 16"/>
          <p:cNvSpPr>
            <a:spLocks noChangeShapeType="1"/>
          </p:cNvSpPr>
          <p:nvPr/>
        </p:nvSpPr>
        <p:spPr bwMode="auto">
          <a:xfrm>
            <a:off x="3714750" y="4311650"/>
            <a:ext cx="844550" cy="17287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Line 17"/>
          <p:cNvSpPr>
            <a:spLocks noChangeShapeType="1"/>
          </p:cNvSpPr>
          <p:nvPr/>
        </p:nvSpPr>
        <p:spPr bwMode="auto">
          <a:xfrm flipV="1">
            <a:off x="2754313" y="5656264"/>
            <a:ext cx="692150" cy="2301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Line 18"/>
          <p:cNvSpPr>
            <a:spLocks noChangeShapeType="1"/>
          </p:cNvSpPr>
          <p:nvPr/>
        </p:nvSpPr>
        <p:spPr bwMode="auto">
          <a:xfrm flipV="1">
            <a:off x="3408363" y="5694363"/>
            <a:ext cx="190500" cy="5000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Line 19"/>
          <p:cNvSpPr>
            <a:spLocks noChangeShapeType="1"/>
          </p:cNvSpPr>
          <p:nvPr/>
        </p:nvSpPr>
        <p:spPr bwMode="auto">
          <a:xfrm flipH="1" flipV="1">
            <a:off x="2714625" y="6078539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TextBox 20"/>
          <p:cNvSpPr txBox="1">
            <a:spLocks noChangeArrowheads="1"/>
          </p:cNvSpPr>
          <p:nvPr/>
        </p:nvSpPr>
        <p:spPr bwMode="auto">
          <a:xfrm>
            <a:off x="4648200" y="4648201"/>
            <a:ext cx="768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1 d</a:t>
            </a:r>
          </a:p>
          <a:p>
            <a:pPr eaLnBrk="1" hangingPunct="1"/>
            <a:r>
              <a:rPr lang="en-US" altLang="x-none"/>
              <a:t>1 2 d</a:t>
            </a:r>
          </a:p>
        </p:txBody>
      </p:sp>
      <p:sp>
        <p:nvSpPr>
          <p:cNvPr id="28694" name="TextBox 21"/>
          <p:cNvSpPr txBox="1">
            <a:spLocks noChangeArrowheads="1"/>
          </p:cNvSpPr>
          <p:nvPr/>
        </p:nvSpPr>
        <p:spPr bwMode="auto">
          <a:xfrm>
            <a:off x="4143403" y="3951747"/>
            <a:ext cx="768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dirty="0"/>
              <a:t>2 1 d</a:t>
            </a:r>
          </a:p>
          <a:p>
            <a:pPr eaLnBrk="1" hangingPunct="1"/>
            <a:r>
              <a:rPr lang="en-US" altLang="x-none" dirty="0"/>
              <a:t>2 d</a:t>
            </a:r>
          </a:p>
        </p:txBody>
      </p:sp>
      <p:sp>
        <p:nvSpPr>
          <p:cNvPr id="28695" name="TextBox 22"/>
          <p:cNvSpPr txBox="1">
            <a:spLocks noChangeArrowheads="1"/>
          </p:cNvSpPr>
          <p:nvPr/>
        </p:nvSpPr>
        <p:spPr bwMode="auto">
          <a:xfrm>
            <a:off x="2133600" y="4038601"/>
            <a:ext cx="768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3 2 d</a:t>
            </a:r>
          </a:p>
          <a:p>
            <a:pPr eaLnBrk="1" hangingPunct="1"/>
            <a:r>
              <a:rPr lang="en-US" altLang="x-none"/>
              <a:t>3 4 d</a:t>
            </a:r>
          </a:p>
        </p:txBody>
      </p:sp>
      <p:sp>
        <p:nvSpPr>
          <p:cNvPr id="28696" name="TextBox 23"/>
          <p:cNvSpPr txBox="1">
            <a:spLocks noChangeArrowheads="1"/>
          </p:cNvSpPr>
          <p:nvPr/>
        </p:nvSpPr>
        <p:spPr bwMode="auto">
          <a:xfrm>
            <a:off x="3352801" y="4933950"/>
            <a:ext cx="55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4 d</a:t>
            </a:r>
          </a:p>
        </p:txBody>
      </p:sp>
      <p:sp>
        <p:nvSpPr>
          <p:cNvPr id="28697" name="TextBox 24"/>
          <p:cNvSpPr txBox="1">
            <a:spLocks noChangeArrowheads="1"/>
          </p:cNvSpPr>
          <p:nvPr/>
        </p:nvSpPr>
        <p:spPr bwMode="auto">
          <a:xfrm>
            <a:off x="1951038" y="5334000"/>
            <a:ext cx="768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5 4 d</a:t>
            </a:r>
          </a:p>
        </p:txBody>
      </p:sp>
      <p:sp>
        <p:nvSpPr>
          <p:cNvPr id="28698" name="TextBox 25"/>
          <p:cNvSpPr txBox="1">
            <a:spLocks noChangeArrowheads="1"/>
          </p:cNvSpPr>
          <p:nvPr/>
        </p:nvSpPr>
        <p:spPr bwMode="auto">
          <a:xfrm>
            <a:off x="3513138" y="6019801"/>
            <a:ext cx="9826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6 4 d</a:t>
            </a:r>
          </a:p>
          <a:p>
            <a:pPr eaLnBrk="1" hangingPunct="1"/>
            <a:r>
              <a:rPr lang="en-US" altLang="x-none"/>
              <a:t>6 5 4 d</a:t>
            </a:r>
          </a:p>
        </p:txBody>
      </p:sp>
      <p:sp>
        <p:nvSpPr>
          <p:cNvPr id="28699" name="AutoShape 20"/>
          <p:cNvSpPr>
            <a:spLocks noChangeArrowheads="1"/>
          </p:cNvSpPr>
          <p:nvPr/>
        </p:nvSpPr>
        <p:spPr bwMode="auto">
          <a:xfrm>
            <a:off x="5591176" y="4940301"/>
            <a:ext cx="1266825" cy="498475"/>
          </a:xfrm>
          <a:prstGeom prst="rightArrow">
            <a:avLst>
              <a:gd name="adj1" fmla="val 50000"/>
              <a:gd name="adj2" fmla="val 63535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8700" name="Oval 27"/>
          <p:cNvSpPr>
            <a:spLocks noChangeArrowheads="1"/>
          </p:cNvSpPr>
          <p:nvPr/>
        </p:nvSpPr>
        <p:spPr bwMode="auto">
          <a:xfrm>
            <a:off x="8324851" y="390525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2</a:t>
            </a:r>
          </a:p>
        </p:txBody>
      </p:sp>
      <p:sp>
        <p:nvSpPr>
          <p:cNvPr id="28701" name="Oval 28"/>
          <p:cNvSpPr>
            <a:spLocks noChangeArrowheads="1"/>
          </p:cNvSpPr>
          <p:nvPr/>
        </p:nvSpPr>
        <p:spPr bwMode="auto">
          <a:xfrm>
            <a:off x="7518401" y="474980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3</a:t>
            </a:r>
          </a:p>
        </p:txBody>
      </p:sp>
      <p:sp>
        <p:nvSpPr>
          <p:cNvPr id="28702" name="Oval 29"/>
          <p:cNvSpPr>
            <a:spLocks noChangeArrowheads="1"/>
          </p:cNvSpPr>
          <p:nvPr/>
        </p:nvSpPr>
        <p:spPr bwMode="auto">
          <a:xfrm>
            <a:off x="9131301" y="474980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1</a:t>
            </a:r>
          </a:p>
        </p:txBody>
      </p:sp>
      <p:sp>
        <p:nvSpPr>
          <p:cNvPr id="28703" name="Oval 30"/>
          <p:cNvSpPr>
            <a:spLocks noChangeArrowheads="1"/>
          </p:cNvSpPr>
          <p:nvPr/>
        </p:nvSpPr>
        <p:spPr bwMode="auto">
          <a:xfrm>
            <a:off x="8248651" y="5326064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4</a:t>
            </a:r>
          </a:p>
        </p:txBody>
      </p:sp>
      <p:sp>
        <p:nvSpPr>
          <p:cNvPr id="28704" name="Oval 31"/>
          <p:cNvSpPr>
            <a:spLocks noChangeArrowheads="1"/>
          </p:cNvSpPr>
          <p:nvPr/>
        </p:nvSpPr>
        <p:spPr bwMode="auto">
          <a:xfrm>
            <a:off x="9247189" y="5978526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d</a:t>
            </a:r>
          </a:p>
        </p:txBody>
      </p:sp>
      <p:sp>
        <p:nvSpPr>
          <p:cNvPr id="28705" name="Oval 32"/>
          <p:cNvSpPr>
            <a:spLocks noChangeArrowheads="1"/>
          </p:cNvSpPr>
          <p:nvPr/>
        </p:nvSpPr>
        <p:spPr bwMode="auto">
          <a:xfrm>
            <a:off x="7210426" y="5748339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5</a:t>
            </a:r>
          </a:p>
        </p:txBody>
      </p:sp>
      <p:sp>
        <p:nvSpPr>
          <p:cNvPr id="28706" name="Oval 33"/>
          <p:cNvSpPr>
            <a:spLocks noChangeArrowheads="1"/>
          </p:cNvSpPr>
          <p:nvPr/>
        </p:nvSpPr>
        <p:spPr bwMode="auto">
          <a:xfrm>
            <a:off x="8016876" y="6170614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6</a:t>
            </a:r>
          </a:p>
        </p:txBody>
      </p:sp>
      <p:sp>
        <p:nvSpPr>
          <p:cNvPr id="28707" name="Line 28"/>
          <p:cNvSpPr>
            <a:spLocks noChangeShapeType="1"/>
          </p:cNvSpPr>
          <p:nvPr/>
        </p:nvSpPr>
        <p:spPr bwMode="auto">
          <a:xfrm flipH="1">
            <a:off x="7864476" y="4249738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8" name="Line 29"/>
          <p:cNvSpPr>
            <a:spLocks noChangeShapeType="1"/>
          </p:cNvSpPr>
          <p:nvPr/>
        </p:nvSpPr>
        <p:spPr bwMode="auto">
          <a:xfrm>
            <a:off x="8709026" y="4211638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9" name="Line 30"/>
          <p:cNvSpPr>
            <a:spLocks noChangeShapeType="1"/>
          </p:cNvSpPr>
          <p:nvPr/>
        </p:nvSpPr>
        <p:spPr bwMode="auto">
          <a:xfrm>
            <a:off x="7864476" y="5056189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0" name="Line 31"/>
          <p:cNvSpPr>
            <a:spLocks noChangeShapeType="1"/>
          </p:cNvSpPr>
          <p:nvPr/>
        </p:nvSpPr>
        <p:spPr bwMode="auto">
          <a:xfrm>
            <a:off x="8593138" y="5632451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1" name="Line 32"/>
          <p:cNvSpPr>
            <a:spLocks noChangeShapeType="1"/>
          </p:cNvSpPr>
          <p:nvPr/>
        </p:nvSpPr>
        <p:spPr bwMode="auto">
          <a:xfrm>
            <a:off x="9361489" y="5133975"/>
            <a:ext cx="115887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2" name="Line 33"/>
          <p:cNvSpPr>
            <a:spLocks noChangeShapeType="1"/>
          </p:cNvSpPr>
          <p:nvPr/>
        </p:nvSpPr>
        <p:spPr bwMode="auto">
          <a:xfrm>
            <a:off x="8555038" y="4287839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3" name="Line 34"/>
          <p:cNvSpPr>
            <a:spLocks noChangeShapeType="1"/>
          </p:cNvSpPr>
          <p:nvPr/>
        </p:nvSpPr>
        <p:spPr bwMode="auto">
          <a:xfrm flipV="1">
            <a:off x="7594600" y="5632450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4" name="Line 35"/>
          <p:cNvSpPr>
            <a:spLocks noChangeShapeType="1"/>
          </p:cNvSpPr>
          <p:nvPr/>
        </p:nvSpPr>
        <p:spPr bwMode="auto">
          <a:xfrm flipV="1">
            <a:off x="8248650" y="5670551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5" name="Line 36"/>
          <p:cNvSpPr>
            <a:spLocks noChangeShapeType="1"/>
          </p:cNvSpPr>
          <p:nvPr/>
        </p:nvSpPr>
        <p:spPr bwMode="auto">
          <a:xfrm flipH="1" flipV="1">
            <a:off x="7554913" y="6054726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6" name="TextBox 44"/>
          <p:cNvSpPr txBox="1">
            <a:spLocks noChangeArrowheads="1"/>
          </p:cNvSpPr>
          <p:nvPr/>
        </p:nvSpPr>
        <p:spPr bwMode="auto">
          <a:xfrm>
            <a:off x="9601200" y="4648201"/>
            <a:ext cx="768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1 d</a:t>
            </a:r>
          </a:p>
          <a:p>
            <a:pPr eaLnBrk="1" hangingPunct="1"/>
            <a:r>
              <a:rPr lang="en-US" altLang="x-none"/>
              <a:t>1 2 d</a:t>
            </a:r>
          </a:p>
        </p:txBody>
      </p:sp>
      <p:sp>
        <p:nvSpPr>
          <p:cNvPr id="28717" name="TextBox 45"/>
          <p:cNvSpPr txBox="1">
            <a:spLocks noChangeArrowheads="1"/>
          </p:cNvSpPr>
          <p:nvPr/>
        </p:nvSpPr>
        <p:spPr bwMode="auto">
          <a:xfrm>
            <a:off x="8915400" y="3657601"/>
            <a:ext cx="768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2 1 d</a:t>
            </a:r>
          </a:p>
          <a:p>
            <a:pPr eaLnBrk="1" hangingPunct="1"/>
            <a:r>
              <a:rPr lang="en-US" altLang="x-none"/>
              <a:t>2 d</a:t>
            </a:r>
          </a:p>
        </p:txBody>
      </p:sp>
      <p:sp>
        <p:nvSpPr>
          <p:cNvPr id="28718" name="TextBox 46"/>
          <p:cNvSpPr txBox="1">
            <a:spLocks noChangeArrowheads="1"/>
          </p:cNvSpPr>
          <p:nvPr/>
        </p:nvSpPr>
        <p:spPr bwMode="auto">
          <a:xfrm>
            <a:off x="8207376" y="4876800"/>
            <a:ext cx="55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4 d</a:t>
            </a:r>
          </a:p>
        </p:txBody>
      </p:sp>
      <p:sp>
        <p:nvSpPr>
          <p:cNvPr id="28719" name="TextBox 47"/>
          <p:cNvSpPr txBox="1">
            <a:spLocks noChangeArrowheads="1"/>
          </p:cNvSpPr>
          <p:nvPr/>
        </p:nvSpPr>
        <p:spPr bwMode="auto">
          <a:xfrm>
            <a:off x="7162800" y="4038601"/>
            <a:ext cx="768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3 2 d</a:t>
            </a:r>
          </a:p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3 4 d</a:t>
            </a:r>
          </a:p>
        </p:txBody>
      </p:sp>
      <p:sp>
        <p:nvSpPr>
          <p:cNvPr id="28720" name="TextBox 48"/>
          <p:cNvSpPr txBox="1">
            <a:spLocks noChangeArrowheads="1"/>
          </p:cNvSpPr>
          <p:nvPr/>
        </p:nvSpPr>
        <p:spPr bwMode="auto">
          <a:xfrm>
            <a:off x="6858000" y="5334000"/>
            <a:ext cx="768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5 4 d</a:t>
            </a:r>
          </a:p>
        </p:txBody>
      </p:sp>
      <p:sp>
        <p:nvSpPr>
          <p:cNvPr id="28721" name="TextBox 49"/>
          <p:cNvSpPr txBox="1">
            <a:spLocks noChangeArrowheads="1"/>
          </p:cNvSpPr>
          <p:nvPr/>
        </p:nvSpPr>
        <p:spPr bwMode="auto">
          <a:xfrm>
            <a:off x="8382001" y="6019801"/>
            <a:ext cx="9826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6 4 d</a:t>
            </a:r>
          </a:p>
          <a:p>
            <a:pPr eaLnBrk="1" hangingPunct="1"/>
            <a:r>
              <a:rPr lang="en-US" altLang="x-none"/>
              <a:t>6 5 4 d</a:t>
            </a:r>
          </a:p>
        </p:txBody>
      </p:sp>
    </p:spTree>
    <p:extLst>
      <p:ext uri="{BB962C8B-B14F-4D97-AF65-F5344CB8AC3E}">
        <p14:creationId xmlns:p14="http://schemas.microsoft.com/office/powerpoint/2010/main" val="206004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26664-6E86-3A42-BE6D-AE347090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OpenVSwitch</a:t>
            </a:r>
            <a:r>
              <a:rPr lang="en-US" dirty="0"/>
              <a:t>: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CCF18-82FE-074C-9915-E9F4ED0B4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1778"/>
          </a:xfrm>
        </p:spPr>
        <p:txBody>
          <a:bodyPr>
            <a:normAutofit/>
          </a:bodyPr>
          <a:lstStyle/>
          <a:p>
            <a:r>
              <a:rPr lang="en-US" dirty="0"/>
              <a:t>Support large and complex policies</a:t>
            </a:r>
          </a:p>
          <a:p>
            <a:endParaRPr lang="en-US" dirty="0"/>
          </a:p>
          <a:p>
            <a:r>
              <a:rPr lang="en-US" dirty="0"/>
              <a:t>Support </a:t>
            </a:r>
            <a:r>
              <a:rPr lang="en-US" dirty="0">
                <a:solidFill>
                  <a:srgbClr val="C00000"/>
                </a:solidFill>
              </a:rPr>
              <a:t>updates </a:t>
            </a:r>
            <a:r>
              <a:rPr lang="en-US" dirty="0"/>
              <a:t>in such policies, e.g., VM migration, new customers, …</a:t>
            </a:r>
          </a:p>
          <a:p>
            <a:pPr lvl="1"/>
            <a:endParaRPr lang="en-US" dirty="0"/>
          </a:p>
          <a:p>
            <a:r>
              <a:rPr lang="en-US" dirty="0"/>
              <a:t>Don’t take up too much resources (CPU must do useful work, not just policy processing)</a:t>
            </a:r>
          </a:p>
          <a:p>
            <a:pPr lvl="1"/>
            <a:endParaRPr lang="en-US" dirty="0"/>
          </a:p>
          <a:p>
            <a:r>
              <a:rPr lang="en-US" dirty="0"/>
              <a:t>Process packets with high performance</a:t>
            </a:r>
          </a:p>
          <a:p>
            <a:pPr lvl="1"/>
            <a:r>
              <a:rPr lang="en-US" dirty="0"/>
              <a:t>High throughput and low delay</a:t>
            </a:r>
          </a:p>
        </p:txBody>
      </p:sp>
    </p:spTree>
    <p:extLst>
      <p:ext uri="{BB962C8B-B14F-4D97-AF65-F5344CB8AC3E}">
        <p14:creationId xmlns:p14="http://schemas.microsoft.com/office/powerpoint/2010/main" val="160030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End-to-end path selection (IP </a:t>
            </a:r>
            <a:r>
              <a:rPr lang="en-US" altLang="x-none" dirty="0" err="1"/>
              <a:t>src</a:t>
            </a:r>
            <a:r>
              <a:rPr lang="en-US" altLang="x-none" dirty="0"/>
              <a:t> route)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End-to-end path selection</a:t>
            </a:r>
          </a:p>
          <a:p>
            <a:pPr lvl="1"/>
            <a:r>
              <a:rPr lang="en-US" altLang="x-none" dirty="0"/>
              <a:t>Each node picks its own end to end paths</a:t>
            </a:r>
          </a:p>
          <a:p>
            <a:pPr lvl="1"/>
            <a:r>
              <a:rPr lang="en-US" altLang="x-none" dirty="0"/>
              <a:t>… independent of what other paths other nodes use</a:t>
            </a:r>
          </a:p>
          <a:p>
            <a:r>
              <a:rPr lang="en-US" altLang="x-none" dirty="0"/>
              <a:t>Disadvantages</a:t>
            </a:r>
          </a:p>
          <a:p>
            <a:pPr lvl="1"/>
            <a:r>
              <a:rPr lang="en-US" altLang="x-none" dirty="0"/>
              <a:t>More state and complexity in the nodes</a:t>
            </a:r>
          </a:p>
          <a:p>
            <a:pPr lvl="1"/>
            <a:r>
              <a:rPr lang="en-US" altLang="x-none" dirty="0"/>
              <a:t>Hop-by-hop destination-based forwarding is not enough</a:t>
            </a:r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3484564" y="409575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02" name="Oval 5"/>
          <p:cNvSpPr>
            <a:spLocks noChangeArrowheads="1"/>
          </p:cNvSpPr>
          <p:nvPr/>
        </p:nvSpPr>
        <p:spPr bwMode="auto">
          <a:xfrm>
            <a:off x="2678114" y="494030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03" name="Oval 6"/>
          <p:cNvSpPr>
            <a:spLocks noChangeArrowheads="1"/>
          </p:cNvSpPr>
          <p:nvPr/>
        </p:nvSpPr>
        <p:spPr bwMode="auto">
          <a:xfrm>
            <a:off x="4291014" y="494030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04" name="Oval 7"/>
          <p:cNvSpPr>
            <a:spLocks noChangeArrowheads="1"/>
          </p:cNvSpPr>
          <p:nvPr/>
        </p:nvSpPr>
        <p:spPr bwMode="auto">
          <a:xfrm>
            <a:off x="3408364" y="5516564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05" name="Oval 8"/>
          <p:cNvSpPr>
            <a:spLocks noChangeArrowheads="1"/>
          </p:cNvSpPr>
          <p:nvPr/>
        </p:nvSpPr>
        <p:spPr bwMode="auto">
          <a:xfrm>
            <a:off x="4406901" y="6169026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06" name="Oval 9"/>
          <p:cNvSpPr>
            <a:spLocks noChangeArrowheads="1"/>
          </p:cNvSpPr>
          <p:nvPr/>
        </p:nvSpPr>
        <p:spPr bwMode="auto">
          <a:xfrm>
            <a:off x="2370139" y="5938839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07" name="Oval 10"/>
          <p:cNvSpPr>
            <a:spLocks noChangeArrowheads="1"/>
          </p:cNvSpPr>
          <p:nvPr/>
        </p:nvSpPr>
        <p:spPr bwMode="auto">
          <a:xfrm>
            <a:off x="3176589" y="6361114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08" name="Line 11"/>
          <p:cNvSpPr>
            <a:spLocks noChangeShapeType="1"/>
          </p:cNvSpPr>
          <p:nvPr/>
        </p:nvSpPr>
        <p:spPr bwMode="auto">
          <a:xfrm flipH="1">
            <a:off x="3024189" y="4440238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>
            <a:off x="3868739" y="4402138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Line 13"/>
          <p:cNvSpPr>
            <a:spLocks noChangeShapeType="1"/>
          </p:cNvSpPr>
          <p:nvPr/>
        </p:nvSpPr>
        <p:spPr bwMode="auto">
          <a:xfrm>
            <a:off x="3024189" y="5246689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Line 14"/>
          <p:cNvSpPr>
            <a:spLocks noChangeShapeType="1"/>
          </p:cNvSpPr>
          <p:nvPr/>
        </p:nvSpPr>
        <p:spPr bwMode="auto">
          <a:xfrm>
            <a:off x="3752850" y="5822951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Line 15"/>
          <p:cNvSpPr>
            <a:spLocks noChangeShapeType="1"/>
          </p:cNvSpPr>
          <p:nvPr/>
        </p:nvSpPr>
        <p:spPr bwMode="auto">
          <a:xfrm>
            <a:off x="4521200" y="5324475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Line 16"/>
          <p:cNvSpPr>
            <a:spLocks noChangeShapeType="1"/>
          </p:cNvSpPr>
          <p:nvPr/>
        </p:nvSpPr>
        <p:spPr bwMode="auto">
          <a:xfrm>
            <a:off x="3714750" y="4478339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Line 17"/>
          <p:cNvSpPr>
            <a:spLocks noChangeShapeType="1"/>
          </p:cNvSpPr>
          <p:nvPr/>
        </p:nvSpPr>
        <p:spPr bwMode="auto">
          <a:xfrm flipV="1">
            <a:off x="2754313" y="5822950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Line 18"/>
          <p:cNvSpPr>
            <a:spLocks noChangeShapeType="1"/>
          </p:cNvSpPr>
          <p:nvPr/>
        </p:nvSpPr>
        <p:spPr bwMode="auto">
          <a:xfrm flipV="1">
            <a:off x="3408363" y="5861051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Line 19"/>
          <p:cNvSpPr>
            <a:spLocks noChangeShapeType="1"/>
          </p:cNvSpPr>
          <p:nvPr/>
        </p:nvSpPr>
        <p:spPr bwMode="auto">
          <a:xfrm flipH="1" flipV="1">
            <a:off x="2714625" y="6245226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AutoShape 20"/>
          <p:cNvSpPr>
            <a:spLocks noChangeArrowheads="1"/>
          </p:cNvSpPr>
          <p:nvPr/>
        </p:nvSpPr>
        <p:spPr bwMode="auto">
          <a:xfrm>
            <a:off x="5405439" y="4940301"/>
            <a:ext cx="1266825" cy="498475"/>
          </a:xfrm>
          <a:prstGeom prst="rightArrow">
            <a:avLst>
              <a:gd name="adj1" fmla="val 50000"/>
              <a:gd name="adj2" fmla="val 63535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18" name="Oval 21"/>
          <p:cNvSpPr>
            <a:spLocks noChangeArrowheads="1"/>
          </p:cNvSpPr>
          <p:nvPr/>
        </p:nvSpPr>
        <p:spPr bwMode="auto">
          <a:xfrm>
            <a:off x="8277226" y="411480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19" name="Oval 22"/>
          <p:cNvSpPr>
            <a:spLocks noChangeArrowheads="1"/>
          </p:cNvSpPr>
          <p:nvPr/>
        </p:nvSpPr>
        <p:spPr bwMode="auto">
          <a:xfrm>
            <a:off x="7470776" y="495935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20" name="Oval 23"/>
          <p:cNvSpPr>
            <a:spLocks noChangeArrowheads="1"/>
          </p:cNvSpPr>
          <p:nvPr/>
        </p:nvSpPr>
        <p:spPr bwMode="auto">
          <a:xfrm>
            <a:off x="9083676" y="495935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21" name="Oval 24"/>
          <p:cNvSpPr>
            <a:spLocks noChangeArrowheads="1"/>
          </p:cNvSpPr>
          <p:nvPr/>
        </p:nvSpPr>
        <p:spPr bwMode="auto">
          <a:xfrm>
            <a:off x="8201026" y="5535614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22" name="Oval 25"/>
          <p:cNvSpPr>
            <a:spLocks noChangeArrowheads="1"/>
          </p:cNvSpPr>
          <p:nvPr/>
        </p:nvSpPr>
        <p:spPr bwMode="auto">
          <a:xfrm>
            <a:off x="9199564" y="6188076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23" name="Oval 26"/>
          <p:cNvSpPr>
            <a:spLocks noChangeArrowheads="1"/>
          </p:cNvSpPr>
          <p:nvPr/>
        </p:nvSpPr>
        <p:spPr bwMode="auto">
          <a:xfrm>
            <a:off x="7162801" y="5957889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24" name="Oval 27"/>
          <p:cNvSpPr>
            <a:spLocks noChangeArrowheads="1"/>
          </p:cNvSpPr>
          <p:nvPr/>
        </p:nvSpPr>
        <p:spPr bwMode="auto">
          <a:xfrm>
            <a:off x="7969251" y="6380164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25" name="Line 11"/>
          <p:cNvSpPr>
            <a:spLocks noChangeShapeType="1"/>
          </p:cNvSpPr>
          <p:nvPr/>
        </p:nvSpPr>
        <p:spPr bwMode="auto">
          <a:xfrm flipH="1">
            <a:off x="7816851" y="4459288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6" name="Line 12"/>
          <p:cNvSpPr>
            <a:spLocks noChangeShapeType="1"/>
          </p:cNvSpPr>
          <p:nvPr/>
        </p:nvSpPr>
        <p:spPr bwMode="auto">
          <a:xfrm>
            <a:off x="8661401" y="4421188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7" name="Line 13"/>
          <p:cNvSpPr>
            <a:spLocks noChangeShapeType="1"/>
          </p:cNvSpPr>
          <p:nvPr/>
        </p:nvSpPr>
        <p:spPr bwMode="auto">
          <a:xfrm>
            <a:off x="7816851" y="5265739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Line 14"/>
          <p:cNvSpPr>
            <a:spLocks noChangeShapeType="1"/>
          </p:cNvSpPr>
          <p:nvPr/>
        </p:nvSpPr>
        <p:spPr bwMode="auto">
          <a:xfrm>
            <a:off x="8545513" y="5842001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Line 15"/>
          <p:cNvSpPr>
            <a:spLocks noChangeShapeType="1"/>
          </p:cNvSpPr>
          <p:nvPr/>
        </p:nvSpPr>
        <p:spPr bwMode="auto">
          <a:xfrm>
            <a:off x="9313864" y="5343525"/>
            <a:ext cx="115887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0" name="Line 16"/>
          <p:cNvSpPr>
            <a:spLocks noChangeShapeType="1"/>
          </p:cNvSpPr>
          <p:nvPr/>
        </p:nvSpPr>
        <p:spPr bwMode="auto">
          <a:xfrm>
            <a:off x="8507413" y="4497389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1" name="Line 17"/>
          <p:cNvSpPr>
            <a:spLocks noChangeShapeType="1"/>
          </p:cNvSpPr>
          <p:nvPr/>
        </p:nvSpPr>
        <p:spPr bwMode="auto">
          <a:xfrm flipV="1">
            <a:off x="7546975" y="5842000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2" name="Line 18"/>
          <p:cNvSpPr>
            <a:spLocks noChangeShapeType="1"/>
          </p:cNvSpPr>
          <p:nvPr/>
        </p:nvSpPr>
        <p:spPr bwMode="auto">
          <a:xfrm flipV="1">
            <a:off x="8201025" y="5880101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3" name="Line 19"/>
          <p:cNvSpPr>
            <a:spLocks noChangeShapeType="1"/>
          </p:cNvSpPr>
          <p:nvPr/>
        </p:nvSpPr>
        <p:spPr bwMode="auto">
          <a:xfrm flipH="1" flipV="1">
            <a:off x="7507288" y="6264276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734" name="Straight Arrow Connector 38"/>
          <p:cNvCxnSpPr>
            <a:cxnSpLocks noChangeShapeType="1"/>
          </p:cNvCxnSpPr>
          <p:nvPr/>
        </p:nvCxnSpPr>
        <p:spPr bwMode="auto">
          <a:xfrm flipV="1">
            <a:off x="7467600" y="5638800"/>
            <a:ext cx="685800" cy="22860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5" name="Straight Arrow Connector 40"/>
          <p:cNvCxnSpPr>
            <a:cxnSpLocks noChangeShapeType="1"/>
          </p:cNvCxnSpPr>
          <p:nvPr/>
        </p:nvCxnSpPr>
        <p:spPr bwMode="auto">
          <a:xfrm rot="10800000">
            <a:off x="7924800" y="5181600"/>
            <a:ext cx="381000" cy="30480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6" name="Straight Arrow Connector 45"/>
          <p:cNvCxnSpPr>
            <a:cxnSpLocks noChangeShapeType="1"/>
          </p:cNvCxnSpPr>
          <p:nvPr/>
        </p:nvCxnSpPr>
        <p:spPr bwMode="auto">
          <a:xfrm flipV="1">
            <a:off x="7924800" y="4572000"/>
            <a:ext cx="533400" cy="45720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7" name="Straight Arrow Connector 49"/>
          <p:cNvCxnSpPr>
            <a:cxnSpLocks noChangeShapeType="1"/>
          </p:cNvCxnSpPr>
          <p:nvPr/>
        </p:nvCxnSpPr>
        <p:spPr bwMode="auto">
          <a:xfrm rot="16200000" flipH="1">
            <a:off x="8509794" y="4596607"/>
            <a:ext cx="608013" cy="40640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8" name="Straight Arrow Connector 54"/>
          <p:cNvCxnSpPr>
            <a:cxnSpLocks noChangeShapeType="1"/>
          </p:cNvCxnSpPr>
          <p:nvPr/>
        </p:nvCxnSpPr>
        <p:spPr bwMode="auto">
          <a:xfrm rot="5400000" flipH="1" flipV="1">
            <a:off x="8191500" y="6057900"/>
            <a:ext cx="457200" cy="2286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9" name="Straight Arrow Connector 56"/>
          <p:cNvCxnSpPr>
            <a:cxnSpLocks noChangeShapeType="1"/>
          </p:cNvCxnSpPr>
          <p:nvPr/>
        </p:nvCxnSpPr>
        <p:spPr bwMode="auto">
          <a:xfrm>
            <a:off x="8686800" y="5791200"/>
            <a:ext cx="533400" cy="3048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0" name="Straight Arrow Connector 59"/>
          <p:cNvCxnSpPr>
            <a:cxnSpLocks noChangeShapeType="1"/>
          </p:cNvCxnSpPr>
          <p:nvPr/>
        </p:nvCxnSpPr>
        <p:spPr bwMode="auto">
          <a:xfrm rot="16200000" flipV="1">
            <a:off x="8890795" y="5690395"/>
            <a:ext cx="752475" cy="587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9408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6"/>
          <p:cNvSpPr>
            <a:spLocks noGrp="1"/>
          </p:cNvSpPr>
          <p:nvPr>
            <p:ph type="ctrTitle"/>
          </p:nvPr>
        </p:nvSpPr>
        <p:spPr>
          <a:xfrm>
            <a:off x="1524000" y="2774197"/>
            <a:ext cx="9144000" cy="1138722"/>
          </a:xfrm>
        </p:spPr>
        <p:txBody>
          <a:bodyPr/>
          <a:lstStyle/>
          <a:p>
            <a:r>
              <a:rPr lang="en-US" altLang="x-none" dirty="0"/>
              <a:t>How to compute paths?</a:t>
            </a:r>
          </a:p>
        </p:txBody>
      </p:sp>
    </p:spTree>
    <p:extLst>
      <p:ext uri="{BB962C8B-B14F-4D97-AF65-F5344CB8AC3E}">
        <p14:creationId xmlns:p14="http://schemas.microsoft.com/office/powerpoint/2010/main" val="1741139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Spanning tree algorithm (Ethernet)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7650"/>
          </a:xfrm>
        </p:spPr>
        <p:txBody>
          <a:bodyPr>
            <a:normAutofit/>
          </a:bodyPr>
          <a:lstStyle/>
          <a:p>
            <a:r>
              <a:rPr lang="en-US" altLang="x-none" dirty="0"/>
              <a:t>Elect a root</a:t>
            </a:r>
          </a:p>
          <a:p>
            <a:pPr lvl="1"/>
            <a:r>
              <a:rPr lang="en-US" altLang="x-none" dirty="0"/>
              <a:t>The switch with the smallest identifier</a:t>
            </a:r>
          </a:p>
          <a:p>
            <a:pPr lvl="1"/>
            <a:r>
              <a:rPr lang="en-US" altLang="x-none" dirty="0"/>
              <a:t>And form a tree from there</a:t>
            </a:r>
          </a:p>
          <a:p>
            <a:r>
              <a:rPr lang="en-US" altLang="x-none" dirty="0"/>
              <a:t>Algorithm</a:t>
            </a:r>
          </a:p>
          <a:p>
            <a:pPr lvl="1"/>
            <a:r>
              <a:rPr lang="en-US" altLang="x-none" dirty="0"/>
              <a:t>Repeatedly talk to neighbors</a:t>
            </a:r>
          </a:p>
          <a:p>
            <a:pPr lvl="2" algn="just"/>
            <a:r>
              <a:rPr lang="en-US" altLang="x-none" dirty="0"/>
              <a:t>“I think node Y is the root”</a:t>
            </a:r>
          </a:p>
          <a:p>
            <a:pPr lvl="2"/>
            <a:r>
              <a:rPr lang="en-US" altLang="x-none" dirty="0"/>
              <a:t>“My distance from Y is d”</a:t>
            </a:r>
          </a:p>
          <a:p>
            <a:pPr lvl="1"/>
            <a:r>
              <a:rPr lang="en-US" altLang="x-none" dirty="0"/>
              <a:t>Update information based on neighbors</a:t>
            </a:r>
          </a:p>
          <a:p>
            <a:pPr lvl="2"/>
            <a:r>
              <a:rPr lang="en-US" altLang="x-none" dirty="0"/>
              <a:t>Smaller id as the root</a:t>
            </a:r>
          </a:p>
          <a:p>
            <a:pPr lvl="2"/>
            <a:r>
              <a:rPr lang="en-US" altLang="x-none" dirty="0"/>
              <a:t>Smaller distance d+1</a:t>
            </a:r>
          </a:p>
          <a:p>
            <a:pPr lvl="1"/>
            <a:r>
              <a:rPr lang="en-US" altLang="x-none" dirty="0"/>
              <a:t>Don’t use interfaces not in the path</a:t>
            </a:r>
          </a:p>
          <a:p>
            <a:pPr lvl="1"/>
            <a:endParaRPr lang="en-US" altLang="x-none" dirty="0"/>
          </a:p>
        </p:txBody>
      </p:sp>
      <p:sp>
        <p:nvSpPr>
          <p:cNvPr id="31749" name="Oval 4"/>
          <p:cNvSpPr>
            <a:spLocks noChangeArrowheads="1"/>
          </p:cNvSpPr>
          <p:nvPr/>
        </p:nvSpPr>
        <p:spPr bwMode="auto">
          <a:xfrm>
            <a:off x="8707439" y="2327276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750" name="Oval 5"/>
          <p:cNvSpPr>
            <a:spLocks noChangeArrowheads="1"/>
          </p:cNvSpPr>
          <p:nvPr/>
        </p:nvSpPr>
        <p:spPr bwMode="auto">
          <a:xfrm>
            <a:off x="7900989" y="3171826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751" name="Oval 6"/>
          <p:cNvSpPr>
            <a:spLocks noChangeArrowheads="1"/>
          </p:cNvSpPr>
          <p:nvPr/>
        </p:nvSpPr>
        <p:spPr bwMode="auto">
          <a:xfrm>
            <a:off x="9513889" y="3171826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752" name="Oval 7"/>
          <p:cNvSpPr>
            <a:spLocks noChangeArrowheads="1"/>
          </p:cNvSpPr>
          <p:nvPr/>
        </p:nvSpPr>
        <p:spPr bwMode="auto">
          <a:xfrm>
            <a:off x="8631239" y="3748089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753" name="Oval 8"/>
          <p:cNvSpPr>
            <a:spLocks noChangeArrowheads="1"/>
          </p:cNvSpPr>
          <p:nvPr/>
        </p:nvSpPr>
        <p:spPr bwMode="auto">
          <a:xfrm>
            <a:off x="9629776" y="4400551"/>
            <a:ext cx="422275" cy="38417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754" name="Oval 9"/>
          <p:cNvSpPr>
            <a:spLocks noChangeArrowheads="1"/>
          </p:cNvSpPr>
          <p:nvPr/>
        </p:nvSpPr>
        <p:spPr bwMode="auto">
          <a:xfrm>
            <a:off x="7593014" y="4170364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755" name="Oval 10"/>
          <p:cNvSpPr>
            <a:spLocks noChangeArrowheads="1"/>
          </p:cNvSpPr>
          <p:nvPr/>
        </p:nvSpPr>
        <p:spPr bwMode="auto">
          <a:xfrm>
            <a:off x="8399464" y="4592639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756" name="Line 11"/>
          <p:cNvSpPr>
            <a:spLocks noChangeShapeType="1"/>
          </p:cNvSpPr>
          <p:nvPr/>
        </p:nvSpPr>
        <p:spPr bwMode="auto">
          <a:xfrm flipH="1">
            <a:off x="8247064" y="2671763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Line 12"/>
          <p:cNvSpPr>
            <a:spLocks noChangeShapeType="1"/>
          </p:cNvSpPr>
          <p:nvPr/>
        </p:nvSpPr>
        <p:spPr bwMode="auto">
          <a:xfrm>
            <a:off x="9091614" y="2633663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Line 13"/>
          <p:cNvSpPr>
            <a:spLocks noChangeShapeType="1"/>
          </p:cNvSpPr>
          <p:nvPr/>
        </p:nvSpPr>
        <p:spPr bwMode="auto">
          <a:xfrm>
            <a:off x="8247064" y="3478214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Line 14"/>
          <p:cNvSpPr>
            <a:spLocks noChangeShapeType="1"/>
          </p:cNvSpPr>
          <p:nvPr/>
        </p:nvSpPr>
        <p:spPr bwMode="auto">
          <a:xfrm>
            <a:off x="8975725" y="4054476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Line 15"/>
          <p:cNvSpPr>
            <a:spLocks noChangeShapeType="1"/>
          </p:cNvSpPr>
          <p:nvPr/>
        </p:nvSpPr>
        <p:spPr bwMode="auto">
          <a:xfrm>
            <a:off x="9744075" y="3556000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Line 16"/>
          <p:cNvSpPr>
            <a:spLocks noChangeShapeType="1"/>
          </p:cNvSpPr>
          <p:nvPr/>
        </p:nvSpPr>
        <p:spPr bwMode="auto">
          <a:xfrm>
            <a:off x="8937625" y="2709864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Line 17"/>
          <p:cNvSpPr>
            <a:spLocks noChangeShapeType="1"/>
          </p:cNvSpPr>
          <p:nvPr/>
        </p:nvSpPr>
        <p:spPr bwMode="auto">
          <a:xfrm flipV="1">
            <a:off x="7977188" y="4054475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Line 18"/>
          <p:cNvSpPr>
            <a:spLocks noChangeShapeType="1"/>
          </p:cNvSpPr>
          <p:nvPr/>
        </p:nvSpPr>
        <p:spPr bwMode="auto">
          <a:xfrm flipV="1">
            <a:off x="8631238" y="4092576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Line 19"/>
          <p:cNvSpPr>
            <a:spLocks noChangeShapeType="1"/>
          </p:cNvSpPr>
          <p:nvPr/>
        </p:nvSpPr>
        <p:spPr bwMode="auto">
          <a:xfrm flipH="1" flipV="1">
            <a:off x="7937500" y="4476751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Text Box 20"/>
          <p:cNvSpPr txBox="1">
            <a:spLocks noChangeArrowheads="1"/>
          </p:cNvSpPr>
          <p:nvPr/>
        </p:nvSpPr>
        <p:spPr bwMode="auto">
          <a:xfrm>
            <a:off x="8516938" y="1905001"/>
            <a:ext cx="677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root</a:t>
            </a:r>
          </a:p>
        </p:txBody>
      </p:sp>
      <p:sp>
        <p:nvSpPr>
          <p:cNvPr id="31766" name="Freeform 21"/>
          <p:cNvSpPr>
            <a:spLocks/>
          </p:cNvSpPr>
          <p:nvPr/>
        </p:nvSpPr>
        <p:spPr bwMode="auto">
          <a:xfrm>
            <a:off x="7848600" y="3402014"/>
            <a:ext cx="1320800" cy="409575"/>
          </a:xfrm>
          <a:custGeom>
            <a:avLst/>
            <a:gdLst>
              <a:gd name="T0" fmla="*/ 0 w 1185"/>
              <a:gd name="T1" fmla="*/ 494842716 h 339"/>
              <a:gd name="T2" fmla="*/ 1472162565 w 1185"/>
              <a:gd name="T3" fmla="*/ 0 h 339"/>
              <a:gd name="T4" fmla="*/ 0 60000 65536"/>
              <a:gd name="T5" fmla="*/ 0 60000 65536"/>
              <a:gd name="T6" fmla="*/ 0 w 1185"/>
              <a:gd name="T7" fmla="*/ 0 h 339"/>
              <a:gd name="T8" fmla="*/ 1185 w 1185"/>
              <a:gd name="T9" fmla="*/ 339 h 3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5" h="339">
                <a:moveTo>
                  <a:pt x="0" y="339"/>
                </a:moveTo>
                <a:cubicBezTo>
                  <a:pt x="0" y="339"/>
                  <a:pt x="592" y="169"/>
                  <a:pt x="1185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767" name="Text Box 22"/>
          <p:cNvSpPr txBox="1">
            <a:spLocks noChangeArrowheads="1"/>
          </p:cNvSpPr>
          <p:nvPr/>
        </p:nvSpPr>
        <p:spPr bwMode="auto">
          <a:xfrm>
            <a:off x="6629400" y="3582989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One hop</a:t>
            </a:r>
          </a:p>
        </p:txBody>
      </p:sp>
      <p:sp>
        <p:nvSpPr>
          <p:cNvPr id="31768" name="Line 23"/>
          <p:cNvSpPr>
            <a:spLocks noChangeShapeType="1"/>
          </p:cNvSpPr>
          <p:nvPr/>
        </p:nvSpPr>
        <p:spPr bwMode="auto">
          <a:xfrm flipV="1">
            <a:off x="9245600" y="4324350"/>
            <a:ext cx="39688" cy="6540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Text Box 24"/>
          <p:cNvSpPr txBox="1">
            <a:spLocks noChangeArrowheads="1"/>
          </p:cNvSpPr>
          <p:nvPr/>
        </p:nvSpPr>
        <p:spPr bwMode="auto">
          <a:xfrm>
            <a:off x="8497888" y="4965701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Three hops</a:t>
            </a:r>
          </a:p>
        </p:txBody>
      </p:sp>
    </p:spTree>
    <p:extLst>
      <p:ext uri="{BB962C8B-B14F-4D97-AF65-F5344CB8AC3E}">
        <p14:creationId xmlns:p14="http://schemas.microsoft.com/office/powerpoint/2010/main" val="172462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Spanning tree example: switch #4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x-none" dirty="0"/>
              <a:t>Switch #4 thinks it is the root</a:t>
            </a:r>
          </a:p>
          <a:p>
            <a:pPr lvl="1"/>
            <a:r>
              <a:rPr lang="en-US" altLang="x-none" dirty="0"/>
              <a:t>Sends (4, 0) message to 2 and 7</a:t>
            </a:r>
          </a:p>
          <a:p>
            <a:r>
              <a:rPr lang="en-US" altLang="x-none" dirty="0"/>
              <a:t>Switch #4 hears from #2</a:t>
            </a:r>
          </a:p>
          <a:p>
            <a:pPr lvl="1"/>
            <a:r>
              <a:rPr lang="en-US" altLang="x-none" dirty="0"/>
              <a:t>Receives (2, 0) message from 2</a:t>
            </a:r>
          </a:p>
          <a:p>
            <a:pPr lvl="1"/>
            <a:r>
              <a:rPr lang="en-US" altLang="x-none" dirty="0"/>
              <a:t>… and thinks that #2 is the root</a:t>
            </a:r>
          </a:p>
          <a:p>
            <a:pPr lvl="1"/>
            <a:r>
              <a:rPr lang="en-US" altLang="x-none" dirty="0"/>
              <a:t>And realizes it is just one hop away</a:t>
            </a:r>
          </a:p>
          <a:p>
            <a:r>
              <a:rPr lang="en-US" altLang="x-none" dirty="0"/>
              <a:t>Switch #4 hears from #7</a:t>
            </a:r>
          </a:p>
          <a:p>
            <a:pPr lvl="1"/>
            <a:r>
              <a:rPr lang="en-US" altLang="x-none" dirty="0"/>
              <a:t>Receives (2, 1) from 7</a:t>
            </a:r>
          </a:p>
          <a:p>
            <a:pPr lvl="1"/>
            <a:r>
              <a:rPr lang="en-US" altLang="x-none" dirty="0"/>
              <a:t>And realizes this is a longer path</a:t>
            </a:r>
          </a:p>
          <a:p>
            <a:pPr lvl="1"/>
            <a:r>
              <a:rPr lang="en-US" altLang="x-none" dirty="0"/>
              <a:t>So, prefers its own one-hop path</a:t>
            </a:r>
          </a:p>
          <a:p>
            <a:pPr lvl="1"/>
            <a:r>
              <a:rPr lang="en-US" altLang="x-none" dirty="0"/>
              <a:t>And removes 4-7 link from the tree</a:t>
            </a:r>
          </a:p>
        </p:txBody>
      </p:sp>
      <p:sp>
        <p:nvSpPr>
          <p:cNvPr id="32773" name="Oval 4"/>
          <p:cNvSpPr>
            <a:spLocks noChangeArrowheads="1"/>
          </p:cNvSpPr>
          <p:nvPr/>
        </p:nvSpPr>
        <p:spPr bwMode="auto">
          <a:xfrm>
            <a:off x="8783639" y="2390776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1</a:t>
            </a:r>
          </a:p>
        </p:txBody>
      </p:sp>
      <p:sp>
        <p:nvSpPr>
          <p:cNvPr id="32774" name="Oval 5"/>
          <p:cNvSpPr>
            <a:spLocks noChangeArrowheads="1"/>
          </p:cNvSpPr>
          <p:nvPr/>
        </p:nvSpPr>
        <p:spPr bwMode="auto">
          <a:xfrm>
            <a:off x="7977189" y="3235326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2775" name="Oval 6"/>
          <p:cNvSpPr>
            <a:spLocks noChangeArrowheads="1"/>
          </p:cNvSpPr>
          <p:nvPr/>
        </p:nvSpPr>
        <p:spPr bwMode="auto">
          <a:xfrm>
            <a:off x="9590089" y="3235326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2776" name="Oval 7"/>
          <p:cNvSpPr>
            <a:spLocks noChangeArrowheads="1"/>
          </p:cNvSpPr>
          <p:nvPr/>
        </p:nvSpPr>
        <p:spPr bwMode="auto">
          <a:xfrm>
            <a:off x="8707439" y="3811589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2777" name="Oval 8"/>
          <p:cNvSpPr>
            <a:spLocks noChangeArrowheads="1"/>
          </p:cNvSpPr>
          <p:nvPr/>
        </p:nvSpPr>
        <p:spPr bwMode="auto">
          <a:xfrm>
            <a:off x="9705976" y="446405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2778" name="Oval 9"/>
          <p:cNvSpPr>
            <a:spLocks noChangeArrowheads="1"/>
          </p:cNvSpPr>
          <p:nvPr/>
        </p:nvSpPr>
        <p:spPr bwMode="auto">
          <a:xfrm>
            <a:off x="7669214" y="4233864"/>
            <a:ext cx="422275" cy="382587"/>
          </a:xfrm>
          <a:prstGeom prst="ellipse">
            <a:avLst/>
          </a:prstGeom>
          <a:solidFill>
            <a:srgbClr val="CC99FF"/>
          </a:solidFill>
          <a:ln w="3810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2779" name="Oval 10"/>
          <p:cNvSpPr>
            <a:spLocks noChangeArrowheads="1"/>
          </p:cNvSpPr>
          <p:nvPr/>
        </p:nvSpPr>
        <p:spPr bwMode="auto">
          <a:xfrm>
            <a:off x="8475664" y="4656139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2780" name="Line 11"/>
          <p:cNvSpPr>
            <a:spLocks noChangeShapeType="1"/>
          </p:cNvSpPr>
          <p:nvPr/>
        </p:nvSpPr>
        <p:spPr bwMode="auto">
          <a:xfrm flipH="1">
            <a:off x="8323264" y="2735263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Line 12"/>
          <p:cNvSpPr>
            <a:spLocks noChangeShapeType="1"/>
          </p:cNvSpPr>
          <p:nvPr/>
        </p:nvSpPr>
        <p:spPr bwMode="auto">
          <a:xfrm>
            <a:off x="9167814" y="2697163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Line 13"/>
          <p:cNvSpPr>
            <a:spLocks noChangeShapeType="1"/>
          </p:cNvSpPr>
          <p:nvPr/>
        </p:nvSpPr>
        <p:spPr bwMode="auto">
          <a:xfrm>
            <a:off x="8323264" y="3541714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Line 14"/>
          <p:cNvSpPr>
            <a:spLocks noChangeShapeType="1"/>
          </p:cNvSpPr>
          <p:nvPr/>
        </p:nvSpPr>
        <p:spPr bwMode="auto">
          <a:xfrm>
            <a:off x="9051925" y="4117976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Line 15"/>
          <p:cNvSpPr>
            <a:spLocks noChangeShapeType="1"/>
          </p:cNvSpPr>
          <p:nvPr/>
        </p:nvSpPr>
        <p:spPr bwMode="auto">
          <a:xfrm>
            <a:off x="9820275" y="3619500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Line 16"/>
          <p:cNvSpPr>
            <a:spLocks noChangeShapeType="1"/>
          </p:cNvSpPr>
          <p:nvPr/>
        </p:nvSpPr>
        <p:spPr bwMode="auto">
          <a:xfrm>
            <a:off x="9013825" y="2773364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Line 17"/>
          <p:cNvSpPr>
            <a:spLocks noChangeShapeType="1"/>
          </p:cNvSpPr>
          <p:nvPr/>
        </p:nvSpPr>
        <p:spPr bwMode="auto">
          <a:xfrm flipV="1">
            <a:off x="8053388" y="4117975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Line 18"/>
          <p:cNvSpPr>
            <a:spLocks noChangeShapeType="1"/>
          </p:cNvSpPr>
          <p:nvPr/>
        </p:nvSpPr>
        <p:spPr bwMode="auto">
          <a:xfrm flipV="1">
            <a:off x="8707438" y="4156076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Line 19"/>
          <p:cNvSpPr>
            <a:spLocks noChangeShapeType="1"/>
          </p:cNvSpPr>
          <p:nvPr/>
        </p:nvSpPr>
        <p:spPr bwMode="auto">
          <a:xfrm flipH="1" flipV="1">
            <a:off x="8013700" y="4540251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Text Box 20"/>
          <p:cNvSpPr txBox="1">
            <a:spLocks noChangeArrowheads="1"/>
          </p:cNvSpPr>
          <p:nvPr/>
        </p:nvSpPr>
        <p:spPr bwMode="auto">
          <a:xfrm>
            <a:off x="8745539" y="3811589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2</a:t>
            </a:r>
          </a:p>
        </p:txBody>
      </p:sp>
      <p:sp>
        <p:nvSpPr>
          <p:cNvPr id="32790" name="Text Box 21"/>
          <p:cNvSpPr txBox="1">
            <a:spLocks noChangeArrowheads="1"/>
          </p:cNvSpPr>
          <p:nvPr/>
        </p:nvSpPr>
        <p:spPr bwMode="auto">
          <a:xfrm>
            <a:off x="8015289" y="3224214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3</a:t>
            </a:r>
          </a:p>
        </p:txBody>
      </p:sp>
      <p:sp>
        <p:nvSpPr>
          <p:cNvPr id="32791" name="Text Box 22"/>
          <p:cNvSpPr txBox="1">
            <a:spLocks noChangeArrowheads="1"/>
          </p:cNvSpPr>
          <p:nvPr/>
        </p:nvSpPr>
        <p:spPr bwMode="auto">
          <a:xfrm>
            <a:off x="7708900" y="4222751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4</a:t>
            </a:r>
          </a:p>
        </p:txBody>
      </p:sp>
      <p:sp>
        <p:nvSpPr>
          <p:cNvPr id="32792" name="Text Box 23"/>
          <p:cNvSpPr txBox="1">
            <a:spLocks noChangeArrowheads="1"/>
          </p:cNvSpPr>
          <p:nvPr/>
        </p:nvSpPr>
        <p:spPr bwMode="auto">
          <a:xfrm>
            <a:off x="9628189" y="3224214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5</a:t>
            </a:r>
          </a:p>
        </p:txBody>
      </p:sp>
      <p:sp>
        <p:nvSpPr>
          <p:cNvPr id="32793" name="Text Box 24"/>
          <p:cNvSpPr txBox="1">
            <a:spLocks noChangeArrowheads="1"/>
          </p:cNvSpPr>
          <p:nvPr/>
        </p:nvSpPr>
        <p:spPr bwMode="auto">
          <a:xfrm>
            <a:off x="9744075" y="4452939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6</a:t>
            </a:r>
          </a:p>
        </p:txBody>
      </p:sp>
      <p:sp>
        <p:nvSpPr>
          <p:cNvPr id="32794" name="Text Box 25"/>
          <p:cNvSpPr txBox="1">
            <a:spLocks noChangeArrowheads="1"/>
          </p:cNvSpPr>
          <p:nvPr/>
        </p:nvSpPr>
        <p:spPr bwMode="auto">
          <a:xfrm>
            <a:off x="8534400" y="4645026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6046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Shortest-path problem</a:t>
            </a: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Compute: </a:t>
            </a:r>
            <a:r>
              <a:rPr lang="en-US" altLang="x-none" i="1" dirty="0"/>
              <a:t>path costs</a:t>
            </a:r>
            <a:r>
              <a:rPr lang="en-US" altLang="x-none" dirty="0"/>
              <a:t> to all nodes</a:t>
            </a:r>
          </a:p>
          <a:p>
            <a:pPr lvl="1"/>
            <a:r>
              <a:rPr lang="en-US" altLang="x-none" dirty="0"/>
              <a:t>From a given source u to all other nodes</a:t>
            </a:r>
          </a:p>
          <a:p>
            <a:pPr lvl="1"/>
            <a:r>
              <a:rPr lang="en-US" altLang="x-none" dirty="0"/>
              <a:t>Cost of the path through each outgoing link</a:t>
            </a:r>
          </a:p>
          <a:p>
            <a:pPr lvl="1"/>
            <a:r>
              <a:rPr lang="en-US" altLang="x-none" dirty="0"/>
              <a:t>Next hop along the least-cost path to s</a:t>
            </a:r>
          </a:p>
        </p:txBody>
      </p:sp>
      <p:sp>
        <p:nvSpPr>
          <p:cNvPr id="33797" name="Oval 8"/>
          <p:cNvSpPr>
            <a:spLocks noChangeArrowheads="1"/>
          </p:cNvSpPr>
          <p:nvPr/>
        </p:nvSpPr>
        <p:spPr bwMode="auto">
          <a:xfrm>
            <a:off x="3957639" y="4535488"/>
            <a:ext cx="287337" cy="252412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3798" name="Oval 9"/>
          <p:cNvSpPr>
            <a:spLocks noChangeArrowheads="1"/>
          </p:cNvSpPr>
          <p:nvPr/>
        </p:nvSpPr>
        <p:spPr bwMode="auto">
          <a:xfrm>
            <a:off x="4819650" y="5207001"/>
            <a:ext cx="287338" cy="25241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3799" name="Oval 10"/>
          <p:cNvSpPr>
            <a:spLocks noChangeArrowheads="1"/>
          </p:cNvSpPr>
          <p:nvPr/>
        </p:nvSpPr>
        <p:spPr bwMode="auto">
          <a:xfrm>
            <a:off x="4914900" y="3948114"/>
            <a:ext cx="287338" cy="250825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3800" name="Oval 11"/>
          <p:cNvSpPr>
            <a:spLocks noChangeArrowheads="1"/>
          </p:cNvSpPr>
          <p:nvPr/>
        </p:nvSpPr>
        <p:spPr bwMode="auto">
          <a:xfrm>
            <a:off x="5681664" y="4619626"/>
            <a:ext cx="287337" cy="25241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3801" name="Oval 12"/>
          <p:cNvSpPr>
            <a:spLocks noChangeArrowheads="1"/>
          </p:cNvSpPr>
          <p:nvPr/>
        </p:nvSpPr>
        <p:spPr bwMode="auto">
          <a:xfrm>
            <a:off x="6543675" y="5207001"/>
            <a:ext cx="287338" cy="25241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3802" name="Oval 13"/>
          <p:cNvSpPr>
            <a:spLocks noChangeArrowheads="1"/>
          </p:cNvSpPr>
          <p:nvPr/>
        </p:nvSpPr>
        <p:spPr bwMode="auto">
          <a:xfrm>
            <a:off x="6543675" y="3948114"/>
            <a:ext cx="287338" cy="250825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3803" name="Oval 14"/>
          <p:cNvSpPr>
            <a:spLocks noChangeArrowheads="1"/>
          </p:cNvSpPr>
          <p:nvPr/>
        </p:nvSpPr>
        <p:spPr bwMode="auto">
          <a:xfrm>
            <a:off x="5776914" y="5711826"/>
            <a:ext cx="287337" cy="25241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3804" name="Oval 15"/>
          <p:cNvSpPr>
            <a:spLocks noChangeArrowheads="1"/>
          </p:cNvSpPr>
          <p:nvPr/>
        </p:nvSpPr>
        <p:spPr bwMode="auto">
          <a:xfrm>
            <a:off x="7500939" y="4535488"/>
            <a:ext cx="287337" cy="252412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3805" name="Line 16"/>
          <p:cNvSpPr>
            <a:spLocks noChangeShapeType="1"/>
          </p:cNvSpPr>
          <p:nvPr/>
        </p:nvSpPr>
        <p:spPr bwMode="auto">
          <a:xfrm flipV="1">
            <a:off x="4244976" y="4114801"/>
            <a:ext cx="669925" cy="504825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Line 17"/>
          <p:cNvSpPr>
            <a:spLocks noChangeShapeType="1"/>
          </p:cNvSpPr>
          <p:nvPr/>
        </p:nvSpPr>
        <p:spPr bwMode="auto">
          <a:xfrm>
            <a:off x="4195764" y="4759326"/>
            <a:ext cx="623887" cy="53181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Line 18"/>
          <p:cNvSpPr>
            <a:spLocks noChangeShapeType="1"/>
          </p:cNvSpPr>
          <p:nvPr/>
        </p:nvSpPr>
        <p:spPr bwMode="auto">
          <a:xfrm>
            <a:off x="5154614" y="4129088"/>
            <a:ext cx="574675" cy="531812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Line 19"/>
          <p:cNvSpPr>
            <a:spLocks noChangeShapeType="1"/>
          </p:cNvSpPr>
          <p:nvPr/>
        </p:nvSpPr>
        <p:spPr bwMode="auto">
          <a:xfrm>
            <a:off x="5097463" y="5367339"/>
            <a:ext cx="679450" cy="42862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Line 20"/>
          <p:cNvSpPr>
            <a:spLocks noChangeShapeType="1"/>
          </p:cNvSpPr>
          <p:nvPr/>
        </p:nvSpPr>
        <p:spPr bwMode="auto">
          <a:xfrm flipV="1">
            <a:off x="5091114" y="4829175"/>
            <a:ext cx="638175" cy="420688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Line 21"/>
          <p:cNvSpPr>
            <a:spLocks noChangeShapeType="1"/>
          </p:cNvSpPr>
          <p:nvPr/>
        </p:nvSpPr>
        <p:spPr bwMode="auto">
          <a:xfrm>
            <a:off x="5921375" y="4843463"/>
            <a:ext cx="654050" cy="392112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22"/>
          <p:cNvSpPr>
            <a:spLocks noChangeShapeType="1"/>
          </p:cNvSpPr>
          <p:nvPr/>
        </p:nvSpPr>
        <p:spPr bwMode="auto">
          <a:xfrm flipV="1">
            <a:off x="6016625" y="5418138"/>
            <a:ext cx="590550" cy="334962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Line 23"/>
          <p:cNvSpPr>
            <a:spLocks noChangeShapeType="1"/>
          </p:cNvSpPr>
          <p:nvPr/>
        </p:nvSpPr>
        <p:spPr bwMode="auto">
          <a:xfrm flipV="1">
            <a:off x="5969000" y="4660901"/>
            <a:ext cx="1531938" cy="9842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Line 24"/>
          <p:cNvSpPr>
            <a:spLocks noChangeShapeType="1"/>
          </p:cNvSpPr>
          <p:nvPr/>
        </p:nvSpPr>
        <p:spPr bwMode="auto">
          <a:xfrm>
            <a:off x="5170489" y="4059239"/>
            <a:ext cx="1373187" cy="1428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Line 25"/>
          <p:cNvSpPr>
            <a:spLocks noChangeShapeType="1"/>
          </p:cNvSpPr>
          <p:nvPr/>
        </p:nvSpPr>
        <p:spPr bwMode="auto">
          <a:xfrm>
            <a:off x="6826251" y="4138613"/>
            <a:ext cx="766763" cy="4191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Text Box 26"/>
          <p:cNvSpPr txBox="1">
            <a:spLocks noChangeArrowheads="1"/>
          </p:cNvSpPr>
          <p:nvPr/>
        </p:nvSpPr>
        <p:spPr bwMode="auto">
          <a:xfrm>
            <a:off x="4287838" y="38941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Times New Roman" charset="0"/>
              </a:rPr>
              <a:t>3</a:t>
            </a:r>
          </a:p>
        </p:txBody>
      </p:sp>
      <p:sp>
        <p:nvSpPr>
          <p:cNvPr id="33816" name="Text Box 27"/>
          <p:cNvSpPr txBox="1">
            <a:spLocks noChangeArrowheads="1"/>
          </p:cNvSpPr>
          <p:nvPr/>
        </p:nvSpPr>
        <p:spPr bwMode="auto">
          <a:xfrm>
            <a:off x="5645150" y="35448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Times New Roman" charset="0"/>
              </a:rPr>
              <a:t>2</a:t>
            </a:r>
          </a:p>
        </p:txBody>
      </p:sp>
      <p:sp>
        <p:nvSpPr>
          <p:cNvPr id="33817" name="Text Box 28"/>
          <p:cNvSpPr txBox="1">
            <a:spLocks noChangeArrowheads="1"/>
          </p:cNvSpPr>
          <p:nvPr/>
        </p:nvSpPr>
        <p:spPr bwMode="auto">
          <a:xfrm>
            <a:off x="4400550" y="45672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Times New Roman" charset="0"/>
              </a:rPr>
              <a:t>2</a:t>
            </a:r>
          </a:p>
        </p:txBody>
      </p:sp>
      <p:sp>
        <p:nvSpPr>
          <p:cNvPr id="33818" name="Text Box 29"/>
          <p:cNvSpPr txBox="1">
            <a:spLocks noChangeArrowheads="1"/>
          </p:cNvSpPr>
          <p:nvPr/>
        </p:nvSpPr>
        <p:spPr bwMode="auto">
          <a:xfrm>
            <a:off x="5405438" y="40655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Times New Roman" charset="0"/>
              </a:rPr>
              <a:t>1</a:t>
            </a:r>
          </a:p>
        </p:txBody>
      </p:sp>
      <p:sp>
        <p:nvSpPr>
          <p:cNvPr id="33819" name="Text Box 30"/>
          <p:cNvSpPr txBox="1">
            <a:spLocks noChangeArrowheads="1"/>
          </p:cNvSpPr>
          <p:nvPr/>
        </p:nvSpPr>
        <p:spPr bwMode="auto">
          <a:xfrm>
            <a:off x="5102225" y="46370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Times New Roman" charset="0"/>
              </a:rPr>
              <a:t>1</a:t>
            </a:r>
          </a:p>
        </p:txBody>
      </p:sp>
      <p:sp>
        <p:nvSpPr>
          <p:cNvPr id="33820" name="Text Box 31"/>
          <p:cNvSpPr txBox="1">
            <a:spLocks noChangeArrowheads="1"/>
          </p:cNvSpPr>
          <p:nvPr/>
        </p:nvSpPr>
        <p:spPr bwMode="auto">
          <a:xfrm>
            <a:off x="6380163" y="42306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Times New Roman" charset="0"/>
              </a:rPr>
              <a:t>4</a:t>
            </a:r>
          </a:p>
        </p:txBody>
      </p:sp>
      <p:sp>
        <p:nvSpPr>
          <p:cNvPr id="33821" name="Text Box 32"/>
          <p:cNvSpPr txBox="1">
            <a:spLocks noChangeArrowheads="1"/>
          </p:cNvSpPr>
          <p:nvPr/>
        </p:nvSpPr>
        <p:spPr bwMode="auto">
          <a:xfrm>
            <a:off x="7081838" y="38242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Times New Roman" charset="0"/>
              </a:rPr>
              <a:t>1</a:t>
            </a:r>
          </a:p>
        </p:txBody>
      </p:sp>
      <p:sp>
        <p:nvSpPr>
          <p:cNvPr id="33822" name="Text Box 33"/>
          <p:cNvSpPr txBox="1">
            <a:spLocks noChangeArrowheads="1"/>
          </p:cNvSpPr>
          <p:nvPr/>
        </p:nvSpPr>
        <p:spPr bwMode="auto">
          <a:xfrm>
            <a:off x="5054600" y="5449888"/>
            <a:ext cx="338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Times New Roman" charset="0"/>
              </a:rPr>
              <a:t>4</a:t>
            </a:r>
          </a:p>
        </p:txBody>
      </p:sp>
      <p:sp>
        <p:nvSpPr>
          <p:cNvPr id="33823" name="Text Box 34"/>
          <p:cNvSpPr txBox="1">
            <a:spLocks noChangeArrowheads="1"/>
          </p:cNvSpPr>
          <p:nvPr/>
        </p:nvSpPr>
        <p:spPr bwMode="auto">
          <a:xfrm>
            <a:off x="5903913" y="48720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Times New Roman" charset="0"/>
              </a:rPr>
              <a:t>5</a:t>
            </a:r>
          </a:p>
        </p:txBody>
      </p:sp>
      <p:sp>
        <p:nvSpPr>
          <p:cNvPr id="33824" name="Text Box 35"/>
          <p:cNvSpPr txBox="1">
            <a:spLocks noChangeArrowheads="1"/>
          </p:cNvSpPr>
          <p:nvPr/>
        </p:nvSpPr>
        <p:spPr bwMode="auto">
          <a:xfrm>
            <a:off x="6300788" y="5476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Times New Roman" charset="0"/>
              </a:rPr>
              <a:t>3</a:t>
            </a:r>
          </a:p>
        </p:txBody>
      </p:sp>
      <p:sp>
        <p:nvSpPr>
          <p:cNvPr id="33825" name="Text Box 44"/>
          <p:cNvSpPr txBox="1">
            <a:spLocks noChangeArrowheads="1"/>
          </p:cNvSpPr>
          <p:nvPr/>
        </p:nvSpPr>
        <p:spPr bwMode="auto">
          <a:xfrm>
            <a:off x="3554414" y="4406901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3300"/>
                </a:solidFill>
              </a:rPr>
              <a:t>u</a:t>
            </a:r>
          </a:p>
        </p:txBody>
      </p:sp>
      <p:sp>
        <p:nvSpPr>
          <p:cNvPr id="33826" name="Text Box 45"/>
          <p:cNvSpPr txBox="1">
            <a:spLocks noChangeArrowheads="1"/>
          </p:cNvSpPr>
          <p:nvPr/>
        </p:nvSpPr>
        <p:spPr bwMode="auto">
          <a:xfrm>
            <a:off x="5634039" y="5867401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3300"/>
                </a:solidFill>
              </a:rPr>
              <a:t>s</a:t>
            </a:r>
          </a:p>
        </p:txBody>
      </p:sp>
      <p:sp>
        <p:nvSpPr>
          <p:cNvPr id="33827" name="Line 47"/>
          <p:cNvSpPr>
            <a:spLocks noChangeShapeType="1"/>
          </p:cNvSpPr>
          <p:nvPr/>
        </p:nvSpPr>
        <p:spPr bwMode="auto">
          <a:xfrm>
            <a:off x="3830638" y="5003801"/>
            <a:ext cx="1727200" cy="12287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Text Box 48"/>
          <p:cNvSpPr txBox="1">
            <a:spLocks noChangeArrowheads="1"/>
          </p:cNvSpPr>
          <p:nvPr/>
        </p:nvSpPr>
        <p:spPr bwMode="auto">
          <a:xfrm>
            <a:off x="4367214" y="5656264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CC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83889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2927-BB38-D142-B0BA-7DA9E5D6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graph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26EE-6C06-6B4F-8C75-4CEA4607E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2278"/>
            <a:ext cx="11013832" cy="5345722"/>
          </a:xfrm>
        </p:spPr>
        <p:txBody>
          <a:bodyPr>
            <a:normAutofit/>
          </a:bodyPr>
          <a:lstStyle/>
          <a:p>
            <a:r>
              <a:rPr lang="en-US" dirty="0"/>
              <a:t>Routing algorithms work over an abstract representation of a network: </a:t>
            </a:r>
            <a:r>
              <a:rPr lang="en-US" dirty="0">
                <a:solidFill>
                  <a:srgbClr val="C00000"/>
                </a:solidFill>
              </a:rPr>
              <a:t>the graph abstraction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Each router is a </a:t>
            </a:r>
            <a:r>
              <a:rPr lang="en-US" dirty="0">
                <a:solidFill>
                  <a:srgbClr val="C00000"/>
                </a:solidFill>
              </a:rPr>
              <a:t>node</a:t>
            </a:r>
            <a:r>
              <a:rPr lang="en-US" dirty="0"/>
              <a:t> in a graph</a:t>
            </a:r>
          </a:p>
          <a:p>
            <a:r>
              <a:rPr lang="en-US" dirty="0"/>
              <a:t>Each link is an </a:t>
            </a:r>
            <a:r>
              <a:rPr lang="en-US" dirty="0">
                <a:solidFill>
                  <a:srgbClr val="C00000"/>
                </a:solidFill>
              </a:rPr>
              <a:t>edge</a:t>
            </a:r>
            <a:r>
              <a:rPr lang="en-US" dirty="0"/>
              <a:t> in the graph</a:t>
            </a:r>
          </a:p>
          <a:p>
            <a:r>
              <a:rPr lang="en-US" dirty="0"/>
              <a:t>Edges have </a:t>
            </a:r>
            <a:r>
              <a:rPr lang="en-US" dirty="0">
                <a:solidFill>
                  <a:srgbClr val="C00000"/>
                </a:solidFill>
              </a:rPr>
              <a:t>weights </a:t>
            </a:r>
            <a:r>
              <a:rPr lang="en-US" dirty="0"/>
              <a:t>(also called </a:t>
            </a:r>
            <a:r>
              <a:rPr lang="en-US" dirty="0">
                <a:solidFill>
                  <a:srgbClr val="C00000"/>
                </a:solidFill>
              </a:rPr>
              <a:t>link metrics). </a:t>
            </a:r>
            <a:r>
              <a:rPr lang="en-US" dirty="0"/>
              <a:t>Set by </a:t>
            </a:r>
            <a:r>
              <a:rPr lang="en-US" dirty="0" err="1"/>
              <a:t>netadmin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6AA36F2-C11B-7E4A-856F-D57DBCC49D08}"/>
              </a:ext>
            </a:extLst>
          </p:cNvPr>
          <p:cNvSpPr>
            <a:spLocks/>
          </p:cNvSpPr>
          <p:nvPr/>
        </p:nvSpPr>
        <p:spPr bwMode="auto">
          <a:xfrm>
            <a:off x="4103078" y="2519487"/>
            <a:ext cx="3571875" cy="2236788"/>
          </a:xfrm>
          <a:custGeom>
            <a:avLst/>
            <a:gdLst>
              <a:gd name="T0" fmla="*/ 0 w 2250"/>
              <a:gd name="T1" fmla="*/ 624 h 1409"/>
              <a:gd name="T2" fmla="*/ 219 w 2250"/>
              <a:gd name="T3" fmla="*/ 321 h 1409"/>
              <a:gd name="T4" fmla="*/ 529 w 2250"/>
              <a:gd name="T5" fmla="*/ 35 h 1409"/>
              <a:gd name="T6" fmla="*/ 1551 w 2250"/>
              <a:gd name="T7" fmla="*/ 111 h 1409"/>
              <a:gd name="T8" fmla="*/ 1968 w 2250"/>
              <a:gd name="T9" fmla="*/ 483 h 1409"/>
              <a:gd name="T10" fmla="*/ 2199 w 2250"/>
              <a:gd name="T11" fmla="*/ 906 h 1409"/>
              <a:gd name="T12" fmla="*/ 1659 w 2250"/>
              <a:gd name="T13" fmla="*/ 1314 h 1409"/>
              <a:gd name="T14" fmla="*/ 993 w 2250"/>
              <a:gd name="T15" fmla="*/ 1386 h 1409"/>
              <a:gd name="T16" fmla="*/ 465 w 2250"/>
              <a:gd name="T17" fmla="*/ 1356 h 1409"/>
              <a:gd name="T18" fmla="*/ 102 w 2250"/>
              <a:gd name="T19" fmla="*/ 1068 h 1409"/>
              <a:gd name="T20" fmla="*/ 0 w 2250"/>
              <a:gd name="T21" fmla="*/ 624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39FB3D6E-5034-2748-9A18-EC0262AE8FA2}"/>
              </a:ext>
            </a:extLst>
          </p:cNvPr>
          <p:cNvSpPr>
            <a:spLocks/>
          </p:cNvSpPr>
          <p:nvPr/>
        </p:nvSpPr>
        <p:spPr bwMode="auto">
          <a:xfrm>
            <a:off x="4636478" y="3391025"/>
            <a:ext cx="542925" cy="295275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E2C537A6-A00E-F440-ADB3-72F3FA4F5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3728" y="3775200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0304DDBF-DE37-5840-B283-5988C42C71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3728" y="3764087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304C825-C510-BC4B-B4D5-4420208DE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0616" y="3764087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74D810F9-003F-C346-912E-359A3871B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3728" y="3764087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868A894F-8339-7544-8745-EDD30DE2B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8966" y="3670425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09718FD3-4FD9-D242-93A2-6CFBC5D3B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203" y="4389562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08BC5DCF-22CA-EA4E-96F1-33B5B69665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6203" y="437845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7FC3ECB1-F2E0-8544-98CF-B20A6AA56F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3091" y="437845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60504817-EBDA-F34E-A333-D88B3B821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203" y="4378450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76A193E1-65B5-8343-9414-C92F6C133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1441" y="4284787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9AD19C60-CECF-914D-9B61-158F91E0F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9853" y="3294187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EFC7206C-1F4A-4142-926F-91B1CB4CDB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9853" y="328307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214C743B-788B-B34D-B3EB-9F5D119574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6741" y="328307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2259441A-1272-2045-9F2F-B2AA4C8CD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9853" y="3283075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1" name="Oval 19">
            <a:extLst>
              <a:ext uri="{FF2B5EF4-FFF2-40B4-BE49-F238E27FC236}">
                <a16:creationId xmlns:a16="http://schemas.microsoft.com/office/drawing/2014/main" id="{391D7FA2-B08C-6A45-8B28-E0FBBE724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091" y="3189412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6D475E29-885E-374C-B4E2-454FA8608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116" y="3287837"/>
            <a:ext cx="495300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59678F29-4EB2-A842-B773-D1006A375C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4116" y="327672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E16A6E46-66C0-9446-93C7-5A9F699956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9416" y="327672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1C81ADCB-310E-D047-B285-E9BCD9481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116" y="3276725"/>
            <a:ext cx="490538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6" name="Oval 24">
            <a:extLst>
              <a:ext uri="{FF2B5EF4-FFF2-40B4-BE49-F238E27FC236}">
                <a16:creationId xmlns:a16="http://schemas.microsoft.com/office/drawing/2014/main" id="{57677031-B541-9949-A124-74DD19513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878" y="3187825"/>
            <a:ext cx="495300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Oval 25">
            <a:extLst>
              <a:ext uri="{FF2B5EF4-FFF2-40B4-BE49-F238E27FC236}">
                <a16:creationId xmlns:a16="http://schemas.microsoft.com/office/drawing/2014/main" id="{7BA5DE5F-B157-5B41-8BC0-7F4238D9A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991" y="4384800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5522935A-DE15-E441-BB71-48978361F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9991" y="4373687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5B21B7C0-DBCA-D04D-9A00-2711EAEED5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6878" y="4373687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5C1EC9F4-0ABB-DD46-80C1-69546E626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991" y="4373687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1" name="Oval 29">
            <a:extLst>
              <a:ext uri="{FF2B5EF4-FFF2-40B4-BE49-F238E27FC236}">
                <a16:creationId xmlns:a16="http://schemas.microsoft.com/office/drawing/2014/main" id="{E730812D-AE40-8E4A-980D-857AB1B19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5228" y="4280025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Oval 30">
            <a:extLst>
              <a:ext uri="{FF2B5EF4-FFF2-40B4-BE49-F238E27FC236}">
                <a16:creationId xmlns:a16="http://schemas.microsoft.com/office/drawing/2014/main" id="{928A2163-FDBF-2F43-B7CB-96B14CAE9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6928" y="3843462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EC3A519D-5162-764E-A3FD-97BC1F644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6928" y="383235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CD138B40-4242-AA42-B261-9CDED32A5F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3816" y="383235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Rectangle 33">
            <a:extLst>
              <a:ext uri="{FF2B5EF4-FFF2-40B4-BE49-F238E27FC236}">
                <a16:creationId xmlns:a16="http://schemas.microsoft.com/office/drawing/2014/main" id="{3EB9607E-03CB-4146-8B70-B717A2A30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6928" y="3832350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6" name="Oval 34">
            <a:extLst>
              <a:ext uri="{FF2B5EF4-FFF2-40B4-BE49-F238E27FC236}">
                <a16:creationId xmlns:a16="http://schemas.microsoft.com/office/drawing/2014/main" id="{C9863082-F339-5544-B9A4-A19903465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166" y="3738687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Freeform 35">
            <a:extLst>
              <a:ext uri="{FF2B5EF4-FFF2-40B4-BE49-F238E27FC236}">
                <a16:creationId xmlns:a16="http://schemas.microsoft.com/office/drawing/2014/main" id="{FF88D18F-8694-EF4D-BE05-45EF9A8E065A}"/>
              </a:ext>
            </a:extLst>
          </p:cNvPr>
          <p:cNvSpPr>
            <a:spLocks/>
          </p:cNvSpPr>
          <p:nvPr/>
        </p:nvSpPr>
        <p:spPr bwMode="auto">
          <a:xfrm>
            <a:off x="6317641" y="3433887"/>
            <a:ext cx="1588" cy="828675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Freeform 36">
            <a:extLst>
              <a:ext uri="{FF2B5EF4-FFF2-40B4-BE49-F238E27FC236}">
                <a16:creationId xmlns:a16="http://schemas.microsoft.com/office/drawing/2014/main" id="{661E0A0E-307E-2C49-AC04-126CA1B17B95}"/>
              </a:ext>
            </a:extLst>
          </p:cNvPr>
          <p:cNvSpPr>
            <a:spLocks/>
          </p:cNvSpPr>
          <p:nvPr/>
        </p:nvSpPr>
        <p:spPr bwMode="auto">
          <a:xfrm>
            <a:off x="5217503" y="3443412"/>
            <a:ext cx="1588" cy="852488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Freeform 37">
            <a:extLst>
              <a:ext uri="{FF2B5EF4-FFF2-40B4-BE49-F238E27FC236}">
                <a16:creationId xmlns:a16="http://schemas.microsoft.com/office/drawing/2014/main" id="{E33BA9AC-5628-B64B-BECE-5A26B9BA0CD1}"/>
              </a:ext>
            </a:extLst>
          </p:cNvPr>
          <p:cNvSpPr>
            <a:spLocks/>
          </p:cNvSpPr>
          <p:nvPr/>
        </p:nvSpPr>
        <p:spPr bwMode="auto">
          <a:xfrm>
            <a:off x="5479441" y="3419600"/>
            <a:ext cx="800100" cy="952500"/>
          </a:xfrm>
          <a:custGeom>
            <a:avLst/>
            <a:gdLst>
              <a:gd name="T0" fmla="*/ 0 w 378"/>
              <a:gd name="T1" fmla="*/ 600 h 174"/>
              <a:gd name="T2" fmla="*/ 504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Freeform 38">
            <a:extLst>
              <a:ext uri="{FF2B5EF4-FFF2-40B4-BE49-F238E27FC236}">
                <a16:creationId xmlns:a16="http://schemas.microsoft.com/office/drawing/2014/main" id="{7B38EBFA-3B95-4B4C-AD50-2E167E25CF92}"/>
              </a:ext>
            </a:extLst>
          </p:cNvPr>
          <p:cNvSpPr>
            <a:spLocks/>
          </p:cNvSpPr>
          <p:nvPr/>
        </p:nvSpPr>
        <p:spPr bwMode="auto">
          <a:xfrm>
            <a:off x="6570053" y="3972050"/>
            <a:ext cx="581025" cy="428625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Freeform 39">
            <a:extLst>
              <a:ext uri="{FF2B5EF4-FFF2-40B4-BE49-F238E27FC236}">
                <a16:creationId xmlns:a16="http://schemas.microsoft.com/office/drawing/2014/main" id="{1ABBA0D3-E03E-B84F-8488-9A1CA05B3FF8}"/>
              </a:ext>
            </a:extLst>
          </p:cNvPr>
          <p:cNvSpPr>
            <a:spLocks/>
          </p:cNvSpPr>
          <p:nvPr/>
        </p:nvSpPr>
        <p:spPr bwMode="auto">
          <a:xfrm>
            <a:off x="5488966" y="4419725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Freeform 40">
            <a:extLst>
              <a:ext uri="{FF2B5EF4-FFF2-40B4-BE49-F238E27FC236}">
                <a16:creationId xmlns:a16="http://schemas.microsoft.com/office/drawing/2014/main" id="{D0F4F0D0-78E3-FF4C-A591-A002F3918419}"/>
              </a:ext>
            </a:extLst>
          </p:cNvPr>
          <p:cNvSpPr>
            <a:spLocks/>
          </p:cNvSpPr>
          <p:nvPr/>
        </p:nvSpPr>
        <p:spPr bwMode="auto">
          <a:xfrm>
            <a:off x="4550753" y="3905375"/>
            <a:ext cx="438150" cy="41910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Freeform 41">
            <a:extLst>
              <a:ext uri="{FF2B5EF4-FFF2-40B4-BE49-F238E27FC236}">
                <a16:creationId xmlns:a16="http://schemas.microsoft.com/office/drawing/2014/main" id="{6CA125C3-F035-DF4C-9FAB-795CD746B39B}"/>
              </a:ext>
            </a:extLst>
          </p:cNvPr>
          <p:cNvSpPr>
            <a:spLocks/>
          </p:cNvSpPr>
          <p:nvPr/>
        </p:nvSpPr>
        <p:spPr bwMode="auto">
          <a:xfrm>
            <a:off x="5479441" y="3324350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Freeform 42">
            <a:extLst>
              <a:ext uri="{FF2B5EF4-FFF2-40B4-BE49-F238E27FC236}">
                <a16:creationId xmlns:a16="http://schemas.microsoft.com/office/drawing/2014/main" id="{401F77F0-0EAC-3840-8666-AB24E95B8AD4}"/>
              </a:ext>
            </a:extLst>
          </p:cNvPr>
          <p:cNvSpPr>
            <a:spLocks/>
          </p:cNvSpPr>
          <p:nvPr/>
        </p:nvSpPr>
        <p:spPr bwMode="auto">
          <a:xfrm>
            <a:off x="6551003" y="3319587"/>
            <a:ext cx="628650" cy="423863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Freeform 43">
            <a:extLst>
              <a:ext uri="{FF2B5EF4-FFF2-40B4-BE49-F238E27FC236}">
                <a16:creationId xmlns:a16="http://schemas.microsoft.com/office/drawing/2014/main" id="{72B937D4-EB85-AA4B-BF0D-E8E9A7C6DE2F}"/>
              </a:ext>
            </a:extLst>
          </p:cNvPr>
          <p:cNvSpPr>
            <a:spLocks/>
          </p:cNvSpPr>
          <p:nvPr/>
        </p:nvSpPr>
        <p:spPr bwMode="auto">
          <a:xfrm>
            <a:off x="4460266" y="2638550"/>
            <a:ext cx="1762125" cy="1023938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2" name="Rectangle 45">
            <a:extLst>
              <a:ext uri="{FF2B5EF4-FFF2-40B4-BE49-F238E27FC236}">
                <a16:creationId xmlns:a16="http://schemas.microsoft.com/office/drawing/2014/main" id="{64DFFDB1-00FC-AD41-BC19-4FA7B0253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359" y="3691063"/>
            <a:ext cx="225239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73" name="Text Box 46">
            <a:extLst>
              <a:ext uri="{FF2B5EF4-FFF2-40B4-BE49-F238E27FC236}">
                <a16:creationId xmlns:a16="http://schemas.microsoft.com/office/drawing/2014/main" id="{59308691-2F9F-D84F-B5BC-F0C518DE3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691" y="3594225"/>
            <a:ext cx="3190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dirty="0">
                <a:solidFill>
                  <a:schemeClr val="bg1"/>
                </a:solidFill>
              </a:rPr>
              <a:t>u</a:t>
            </a:r>
            <a:endParaRPr lang="en-US" sz="2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0" name="Rectangle 48">
            <a:extLst>
              <a:ext uri="{FF2B5EF4-FFF2-40B4-BE49-F238E27FC236}">
                <a16:creationId xmlns:a16="http://schemas.microsoft.com/office/drawing/2014/main" id="{F6AECA28-1D83-AC4E-A32F-594157644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9670" y="4300663"/>
            <a:ext cx="225029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71" name="Text Box 49">
            <a:extLst>
              <a:ext uri="{FF2B5EF4-FFF2-40B4-BE49-F238E27FC236}">
                <a16:creationId xmlns:a16="http://schemas.microsoft.com/office/drawing/2014/main" id="{4B193E79-F5AB-7E4C-903C-55B2B4277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8416" y="4203825"/>
            <a:ext cx="300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bg1"/>
                </a:solidFill>
              </a:rPr>
              <a:t>y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8" name="Rectangle 51">
            <a:extLst>
              <a:ext uri="{FF2B5EF4-FFF2-40B4-BE49-F238E27FC236}">
                <a16:creationId xmlns:a16="http://schemas.microsoft.com/office/drawing/2014/main" id="{9A670E30-8910-3D46-A2F7-21D846174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7293" y="4295900"/>
            <a:ext cx="227463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69" name="Text Box 52">
            <a:extLst>
              <a:ext uri="{FF2B5EF4-FFF2-40B4-BE49-F238E27FC236}">
                <a16:creationId xmlns:a16="http://schemas.microsoft.com/office/drawing/2014/main" id="{D2F40E79-ECBF-EF47-A16B-C72C3A3E4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7803" y="4151437"/>
            <a:ext cx="317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66" name="Rectangle 54">
            <a:extLst>
              <a:ext uri="{FF2B5EF4-FFF2-40B4-BE49-F238E27FC236}">
                <a16:creationId xmlns:a16="http://schemas.microsoft.com/office/drawing/2014/main" id="{DEAE1FC2-2635-6543-B733-C059D2871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573" y="3205288"/>
            <a:ext cx="225682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67" name="Text Box 55">
            <a:extLst>
              <a:ext uri="{FF2B5EF4-FFF2-40B4-BE49-F238E27FC236}">
                <a16:creationId xmlns:a16="http://schemas.microsoft.com/office/drawing/2014/main" id="{45007B86-4E19-9A41-AA35-E2514A0A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316" y="3108450"/>
            <a:ext cx="3683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dirty="0">
                <a:solidFill>
                  <a:schemeClr val="bg1"/>
                </a:solidFill>
              </a:rPr>
              <a:t>w</a:t>
            </a:r>
            <a:endParaRPr lang="en-US" sz="2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4" name="Rectangle 57">
            <a:extLst>
              <a:ext uri="{FF2B5EF4-FFF2-40B4-BE49-F238E27FC236}">
                <a16:creationId xmlns:a16="http://schemas.microsoft.com/office/drawing/2014/main" id="{15DD4324-1D32-6C4F-976F-F15C1496F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409" y="3205288"/>
            <a:ext cx="225119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65" name="Text Box 58">
            <a:extLst>
              <a:ext uri="{FF2B5EF4-FFF2-40B4-BE49-F238E27FC236}">
                <a16:creationId xmlns:a16="http://schemas.microsoft.com/office/drawing/2014/main" id="{5D1DDF8A-3125-6842-AB38-6D2970C99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1453" y="3108450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bg1"/>
                </a:solidFill>
              </a:rPr>
              <a:t>v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2" name="Rectangle 60">
            <a:extLst>
              <a:ext uri="{FF2B5EF4-FFF2-40B4-BE49-F238E27FC236}">
                <a16:creationId xmlns:a16="http://schemas.microsoft.com/office/drawing/2014/main" id="{A1FE25BA-79FE-3941-B366-EF499464C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6254" y="3757738"/>
            <a:ext cx="226256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63" name="Text Box 61">
            <a:extLst>
              <a:ext uri="{FF2B5EF4-FFF2-40B4-BE49-F238E27FC236}">
                <a16:creationId xmlns:a16="http://schemas.microsoft.com/office/drawing/2014/main" id="{DAC756A5-1F33-0C4A-ACA7-8F3E9E302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116" y="3613275"/>
            <a:ext cx="306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52" name="Text Box 62">
            <a:extLst>
              <a:ext uri="{FF2B5EF4-FFF2-40B4-BE49-F238E27FC236}">
                <a16:creationId xmlns:a16="http://schemas.microsoft.com/office/drawing/2014/main" id="{9B72EA58-A6FC-7740-A160-52E189FDA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303" y="3313237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/>
              <a:t>2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53" name="Text Box 63">
            <a:extLst>
              <a:ext uri="{FF2B5EF4-FFF2-40B4-BE49-F238E27FC236}">
                <a16:creationId xmlns:a16="http://schemas.microsoft.com/office/drawing/2014/main" id="{3105E872-7A2B-3C41-97DC-E431928C5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5753" y="36609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/>
              <a:t>2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54" name="Text Box 64">
            <a:extLst>
              <a:ext uri="{FF2B5EF4-FFF2-40B4-BE49-F238E27FC236}">
                <a16:creationId xmlns:a16="http://schemas.microsoft.com/office/drawing/2014/main" id="{826437D1-F983-AB4E-9142-64101916A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3603" y="3999037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5" name="Text Box 65">
            <a:extLst>
              <a:ext uri="{FF2B5EF4-FFF2-40B4-BE49-F238E27FC236}">
                <a16:creationId xmlns:a16="http://schemas.microsoft.com/office/drawing/2014/main" id="{99B65FFB-2DB3-8843-8C70-1A587A170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353" y="3808537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3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6" name="Text Box 66">
            <a:extLst>
              <a:ext uri="{FF2B5EF4-FFF2-40B4-BE49-F238E27FC236}">
                <a16:creationId xmlns:a16="http://schemas.microsoft.com/office/drawing/2014/main" id="{2B173FAD-AD0C-C149-AD27-45B1B6FF0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3753" y="4370512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7" name="Text Box 67">
            <a:extLst>
              <a:ext uri="{FF2B5EF4-FFF2-40B4-BE49-F238E27FC236}">
                <a16:creationId xmlns:a16="http://schemas.microsoft.com/office/drawing/2014/main" id="{424F83FF-FCE2-DE4E-AD4F-E5F85CEA8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5253" y="36894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8" name="Text Box 68">
            <a:extLst>
              <a:ext uri="{FF2B5EF4-FFF2-40B4-BE49-F238E27FC236}">
                <a16:creationId xmlns:a16="http://schemas.microsoft.com/office/drawing/2014/main" id="{54035322-07AF-304D-AEFC-F0C2C8883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8341" y="41085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9" name="Text Box 69">
            <a:extLst>
              <a:ext uri="{FF2B5EF4-FFF2-40B4-BE49-F238E27FC236}">
                <a16:creationId xmlns:a16="http://schemas.microsoft.com/office/drawing/2014/main" id="{72BFBEC9-BD47-E14B-AE8C-F295900F2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5478" y="3256087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5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60" name="Text Box 70">
            <a:extLst>
              <a:ext uri="{FF2B5EF4-FFF2-40B4-BE49-F238E27FC236}">
                <a16:creationId xmlns:a16="http://schemas.microsoft.com/office/drawing/2014/main" id="{42697AC4-B0EA-B248-A803-1D6C00F2B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8666" y="3017962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3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61" name="Text Box 71">
            <a:extLst>
              <a:ext uri="{FF2B5EF4-FFF2-40B4-BE49-F238E27FC236}">
                <a16:creationId xmlns:a16="http://schemas.microsoft.com/office/drawing/2014/main" id="{9D56BD3B-70F9-8945-8D58-626936AB2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1453" y="25941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/>
              <a:t>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1432829-6FD9-AB4B-8236-3D80C79E48F4}"/>
              </a:ext>
            </a:extLst>
          </p:cNvPr>
          <p:cNvSpPr txBox="1"/>
          <p:nvPr/>
        </p:nvSpPr>
        <p:spPr>
          <a:xfrm>
            <a:off x="949569" y="2618279"/>
            <a:ext cx="30042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Ex: Rutgers campus</a:t>
            </a:r>
          </a:p>
          <a:p>
            <a:pPr algn="r"/>
            <a:endParaRPr lang="en-US" sz="2000" dirty="0">
              <a:latin typeface="Helvetica" pitchFamily="2" charset="0"/>
            </a:endParaRPr>
          </a:p>
          <a:p>
            <a:pPr algn="r"/>
            <a:r>
              <a:rPr lang="en-US" sz="2000" dirty="0">
                <a:latin typeface="Helvetica" pitchFamily="2" charset="0"/>
              </a:rPr>
              <a:t>u: Computer Science</a:t>
            </a:r>
          </a:p>
          <a:p>
            <a:pPr algn="r"/>
            <a:r>
              <a:rPr lang="en-US" sz="2000" dirty="0">
                <a:latin typeface="Helvetica" pitchFamily="2" charset="0"/>
              </a:rPr>
              <a:t>v: School of Engineering</a:t>
            </a:r>
          </a:p>
          <a:p>
            <a:pPr algn="r"/>
            <a:r>
              <a:rPr lang="en-US" sz="2000" dirty="0">
                <a:latin typeface="Helvetica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777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1" grpId="0"/>
      <p:bldP spid="69" grpId="0"/>
      <p:bldP spid="67" grpId="0"/>
      <p:bldP spid="65" grpId="0"/>
      <p:bldP spid="63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2927-BB38-D142-B0BA-7DA9E5D6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graph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26EE-6C06-6B4F-8C75-4CEA4607E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2278"/>
            <a:ext cx="10134601" cy="5345722"/>
          </a:xfrm>
        </p:spPr>
        <p:txBody>
          <a:bodyPr>
            <a:normAutofit/>
          </a:bodyPr>
          <a:lstStyle/>
          <a:p>
            <a:r>
              <a:rPr lang="en-US" dirty="0"/>
              <a:t>Routing algorithms work over an abstract representation of a network: </a:t>
            </a:r>
            <a:r>
              <a:rPr lang="en-US" dirty="0">
                <a:solidFill>
                  <a:srgbClr val="C00000"/>
                </a:solidFill>
              </a:rPr>
              <a:t>the graph abstraction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G = (N, E)</a:t>
            </a:r>
          </a:p>
          <a:p>
            <a:r>
              <a:rPr lang="en-US" dirty="0"/>
              <a:t>N = {u, v, w, x, y, z}</a:t>
            </a:r>
          </a:p>
          <a:p>
            <a:r>
              <a:rPr lang="en-US" dirty="0"/>
              <a:t>E = { (</a:t>
            </a:r>
            <a:r>
              <a:rPr lang="en-US" dirty="0" err="1"/>
              <a:t>u,v</a:t>
            </a:r>
            <a:r>
              <a:rPr lang="en-US" dirty="0"/>
              <a:t>), (</a:t>
            </a:r>
            <a:r>
              <a:rPr lang="en-US" dirty="0" err="1"/>
              <a:t>u,x</a:t>
            </a:r>
            <a:r>
              <a:rPr lang="en-US" dirty="0"/>
              <a:t>), (</a:t>
            </a:r>
            <a:r>
              <a:rPr lang="en-US" dirty="0" err="1"/>
              <a:t>v,x</a:t>
            </a:r>
            <a:r>
              <a:rPr lang="en-US" dirty="0"/>
              <a:t>), (</a:t>
            </a:r>
            <a:r>
              <a:rPr lang="en-US" dirty="0" err="1"/>
              <a:t>v,w</a:t>
            </a:r>
            <a:r>
              <a:rPr lang="en-US" dirty="0"/>
              <a:t>), (</a:t>
            </a:r>
            <a:r>
              <a:rPr lang="en-US" dirty="0" err="1"/>
              <a:t>x,w</a:t>
            </a:r>
            <a:r>
              <a:rPr lang="en-US" dirty="0"/>
              <a:t>), (</a:t>
            </a:r>
            <a:r>
              <a:rPr lang="en-US" dirty="0" err="1"/>
              <a:t>x,y</a:t>
            </a:r>
            <a:r>
              <a:rPr lang="en-US" dirty="0"/>
              <a:t>), (</a:t>
            </a:r>
            <a:r>
              <a:rPr lang="en-US" dirty="0" err="1"/>
              <a:t>w,y</a:t>
            </a:r>
            <a:r>
              <a:rPr lang="en-US" dirty="0"/>
              <a:t>), (</a:t>
            </a:r>
            <a:r>
              <a:rPr lang="en-US" dirty="0" err="1"/>
              <a:t>w,z</a:t>
            </a:r>
            <a:r>
              <a:rPr lang="en-US" dirty="0"/>
              <a:t>), (</a:t>
            </a:r>
            <a:r>
              <a:rPr lang="en-US" dirty="0" err="1"/>
              <a:t>y,z</a:t>
            </a:r>
            <a:r>
              <a:rPr lang="en-US" dirty="0"/>
              <a:t>) 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77A84D-5451-1544-9C1C-B31F1359388E}"/>
              </a:ext>
            </a:extLst>
          </p:cNvPr>
          <p:cNvGrpSpPr/>
          <p:nvPr/>
        </p:nvGrpSpPr>
        <p:grpSpPr>
          <a:xfrm>
            <a:off x="4103078" y="2519487"/>
            <a:ext cx="3571875" cy="2236788"/>
            <a:chOff x="4103078" y="2519487"/>
            <a:chExt cx="3571875" cy="2236788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16AA36F2-C11B-7E4A-856F-D57DBCC49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39FB3D6E-5034-2748-9A18-EC0262A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E2C537A6-A00E-F440-ADB3-72F3FA4F5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0304DDBF-DE37-5840-B283-5988C42C7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7304C825-C510-BC4B-B4D5-4420208DE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74D810F9-003F-C346-912E-359A3871B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868A894F-8339-7544-8745-EDD30DE2B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09718FD3-4FD9-D242-93A2-6CFBC5D3B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08BC5DCF-22CA-EA4E-96F1-33B5B6966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7FC3ECB1-F2E0-8544-98CF-B20A6AA56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60504817-EBDA-F34E-A333-D88B3B821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76A193E1-65B5-8343-9414-C92F6C133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9AD19C60-CECF-914D-9B61-158F91E0F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EFC7206C-1F4A-4142-926F-91B1CB4CD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214C743B-788B-B34D-B3EB-9F5D11957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2259441A-1272-2045-9F2F-B2AA4C8CD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391D7FA2-B08C-6A45-8B28-E0FBBE724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6D475E29-885E-374C-B4E2-454FA8608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59678F29-4EB2-A842-B773-D1006A375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E16A6E46-66C0-9446-93C7-5A9F699956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1C81ADCB-310E-D047-B285-E9BCD9481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57677031-B541-9949-A124-74DD19513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7BA5DE5F-B157-5B41-8BC0-7F4238D9A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5522935A-DE15-E441-BB71-48978361F2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5B21B7C0-DBCA-D04D-9A00-2711EAEED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5C1EC9F4-0ABB-DD46-80C1-69546E626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E730812D-AE40-8E4A-980D-857AB1B19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928A2163-FDBF-2F43-B7CB-96B14CAE9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EC3A519D-5162-764E-A3FD-97BC1F644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CD138B40-4242-AA42-B261-9CDED32A5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3EB9607E-03CB-4146-8B70-B717A2A30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" name="Oval 34">
              <a:extLst>
                <a:ext uri="{FF2B5EF4-FFF2-40B4-BE49-F238E27FC236}">
                  <a16:creationId xmlns:a16="http://schemas.microsoft.com/office/drawing/2014/main" id="{C9863082-F339-5544-B9A4-A19903465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FF88D18F-8694-EF4D-BE05-45EF9A8E0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661E0A0E-307E-2C49-AC04-126CA1B17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E33BA9AC-5628-B64B-BECE-5A26B9BA0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7B38EBFA-3B95-4B4C-AD50-2E167E25C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1ABBA0D3-E03E-B84F-8488-9A1CA05B3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D0F4F0D0-78E3-FF4C-A591-A002F3918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6CA125C3-F035-DF4C-9FAB-795CD746B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401F77F0-0EAC-3840-8666-AB24E95B8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72B937D4-EB85-AA4B-BF0D-E8E9A7C6D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Rectangle 45">
              <a:extLst>
                <a:ext uri="{FF2B5EF4-FFF2-40B4-BE49-F238E27FC236}">
                  <a16:creationId xmlns:a16="http://schemas.microsoft.com/office/drawing/2014/main" id="{64DFFDB1-00FC-AD41-BC19-4FA7B0253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Text Box 46">
              <a:extLst>
                <a:ext uri="{FF2B5EF4-FFF2-40B4-BE49-F238E27FC236}">
                  <a16:creationId xmlns:a16="http://schemas.microsoft.com/office/drawing/2014/main" id="{59308691-2F9F-D84F-B5BC-F0C518DE32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48">
              <a:extLst>
                <a:ext uri="{FF2B5EF4-FFF2-40B4-BE49-F238E27FC236}">
                  <a16:creationId xmlns:a16="http://schemas.microsoft.com/office/drawing/2014/main" id="{F6AECA28-1D83-AC4E-A32F-594157644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Text Box 49">
              <a:extLst>
                <a:ext uri="{FF2B5EF4-FFF2-40B4-BE49-F238E27FC236}">
                  <a16:creationId xmlns:a16="http://schemas.microsoft.com/office/drawing/2014/main" id="{4B193E79-F5AB-7E4C-903C-55B2B4277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51">
              <a:extLst>
                <a:ext uri="{FF2B5EF4-FFF2-40B4-BE49-F238E27FC236}">
                  <a16:creationId xmlns:a16="http://schemas.microsoft.com/office/drawing/2014/main" id="{9A670E30-8910-3D46-A2F7-21D846174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9" name="Text Box 52">
              <a:extLst>
                <a:ext uri="{FF2B5EF4-FFF2-40B4-BE49-F238E27FC236}">
                  <a16:creationId xmlns:a16="http://schemas.microsoft.com/office/drawing/2014/main" id="{D2F40E79-ECBF-EF47-A16B-C72C3A3E4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66" name="Rectangle 54">
              <a:extLst>
                <a:ext uri="{FF2B5EF4-FFF2-40B4-BE49-F238E27FC236}">
                  <a16:creationId xmlns:a16="http://schemas.microsoft.com/office/drawing/2014/main" id="{DEAE1FC2-2635-6543-B733-C059D2871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Text Box 55">
              <a:extLst>
                <a:ext uri="{FF2B5EF4-FFF2-40B4-BE49-F238E27FC236}">
                  <a16:creationId xmlns:a16="http://schemas.microsoft.com/office/drawing/2014/main" id="{45007B86-4E19-9A41-AA35-E2514A0AD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57">
              <a:extLst>
                <a:ext uri="{FF2B5EF4-FFF2-40B4-BE49-F238E27FC236}">
                  <a16:creationId xmlns:a16="http://schemas.microsoft.com/office/drawing/2014/main" id="{15DD4324-1D32-6C4F-976F-F15C1496F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Text Box 58">
              <a:extLst>
                <a:ext uri="{FF2B5EF4-FFF2-40B4-BE49-F238E27FC236}">
                  <a16:creationId xmlns:a16="http://schemas.microsoft.com/office/drawing/2014/main" id="{5D1DDF8A-3125-6842-AB38-6D2970C99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60">
              <a:extLst>
                <a:ext uri="{FF2B5EF4-FFF2-40B4-BE49-F238E27FC236}">
                  <a16:creationId xmlns:a16="http://schemas.microsoft.com/office/drawing/2014/main" id="{A1FE25BA-79FE-3941-B366-EF499464C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Text Box 61">
              <a:extLst>
                <a:ext uri="{FF2B5EF4-FFF2-40B4-BE49-F238E27FC236}">
                  <a16:creationId xmlns:a16="http://schemas.microsoft.com/office/drawing/2014/main" id="{DAC756A5-1F33-0C4A-ACA7-8F3E9E302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52" name="Text Box 62">
              <a:extLst>
                <a:ext uri="{FF2B5EF4-FFF2-40B4-BE49-F238E27FC236}">
                  <a16:creationId xmlns:a16="http://schemas.microsoft.com/office/drawing/2014/main" id="{9B72EA58-A6FC-7740-A160-52E189FDA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3" name="Text Box 63">
              <a:extLst>
                <a:ext uri="{FF2B5EF4-FFF2-40B4-BE49-F238E27FC236}">
                  <a16:creationId xmlns:a16="http://schemas.microsoft.com/office/drawing/2014/main" id="{3105E872-7A2B-3C41-97DC-E431928C5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4" name="Text Box 64">
              <a:extLst>
                <a:ext uri="{FF2B5EF4-FFF2-40B4-BE49-F238E27FC236}">
                  <a16:creationId xmlns:a16="http://schemas.microsoft.com/office/drawing/2014/main" id="{826437D1-F983-AB4E-9142-64101916A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5" name="Text Box 65">
              <a:extLst>
                <a:ext uri="{FF2B5EF4-FFF2-40B4-BE49-F238E27FC236}">
                  <a16:creationId xmlns:a16="http://schemas.microsoft.com/office/drawing/2014/main" id="{99B65FFB-2DB3-8843-8C70-1A587A170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6" name="Text Box 66">
              <a:extLst>
                <a:ext uri="{FF2B5EF4-FFF2-40B4-BE49-F238E27FC236}">
                  <a16:creationId xmlns:a16="http://schemas.microsoft.com/office/drawing/2014/main" id="{2B173FAD-AD0C-C149-AD27-45B1B6FF0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" name="Text Box 67">
              <a:extLst>
                <a:ext uri="{FF2B5EF4-FFF2-40B4-BE49-F238E27FC236}">
                  <a16:creationId xmlns:a16="http://schemas.microsoft.com/office/drawing/2014/main" id="{424F83FF-FCE2-DE4E-AD4F-E5F85CEA87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8" name="Text Box 68">
              <a:extLst>
                <a:ext uri="{FF2B5EF4-FFF2-40B4-BE49-F238E27FC236}">
                  <a16:creationId xmlns:a16="http://schemas.microsoft.com/office/drawing/2014/main" id="{54035322-07AF-304D-AEFC-F0C2C8883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9" name="Text Box 69">
              <a:extLst>
                <a:ext uri="{FF2B5EF4-FFF2-40B4-BE49-F238E27FC236}">
                  <a16:creationId xmlns:a16="http://schemas.microsoft.com/office/drawing/2014/main" id="{72BFBEC9-BD47-E14B-AE8C-F295900F2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0" name="Text Box 70">
              <a:extLst>
                <a:ext uri="{FF2B5EF4-FFF2-40B4-BE49-F238E27FC236}">
                  <a16:creationId xmlns:a16="http://schemas.microsoft.com/office/drawing/2014/main" id="{42697AC4-B0EA-B248-A803-1D6C00F2B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1" name="Text Box 71">
              <a:extLst>
                <a:ext uri="{FF2B5EF4-FFF2-40B4-BE49-F238E27FC236}">
                  <a16:creationId xmlns:a16="http://schemas.microsoft.com/office/drawing/2014/main" id="{9D56BD3B-70F9-8945-8D58-626936AB2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1432829-6FD9-AB4B-8236-3D80C79E48F4}"/>
              </a:ext>
            </a:extLst>
          </p:cNvPr>
          <p:cNvSpPr txBox="1"/>
          <p:nvPr/>
        </p:nvSpPr>
        <p:spPr>
          <a:xfrm>
            <a:off x="949569" y="2618279"/>
            <a:ext cx="30042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Ex: Rutgers campus</a:t>
            </a:r>
          </a:p>
          <a:p>
            <a:pPr algn="r"/>
            <a:endParaRPr lang="en-US" sz="2000" dirty="0">
              <a:latin typeface="Helvetica" pitchFamily="2" charset="0"/>
            </a:endParaRPr>
          </a:p>
          <a:p>
            <a:pPr algn="r"/>
            <a:r>
              <a:rPr lang="en-US" sz="2000" dirty="0">
                <a:latin typeface="Helvetica" pitchFamily="2" charset="0"/>
              </a:rPr>
              <a:t>u: Computer Science</a:t>
            </a:r>
          </a:p>
          <a:p>
            <a:pPr algn="r"/>
            <a:r>
              <a:rPr lang="en-US" sz="2000" dirty="0">
                <a:latin typeface="Helvetica" pitchFamily="2" charset="0"/>
              </a:rPr>
              <a:t>v: School of Engineering</a:t>
            </a:r>
          </a:p>
          <a:p>
            <a:pPr algn="r"/>
            <a:r>
              <a:rPr lang="en-US" sz="2000" dirty="0">
                <a:latin typeface="Helvetica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5796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2927-BB38-D142-B0BA-7DA9E5D6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graph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26EE-6C06-6B4F-8C75-4CEA4607E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7077"/>
            <a:ext cx="10834323" cy="48885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Cost of an edge: </a:t>
            </a:r>
            <a:r>
              <a:rPr lang="en-US" dirty="0">
                <a:solidFill>
                  <a:srgbClr val="C00000"/>
                </a:solidFill>
              </a:rPr>
              <a:t>c(x, y)</a:t>
            </a:r>
          </a:p>
          <a:p>
            <a:pPr lvl="1"/>
            <a:r>
              <a:rPr lang="en-US" dirty="0"/>
              <a:t>Examples: c(u, v) = 2, c(u, w) = 5</a:t>
            </a:r>
          </a:p>
          <a:p>
            <a:r>
              <a:rPr lang="en-US" dirty="0"/>
              <a:t>Cost of a path = </a:t>
            </a:r>
            <a:r>
              <a:rPr lang="en-US" dirty="0">
                <a:solidFill>
                  <a:srgbClr val="C00000"/>
                </a:solidFill>
              </a:rPr>
              <a:t>sum of edge costs</a:t>
            </a:r>
          </a:p>
          <a:p>
            <a:pPr lvl="1"/>
            <a:r>
              <a:rPr lang="en-US" dirty="0"/>
              <a:t>c(path x </a:t>
            </a:r>
            <a:r>
              <a:rPr lang="en-US" dirty="0">
                <a:sym typeface="Wingdings" pitchFamily="2" charset="2"/>
              </a:rPr>
              <a:t> w  y  z) = 3 + 1 + 2 = 6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Outcome</a:t>
            </a:r>
            <a:r>
              <a:rPr lang="en-US" dirty="0">
                <a:sym typeface="Wingdings" pitchFamily="2" charset="2"/>
              </a:rPr>
              <a:t> of routing: each node should determine the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least cost path </a:t>
            </a:r>
            <a:r>
              <a:rPr lang="en-US" dirty="0">
                <a:sym typeface="Wingdings" pitchFamily="2" charset="2"/>
              </a:rPr>
              <a:t>to every other node</a:t>
            </a:r>
          </a:p>
          <a:p>
            <a:r>
              <a:rPr lang="en-US" dirty="0">
                <a:sym typeface="Wingdings" pitchFamily="2" charset="2"/>
              </a:rPr>
              <a:t>Q1: What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information</a:t>
            </a:r>
            <a:r>
              <a:rPr lang="en-US" dirty="0">
                <a:sym typeface="Wingdings" pitchFamily="2" charset="2"/>
              </a:rPr>
              <a:t> should nodes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exchange</a:t>
            </a:r>
            <a:r>
              <a:rPr lang="en-US" dirty="0">
                <a:sym typeface="Wingdings" pitchFamily="2" charset="2"/>
              </a:rPr>
              <a:t> with each other to enable this computation?</a:t>
            </a:r>
          </a:p>
          <a:p>
            <a:r>
              <a:rPr lang="en-US" dirty="0">
                <a:sym typeface="Wingdings" pitchFamily="2" charset="2"/>
              </a:rPr>
              <a:t>Q2: What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algorithm</a:t>
            </a:r>
            <a:r>
              <a:rPr lang="en-US" dirty="0">
                <a:sym typeface="Wingdings" pitchFamily="2" charset="2"/>
              </a:rPr>
              <a:t> should each node run to compute the least cost path to every node?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77A84D-5451-1544-9C1C-B31F1359388E}"/>
              </a:ext>
            </a:extLst>
          </p:cNvPr>
          <p:cNvGrpSpPr/>
          <p:nvPr/>
        </p:nvGrpSpPr>
        <p:grpSpPr>
          <a:xfrm>
            <a:off x="8100647" y="1722322"/>
            <a:ext cx="3571875" cy="2236788"/>
            <a:chOff x="4103078" y="2519487"/>
            <a:chExt cx="3571875" cy="2236788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16AA36F2-C11B-7E4A-856F-D57DBCC49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39FB3D6E-5034-2748-9A18-EC0262A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E2C537A6-A00E-F440-ADB3-72F3FA4F5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0304DDBF-DE37-5840-B283-5988C42C7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7304C825-C510-BC4B-B4D5-4420208DE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74D810F9-003F-C346-912E-359A3871B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868A894F-8339-7544-8745-EDD30DE2B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09718FD3-4FD9-D242-93A2-6CFBC5D3B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08BC5DCF-22CA-EA4E-96F1-33B5B6966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7FC3ECB1-F2E0-8544-98CF-B20A6AA56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60504817-EBDA-F34E-A333-D88B3B821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76A193E1-65B5-8343-9414-C92F6C133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9AD19C60-CECF-914D-9B61-158F91E0F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EFC7206C-1F4A-4142-926F-91B1CB4CD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214C743B-788B-B34D-B3EB-9F5D11957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2259441A-1272-2045-9F2F-B2AA4C8CD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391D7FA2-B08C-6A45-8B28-E0FBBE724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6D475E29-885E-374C-B4E2-454FA8608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59678F29-4EB2-A842-B773-D1006A375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E16A6E46-66C0-9446-93C7-5A9F699956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1C81ADCB-310E-D047-B285-E9BCD9481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57677031-B541-9949-A124-74DD19513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7BA5DE5F-B157-5B41-8BC0-7F4238D9A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5522935A-DE15-E441-BB71-48978361F2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5B21B7C0-DBCA-D04D-9A00-2711EAEED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5C1EC9F4-0ABB-DD46-80C1-69546E626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E730812D-AE40-8E4A-980D-857AB1B19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928A2163-FDBF-2F43-B7CB-96B14CAE9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EC3A519D-5162-764E-A3FD-97BC1F644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CD138B40-4242-AA42-B261-9CDED32A5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3EB9607E-03CB-4146-8B70-B717A2A30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" name="Oval 34">
              <a:extLst>
                <a:ext uri="{FF2B5EF4-FFF2-40B4-BE49-F238E27FC236}">
                  <a16:creationId xmlns:a16="http://schemas.microsoft.com/office/drawing/2014/main" id="{C9863082-F339-5544-B9A4-A19903465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FF88D18F-8694-EF4D-BE05-45EF9A8E0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661E0A0E-307E-2C49-AC04-126CA1B17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E33BA9AC-5628-B64B-BECE-5A26B9BA0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7B38EBFA-3B95-4B4C-AD50-2E167E25C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1ABBA0D3-E03E-B84F-8488-9A1CA05B3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D0F4F0D0-78E3-FF4C-A591-A002F3918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6CA125C3-F035-DF4C-9FAB-795CD746B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401F77F0-0EAC-3840-8666-AB24E95B8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72B937D4-EB85-AA4B-BF0D-E8E9A7C6D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Rectangle 45">
              <a:extLst>
                <a:ext uri="{FF2B5EF4-FFF2-40B4-BE49-F238E27FC236}">
                  <a16:creationId xmlns:a16="http://schemas.microsoft.com/office/drawing/2014/main" id="{64DFFDB1-00FC-AD41-BC19-4FA7B0253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Text Box 46">
              <a:extLst>
                <a:ext uri="{FF2B5EF4-FFF2-40B4-BE49-F238E27FC236}">
                  <a16:creationId xmlns:a16="http://schemas.microsoft.com/office/drawing/2014/main" id="{59308691-2F9F-D84F-B5BC-F0C518DE32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48">
              <a:extLst>
                <a:ext uri="{FF2B5EF4-FFF2-40B4-BE49-F238E27FC236}">
                  <a16:creationId xmlns:a16="http://schemas.microsoft.com/office/drawing/2014/main" id="{F6AECA28-1D83-AC4E-A32F-594157644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Text Box 49">
              <a:extLst>
                <a:ext uri="{FF2B5EF4-FFF2-40B4-BE49-F238E27FC236}">
                  <a16:creationId xmlns:a16="http://schemas.microsoft.com/office/drawing/2014/main" id="{4B193E79-F5AB-7E4C-903C-55B2B4277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51">
              <a:extLst>
                <a:ext uri="{FF2B5EF4-FFF2-40B4-BE49-F238E27FC236}">
                  <a16:creationId xmlns:a16="http://schemas.microsoft.com/office/drawing/2014/main" id="{9A670E30-8910-3D46-A2F7-21D846174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9" name="Text Box 52">
              <a:extLst>
                <a:ext uri="{FF2B5EF4-FFF2-40B4-BE49-F238E27FC236}">
                  <a16:creationId xmlns:a16="http://schemas.microsoft.com/office/drawing/2014/main" id="{D2F40E79-ECBF-EF47-A16B-C72C3A3E4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66" name="Rectangle 54">
              <a:extLst>
                <a:ext uri="{FF2B5EF4-FFF2-40B4-BE49-F238E27FC236}">
                  <a16:creationId xmlns:a16="http://schemas.microsoft.com/office/drawing/2014/main" id="{DEAE1FC2-2635-6543-B733-C059D2871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Text Box 55">
              <a:extLst>
                <a:ext uri="{FF2B5EF4-FFF2-40B4-BE49-F238E27FC236}">
                  <a16:creationId xmlns:a16="http://schemas.microsoft.com/office/drawing/2014/main" id="{45007B86-4E19-9A41-AA35-E2514A0AD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57">
              <a:extLst>
                <a:ext uri="{FF2B5EF4-FFF2-40B4-BE49-F238E27FC236}">
                  <a16:creationId xmlns:a16="http://schemas.microsoft.com/office/drawing/2014/main" id="{15DD4324-1D32-6C4F-976F-F15C1496F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Text Box 58">
              <a:extLst>
                <a:ext uri="{FF2B5EF4-FFF2-40B4-BE49-F238E27FC236}">
                  <a16:creationId xmlns:a16="http://schemas.microsoft.com/office/drawing/2014/main" id="{5D1DDF8A-3125-6842-AB38-6D2970C99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60">
              <a:extLst>
                <a:ext uri="{FF2B5EF4-FFF2-40B4-BE49-F238E27FC236}">
                  <a16:creationId xmlns:a16="http://schemas.microsoft.com/office/drawing/2014/main" id="{A1FE25BA-79FE-3941-B366-EF499464C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Text Box 61">
              <a:extLst>
                <a:ext uri="{FF2B5EF4-FFF2-40B4-BE49-F238E27FC236}">
                  <a16:creationId xmlns:a16="http://schemas.microsoft.com/office/drawing/2014/main" id="{DAC756A5-1F33-0C4A-ACA7-8F3E9E302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52" name="Text Box 62">
              <a:extLst>
                <a:ext uri="{FF2B5EF4-FFF2-40B4-BE49-F238E27FC236}">
                  <a16:creationId xmlns:a16="http://schemas.microsoft.com/office/drawing/2014/main" id="{9B72EA58-A6FC-7740-A160-52E189FDA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3" name="Text Box 63">
              <a:extLst>
                <a:ext uri="{FF2B5EF4-FFF2-40B4-BE49-F238E27FC236}">
                  <a16:creationId xmlns:a16="http://schemas.microsoft.com/office/drawing/2014/main" id="{3105E872-7A2B-3C41-97DC-E431928C5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4" name="Text Box 64">
              <a:extLst>
                <a:ext uri="{FF2B5EF4-FFF2-40B4-BE49-F238E27FC236}">
                  <a16:creationId xmlns:a16="http://schemas.microsoft.com/office/drawing/2014/main" id="{826437D1-F983-AB4E-9142-64101916A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5" name="Text Box 65">
              <a:extLst>
                <a:ext uri="{FF2B5EF4-FFF2-40B4-BE49-F238E27FC236}">
                  <a16:creationId xmlns:a16="http://schemas.microsoft.com/office/drawing/2014/main" id="{99B65FFB-2DB3-8843-8C70-1A587A170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6" name="Text Box 66">
              <a:extLst>
                <a:ext uri="{FF2B5EF4-FFF2-40B4-BE49-F238E27FC236}">
                  <a16:creationId xmlns:a16="http://schemas.microsoft.com/office/drawing/2014/main" id="{2B173FAD-AD0C-C149-AD27-45B1B6FF0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" name="Text Box 67">
              <a:extLst>
                <a:ext uri="{FF2B5EF4-FFF2-40B4-BE49-F238E27FC236}">
                  <a16:creationId xmlns:a16="http://schemas.microsoft.com/office/drawing/2014/main" id="{424F83FF-FCE2-DE4E-AD4F-E5F85CEA87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8" name="Text Box 68">
              <a:extLst>
                <a:ext uri="{FF2B5EF4-FFF2-40B4-BE49-F238E27FC236}">
                  <a16:creationId xmlns:a16="http://schemas.microsoft.com/office/drawing/2014/main" id="{54035322-07AF-304D-AEFC-F0C2C8883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9" name="Text Box 69">
              <a:extLst>
                <a:ext uri="{FF2B5EF4-FFF2-40B4-BE49-F238E27FC236}">
                  <a16:creationId xmlns:a16="http://schemas.microsoft.com/office/drawing/2014/main" id="{72BFBEC9-BD47-E14B-AE8C-F295900F2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0" name="Text Box 70">
              <a:extLst>
                <a:ext uri="{FF2B5EF4-FFF2-40B4-BE49-F238E27FC236}">
                  <a16:creationId xmlns:a16="http://schemas.microsoft.com/office/drawing/2014/main" id="{42697AC4-B0EA-B248-A803-1D6C00F2B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1" name="Text Box 71">
              <a:extLst>
                <a:ext uri="{FF2B5EF4-FFF2-40B4-BE49-F238E27FC236}">
                  <a16:creationId xmlns:a16="http://schemas.microsoft.com/office/drawing/2014/main" id="{9D56BD3B-70F9-8945-8D58-626936AB2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9467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E5C7-41B9-564D-94C6-FA4CB6C4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Information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3B2AC-3BE5-8848-B801-50C4027E9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658807" cy="49385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Link state flooding:</a:t>
            </a:r>
            <a:r>
              <a:rPr lang="en-US" dirty="0"/>
              <a:t> the process by which neighborhood information of </a:t>
            </a:r>
            <a:r>
              <a:rPr lang="en-US" dirty="0">
                <a:solidFill>
                  <a:srgbClr val="C00000"/>
                </a:solidFill>
              </a:rPr>
              <a:t>each network router</a:t>
            </a:r>
            <a:r>
              <a:rPr lang="en-US" dirty="0"/>
              <a:t> is transmitted to </a:t>
            </a:r>
            <a:r>
              <a:rPr lang="en-US" dirty="0">
                <a:solidFill>
                  <a:srgbClr val="C00000"/>
                </a:solidFill>
              </a:rPr>
              <a:t>all other routers</a:t>
            </a:r>
          </a:p>
          <a:p>
            <a:r>
              <a:rPr lang="en-US" dirty="0"/>
              <a:t>Each router sends a </a:t>
            </a:r>
            <a:r>
              <a:rPr lang="en-US" dirty="0">
                <a:solidFill>
                  <a:srgbClr val="C00000"/>
                </a:solidFill>
              </a:rPr>
              <a:t>link state advertisement</a:t>
            </a:r>
            <a:r>
              <a:rPr lang="en-US" dirty="0"/>
              <a:t> (LSA) to each of its neighbors</a:t>
            </a:r>
          </a:p>
          <a:p>
            <a:r>
              <a:rPr lang="en-US" dirty="0"/>
              <a:t>LSA contains </a:t>
            </a:r>
            <a:r>
              <a:rPr lang="en-US" dirty="0">
                <a:solidFill>
                  <a:schemeClr val="tx1"/>
                </a:solidFill>
              </a:rPr>
              <a:t>the router ID, the IP prefix owned by the router, the router’s neighbors, and link cost to those neighbors</a:t>
            </a:r>
          </a:p>
          <a:p>
            <a:r>
              <a:rPr lang="en-US" dirty="0"/>
              <a:t>Upon receiving an LSA, a router forwards it to each of its neighbors: </a:t>
            </a:r>
            <a:r>
              <a:rPr lang="en-US" dirty="0">
                <a:solidFill>
                  <a:srgbClr val="C00000"/>
                </a:solidFill>
              </a:rPr>
              <a:t>flooding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A40EF9-7AC5-0E40-8DFE-35A19FEAED20}"/>
              </a:ext>
            </a:extLst>
          </p:cNvPr>
          <p:cNvGrpSpPr/>
          <p:nvPr/>
        </p:nvGrpSpPr>
        <p:grpSpPr>
          <a:xfrm>
            <a:off x="8404932" y="2050349"/>
            <a:ext cx="3571875" cy="2236788"/>
            <a:chOff x="4103078" y="2519487"/>
            <a:chExt cx="3571875" cy="2236788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80C5EBE5-CAF0-A34F-BF3B-21967FFDF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6E55B162-65A2-B14F-93E3-64AD0FCD9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094EECA9-E427-0948-AB46-5F7755352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7C0A2B89-1888-4D4F-BA4F-44E8046D7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ABFA0EA4-6A06-D34E-A48A-7C652453F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CB403DC4-A1D1-DE4B-93ED-E59379AC0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47A218A4-6FE1-4E4E-96DB-4D0D04E6F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B3F8D3D1-0C9D-6145-93F0-7299594B4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881430A3-6360-4B46-B000-8BA59D7B68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368D2BDC-195B-C949-A4C3-906CDB6E9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114D97ED-8F73-4440-8CEF-9716E05DD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74A1191C-4E34-AF4B-B4DA-4E2B61F25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C6714078-48A4-F344-8CA1-694E24260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136F522C-3232-9D42-B438-278EF8FAD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B992DA2D-2386-E646-ABC5-235E9F82F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C8E18537-E937-C94A-AD04-0F2DC52D7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6453ECA3-31E1-1D4A-8F54-CB4B717AB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BC020F5F-A37F-0848-901D-637ED45A4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F3E6201D-191C-484A-A01F-7C5660BC4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8D12B636-ACFA-E94C-9344-FF7D1DB78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7B894F68-2F90-1A47-BE22-255943D5E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7F016B0B-8993-1143-84E3-A57A775CE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19C922EF-A7B8-654A-9862-F2BE8789B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788C0EC9-12AD-384A-8677-2A56F6A7A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473DFF4A-345D-B94E-BF13-BC4B3576B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3B15912-6BC2-E848-B803-739D558B7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8A266BB2-8F74-BF4F-879D-4DE787A4F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670CC436-12E2-5948-A6DB-4C788C2DA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9E9A33D7-4000-D041-BF92-01A48E32A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D8FEF4CC-FDB3-1746-AD9B-FBECA60FF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DCA8D17C-90C5-BF41-AE25-D78D57AEA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" name="Oval 34">
              <a:extLst>
                <a:ext uri="{FF2B5EF4-FFF2-40B4-BE49-F238E27FC236}">
                  <a16:creationId xmlns:a16="http://schemas.microsoft.com/office/drawing/2014/main" id="{072D9CE8-8A07-434A-8E10-D51BAA11B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D98AF19A-E1E2-FC42-BECD-D540F6772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28184BCF-E424-3A4C-813E-757406BC2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ED07A1F0-9280-4E41-BD46-100197C3F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6A7BD5C2-E74A-854B-A9A8-DEE5F7365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0C9719DF-EDD8-6D42-A846-2AABF5BFB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82D709AE-E5CE-CD43-A6EC-2F62514A2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A5BD44EC-48C2-6847-A459-91F23CDEE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E0EA6617-2D76-684A-8A6C-1C42B078A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5ED58263-EC44-384D-8FAD-7CA529206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FA72689-7E26-B24C-8790-DA3E447C9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Text Box 46">
              <a:extLst>
                <a:ext uri="{FF2B5EF4-FFF2-40B4-BE49-F238E27FC236}">
                  <a16:creationId xmlns:a16="http://schemas.microsoft.com/office/drawing/2014/main" id="{C096260B-F438-BA4D-ADAF-7EE11EB6F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8" name="Rectangle 48">
              <a:extLst>
                <a:ext uri="{FF2B5EF4-FFF2-40B4-BE49-F238E27FC236}">
                  <a16:creationId xmlns:a16="http://schemas.microsoft.com/office/drawing/2014/main" id="{6722DCA2-E405-DD49-997D-06B9CD419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 Box 49">
              <a:extLst>
                <a:ext uri="{FF2B5EF4-FFF2-40B4-BE49-F238E27FC236}">
                  <a16:creationId xmlns:a16="http://schemas.microsoft.com/office/drawing/2014/main" id="{FE48674B-58D5-2745-8176-39F3A18C8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51">
              <a:extLst>
                <a:ext uri="{FF2B5EF4-FFF2-40B4-BE49-F238E27FC236}">
                  <a16:creationId xmlns:a16="http://schemas.microsoft.com/office/drawing/2014/main" id="{4AA62AF3-63E7-0D48-A941-1C000F0C7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Text Box 52">
              <a:extLst>
                <a:ext uri="{FF2B5EF4-FFF2-40B4-BE49-F238E27FC236}">
                  <a16:creationId xmlns:a16="http://schemas.microsoft.com/office/drawing/2014/main" id="{CE6F1C0C-AF21-664A-9F2F-1044DD0B5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52" name="Rectangle 54">
              <a:extLst>
                <a:ext uri="{FF2B5EF4-FFF2-40B4-BE49-F238E27FC236}">
                  <a16:creationId xmlns:a16="http://schemas.microsoft.com/office/drawing/2014/main" id="{767E1219-DD92-CB40-AEE7-901877131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Text Box 55">
              <a:extLst>
                <a:ext uri="{FF2B5EF4-FFF2-40B4-BE49-F238E27FC236}">
                  <a16:creationId xmlns:a16="http://schemas.microsoft.com/office/drawing/2014/main" id="{EAFD4DEF-6AA0-974A-9DA2-797002D3A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4" name="Rectangle 57">
              <a:extLst>
                <a:ext uri="{FF2B5EF4-FFF2-40B4-BE49-F238E27FC236}">
                  <a16:creationId xmlns:a16="http://schemas.microsoft.com/office/drawing/2014/main" id="{1AF32F6E-ABE7-4F47-B57F-FBA0646AF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Text Box 58">
              <a:extLst>
                <a:ext uri="{FF2B5EF4-FFF2-40B4-BE49-F238E27FC236}">
                  <a16:creationId xmlns:a16="http://schemas.microsoft.com/office/drawing/2014/main" id="{A3441A79-045E-0940-A95E-FF3DF2B25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6" name="Rectangle 60">
              <a:extLst>
                <a:ext uri="{FF2B5EF4-FFF2-40B4-BE49-F238E27FC236}">
                  <a16:creationId xmlns:a16="http://schemas.microsoft.com/office/drawing/2014/main" id="{4BD77302-2ECB-9745-BA76-7D324EBD0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Text Box 61">
              <a:extLst>
                <a:ext uri="{FF2B5EF4-FFF2-40B4-BE49-F238E27FC236}">
                  <a16:creationId xmlns:a16="http://schemas.microsoft.com/office/drawing/2014/main" id="{7E3CBBCC-7C8F-5043-B8C3-88884775B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58" name="Text Box 62">
              <a:extLst>
                <a:ext uri="{FF2B5EF4-FFF2-40B4-BE49-F238E27FC236}">
                  <a16:creationId xmlns:a16="http://schemas.microsoft.com/office/drawing/2014/main" id="{09C0E53B-86D4-DB45-BA5E-F90A75725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9" name="Text Box 63">
              <a:extLst>
                <a:ext uri="{FF2B5EF4-FFF2-40B4-BE49-F238E27FC236}">
                  <a16:creationId xmlns:a16="http://schemas.microsoft.com/office/drawing/2014/main" id="{5F03CCD3-A03E-1641-8163-689EAB47D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0" name="Text Box 64">
              <a:extLst>
                <a:ext uri="{FF2B5EF4-FFF2-40B4-BE49-F238E27FC236}">
                  <a16:creationId xmlns:a16="http://schemas.microsoft.com/office/drawing/2014/main" id="{DEDFB122-706D-8E4D-B49A-07836FA98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1" name="Text Box 65">
              <a:extLst>
                <a:ext uri="{FF2B5EF4-FFF2-40B4-BE49-F238E27FC236}">
                  <a16:creationId xmlns:a16="http://schemas.microsoft.com/office/drawing/2014/main" id="{1963496A-8ACA-174A-930A-F3807C37B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" name="Text Box 66">
              <a:extLst>
                <a:ext uri="{FF2B5EF4-FFF2-40B4-BE49-F238E27FC236}">
                  <a16:creationId xmlns:a16="http://schemas.microsoft.com/office/drawing/2014/main" id="{4B99B3BA-9C62-D74B-9989-8F5BBD7B0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3" name="Text Box 67">
              <a:extLst>
                <a:ext uri="{FF2B5EF4-FFF2-40B4-BE49-F238E27FC236}">
                  <a16:creationId xmlns:a16="http://schemas.microsoft.com/office/drawing/2014/main" id="{C0CF002E-D695-F044-820A-4682140C0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4" name="Text Box 68">
              <a:extLst>
                <a:ext uri="{FF2B5EF4-FFF2-40B4-BE49-F238E27FC236}">
                  <a16:creationId xmlns:a16="http://schemas.microsoft.com/office/drawing/2014/main" id="{0E85498C-EBCD-FB49-9969-6070B11003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5" name="Text Box 69">
              <a:extLst>
                <a:ext uri="{FF2B5EF4-FFF2-40B4-BE49-F238E27FC236}">
                  <a16:creationId xmlns:a16="http://schemas.microsoft.com/office/drawing/2014/main" id="{87953599-40D4-544B-B085-C2FB4FE97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6" name="Text Box 70">
              <a:extLst>
                <a:ext uri="{FF2B5EF4-FFF2-40B4-BE49-F238E27FC236}">
                  <a16:creationId xmlns:a16="http://schemas.microsoft.com/office/drawing/2014/main" id="{9103E63C-0BC5-BD4A-B58C-2314B4253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7" name="Text Box 71">
              <a:extLst>
                <a:ext uri="{FF2B5EF4-FFF2-40B4-BE49-F238E27FC236}">
                  <a16:creationId xmlns:a16="http://schemas.microsoft.com/office/drawing/2014/main" id="{2489A9B4-E46A-E34C-96E0-C9B2664C5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53F2DE5-522F-C249-AF85-4F4735578912}"/>
              </a:ext>
            </a:extLst>
          </p:cNvPr>
          <p:cNvCxnSpPr>
            <a:cxnSpLocks/>
          </p:cNvCxnSpPr>
          <p:nvPr/>
        </p:nvCxnSpPr>
        <p:spPr>
          <a:xfrm>
            <a:off x="9606868" y="3059117"/>
            <a:ext cx="10914" cy="76526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8A9C55B-4A9F-A04B-B941-C3BC70E64DB1}"/>
              </a:ext>
            </a:extLst>
          </p:cNvPr>
          <p:cNvCxnSpPr>
            <a:cxnSpLocks/>
          </p:cNvCxnSpPr>
          <p:nvPr/>
        </p:nvCxnSpPr>
        <p:spPr>
          <a:xfrm flipH="1">
            <a:off x="9072072" y="3090716"/>
            <a:ext cx="323072" cy="29505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06ECFB3-827E-D34F-8C64-272711256389}"/>
              </a:ext>
            </a:extLst>
          </p:cNvPr>
          <p:cNvCxnSpPr>
            <a:cxnSpLocks/>
            <a:endCxn id="53" idx="0"/>
          </p:cNvCxnSpPr>
          <p:nvPr/>
        </p:nvCxnSpPr>
        <p:spPr>
          <a:xfrm flipV="1">
            <a:off x="9649719" y="2639312"/>
            <a:ext cx="966601" cy="1017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71E125E-075A-5741-8DCB-C1127FDBF551}"/>
              </a:ext>
            </a:extLst>
          </p:cNvPr>
          <p:cNvCxnSpPr>
            <a:cxnSpLocks/>
          </p:cNvCxnSpPr>
          <p:nvPr/>
        </p:nvCxnSpPr>
        <p:spPr>
          <a:xfrm>
            <a:off x="10728885" y="3024281"/>
            <a:ext cx="71585" cy="64658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8DEBFB0-689F-3E42-A16D-87BD37FBB0E2}"/>
              </a:ext>
            </a:extLst>
          </p:cNvPr>
          <p:cNvCxnSpPr>
            <a:cxnSpLocks/>
          </p:cNvCxnSpPr>
          <p:nvPr/>
        </p:nvCxnSpPr>
        <p:spPr>
          <a:xfrm flipH="1">
            <a:off x="10118916" y="3198298"/>
            <a:ext cx="351354" cy="5617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4E92865-CE7D-6143-977E-31B0B032A83F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10997647" y="2764792"/>
            <a:ext cx="527517" cy="37934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6D34AA69-E890-F44B-ADFD-6482E2F1E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464" y="401017"/>
            <a:ext cx="1281340" cy="104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9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E5C7-41B9-564D-94C6-FA4CB6C4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Information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3B2AC-3BE5-8848-B801-50C4027E9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624863" cy="5032376"/>
          </a:xfrm>
        </p:spPr>
        <p:txBody>
          <a:bodyPr>
            <a:normAutofit/>
          </a:bodyPr>
          <a:lstStyle/>
          <a:p>
            <a:r>
              <a:rPr lang="en-US" dirty="0"/>
              <a:t>Eventually, the entire network receives LSAs originated by each router</a:t>
            </a:r>
          </a:p>
          <a:p>
            <a:r>
              <a:rPr lang="en-US" dirty="0"/>
              <a:t>LSAs put into a </a:t>
            </a:r>
            <a:r>
              <a:rPr lang="en-US" dirty="0">
                <a:solidFill>
                  <a:srgbClr val="C00000"/>
                </a:solidFill>
              </a:rPr>
              <a:t>link state database</a:t>
            </a:r>
            <a:endParaRPr lang="en-US" dirty="0"/>
          </a:p>
          <a:p>
            <a:r>
              <a:rPr lang="en-US" dirty="0"/>
              <a:t>LSAs occur periodically and </a:t>
            </a:r>
            <a:r>
              <a:rPr lang="en-US" dirty="0">
                <a:solidFill>
                  <a:srgbClr val="C00000"/>
                </a:solidFill>
              </a:rPr>
              <a:t>whenever the graph changes</a:t>
            </a:r>
          </a:p>
          <a:p>
            <a:pPr lvl="1"/>
            <a:r>
              <a:rPr lang="en-US" dirty="0"/>
              <a:t>Example: if a link fails</a:t>
            </a:r>
          </a:p>
          <a:p>
            <a:pPr lvl="1"/>
            <a:r>
              <a:rPr lang="en-US" dirty="0"/>
              <a:t>Example: if a new link or router is added</a:t>
            </a:r>
          </a:p>
          <a:p>
            <a:r>
              <a:rPr lang="en-US" dirty="0"/>
              <a:t>The routing algorithm running at each router can </a:t>
            </a:r>
            <a:r>
              <a:rPr lang="en-US" dirty="0">
                <a:solidFill>
                  <a:srgbClr val="C00000"/>
                </a:solidFill>
              </a:rPr>
              <a:t>use the entire network’s graph</a:t>
            </a:r>
            <a:r>
              <a:rPr lang="en-US" dirty="0"/>
              <a:t> to compute least cost paths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A40EF9-7AC5-0E40-8DFE-35A19FEAED20}"/>
              </a:ext>
            </a:extLst>
          </p:cNvPr>
          <p:cNvGrpSpPr/>
          <p:nvPr/>
        </p:nvGrpSpPr>
        <p:grpSpPr>
          <a:xfrm>
            <a:off x="8404932" y="2050349"/>
            <a:ext cx="3571875" cy="2236788"/>
            <a:chOff x="4103078" y="2519487"/>
            <a:chExt cx="3571875" cy="2236788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80C5EBE5-CAF0-A34F-BF3B-21967FFDF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6E55B162-65A2-B14F-93E3-64AD0FCD9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094EECA9-E427-0948-AB46-5F7755352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7C0A2B89-1888-4D4F-BA4F-44E8046D7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ABFA0EA4-6A06-D34E-A48A-7C652453F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CB403DC4-A1D1-DE4B-93ED-E59379AC0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47A218A4-6FE1-4E4E-96DB-4D0D04E6F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B3F8D3D1-0C9D-6145-93F0-7299594B4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881430A3-6360-4B46-B000-8BA59D7B68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368D2BDC-195B-C949-A4C3-906CDB6E9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114D97ED-8F73-4440-8CEF-9716E05DD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74A1191C-4E34-AF4B-B4DA-4E2B61F25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C6714078-48A4-F344-8CA1-694E24260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136F522C-3232-9D42-B438-278EF8FAD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B992DA2D-2386-E646-ABC5-235E9F82F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C8E18537-E937-C94A-AD04-0F2DC52D7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6453ECA3-31E1-1D4A-8F54-CB4B717AB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BC020F5F-A37F-0848-901D-637ED45A4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F3E6201D-191C-484A-A01F-7C5660BC4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8D12B636-ACFA-E94C-9344-FF7D1DB78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7B894F68-2F90-1A47-BE22-255943D5E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7F016B0B-8993-1143-84E3-A57A775CE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19C922EF-A7B8-654A-9862-F2BE8789B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788C0EC9-12AD-384A-8677-2A56F6A7A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473DFF4A-345D-B94E-BF13-BC4B3576B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3B15912-6BC2-E848-B803-739D558B7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8A266BB2-8F74-BF4F-879D-4DE787A4F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670CC436-12E2-5948-A6DB-4C788C2DA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9E9A33D7-4000-D041-BF92-01A48E32A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D8FEF4CC-FDB3-1746-AD9B-FBECA60FF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DCA8D17C-90C5-BF41-AE25-D78D57AEA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" name="Oval 34">
              <a:extLst>
                <a:ext uri="{FF2B5EF4-FFF2-40B4-BE49-F238E27FC236}">
                  <a16:creationId xmlns:a16="http://schemas.microsoft.com/office/drawing/2014/main" id="{072D9CE8-8A07-434A-8E10-D51BAA11B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D98AF19A-E1E2-FC42-BECD-D540F6772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28184BCF-E424-3A4C-813E-757406BC2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ED07A1F0-9280-4E41-BD46-100197C3F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6A7BD5C2-E74A-854B-A9A8-DEE5F7365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0C9719DF-EDD8-6D42-A846-2AABF5BFB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82D709AE-E5CE-CD43-A6EC-2F62514A2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A5BD44EC-48C2-6847-A459-91F23CDEE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E0EA6617-2D76-684A-8A6C-1C42B078A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5ED58263-EC44-384D-8FAD-7CA529206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FA72689-7E26-B24C-8790-DA3E447C9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Text Box 46">
              <a:extLst>
                <a:ext uri="{FF2B5EF4-FFF2-40B4-BE49-F238E27FC236}">
                  <a16:creationId xmlns:a16="http://schemas.microsoft.com/office/drawing/2014/main" id="{C096260B-F438-BA4D-ADAF-7EE11EB6F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8" name="Rectangle 48">
              <a:extLst>
                <a:ext uri="{FF2B5EF4-FFF2-40B4-BE49-F238E27FC236}">
                  <a16:creationId xmlns:a16="http://schemas.microsoft.com/office/drawing/2014/main" id="{6722DCA2-E405-DD49-997D-06B9CD419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 Box 49">
              <a:extLst>
                <a:ext uri="{FF2B5EF4-FFF2-40B4-BE49-F238E27FC236}">
                  <a16:creationId xmlns:a16="http://schemas.microsoft.com/office/drawing/2014/main" id="{FE48674B-58D5-2745-8176-39F3A18C8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51">
              <a:extLst>
                <a:ext uri="{FF2B5EF4-FFF2-40B4-BE49-F238E27FC236}">
                  <a16:creationId xmlns:a16="http://schemas.microsoft.com/office/drawing/2014/main" id="{4AA62AF3-63E7-0D48-A941-1C000F0C7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Text Box 52">
              <a:extLst>
                <a:ext uri="{FF2B5EF4-FFF2-40B4-BE49-F238E27FC236}">
                  <a16:creationId xmlns:a16="http://schemas.microsoft.com/office/drawing/2014/main" id="{CE6F1C0C-AF21-664A-9F2F-1044DD0B5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52" name="Rectangle 54">
              <a:extLst>
                <a:ext uri="{FF2B5EF4-FFF2-40B4-BE49-F238E27FC236}">
                  <a16:creationId xmlns:a16="http://schemas.microsoft.com/office/drawing/2014/main" id="{767E1219-DD92-CB40-AEE7-901877131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Text Box 55">
              <a:extLst>
                <a:ext uri="{FF2B5EF4-FFF2-40B4-BE49-F238E27FC236}">
                  <a16:creationId xmlns:a16="http://schemas.microsoft.com/office/drawing/2014/main" id="{EAFD4DEF-6AA0-974A-9DA2-797002D3A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4" name="Rectangle 57">
              <a:extLst>
                <a:ext uri="{FF2B5EF4-FFF2-40B4-BE49-F238E27FC236}">
                  <a16:creationId xmlns:a16="http://schemas.microsoft.com/office/drawing/2014/main" id="{1AF32F6E-ABE7-4F47-B57F-FBA0646AF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Text Box 58">
              <a:extLst>
                <a:ext uri="{FF2B5EF4-FFF2-40B4-BE49-F238E27FC236}">
                  <a16:creationId xmlns:a16="http://schemas.microsoft.com/office/drawing/2014/main" id="{A3441A79-045E-0940-A95E-FF3DF2B25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6" name="Rectangle 60">
              <a:extLst>
                <a:ext uri="{FF2B5EF4-FFF2-40B4-BE49-F238E27FC236}">
                  <a16:creationId xmlns:a16="http://schemas.microsoft.com/office/drawing/2014/main" id="{4BD77302-2ECB-9745-BA76-7D324EBD0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Text Box 61">
              <a:extLst>
                <a:ext uri="{FF2B5EF4-FFF2-40B4-BE49-F238E27FC236}">
                  <a16:creationId xmlns:a16="http://schemas.microsoft.com/office/drawing/2014/main" id="{7E3CBBCC-7C8F-5043-B8C3-88884775B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58" name="Text Box 62">
              <a:extLst>
                <a:ext uri="{FF2B5EF4-FFF2-40B4-BE49-F238E27FC236}">
                  <a16:creationId xmlns:a16="http://schemas.microsoft.com/office/drawing/2014/main" id="{09C0E53B-86D4-DB45-BA5E-F90A75725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9" name="Text Box 63">
              <a:extLst>
                <a:ext uri="{FF2B5EF4-FFF2-40B4-BE49-F238E27FC236}">
                  <a16:creationId xmlns:a16="http://schemas.microsoft.com/office/drawing/2014/main" id="{5F03CCD3-A03E-1641-8163-689EAB47D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0" name="Text Box 64">
              <a:extLst>
                <a:ext uri="{FF2B5EF4-FFF2-40B4-BE49-F238E27FC236}">
                  <a16:creationId xmlns:a16="http://schemas.microsoft.com/office/drawing/2014/main" id="{DEDFB122-706D-8E4D-B49A-07836FA98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1" name="Text Box 65">
              <a:extLst>
                <a:ext uri="{FF2B5EF4-FFF2-40B4-BE49-F238E27FC236}">
                  <a16:creationId xmlns:a16="http://schemas.microsoft.com/office/drawing/2014/main" id="{1963496A-8ACA-174A-930A-F3807C37B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" name="Text Box 66">
              <a:extLst>
                <a:ext uri="{FF2B5EF4-FFF2-40B4-BE49-F238E27FC236}">
                  <a16:creationId xmlns:a16="http://schemas.microsoft.com/office/drawing/2014/main" id="{4B99B3BA-9C62-D74B-9989-8F5BBD7B0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3" name="Text Box 67">
              <a:extLst>
                <a:ext uri="{FF2B5EF4-FFF2-40B4-BE49-F238E27FC236}">
                  <a16:creationId xmlns:a16="http://schemas.microsoft.com/office/drawing/2014/main" id="{C0CF002E-D695-F044-820A-4682140C0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4" name="Text Box 68">
              <a:extLst>
                <a:ext uri="{FF2B5EF4-FFF2-40B4-BE49-F238E27FC236}">
                  <a16:creationId xmlns:a16="http://schemas.microsoft.com/office/drawing/2014/main" id="{0E85498C-EBCD-FB49-9969-6070B11003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5" name="Text Box 69">
              <a:extLst>
                <a:ext uri="{FF2B5EF4-FFF2-40B4-BE49-F238E27FC236}">
                  <a16:creationId xmlns:a16="http://schemas.microsoft.com/office/drawing/2014/main" id="{87953599-40D4-544B-B085-C2FB4FE97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6" name="Text Box 70">
              <a:extLst>
                <a:ext uri="{FF2B5EF4-FFF2-40B4-BE49-F238E27FC236}">
                  <a16:creationId xmlns:a16="http://schemas.microsoft.com/office/drawing/2014/main" id="{9103E63C-0BC5-BD4A-B58C-2314B4253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7" name="Text Box 71">
              <a:extLst>
                <a:ext uri="{FF2B5EF4-FFF2-40B4-BE49-F238E27FC236}">
                  <a16:creationId xmlns:a16="http://schemas.microsoft.com/office/drawing/2014/main" id="{2489A9B4-E46A-E34C-96E0-C9B2664C5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53F2DE5-522F-C249-AF85-4F4735578912}"/>
              </a:ext>
            </a:extLst>
          </p:cNvPr>
          <p:cNvCxnSpPr>
            <a:cxnSpLocks/>
          </p:cNvCxnSpPr>
          <p:nvPr/>
        </p:nvCxnSpPr>
        <p:spPr>
          <a:xfrm>
            <a:off x="9606868" y="3059117"/>
            <a:ext cx="10914" cy="76526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8A9C55B-4A9F-A04B-B941-C3BC70E64DB1}"/>
              </a:ext>
            </a:extLst>
          </p:cNvPr>
          <p:cNvCxnSpPr>
            <a:cxnSpLocks/>
          </p:cNvCxnSpPr>
          <p:nvPr/>
        </p:nvCxnSpPr>
        <p:spPr>
          <a:xfrm flipH="1">
            <a:off x="9072072" y="3090716"/>
            <a:ext cx="323072" cy="29505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06ECFB3-827E-D34F-8C64-272711256389}"/>
              </a:ext>
            </a:extLst>
          </p:cNvPr>
          <p:cNvCxnSpPr>
            <a:cxnSpLocks/>
            <a:endCxn id="53" idx="0"/>
          </p:cNvCxnSpPr>
          <p:nvPr/>
        </p:nvCxnSpPr>
        <p:spPr>
          <a:xfrm flipV="1">
            <a:off x="9649719" y="2639312"/>
            <a:ext cx="966601" cy="1017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71E125E-075A-5741-8DCB-C1127FDBF551}"/>
              </a:ext>
            </a:extLst>
          </p:cNvPr>
          <p:cNvCxnSpPr>
            <a:cxnSpLocks/>
          </p:cNvCxnSpPr>
          <p:nvPr/>
        </p:nvCxnSpPr>
        <p:spPr>
          <a:xfrm>
            <a:off x="10728885" y="3024281"/>
            <a:ext cx="71585" cy="64658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8DEBFB0-689F-3E42-A16D-87BD37FBB0E2}"/>
              </a:ext>
            </a:extLst>
          </p:cNvPr>
          <p:cNvCxnSpPr>
            <a:cxnSpLocks/>
          </p:cNvCxnSpPr>
          <p:nvPr/>
        </p:nvCxnSpPr>
        <p:spPr>
          <a:xfrm flipH="1">
            <a:off x="10118916" y="3198298"/>
            <a:ext cx="351354" cy="5617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4E92865-CE7D-6143-977E-31B0B032A83F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10997647" y="2764792"/>
            <a:ext cx="527517" cy="37934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1D59B960-9B26-864F-B18A-41C88DF44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464" y="401017"/>
            <a:ext cx="1281340" cy="104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0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OVS design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072541" cy="4351338"/>
          </a:xfrm>
        </p:spPr>
      </p:pic>
    </p:spTree>
    <p:extLst>
      <p:ext uri="{BB962C8B-B14F-4D97-AF65-F5344CB8AC3E}">
        <p14:creationId xmlns:p14="http://schemas.microsoft.com/office/powerpoint/2010/main" val="1529950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Q2: The algorithm</a:t>
            </a:r>
            <a:endParaRPr lang="en-US" sz="4800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825625"/>
            <a:ext cx="5181600" cy="4895850"/>
          </a:xfrm>
        </p:spPr>
        <p:txBody>
          <a:bodyPr>
            <a:normAutofit/>
          </a:bodyPr>
          <a:lstStyle/>
          <a:p>
            <a:pPr>
              <a:buFont typeface="ZapfDingbats"/>
              <a:buNone/>
            </a:pPr>
            <a:r>
              <a:rPr lang="en-US" sz="3000" dirty="0">
                <a:solidFill>
                  <a:srgbClr val="C00000"/>
                </a:solidFill>
              </a:rPr>
              <a:t>Dijkstra’s algorithm</a:t>
            </a:r>
          </a:p>
          <a:p>
            <a:r>
              <a:rPr lang="en-US" sz="2400" dirty="0"/>
              <a:t>Given a network graph, the algorithm computes the least cost paths from one node (</a:t>
            </a:r>
            <a:r>
              <a:rPr lang="en-US" sz="2400" dirty="0">
                <a:solidFill>
                  <a:srgbClr val="C00000"/>
                </a:solidFill>
              </a:rPr>
              <a:t>source</a:t>
            </a:r>
            <a:r>
              <a:rPr lang="en-US" sz="2400" dirty="0"/>
              <a:t>) to all other nodes</a:t>
            </a:r>
          </a:p>
          <a:p>
            <a:r>
              <a:rPr lang="en-US" sz="2400" dirty="0"/>
              <a:t>This can then be used to compute the </a:t>
            </a:r>
            <a:r>
              <a:rPr lang="en-US" sz="2400" dirty="0">
                <a:solidFill>
                  <a:srgbClr val="C00000"/>
                </a:solidFill>
              </a:rPr>
              <a:t>forwarding table</a:t>
            </a:r>
            <a:r>
              <a:rPr lang="en-US" sz="2400" dirty="0"/>
              <a:t> at that node</a:t>
            </a:r>
            <a:endParaRPr lang="en-US" dirty="0"/>
          </a:p>
          <a:p>
            <a:r>
              <a:rPr lang="en-US" sz="2400" dirty="0"/>
              <a:t>Iterative algorithm: maintain </a:t>
            </a:r>
            <a:r>
              <a:rPr lang="en-US" sz="2400" dirty="0">
                <a:solidFill>
                  <a:srgbClr val="C00000"/>
                </a:solidFill>
              </a:rPr>
              <a:t>estimates</a:t>
            </a:r>
            <a:r>
              <a:rPr lang="en-US" sz="2400" dirty="0"/>
              <a:t> of least costs to reach every other node.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After k iterations, each node definitively knows the least cost path to k destinations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72200" y="1825625"/>
            <a:ext cx="5181600" cy="4667250"/>
          </a:xfrm>
        </p:spPr>
        <p:txBody>
          <a:bodyPr>
            <a:normAutofit/>
          </a:bodyPr>
          <a:lstStyle/>
          <a:p>
            <a:pPr>
              <a:buFont typeface="ZapfDingbats"/>
              <a:buNone/>
            </a:pPr>
            <a:r>
              <a:rPr lang="en-US" sz="3200" dirty="0">
                <a:solidFill>
                  <a:srgbClr val="C00000"/>
                </a:solidFill>
              </a:rPr>
              <a:t>Notation</a:t>
            </a:r>
            <a:r>
              <a:rPr lang="en-US" sz="3200" dirty="0">
                <a:solidFill>
                  <a:srgbClr val="FF0000"/>
                </a:solidFill>
              </a:rPr>
              <a:t>:</a:t>
            </a:r>
            <a:endParaRPr lang="en-US" sz="3200" dirty="0"/>
          </a:p>
          <a:p>
            <a:r>
              <a:rPr lang="en-US" dirty="0">
                <a:solidFill>
                  <a:srgbClr val="C00000"/>
                </a:solidFill>
                <a:latin typeface="Arial" charset="0"/>
              </a:rPr>
              <a:t>c(</a:t>
            </a:r>
            <a:r>
              <a:rPr lang="en-US" dirty="0" err="1">
                <a:solidFill>
                  <a:srgbClr val="C00000"/>
                </a:solidFill>
                <a:latin typeface="Arial" charset="0"/>
              </a:rPr>
              <a:t>x,y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):</a:t>
            </a:r>
            <a:r>
              <a:rPr lang="en-US" sz="2400" dirty="0"/>
              <a:t> link cost from node x to y;  = ∞ if not direct neighbors</a:t>
            </a:r>
          </a:p>
          <a:p>
            <a:r>
              <a:rPr lang="en-US" dirty="0">
                <a:solidFill>
                  <a:srgbClr val="C00000"/>
                </a:solidFill>
                <a:latin typeface="Arial" charset="0"/>
              </a:rPr>
              <a:t>D(v):</a:t>
            </a:r>
            <a:r>
              <a:rPr lang="en-US" sz="2400" dirty="0"/>
              <a:t> current estimate of cost of path from source to destination v</a:t>
            </a:r>
          </a:p>
          <a:p>
            <a:r>
              <a:rPr lang="en-US" dirty="0">
                <a:solidFill>
                  <a:srgbClr val="C00000"/>
                </a:solidFill>
                <a:latin typeface="Arial" charset="0"/>
              </a:rPr>
              <a:t>p(v):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C00000"/>
                </a:solidFill>
              </a:rPr>
              <a:t>predecessor node</a:t>
            </a:r>
            <a:r>
              <a:rPr lang="en-US" sz="2400" dirty="0"/>
              <a:t>) the last node before v on the path from source to v</a:t>
            </a:r>
          </a:p>
          <a:p>
            <a:r>
              <a:rPr lang="en-US" dirty="0">
                <a:solidFill>
                  <a:srgbClr val="C00000"/>
                </a:solidFill>
                <a:latin typeface="Arial" charset="0"/>
              </a:rPr>
              <a:t>N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'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:</a:t>
            </a:r>
            <a:r>
              <a:rPr lang="en-US" sz="2400" dirty="0"/>
              <a:t> set of nodes whose least cost path is definitively known</a:t>
            </a: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EE073403-AB26-5048-ABA0-EF779C4C5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82" y="365125"/>
            <a:ext cx="1387358" cy="91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3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Dijsktra’s</a:t>
            </a:r>
            <a:r>
              <a:rPr lang="en-US" dirty="0"/>
              <a:t> Algorithm</a:t>
            </a:r>
            <a:endParaRPr lang="en-US" sz="5400" dirty="0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665413" y="1458914"/>
            <a:ext cx="6221412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Arial" charset="0"/>
              </a:rPr>
              <a:t>1  </a:t>
            </a:r>
            <a:r>
              <a:rPr lang="en-US" sz="2000" b="1" i="1" dirty="0">
                <a:latin typeface="Arial" charset="0"/>
              </a:rPr>
              <a:t>Initialization:</a:t>
            </a:r>
            <a:r>
              <a:rPr lang="en-US" sz="2000" dirty="0">
                <a:latin typeface="Arial" charset="0"/>
              </a:rPr>
              <a:t>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2    N</a:t>
            </a:r>
            <a:r>
              <a:rPr lang="en-US" sz="2000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= {u}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3    for all nodes v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4      if v adjacent to u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5          then D(v) = c(</a:t>
            </a:r>
            <a:r>
              <a:rPr lang="en-US" sz="2000" dirty="0" err="1">
                <a:latin typeface="Arial" charset="0"/>
              </a:rPr>
              <a:t>u,v</a:t>
            </a:r>
            <a:r>
              <a:rPr lang="en-US" sz="2000" dirty="0">
                <a:latin typeface="Arial" charset="0"/>
              </a:rPr>
              <a:t>)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6      else D(v) = </a:t>
            </a:r>
            <a:r>
              <a:rPr lang="en-US" sz="2000" dirty="0">
                <a:latin typeface="Arial" charset="0"/>
                <a:cs typeface="Arial" charset="0"/>
              </a:rPr>
              <a:t>∞</a:t>
            </a:r>
            <a:r>
              <a:rPr lang="en-US" sz="2000" dirty="0">
                <a:latin typeface="Arial" charset="0"/>
              </a:rPr>
              <a:t>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7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8   </a:t>
            </a:r>
            <a:r>
              <a:rPr lang="en-US" sz="2000" b="1" i="1" dirty="0">
                <a:latin typeface="Arial" charset="0"/>
              </a:rPr>
              <a:t>Loop</a:t>
            </a:r>
            <a:r>
              <a:rPr lang="en-US" sz="2000" i="1" dirty="0">
                <a:latin typeface="Arial" charset="0"/>
              </a:rPr>
              <a:t> </a:t>
            </a:r>
            <a:endParaRPr lang="en-US" sz="2000" dirty="0">
              <a:latin typeface="Arial" charset="0"/>
            </a:endParaRPr>
          </a:p>
          <a:p>
            <a:pPr eaLnBrk="0" hangingPunct="0"/>
            <a:r>
              <a:rPr lang="en-US" sz="2000" dirty="0">
                <a:latin typeface="Arial" charset="0"/>
              </a:rPr>
              <a:t>9     find w not in N</a:t>
            </a:r>
            <a:r>
              <a:rPr lang="en-US" sz="2000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such that D(w) is a minimum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10    add w to N</a:t>
            </a:r>
            <a:r>
              <a:rPr lang="en-US" sz="2000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11    update D(v) for all v adjacent to w and not in N</a:t>
            </a:r>
            <a:r>
              <a:rPr lang="en-US" sz="2000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: </a:t>
            </a:r>
          </a:p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Arial" charset="0"/>
              </a:rPr>
              <a:t>12       D(v) = min( D(v), D(w) + c(</a:t>
            </a:r>
            <a:r>
              <a:rPr lang="en-US" sz="2000" dirty="0" err="1">
                <a:solidFill>
                  <a:srgbClr val="C00000"/>
                </a:solidFill>
                <a:latin typeface="Arial" charset="0"/>
              </a:rPr>
              <a:t>w,v</a:t>
            </a:r>
            <a:r>
              <a:rPr lang="en-US" sz="2000" dirty="0">
                <a:solidFill>
                  <a:srgbClr val="C00000"/>
                </a:solidFill>
                <a:latin typeface="Arial" charset="0"/>
              </a:rPr>
              <a:t>) )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13    /* new cost to v is either old cost to v or known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14     shortest path cost to w plus cost from w to v */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15  </a:t>
            </a:r>
            <a:r>
              <a:rPr lang="en-US" sz="2000" b="1" i="1" dirty="0">
                <a:latin typeface="Arial" charset="0"/>
              </a:rPr>
              <a:t>until all nodes in N</a:t>
            </a:r>
            <a:r>
              <a:rPr lang="en-US" sz="2000" b="1" i="1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</a:t>
            </a:r>
          </a:p>
        </p:txBody>
      </p:sp>
      <p:sp>
        <p:nvSpPr>
          <p:cNvPr id="22532" name="Freeform 4"/>
          <p:cNvSpPr>
            <a:spLocks/>
          </p:cNvSpPr>
          <p:nvPr/>
        </p:nvSpPr>
        <p:spPr bwMode="auto">
          <a:xfrm>
            <a:off x="2124075" y="3543301"/>
            <a:ext cx="800100" cy="2886075"/>
          </a:xfrm>
          <a:custGeom>
            <a:avLst/>
            <a:gdLst>
              <a:gd name="T0" fmla="*/ 800100 w 504"/>
              <a:gd name="T1" fmla="*/ 2533650 h 1818"/>
              <a:gd name="T2" fmla="*/ 190500 w 504"/>
              <a:gd name="T3" fmla="*/ 2543175 h 1818"/>
              <a:gd name="T4" fmla="*/ 142875 w 504"/>
              <a:gd name="T5" fmla="*/ 304800 h 1818"/>
              <a:gd name="T6" fmla="*/ 628650 w 504"/>
              <a:gd name="T7" fmla="*/ 228600 h 1818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1818"/>
              <a:gd name="T14" fmla="*/ 504 w 504"/>
              <a:gd name="T15" fmla="*/ 1818 h 18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0E324C-0733-F442-B6EC-33549ABC019F}"/>
              </a:ext>
            </a:extLst>
          </p:cNvPr>
          <p:cNvSpPr txBox="1"/>
          <p:nvPr/>
        </p:nvSpPr>
        <p:spPr>
          <a:xfrm>
            <a:off x="7553265" y="1865442"/>
            <a:ext cx="2988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Initial estimates of distances are just the link costs of neighbors.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9FF58D14-4F37-E94F-94B6-D8785F7A0234}"/>
              </a:ext>
            </a:extLst>
          </p:cNvPr>
          <p:cNvSpPr/>
          <p:nvPr/>
        </p:nvSpPr>
        <p:spPr>
          <a:xfrm>
            <a:off x="6810070" y="1458914"/>
            <a:ext cx="634084" cy="180010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AB43B8-7B80-0841-8020-D1B726B2BAC7}"/>
              </a:ext>
            </a:extLst>
          </p:cNvPr>
          <p:cNvSpPr txBox="1"/>
          <p:nvPr/>
        </p:nvSpPr>
        <p:spPr>
          <a:xfrm>
            <a:off x="8904410" y="3609461"/>
            <a:ext cx="2988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Least cost node among all estimates. This cost cannot decrease further.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C34E866-E24E-F346-8596-22A47373CE27}"/>
              </a:ext>
            </a:extLst>
          </p:cNvPr>
          <p:cNvSpPr/>
          <p:nvPr/>
        </p:nvSpPr>
        <p:spPr>
          <a:xfrm>
            <a:off x="8252741" y="3790951"/>
            <a:ext cx="634084" cy="659419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16E0B90-7466-6844-AC5B-1DBC3C4F36FD}"/>
              </a:ext>
            </a:extLst>
          </p:cNvPr>
          <p:cNvSpPr/>
          <p:nvPr/>
        </p:nvSpPr>
        <p:spPr>
          <a:xfrm>
            <a:off x="8710246" y="4625124"/>
            <a:ext cx="562708" cy="1084014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09510-531B-FB47-8925-47CEE3C97A5E}"/>
              </a:ext>
            </a:extLst>
          </p:cNvPr>
          <p:cNvSpPr txBox="1"/>
          <p:nvPr/>
        </p:nvSpPr>
        <p:spPr>
          <a:xfrm>
            <a:off x="9428163" y="4905521"/>
            <a:ext cx="2366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Relaxation</a:t>
            </a:r>
          </a:p>
        </p:txBody>
      </p:sp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2AFF042E-567B-A443-AE57-FFBD0B858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82" y="365125"/>
            <a:ext cx="1387358" cy="91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3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  <p:bldP spid="2" grpId="0"/>
      <p:bldP spid="3" grpId="0" animBg="1"/>
      <p:bldP spid="8" grpId="0"/>
      <p:bldP spid="9" grpId="0" animBg="1"/>
      <p:bldP spid="4" grpId="0" animBg="1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779A86A-A5E2-4B46-8AC3-76B849905319}"/>
              </a:ext>
            </a:extLst>
          </p:cNvPr>
          <p:cNvCxnSpPr>
            <a:cxnSpLocks/>
          </p:cNvCxnSpPr>
          <p:nvPr/>
        </p:nvCxnSpPr>
        <p:spPr>
          <a:xfrm>
            <a:off x="6488666" y="2907900"/>
            <a:ext cx="1113006" cy="1163175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97F7742-61C6-A544-8D7B-8BDE515E257E}"/>
              </a:ext>
            </a:extLst>
          </p:cNvPr>
          <p:cNvCxnSpPr>
            <a:cxnSpLocks/>
          </p:cNvCxnSpPr>
          <p:nvPr/>
        </p:nvCxnSpPr>
        <p:spPr>
          <a:xfrm>
            <a:off x="6353956" y="3027608"/>
            <a:ext cx="1213253" cy="191673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87">
            <a:extLst>
              <a:ext uri="{FF2B5EF4-FFF2-40B4-BE49-F238E27FC236}">
                <a16:creationId xmlns:a16="http://schemas.microsoft.com/office/drawing/2014/main" id="{312A0B50-23C9-B645-B7DA-3A234E7A7EF6}"/>
              </a:ext>
            </a:extLst>
          </p:cNvPr>
          <p:cNvSpPr/>
          <p:nvPr/>
        </p:nvSpPr>
        <p:spPr>
          <a:xfrm rot="1542643">
            <a:off x="2640326" y="3998367"/>
            <a:ext cx="4847584" cy="1771209"/>
          </a:xfrm>
          <a:custGeom>
            <a:avLst/>
            <a:gdLst>
              <a:gd name="connsiteX0" fmla="*/ 0 w 3305908"/>
              <a:gd name="connsiteY0" fmla="*/ 1348154 h 1407232"/>
              <a:gd name="connsiteX1" fmla="*/ 82062 w 3305908"/>
              <a:gd name="connsiteY1" fmla="*/ 1277815 h 1407232"/>
              <a:gd name="connsiteX2" fmla="*/ 117231 w 3305908"/>
              <a:gd name="connsiteY2" fmla="*/ 1254369 h 1407232"/>
              <a:gd name="connsiteX3" fmla="*/ 152400 w 3305908"/>
              <a:gd name="connsiteY3" fmla="*/ 1266092 h 1407232"/>
              <a:gd name="connsiteX4" fmla="*/ 199292 w 3305908"/>
              <a:gd name="connsiteY4" fmla="*/ 1289538 h 1407232"/>
              <a:gd name="connsiteX5" fmla="*/ 234462 w 3305908"/>
              <a:gd name="connsiteY5" fmla="*/ 1301261 h 1407232"/>
              <a:gd name="connsiteX6" fmla="*/ 281354 w 3305908"/>
              <a:gd name="connsiteY6" fmla="*/ 1324708 h 1407232"/>
              <a:gd name="connsiteX7" fmla="*/ 339969 w 3305908"/>
              <a:gd name="connsiteY7" fmla="*/ 1336431 h 1407232"/>
              <a:gd name="connsiteX8" fmla="*/ 386862 w 3305908"/>
              <a:gd name="connsiteY8" fmla="*/ 1348154 h 1407232"/>
              <a:gd name="connsiteX9" fmla="*/ 422031 w 3305908"/>
              <a:gd name="connsiteY9" fmla="*/ 1359877 h 1407232"/>
              <a:gd name="connsiteX10" fmla="*/ 504092 w 3305908"/>
              <a:gd name="connsiteY10" fmla="*/ 1371600 h 1407232"/>
              <a:gd name="connsiteX11" fmla="*/ 539262 w 3305908"/>
              <a:gd name="connsiteY11" fmla="*/ 1383323 h 1407232"/>
              <a:gd name="connsiteX12" fmla="*/ 586154 w 3305908"/>
              <a:gd name="connsiteY12" fmla="*/ 1406769 h 1407232"/>
              <a:gd name="connsiteX13" fmla="*/ 703385 w 3305908"/>
              <a:gd name="connsiteY13" fmla="*/ 1395046 h 1407232"/>
              <a:gd name="connsiteX14" fmla="*/ 762000 w 3305908"/>
              <a:gd name="connsiteY14" fmla="*/ 1371600 h 1407232"/>
              <a:gd name="connsiteX15" fmla="*/ 808892 w 3305908"/>
              <a:gd name="connsiteY15" fmla="*/ 1301261 h 1407232"/>
              <a:gd name="connsiteX16" fmla="*/ 855785 w 3305908"/>
              <a:gd name="connsiteY16" fmla="*/ 1219200 h 1407232"/>
              <a:gd name="connsiteX17" fmla="*/ 879231 w 3305908"/>
              <a:gd name="connsiteY17" fmla="*/ 1148861 h 1407232"/>
              <a:gd name="connsiteX18" fmla="*/ 890954 w 3305908"/>
              <a:gd name="connsiteY18" fmla="*/ 1113692 h 1407232"/>
              <a:gd name="connsiteX19" fmla="*/ 902677 w 3305908"/>
              <a:gd name="connsiteY19" fmla="*/ 1066800 h 1407232"/>
              <a:gd name="connsiteX20" fmla="*/ 914400 w 3305908"/>
              <a:gd name="connsiteY20" fmla="*/ 1031631 h 1407232"/>
              <a:gd name="connsiteX21" fmla="*/ 926123 w 3305908"/>
              <a:gd name="connsiteY21" fmla="*/ 973015 h 1407232"/>
              <a:gd name="connsiteX22" fmla="*/ 973015 w 3305908"/>
              <a:gd name="connsiteY22" fmla="*/ 867508 h 1407232"/>
              <a:gd name="connsiteX23" fmla="*/ 996462 w 3305908"/>
              <a:gd name="connsiteY23" fmla="*/ 844061 h 1407232"/>
              <a:gd name="connsiteX24" fmla="*/ 1043354 w 3305908"/>
              <a:gd name="connsiteY24" fmla="*/ 832338 h 1407232"/>
              <a:gd name="connsiteX25" fmla="*/ 1101969 w 3305908"/>
              <a:gd name="connsiteY25" fmla="*/ 844061 h 1407232"/>
              <a:gd name="connsiteX26" fmla="*/ 1137139 w 3305908"/>
              <a:gd name="connsiteY26" fmla="*/ 867508 h 1407232"/>
              <a:gd name="connsiteX27" fmla="*/ 1184031 w 3305908"/>
              <a:gd name="connsiteY27" fmla="*/ 879231 h 1407232"/>
              <a:gd name="connsiteX28" fmla="*/ 1219200 w 3305908"/>
              <a:gd name="connsiteY28" fmla="*/ 902677 h 1407232"/>
              <a:gd name="connsiteX29" fmla="*/ 1406769 w 3305908"/>
              <a:gd name="connsiteY29" fmla="*/ 937846 h 1407232"/>
              <a:gd name="connsiteX30" fmla="*/ 1535723 w 3305908"/>
              <a:gd name="connsiteY30" fmla="*/ 926123 h 1407232"/>
              <a:gd name="connsiteX31" fmla="*/ 1617785 w 3305908"/>
              <a:gd name="connsiteY31" fmla="*/ 914400 h 1407232"/>
              <a:gd name="connsiteX32" fmla="*/ 1688123 w 3305908"/>
              <a:gd name="connsiteY32" fmla="*/ 867508 h 1407232"/>
              <a:gd name="connsiteX33" fmla="*/ 1735015 w 3305908"/>
              <a:gd name="connsiteY33" fmla="*/ 797169 h 1407232"/>
              <a:gd name="connsiteX34" fmla="*/ 1770185 w 3305908"/>
              <a:gd name="connsiteY34" fmla="*/ 691661 h 1407232"/>
              <a:gd name="connsiteX35" fmla="*/ 1781908 w 3305908"/>
              <a:gd name="connsiteY35" fmla="*/ 656492 h 1407232"/>
              <a:gd name="connsiteX36" fmla="*/ 1852246 w 3305908"/>
              <a:gd name="connsiteY36" fmla="*/ 539261 h 1407232"/>
              <a:gd name="connsiteX37" fmla="*/ 1875692 w 3305908"/>
              <a:gd name="connsiteY37" fmla="*/ 504092 h 1407232"/>
              <a:gd name="connsiteX38" fmla="*/ 1934308 w 3305908"/>
              <a:gd name="connsiteY38" fmla="*/ 433754 h 1407232"/>
              <a:gd name="connsiteX39" fmla="*/ 1969477 w 3305908"/>
              <a:gd name="connsiteY39" fmla="*/ 422031 h 1407232"/>
              <a:gd name="connsiteX40" fmla="*/ 2028092 w 3305908"/>
              <a:gd name="connsiteY40" fmla="*/ 445477 h 1407232"/>
              <a:gd name="connsiteX41" fmla="*/ 2121877 w 3305908"/>
              <a:gd name="connsiteY41" fmla="*/ 468923 h 1407232"/>
              <a:gd name="connsiteX42" fmla="*/ 2168769 w 3305908"/>
              <a:gd name="connsiteY42" fmla="*/ 480646 h 1407232"/>
              <a:gd name="connsiteX43" fmla="*/ 2239108 w 3305908"/>
              <a:gd name="connsiteY43" fmla="*/ 504092 h 1407232"/>
              <a:gd name="connsiteX44" fmla="*/ 2344615 w 3305908"/>
              <a:gd name="connsiteY44" fmla="*/ 527538 h 1407232"/>
              <a:gd name="connsiteX45" fmla="*/ 2579077 w 3305908"/>
              <a:gd name="connsiteY45" fmla="*/ 492369 h 1407232"/>
              <a:gd name="connsiteX46" fmla="*/ 2614246 w 3305908"/>
              <a:gd name="connsiteY46" fmla="*/ 468923 h 1407232"/>
              <a:gd name="connsiteX47" fmla="*/ 2637692 w 3305908"/>
              <a:gd name="connsiteY47" fmla="*/ 433754 h 1407232"/>
              <a:gd name="connsiteX48" fmla="*/ 2649415 w 3305908"/>
              <a:gd name="connsiteY48" fmla="*/ 398585 h 1407232"/>
              <a:gd name="connsiteX49" fmla="*/ 2672862 w 3305908"/>
              <a:gd name="connsiteY49" fmla="*/ 351692 h 1407232"/>
              <a:gd name="connsiteX50" fmla="*/ 2708031 w 3305908"/>
              <a:gd name="connsiteY50" fmla="*/ 234461 h 1407232"/>
              <a:gd name="connsiteX51" fmla="*/ 2719754 w 3305908"/>
              <a:gd name="connsiteY51" fmla="*/ 199292 h 1407232"/>
              <a:gd name="connsiteX52" fmla="*/ 2731477 w 3305908"/>
              <a:gd name="connsiteY52" fmla="*/ 164123 h 1407232"/>
              <a:gd name="connsiteX53" fmla="*/ 2754923 w 3305908"/>
              <a:gd name="connsiteY53" fmla="*/ 128954 h 1407232"/>
              <a:gd name="connsiteX54" fmla="*/ 2766646 w 3305908"/>
              <a:gd name="connsiteY54" fmla="*/ 93785 h 1407232"/>
              <a:gd name="connsiteX55" fmla="*/ 2813539 w 3305908"/>
              <a:gd name="connsiteY55" fmla="*/ 46892 h 1407232"/>
              <a:gd name="connsiteX56" fmla="*/ 2883877 w 3305908"/>
              <a:gd name="connsiteY56" fmla="*/ 0 h 1407232"/>
              <a:gd name="connsiteX57" fmla="*/ 3071446 w 3305908"/>
              <a:gd name="connsiteY57" fmla="*/ 23446 h 1407232"/>
              <a:gd name="connsiteX58" fmla="*/ 3130062 w 3305908"/>
              <a:gd name="connsiteY58" fmla="*/ 35169 h 1407232"/>
              <a:gd name="connsiteX59" fmla="*/ 3165231 w 3305908"/>
              <a:gd name="connsiteY59" fmla="*/ 46892 h 1407232"/>
              <a:gd name="connsiteX60" fmla="*/ 3305908 w 3305908"/>
              <a:gd name="connsiteY60" fmla="*/ 58615 h 14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305908" h="1407232">
                <a:moveTo>
                  <a:pt x="0" y="1348154"/>
                </a:moveTo>
                <a:cubicBezTo>
                  <a:pt x="27354" y="1324708"/>
                  <a:pt x="53929" y="1300321"/>
                  <a:pt x="82062" y="1277815"/>
                </a:cubicBezTo>
                <a:cubicBezTo>
                  <a:pt x="93064" y="1269013"/>
                  <a:pt x="103333" y="1256685"/>
                  <a:pt x="117231" y="1254369"/>
                </a:cubicBezTo>
                <a:cubicBezTo>
                  <a:pt x="129420" y="1252338"/>
                  <a:pt x="141042" y="1261224"/>
                  <a:pt x="152400" y="1266092"/>
                </a:cubicBezTo>
                <a:cubicBezTo>
                  <a:pt x="168463" y="1272976"/>
                  <a:pt x="183229" y="1282654"/>
                  <a:pt x="199292" y="1289538"/>
                </a:cubicBezTo>
                <a:cubicBezTo>
                  <a:pt x="210650" y="1294406"/>
                  <a:pt x="223104" y="1296393"/>
                  <a:pt x="234462" y="1301261"/>
                </a:cubicBezTo>
                <a:cubicBezTo>
                  <a:pt x="250525" y="1308145"/>
                  <a:pt x="264775" y="1319182"/>
                  <a:pt x="281354" y="1324708"/>
                </a:cubicBezTo>
                <a:cubicBezTo>
                  <a:pt x="300257" y="1331009"/>
                  <a:pt x="320518" y="1332109"/>
                  <a:pt x="339969" y="1336431"/>
                </a:cubicBezTo>
                <a:cubicBezTo>
                  <a:pt x="355697" y="1339926"/>
                  <a:pt x="371370" y="1343728"/>
                  <a:pt x="386862" y="1348154"/>
                </a:cubicBezTo>
                <a:cubicBezTo>
                  <a:pt x="398744" y="1351549"/>
                  <a:pt x="409914" y="1357454"/>
                  <a:pt x="422031" y="1359877"/>
                </a:cubicBezTo>
                <a:cubicBezTo>
                  <a:pt x="449126" y="1365296"/>
                  <a:pt x="476738" y="1367692"/>
                  <a:pt x="504092" y="1371600"/>
                </a:cubicBezTo>
                <a:cubicBezTo>
                  <a:pt x="515815" y="1375508"/>
                  <a:pt x="527904" y="1378455"/>
                  <a:pt x="539262" y="1383323"/>
                </a:cubicBezTo>
                <a:cubicBezTo>
                  <a:pt x="555325" y="1390207"/>
                  <a:pt x="568723" y="1405524"/>
                  <a:pt x="586154" y="1406769"/>
                </a:cubicBezTo>
                <a:cubicBezTo>
                  <a:pt x="625326" y="1409567"/>
                  <a:pt x="664308" y="1398954"/>
                  <a:pt x="703385" y="1395046"/>
                </a:cubicBezTo>
                <a:cubicBezTo>
                  <a:pt x="722923" y="1387231"/>
                  <a:pt x="746272" y="1385581"/>
                  <a:pt x="762000" y="1371600"/>
                </a:cubicBezTo>
                <a:cubicBezTo>
                  <a:pt x="783061" y="1352879"/>
                  <a:pt x="793261" y="1324707"/>
                  <a:pt x="808892" y="1301261"/>
                </a:cubicBezTo>
                <a:cubicBezTo>
                  <a:pt x="830043" y="1269534"/>
                  <a:pt x="840909" y="1256389"/>
                  <a:pt x="855785" y="1219200"/>
                </a:cubicBezTo>
                <a:cubicBezTo>
                  <a:pt x="864964" y="1196253"/>
                  <a:pt x="871416" y="1172307"/>
                  <a:pt x="879231" y="1148861"/>
                </a:cubicBezTo>
                <a:cubicBezTo>
                  <a:pt x="883139" y="1137138"/>
                  <a:pt x="887957" y="1125680"/>
                  <a:pt x="890954" y="1113692"/>
                </a:cubicBezTo>
                <a:cubicBezTo>
                  <a:pt x="894862" y="1098061"/>
                  <a:pt x="898251" y="1082292"/>
                  <a:pt x="902677" y="1066800"/>
                </a:cubicBezTo>
                <a:cubicBezTo>
                  <a:pt x="906072" y="1054918"/>
                  <a:pt x="911403" y="1043619"/>
                  <a:pt x="914400" y="1031631"/>
                </a:cubicBezTo>
                <a:cubicBezTo>
                  <a:pt x="919233" y="1012300"/>
                  <a:pt x="920880" y="992239"/>
                  <a:pt x="926123" y="973015"/>
                </a:cubicBezTo>
                <a:cubicBezTo>
                  <a:pt x="939585" y="923654"/>
                  <a:pt x="944092" y="903662"/>
                  <a:pt x="973015" y="867508"/>
                </a:cubicBezTo>
                <a:cubicBezTo>
                  <a:pt x="979920" y="858877"/>
                  <a:pt x="986576" y="849004"/>
                  <a:pt x="996462" y="844061"/>
                </a:cubicBezTo>
                <a:cubicBezTo>
                  <a:pt x="1010873" y="836856"/>
                  <a:pt x="1027723" y="836246"/>
                  <a:pt x="1043354" y="832338"/>
                </a:cubicBezTo>
                <a:cubicBezTo>
                  <a:pt x="1062892" y="836246"/>
                  <a:pt x="1083312" y="837065"/>
                  <a:pt x="1101969" y="844061"/>
                </a:cubicBezTo>
                <a:cubicBezTo>
                  <a:pt x="1115162" y="849008"/>
                  <a:pt x="1124189" y="861958"/>
                  <a:pt x="1137139" y="867508"/>
                </a:cubicBezTo>
                <a:cubicBezTo>
                  <a:pt x="1151948" y="873855"/>
                  <a:pt x="1168400" y="875323"/>
                  <a:pt x="1184031" y="879231"/>
                </a:cubicBezTo>
                <a:cubicBezTo>
                  <a:pt x="1195754" y="887046"/>
                  <a:pt x="1206325" y="896955"/>
                  <a:pt x="1219200" y="902677"/>
                </a:cubicBezTo>
                <a:cubicBezTo>
                  <a:pt x="1292087" y="935071"/>
                  <a:pt x="1320099" y="929179"/>
                  <a:pt x="1406769" y="937846"/>
                </a:cubicBezTo>
                <a:cubicBezTo>
                  <a:pt x="1449754" y="933938"/>
                  <a:pt x="1492825" y="930889"/>
                  <a:pt x="1535723" y="926123"/>
                </a:cubicBezTo>
                <a:cubicBezTo>
                  <a:pt x="1563186" y="923072"/>
                  <a:pt x="1591995" y="924319"/>
                  <a:pt x="1617785" y="914400"/>
                </a:cubicBezTo>
                <a:cubicBezTo>
                  <a:pt x="1644085" y="904285"/>
                  <a:pt x="1688123" y="867508"/>
                  <a:pt x="1688123" y="867508"/>
                </a:cubicBezTo>
                <a:cubicBezTo>
                  <a:pt x="1703754" y="844062"/>
                  <a:pt x="1726104" y="823902"/>
                  <a:pt x="1735015" y="797169"/>
                </a:cubicBezTo>
                <a:lnTo>
                  <a:pt x="1770185" y="691661"/>
                </a:lnTo>
                <a:cubicBezTo>
                  <a:pt x="1774093" y="679938"/>
                  <a:pt x="1776382" y="667545"/>
                  <a:pt x="1781908" y="656492"/>
                </a:cubicBezTo>
                <a:cubicBezTo>
                  <a:pt x="1817955" y="584397"/>
                  <a:pt x="1795661" y="624139"/>
                  <a:pt x="1852246" y="539261"/>
                </a:cubicBezTo>
                <a:lnTo>
                  <a:pt x="1875692" y="504092"/>
                </a:lnTo>
                <a:cubicBezTo>
                  <a:pt x="1892992" y="478143"/>
                  <a:pt x="1907231" y="451805"/>
                  <a:pt x="1934308" y="433754"/>
                </a:cubicBezTo>
                <a:cubicBezTo>
                  <a:pt x="1944590" y="426899"/>
                  <a:pt x="1957754" y="425939"/>
                  <a:pt x="1969477" y="422031"/>
                </a:cubicBezTo>
                <a:cubicBezTo>
                  <a:pt x="1989015" y="429846"/>
                  <a:pt x="2007979" y="439288"/>
                  <a:pt x="2028092" y="445477"/>
                </a:cubicBezTo>
                <a:cubicBezTo>
                  <a:pt x="2058891" y="454953"/>
                  <a:pt x="2090615" y="461108"/>
                  <a:pt x="2121877" y="468923"/>
                </a:cubicBezTo>
                <a:cubicBezTo>
                  <a:pt x="2137508" y="472831"/>
                  <a:pt x="2153484" y="475551"/>
                  <a:pt x="2168769" y="480646"/>
                </a:cubicBezTo>
                <a:cubicBezTo>
                  <a:pt x="2192215" y="488461"/>
                  <a:pt x="2215131" y="498098"/>
                  <a:pt x="2239108" y="504092"/>
                </a:cubicBezTo>
                <a:cubicBezTo>
                  <a:pt x="2305330" y="520648"/>
                  <a:pt x="2270201" y="512655"/>
                  <a:pt x="2344615" y="527538"/>
                </a:cubicBezTo>
                <a:cubicBezTo>
                  <a:pt x="2381310" y="524917"/>
                  <a:pt x="2525234" y="528264"/>
                  <a:pt x="2579077" y="492369"/>
                </a:cubicBezTo>
                <a:lnTo>
                  <a:pt x="2614246" y="468923"/>
                </a:lnTo>
                <a:cubicBezTo>
                  <a:pt x="2622061" y="457200"/>
                  <a:pt x="2631391" y="446356"/>
                  <a:pt x="2637692" y="433754"/>
                </a:cubicBezTo>
                <a:cubicBezTo>
                  <a:pt x="2643218" y="422701"/>
                  <a:pt x="2644547" y="409943"/>
                  <a:pt x="2649415" y="398585"/>
                </a:cubicBezTo>
                <a:cubicBezTo>
                  <a:pt x="2656299" y="382522"/>
                  <a:pt x="2665046" y="367323"/>
                  <a:pt x="2672862" y="351692"/>
                </a:cubicBezTo>
                <a:cubicBezTo>
                  <a:pt x="2690579" y="280824"/>
                  <a:pt x="2679490" y="320083"/>
                  <a:pt x="2708031" y="234461"/>
                </a:cubicBezTo>
                <a:lnTo>
                  <a:pt x="2719754" y="199292"/>
                </a:lnTo>
                <a:cubicBezTo>
                  <a:pt x="2723662" y="187569"/>
                  <a:pt x="2724622" y="174405"/>
                  <a:pt x="2731477" y="164123"/>
                </a:cubicBezTo>
                <a:cubicBezTo>
                  <a:pt x="2739292" y="152400"/>
                  <a:pt x="2748622" y="141556"/>
                  <a:pt x="2754923" y="128954"/>
                </a:cubicBezTo>
                <a:cubicBezTo>
                  <a:pt x="2760449" y="117901"/>
                  <a:pt x="2759464" y="103840"/>
                  <a:pt x="2766646" y="93785"/>
                </a:cubicBezTo>
                <a:cubicBezTo>
                  <a:pt x="2779495" y="75797"/>
                  <a:pt x="2795146" y="59154"/>
                  <a:pt x="2813539" y="46892"/>
                </a:cubicBezTo>
                <a:lnTo>
                  <a:pt x="2883877" y="0"/>
                </a:lnTo>
                <a:cubicBezTo>
                  <a:pt x="2991389" y="10751"/>
                  <a:pt x="2982568" y="7286"/>
                  <a:pt x="3071446" y="23446"/>
                </a:cubicBezTo>
                <a:cubicBezTo>
                  <a:pt x="3091050" y="27010"/>
                  <a:pt x="3110731" y="30336"/>
                  <a:pt x="3130062" y="35169"/>
                </a:cubicBezTo>
                <a:cubicBezTo>
                  <a:pt x="3142050" y="38166"/>
                  <a:pt x="3153114" y="44469"/>
                  <a:pt x="3165231" y="46892"/>
                </a:cubicBezTo>
                <a:cubicBezTo>
                  <a:pt x="3237662" y="61378"/>
                  <a:pt x="3240148" y="58615"/>
                  <a:pt x="3305908" y="58615"/>
                </a:cubicBezTo>
              </a:path>
            </a:pathLst>
          </a:custGeom>
          <a:noFill/>
          <a:ln w="50800">
            <a:solidFill>
              <a:schemeClr val="bg1">
                <a:lumMod val="75000"/>
              </a:schemeClr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39F1FF9C-38D9-DA4E-A0D7-881DDFBFCB8E}"/>
              </a:ext>
            </a:extLst>
          </p:cNvPr>
          <p:cNvSpPr/>
          <p:nvPr/>
        </p:nvSpPr>
        <p:spPr>
          <a:xfrm rot="719505">
            <a:off x="2678016" y="3522486"/>
            <a:ext cx="4803387" cy="1553723"/>
          </a:xfrm>
          <a:custGeom>
            <a:avLst/>
            <a:gdLst>
              <a:gd name="connsiteX0" fmla="*/ 0 w 3305908"/>
              <a:gd name="connsiteY0" fmla="*/ 1348154 h 1407232"/>
              <a:gd name="connsiteX1" fmla="*/ 82062 w 3305908"/>
              <a:gd name="connsiteY1" fmla="*/ 1277815 h 1407232"/>
              <a:gd name="connsiteX2" fmla="*/ 117231 w 3305908"/>
              <a:gd name="connsiteY2" fmla="*/ 1254369 h 1407232"/>
              <a:gd name="connsiteX3" fmla="*/ 152400 w 3305908"/>
              <a:gd name="connsiteY3" fmla="*/ 1266092 h 1407232"/>
              <a:gd name="connsiteX4" fmla="*/ 199292 w 3305908"/>
              <a:gd name="connsiteY4" fmla="*/ 1289538 h 1407232"/>
              <a:gd name="connsiteX5" fmla="*/ 234462 w 3305908"/>
              <a:gd name="connsiteY5" fmla="*/ 1301261 h 1407232"/>
              <a:gd name="connsiteX6" fmla="*/ 281354 w 3305908"/>
              <a:gd name="connsiteY6" fmla="*/ 1324708 h 1407232"/>
              <a:gd name="connsiteX7" fmla="*/ 339969 w 3305908"/>
              <a:gd name="connsiteY7" fmla="*/ 1336431 h 1407232"/>
              <a:gd name="connsiteX8" fmla="*/ 386862 w 3305908"/>
              <a:gd name="connsiteY8" fmla="*/ 1348154 h 1407232"/>
              <a:gd name="connsiteX9" fmla="*/ 422031 w 3305908"/>
              <a:gd name="connsiteY9" fmla="*/ 1359877 h 1407232"/>
              <a:gd name="connsiteX10" fmla="*/ 504092 w 3305908"/>
              <a:gd name="connsiteY10" fmla="*/ 1371600 h 1407232"/>
              <a:gd name="connsiteX11" fmla="*/ 539262 w 3305908"/>
              <a:gd name="connsiteY11" fmla="*/ 1383323 h 1407232"/>
              <a:gd name="connsiteX12" fmla="*/ 586154 w 3305908"/>
              <a:gd name="connsiteY12" fmla="*/ 1406769 h 1407232"/>
              <a:gd name="connsiteX13" fmla="*/ 703385 w 3305908"/>
              <a:gd name="connsiteY13" fmla="*/ 1395046 h 1407232"/>
              <a:gd name="connsiteX14" fmla="*/ 762000 w 3305908"/>
              <a:gd name="connsiteY14" fmla="*/ 1371600 h 1407232"/>
              <a:gd name="connsiteX15" fmla="*/ 808892 w 3305908"/>
              <a:gd name="connsiteY15" fmla="*/ 1301261 h 1407232"/>
              <a:gd name="connsiteX16" fmla="*/ 855785 w 3305908"/>
              <a:gd name="connsiteY16" fmla="*/ 1219200 h 1407232"/>
              <a:gd name="connsiteX17" fmla="*/ 879231 w 3305908"/>
              <a:gd name="connsiteY17" fmla="*/ 1148861 h 1407232"/>
              <a:gd name="connsiteX18" fmla="*/ 890954 w 3305908"/>
              <a:gd name="connsiteY18" fmla="*/ 1113692 h 1407232"/>
              <a:gd name="connsiteX19" fmla="*/ 902677 w 3305908"/>
              <a:gd name="connsiteY19" fmla="*/ 1066800 h 1407232"/>
              <a:gd name="connsiteX20" fmla="*/ 914400 w 3305908"/>
              <a:gd name="connsiteY20" fmla="*/ 1031631 h 1407232"/>
              <a:gd name="connsiteX21" fmla="*/ 926123 w 3305908"/>
              <a:gd name="connsiteY21" fmla="*/ 973015 h 1407232"/>
              <a:gd name="connsiteX22" fmla="*/ 973015 w 3305908"/>
              <a:gd name="connsiteY22" fmla="*/ 867508 h 1407232"/>
              <a:gd name="connsiteX23" fmla="*/ 996462 w 3305908"/>
              <a:gd name="connsiteY23" fmla="*/ 844061 h 1407232"/>
              <a:gd name="connsiteX24" fmla="*/ 1043354 w 3305908"/>
              <a:gd name="connsiteY24" fmla="*/ 832338 h 1407232"/>
              <a:gd name="connsiteX25" fmla="*/ 1101969 w 3305908"/>
              <a:gd name="connsiteY25" fmla="*/ 844061 h 1407232"/>
              <a:gd name="connsiteX26" fmla="*/ 1137139 w 3305908"/>
              <a:gd name="connsiteY26" fmla="*/ 867508 h 1407232"/>
              <a:gd name="connsiteX27" fmla="*/ 1184031 w 3305908"/>
              <a:gd name="connsiteY27" fmla="*/ 879231 h 1407232"/>
              <a:gd name="connsiteX28" fmla="*/ 1219200 w 3305908"/>
              <a:gd name="connsiteY28" fmla="*/ 902677 h 1407232"/>
              <a:gd name="connsiteX29" fmla="*/ 1406769 w 3305908"/>
              <a:gd name="connsiteY29" fmla="*/ 937846 h 1407232"/>
              <a:gd name="connsiteX30" fmla="*/ 1535723 w 3305908"/>
              <a:gd name="connsiteY30" fmla="*/ 926123 h 1407232"/>
              <a:gd name="connsiteX31" fmla="*/ 1617785 w 3305908"/>
              <a:gd name="connsiteY31" fmla="*/ 914400 h 1407232"/>
              <a:gd name="connsiteX32" fmla="*/ 1688123 w 3305908"/>
              <a:gd name="connsiteY32" fmla="*/ 867508 h 1407232"/>
              <a:gd name="connsiteX33" fmla="*/ 1735015 w 3305908"/>
              <a:gd name="connsiteY33" fmla="*/ 797169 h 1407232"/>
              <a:gd name="connsiteX34" fmla="*/ 1770185 w 3305908"/>
              <a:gd name="connsiteY34" fmla="*/ 691661 h 1407232"/>
              <a:gd name="connsiteX35" fmla="*/ 1781908 w 3305908"/>
              <a:gd name="connsiteY35" fmla="*/ 656492 h 1407232"/>
              <a:gd name="connsiteX36" fmla="*/ 1852246 w 3305908"/>
              <a:gd name="connsiteY36" fmla="*/ 539261 h 1407232"/>
              <a:gd name="connsiteX37" fmla="*/ 1875692 w 3305908"/>
              <a:gd name="connsiteY37" fmla="*/ 504092 h 1407232"/>
              <a:gd name="connsiteX38" fmla="*/ 1934308 w 3305908"/>
              <a:gd name="connsiteY38" fmla="*/ 433754 h 1407232"/>
              <a:gd name="connsiteX39" fmla="*/ 1969477 w 3305908"/>
              <a:gd name="connsiteY39" fmla="*/ 422031 h 1407232"/>
              <a:gd name="connsiteX40" fmla="*/ 2028092 w 3305908"/>
              <a:gd name="connsiteY40" fmla="*/ 445477 h 1407232"/>
              <a:gd name="connsiteX41" fmla="*/ 2121877 w 3305908"/>
              <a:gd name="connsiteY41" fmla="*/ 468923 h 1407232"/>
              <a:gd name="connsiteX42" fmla="*/ 2168769 w 3305908"/>
              <a:gd name="connsiteY42" fmla="*/ 480646 h 1407232"/>
              <a:gd name="connsiteX43" fmla="*/ 2239108 w 3305908"/>
              <a:gd name="connsiteY43" fmla="*/ 504092 h 1407232"/>
              <a:gd name="connsiteX44" fmla="*/ 2344615 w 3305908"/>
              <a:gd name="connsiteY44" fmla="*/ 527538 h 1407232"/>
              <a:gd name="connsiteX45" fmla="*/ 2579077 w 3305908"/>
              <a:gd name="connsiteY45" fmla="*/ 492369 h 1407232"/>
              <a:gd name="connsiteX46" fmla="*/ 2614246 w 3305908"/>
              <a:gd name="connsiteY46" fmla="*/ 468923 h 1407232"/>
              <a:gd name="connsiteX47" fmla="*/ 2637692 w 3305908"/>
              <a:gd name="connsiteY47" fmla="*/ 433754 h 1407232"/>
              <a:gd name="connsiteX48" fmla="*/ 2649415 w 3305908"/>
              <a:gd name="connsiteY48" fmla="*/ 398585 h 1407232"/>
              <a:gd name="connsiteX49" fmla="*/ 2672862 w 3305908"/>
              <a:gd name="connsiteY49" fmla="*/ 351692 h 1407232"/>
              <a:gd name="connsiteX50" fmla="*/ 2708031 w 3305908"/>
              <a:gd name="connsiteY50" fmla="*/ 234461 h 1407232"/>
              <a:gd name="connsiteX51" fmla="*/ 2719754 w 3305908"/>
              <a:gd name="connsiteY51" fmla="*/ 199292 h 1407232"/>
              <a:gd name="connsiteX52" fmla="*/ 2731477 w 3305908"/>
              <a:gd name="connsiteY52" fmla="*/ 164123 h 1407232"/>
              <a:gd name="connsiteX53" fmla="*/ 2754923 w 3305908"/>
              <a:gd name="connsiteY53" fmla="*/ 128954 h 1407232"/>
              <a:gd name="connsiteX54" fmla="*/ 2766646 w 3305908"/>
              <a:gd name="connsiteY54" fmla="*/ 93785 h 1407232"/>
              <a:gd name="connsiteX55" fmla="*/ 2813539 w 3305908"/>
              <a:gd name="connsiteY55" fmla="*/ 46892 h 1407232"/>
              <a:gd name="connsiteX56" fmla="*/ 2883877 w 3305908"/>
              <a:gd name="connsiteY56" fmla="*/ 0 h 1407232"/>
              <a:gd name="connsiteX57" fmla="*/ 3071446 w 3305908"/>
              <a:gd name="connsiteY57" fmla="*/ 23446 h 1407232"/>
              <a:gd name="connsiteX58" fmla="*/ 3130062 w 3305908"/>
              <a:gd name="connsiteY58" fmla="*/ 35169 h 1407232"/>
              <a:gd name="connsiteX59" fmla="*/ 3165231 w 3305908"/>
              <a:gd name="connsiteY59" fmla="*/ 46892 h 1407232"/>
              <a:gd name="connsiteX60" fmla="*/ 3305908 w 3305908"/>
              <a:gd name="connsiteY60" fmla="*/ 58615 h 14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305908" h="1407232">
                <a:moveTo>
                  <a:pt x="0" y="1348154"/>
                </a:moveTo>
                <a:cubicBezTo>
                  <a:pt x="27354" y="1324708"/>
                  <a:pt x="53929" y="1300321"/>
                  <a:pt x="82062" y="1277815"/>
                </a:cubicBezTo>
                <a:cubicBezTo>
                  <a:pt x="93064" y="1269013"/>
                  <a:pt x="103333" y="1256685"/>
                  <a:pt x="117231" y="1254369"/>
                </a:cubicBezTo>
                <a:cubicBezTo>
                  <a:pt x="129420" y="1252338"/>
                  <a:pt x="141042" y="1261224"/>
                  <a:pt x="152400" y="1266092"/>
                </a:cubicBezTo>
                <a:cubicBezTo>
                  <a:pt x="168463" y="1272976"/>
                  <a:pt x="183229" y="1282654"/>
                  <a:pt x="199292" y="1289538"/>
                </a:cubicBezTo>
                <a:cubicBezTo>
                  <a:pt x="210650" y="1294406"/>
                  <a:pt x="223104" y="1296393"/>
                  <a:pt x="234462" y="1301261"/>
                </a:cubicBezTo>
                <a:cubicBezTo>
                  <a:pt x="250525" y="1308145"/>
                  <a:pt x="264775" y="1319182"/>
                  <a:pt x="281354" y="1324708"/>
                </a:cubicBezTo>
                <a:cubicBezTo>
                  <a:pt x="300257" y="1331009"/>
                  <a:pt x="320518" y="1332109"/>
                  <a:pt x="339969" y="1336431"/>
                </a:cubicBezTo>
                <a:cubicBezTo>
                  <a:pt x="355697" y="1339926"/>
                  <a:pt x="371370" y="1343728"/>
                  <a:pt x="386862" y="1348154"/>
                </a:cubicBezTo>
                <a:cubicBezTo>
                  <a:pt x="398744" y="1351549"/>
                  <a:pt x="409914" y="1357454"/>
                  <a:pt x="422031" y="1359877"/>
                </a:cubicBezTo>
                <a:cubicBezTo>
                  <a:pt x="449126" y="1365296"/>
                  <a:pt x="476738" y="1367692"/>
                  <a:pt x="504092" y="1371600"/>
                </a:cubicBezTo>
                <a:cubicBezTo>
                  <a:pt x="515815" y="1375508"/>
                  <a:pt x="527904" y="1378455"/>
                  <a:pt x="539262" y="1383323"/>
                </a:cubicBezTo>
                <a:cubicBezTo>
                  <a:pt x="555325" y="1390207"/>
                  <a:pt x="568723" y="1405524"/>
                  <a:pt x="586154" y="1406769"/>
                </a:cubicBezTo>
                <a:cubicBezTo>
                  <a:pt x="625326" y="1409567"/>
                  <a:pt x="664308" y="1398954"/>
                  <a:pt x="703385" y="1395046"/>
                </a:cubicBezTo>
                <a:cubicBezTo>
                  <a:pt x="722923" y="1387231"/>
                  <a:pt x="746272" y="1385581"/>
                  <a:pt x="762000" y="1371600"/>
                </a:cubicBezTo>
                <a:cubicBezTo>
                  <a:pt x="783061" y="1352879"/>
                  <a:pt x="793261" y="1324707"/>
                  <a:pt x="808892" y="1301261"/>
                </a:cubicBezTo>
                <a:cubicBezTo>
                  <a:pt x="830043" y="1269534"/>
                  <a:pt x="840909" y="1256389"/>
                  <a:pt x="855785" y="1219200"/>
                </a:cubicBezTo>
                <a:cubicBezTo>
                  <a:pt x="864964" y="1196253"/>
                  <a:pt x="871416" y="1172307"/>
                  <a:pt x="879231" y="1148861"/>
                </a:cubicBezTo>
                <a:cubicBezTo>
                  <a:pt x="883139" y="1137138"/>
                  <a:pt x="887957" y="1125680"/>
                  <a:pt x="890954" y="1113692"/>
                </a:cubicBezTo>
                <a:cubicBezTo>
                  <a:pt x="894862" y="1098061"/>
                  <a:pt x="898251" y="1082292"/>
                  <a:pt x="902677" y="1066800"/>
                </a:cubicBezTo>
                <a:cubicBezTo>
                  <a:pt x="906072" y="1054918"/>
                  <a:pt x="911403" y="1043619"/>
                  <a:pt x="914400" y="1031631"/>
                </a:cubicBezTo>
                <a:cubicBezTo>
                  <a:pt x="919233" y="1012300"/>
                  <a:pt x="920880" y="992239"/>
                  <a:pt x="926123" y="973015"/>
                </a:cubicBezTo>
                <a:cubicBezTo>
                  <a:pt x="939585" y="923654"/>
                  <a:pt x="944092" y="903662"/>
                  <a:pt x="973015" y="867508"/>
                </a:cubicBezTo>
                <a:cubicBezTo>
                  <a:pt x="979920" y="858877"/>
                  <a:pt x="986576" y="849004"/>
                  <a:pt x="996462" y="844061"/>
                </a:cubicBezTo>
                <a:cubicBezTo>
                  <a:pt x="1010873" y="836856"/>
                  <a:pt x="1027723" y="836246"/>
                  <a:pt x="1043354" y="832338"/>
                </a:cubicBezTo>
                <a:cubicBezTo>
                  <a:pt x="1062892" y="836246"/>
                  <a:pt x="1083312" y="837065"/>
                  <a:pt x="1101969" y="844061"/>
                </a:cubicBezTo>
                <a:cubicBezTo>
                  <a:pt x="1115162" y="849008"/>
                  <a:pt x="1124189" y="861958"/>
                  <a:pt x="1137139" y="867508"/>
                </a:cubicBezTo>
                <a:cubicBezTo>
                  <a:pt x="1151948" y="873855"/>
                  <a:pt x="1168400" y="875323"/>
                  <a:pt x="1184031" y="879231"/>
                </a:cubicBezTo>
                <a:cubicBezTo>
                  <a:pt x="1195754" y="887046"/>
                  <a:pt x="1206325" y="896955"/>
                  <a:pt x="1219200" y="902677"/>
                </a:cubicBezTo>
                <a:cubicBezTo>
                  <a:pt x="1292087" y="935071"/>
                  <a:pt x="1320099" y="929179"/>
                  <a:pt x="1406769" y="937846"/>
                </a:cubicBezTo>
                <a:cubicBezTo>
                  <a:pt x="1449754" y="933938"/>
                  <a:pt x="1492825" y="930889"/>
                  <a:pt x="1535723" y="926123"/>
                </a:cubicBezTo>
                <a:cubicBezTo>
                  <a:pt x="1563186" y="923072"/>
                  <a:pt x="1591995" y="924319"/>
                  <a:pt x="1617785" y="914400"/>
                </a:cubicBezTo>
                <a:cubicBezTo>
                  <a:pt x="1644085" y="904285"/>
                  <a:pt x="1688123" y="867508"/>
                  <a:pt x="1688123" y="867508"/>
                </a:cubicBezTo>
                <a:cubicBezTo>
                  <a:pt x="1703754" y="844062"/>
                  <a:pt x="1726104" y="823902"/>
                  <a:pt x="1735015" y="797169"/>
                </a:cubicBezTo>
                <a:lnTo>
                  <a:pt x="1770185" y="691661"/>
                </a:lnTo>
                <a:cubicBezTo>
                  <a:pt x="1774093" y="679938"/>
                  <a:pt x="1776382" y="667545"/>
                  <a:pt x="1781908" y="656492"/>
                </a:cubicBezTo>
                <a:cubicBezTo>
                  <a:pt x="1817955" y="584397"/>
                  <a:pt x="1795661" y="624139"/>
                  <a:pt x="1852246" y="539261"/>
                </a:cubicBezTo>
                <a:lnTo>
                  <a:pt x="1875692" y="504092"/>
                </a:lnTo>
                <a:cubicBezTo>
                  <a:pt x="1892992" y="478143"/>
                  <a:pt x="1907231" y="451805"/>
                  <a:pt x="1934308" y="433754"/>
                </a:cubicBezTo>
                <a:cubicBezTo>
                  <a:pt x="1944590" y="426899"/>
                  <a:pt x="1957754" y="425939"/>
                  <a:pt x="1969477" y="422031"/>
                </a:cubicBezTo>
                <a:cubicBezTo>
                  <a:pt x="1989015" y="429846"/>
                  <a:pt x="2007979" y="439288"/>
                  <a:pt x="2028092" y="445477"/>
                </a:cubicBezTo>
                <a:cubicBezTo>
                  <a:pt x="2058891" y="454953"/>
                  <a:pt x="2090615" y="461108"/>
                  <a:pt x="2121877" y="468923"/>
                </a:cubicBezTo>
                <a:cubicBezTo>
                  <a:pt x="2137508" y="472831"/>
                  <a:pt x="2153484" y="475551"/>
                  <a:pt x="2168769" y="480646"/>
                </a:cubicBezTo>
                <a:cubicBezTo>
                  <a:pt x="2192215" y="488461"/>
                  <a:pt x="2215131" y="498098"/>
                  <a:pt x="2239108" y="504092"/>
                </a:cubicBezTo>
                <a:cubicBezTo>
                  <a:pt x="2305330" y="520648"/>
                  <a:pt x="2270201" y="512655"/>
                  <a:pt x="2344615" y="527538"/>
                </a:cubicBezTo>
                <a:cubicBezTo>
                  <a:pt x="2381310" y="524917"/>
                  <a:pt x="2525234" y="528264"/>
                  <a:pt x="2579077" y="492369"/>
                </a:cubicBezTo>
                <a:lnTo>
                  <a:pt x="2614246" y="468923"/>
                </a:lnTo>
                <a:cubicBezTo>
                  <a:pt x="2622061" y="457200"/>
                  <a:pt x="2631391" y="446356"/>
                  <a:pt x="2637692" y="433754"/>
                </a:cubicBezTo>
                <a:cubicBezTo>
                  <a:pt x="2643218" y="422701"/>
                  <a:pt x="2644547" y="409943"/>
                  <a:pt x="2649415" y="398585"/>
                </a:cubicBezTo>
                <a:cubicBezTo>
                  <a:pt x="2656299" y="382522"/>
                  <a:pt x="2665046" y="367323"/>
                  <a:pt x="2672862" y="351692"/>
                </a:cubicBezTo>
                <a:cubicBezTo>
                  <a:pt x="2690579" y="280824"/>
                  <a:pt x="2679490" y="320083"/>
                  <a:pt x="2708031" y="234461"/>
                </a:cubicBezTo>
                <a:lnTo>
                  <a:pt x="2719754" y="199292"/>
                </a:lnTo>
                <a:cubicBezTo>
                  <a:pt x="2723662" y="187569"/>
                  <a:pt x="2724622" y="174405"/>
                  <a:pt x="2731477" y="164123"/>
                </a:cubicBezTo>
                <a:cubicBezTo>
                  <a:pt x="2739292" y="152400"/>
                  <a:pt x="2748622" y="141556"/>
                  <a:pt x="2754923" y="128954"/>
                </a:cubicBezTo>
                <a:cubicBezTo>
                  <a:pt x="2760449" y="117901"/>
                  <a:pt x="2759464" y="103840"/>
                  <a:pt x="2766646" y="93785"/>
                </a:cubicBezTo>
                <a:cubicBezTo>
                  <a:pt x="2779495" y="75797"/>
                  <a:pt x="2795146" y="59154"/>
                  <a:pt x="2813539" y="46892"/>
                </a:cubicBezTo>
                <a:lnTo>
                  <a:pt x="2883877" y="0"/>
                </a:lnTo>
                <a:cubicBezTo>
                  <a:pt x="2991389" y="10751"/>
                  <a:pt x="2982568" y="7286"/>
                  <a:pt x="3071446" y="23446"/>
                </a:cubicBezTo>
                <a:cubicBezTo>
                  <a:pt x="3091050" y="27010"/>
                  <a:pt x="3110731" y="30336"/>
                  <a:pt x="3130062" y="35169"/>
                </a:cubicBezTo>
                <a:cubicBezTo>
                  <a:pt x="3142050" y="38166"/>
                  <a:pt x="3153114" y="44469"/>
                  <a:pt x="3165231" y="46892"/>
                </a:cubicBezTo>
                <a:cubicBezTo>
                  <a:pt x="3237662" y="61378"/>
                  <a:pt x="3240148" y="58615"/>
                  <a:pt x="3305908" y="58615"/>
                </a:cubicBezTo>
              </a:path>
            </a:pathLst>
          </a:custGeom>
          <a:noFill/>
          <a:ln w="50800">
            <a:solidFill>
              <a:schemeClr val="bg1">
                <a:lumMod val="75000"/>
              </a:schemeClr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B5D65-F3A3-994B-A811-F857F85B3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58393D-3615-4645-98B2-8ADF86D157C7}"/>
              </a:ext>
            </a:extLst>
          </p:cNvPr>
          <p:cNvGrpSpPr/>
          <p:nvPr/>
        </p:nvGrpSpPr>
        <p:grpSpPr>
          <a:xfrm>
            <a:off x="7659650" y="3140668"/>
            <a:ext cx="501650" cy="461665"/>
            <a:chOff x="6962166" y="3613275"/>
            <a:chExt cx="501650" cy="46166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0F391A9-AD12-ED4F-8C8F-4670FCE0D670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6" name="Oval 30">
                <a:extLst>
                  <a:ext uri="{FF2B5EF4-FFF2-40B4-BE49-F238E27FC236}">
                    <a16:creationId xmlns:a16="http://schemas.microsoft.com/office/drawing/2014/main" id="{D6DFD080-0A4F-364A-8E7A-08A353631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Line 31">
                <a:extLst>
                  <a:ext uri="{FF2B5EF4-FFF2-40B4-BE49-F238E27FC236}">
                    <a16:creationId xmlns:a16="http://schemas.microsoft.com/office/drawing/2014/main" id="{868576DD-85AF-664B-A270-9FDCE83F20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Line 32">
                <a:extLst>
                  <a:ext uri="{FF2B5EF4-FFF2-40B4-BE49-F238E27FC236}">
                    <a16:creationId xmlns:a16="http://schemas.microsoft.com/office/drawing/2014/main" id="{DE10D24E-9DAB-4848-969A-997584FE2D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Rectangle 33">
                <a:extLst>
                  <a:ext uri="{FF2B5EF4-FFF2-40B4-BE49-F238E27FC236}">
                    <a16:creationId xmlns:a16="http://schemas.microsoft.com/office/drawing/2014/main" id="{74816445-8669-E84B-AB29-EA8E4F500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Oval 34">
                <a:extLst>
                  <a:ext uri="{FF2B5EF4-FFF2-40B4-BE49-F238E27FC236}">
                    <a16:creationId xmlns:a16="http://schemas.microsoft.com/office/drawing/2014/main" id="{B9F937F6-B4C9-D14A-ACA4-09AAB3D98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ectangle 60">
                <a:extLst>
                  <a:ext uri="{FF2B5EF4-FFF2-40B4-BE49-F238E27FC236}">
                    <a16:creationId xmlns:a16="http://schemas.microsoft.com/office/drawing/2014/main" id="{316A658B-AB3E-D047-9D08-1B063F354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Text Box 61">
              <a:extLst>
                <a:ext uri="{FF2B5EF4-FFF2-40B4-BE49-F238E27FC236}">
                  <a16:creationId xmlns:a16="http://schemas.microsoft.com/office/drawing/2014/main" id="{AEAA7396-B688-004E-B0ED-A2AE13F716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1246" y="3613275"/>
              <a:ext cx="32412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v</a:t>
              </a:r>
              <a:endParaRPr lang="en-US" sz="24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2B27347-2EE9-554A-9995-10D54884F4C7}"/>
              </a:ext>
            </a:extLst>
          </p:cNvPr>
          <p:cNvGrpSpPr/>
          <p:nvPr/>
        </p:nvGrpSpPr>
        <p:grpSpPr>
          <a:xfrm>
            <a:off x="5919661" y="2506089"/>
            <a:ext cx="501650" cy="461665"/>
            <a:chOff x="6962166" y="3613275"/>
            <a:chExt cx="501650" cy="46166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6665CF2-9BA4-E04A-A8E4-06B22C34AE1D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18" name="Oval 30">
                <a:extLst>
                  <a:ext uri="{FF2B5EF4-FFF2-40B4-BE49-F238E27FC236}">
                    <a16:creationId xmlns:a16="http://schemas.microsoft.com/office/drawing/2014/main" id="{4393CD69-6250-3A40-9807-CB2B371A7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Line 31">
                <a:extLst>
                  <a:ext uri="{FF2B5EF4-FFF2-40B4-BE49-F238E27FC236}">
                    <a16:creationId xmlns:a16="http://schemas.microsoft.com/office/drawing/2014/main" id="{7885C067-B23F-1946-9E6D-B606A00D2B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Line 32">
                <a:extLst>
                  <a:ext uri="{FF2B5EF4-FFF2-40B4-BE49-F238E27FC236}">
                    <a16:creationId xmlns:a16="http://schemas.microsoft.com/office/drawing/2014/main" id="{EA88D05A-BCB1-5641-B895-11E989400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33">
                <a:extLst>
                  <a:ext uri="{FF2B5EF4-FFF2-40B4-BE49-F238E27FC236}">
                    <a16:creationId xmlns:a16="http://schemas.microsoft.com/office/drawing/2014/main" id="{66DF9A51-E081-9441-8E21-4224BFE4EC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" name="Oval 34">
                <a:extLst>
                  <a:ext uri="{FF2B5EF4-FFF2-40B4-BE49-F238E27FC236}">
                    <a16:creationId xmlns:a16="http://schemas.microsoft.com/office/drawing/2014/main" id="{0818780C-5F5C-2C43-9BC2-D59844404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Rectangle 60">
                <a:extLst>
                  <a:ext uri="{FF2B5EF4-FFF2-40B4-BE49-F238E27FC236}">
                    <a16:creationId xmlns:a16="http://schemas.microsoft.com/office/drawing/2014/main" id="{00CD9BBB-7D1C-6342-A975-63AE0F8D1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Text Box 61">
              <a:extLst>
                <a:ext uri="{FF2B5EF4-FFF2-40B4-BE49-F238E27FC236}">
                  <a16:creationId xmlns:a16="http://schemas.microsoft.com/office/drawing/2014/main" id="{FC52584B-1ECD-6A43-90C9-34B42D846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1171" y="3613275"/>
              <a:ext cx="40427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w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4C4AC44-AFB2-3A42-90E3-F8486DF4C7BA}"/>
              </a:ext>
            </a:extLst>
          </p:cNvPr>
          <p:cNvGrpSpPr/>
          <p:nvPr/>
        </p:nvGrpSpPr>
        <p:grpSpPr>
          <a:xfrm>
            <a:off x="1916108" y="4168725"/>
            <a:ext cx="501650" cy="461665"/>
            <a:chOff x="6962166" y="3613275"/>
            <a:chExt cx="501650" cy="46166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ABB8B3F-C208-B34D-83DB-13A85937ACC6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27" name="Oval 30">
                <a:extLst>
                  <a:ext uri="{FF2B5EF4-FFF2-40B4-BE49-F238E27FC236}">
                    <a16:creationId xmlns:a16="http://schemas.microsoft.com/office/drawing/2014/main" id="{C05F7CE2-3A85-6744-8B41-3EE502BC2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Line 31">
                <a:extLst>
                  <a:ext uri="{FF2B5EF4-FFF2-40B4-BE49-F238E27FC236}">
                    <a16:creationId xmlns:a16="http://schemas.microsoft.com/office/drawing/2014/main" id="{008EF3E4-3A94-BF4D-815C-C2E8EC4A6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Line 32">
                <a:extLst>
                  <a:ext uri="{FF2B5EF4-FFF2-40B4-BE49-F238E27FC236}">
                    <a16:creationId xmlns:a16="http://schemas.microsoft.com/office/drawing/2014/main" id="{5599C74A-17B3-5A4E-B7F5-A2B5E184BF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Rectangle 33">
                <a:extLst>
                  <a:ext uri="{FF2B5EF4-FFF2-40B4-BE49-F238E27FC236}">
                    <a16:creationId xmlns:a16="http://schemas.microsoft.com/office/drawing/2014/main" id="{7E7A9B3C-0130-B241-B9AB-C94A29A00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" name="Oval 34">
                <a:extLst>
                  <a:ext uri="{FF2B5EF4-FFF2-40B4-BE49-F238E27FC236}">
                    <a16:creationId xmlns:a16="http://schemas.microsoft.com/office/drawing/2014/main" id="{D3C48C42-8404-A749-A4FC-7D21D415A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Rectangle 60">
                <a:extLst>
                  <a:ext uri="{FF2B5EF4-FFF2-40B4-BE49-F238E27FC236}">
                    <a16:creationId xmlns:a16="http://schemas.microsoft.com/office/drawing/2014/main" id="{4606EDFB-4346-554C-A7FA-746C85D37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Text Box 61">
              <a:extLst>
                <a:ext uri="{FF2B5EF4-FFF2-40B4-BE49-F238E27FC236}">
                  <a16:creationId xmlns:a16="http://schemas.microsoft.com/office/drawing/2014/main" id="{4EDDF52C-86C6-0744-AA21-84CA464D8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0025" y="3613275"/>
              <a:ext cx="34657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u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15B8185-EF6E-0245-AF46-6D128AFE6A9E}"/>
              </a:ext>
            </a:extLst>
          </p:cNvPr>
          <p:cNvCxnSpPr>
            <a:cxnSpLocks/>
          </p:cNvCxnSpPr>
          <p:nvPr/>
        </p:nvCxnSpPr>
        <p:spPr>
          <a:xfrm>
            <a:off x="5087815" y="1430215"/>
            <a:ext cx="11095" cy="4056185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2C06805-8D96-2742-82D3-DE081DD39804}"/>
              </a:ext>
            </a:extLst>
          </p:cNvPr>
          <p:cNvSpPr txBox="1"/>
          <p:nvPr/>
        </p:nvSpPr>
        <p:spPr>
          <a:xfrm>
            <a:off x="340583" y="1533990"/>
            <a:ext cx="321736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N’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nodes whose least cost paths from </a:t>
            </a:r>
            <a:r>
              <a:rPr lang="en-US" sz="2400" dirty="0">
                <a:latin typeface="Courier" pitchFamily="2" charset="0"/>
              </a:rPr>
              <a:t>u</a:t>
            </a:r>
            <a:r>
              <a:rPr lang="en-US" sz="2400" dirty="0">
                <a:latin typeface="Helvetica" pitchFamily="2" charset="0"/>
              </a:rPr>
              <a:t> are definitively known 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47BE619-06F3-3C4A-9468-08D08B3CCB0A}"/>
              </a:ext>
            </a:extLst>
          </p:cNvPr>
          <p:cNvGrpSpPr/>
          <p:nvPr/>
        </p:nvGrpSpPr>
        <p:grpSpPr>
          <a:xfrm>
            <a:off x="7659650" y="3992789"/>
            <a:ext cx="501650" cy="461665"/>
            <a:chOff x="6962166" y="3624998"/>
            <a:chExt cx="501650" cy="46166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9E45707-D2D1-DA49-9574-9D31E8E1CA84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39" name="Oval 30">
                <a:extLst>
                  <a:ext uri="{FF2B5EF4-FFF2-40B4-BE49-F238E27FC236}">
                    <a16:creationId xmlns:a16="http://schemas.microsoft.com/office/drawing/2014/main" id="{16D56210-E5C5-014D-81AA-DBA3A9465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Line 31">
                <a:extLst>
                  <a:ext uri="{FF2B5EF4-FFF2-40B4-BE49-F238E27FC236}">
                    <a16:creationId xmlns:a16="http://schemas.microsoft.com/office/drawing/2014/main" id="{2A49F5A7-4172-FE4A-BDDD-D1F6617EE5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Line 32">
                <a:extLst>
                  <a:ext uri="{FF2B5EF4-FFF2-40B4-BE49-F238E27FC236}">
                    <a16:creationId xmlns:a16="http://schemas.microsoft.com/office/drawing/2014/main" id="{C1154A36-2FCF-BA48-BFAD-02287CA19E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33">
                <a:extLst>
                  <a:ext uri="{FF2B5EF4-FFF2-40B4-BE49-F238E27FC236}">
                    <a16:creationId xmlns:a16="http://schemas.microsoft.com/office/drawing/2014/main" id="{843F7B63-DAB0-5B49-8347-6C8ECC8B0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" name="Oval 34">
                <a:extLst>
                  <a:ext uri="{FF2B5EF4-FFF2-40B4-BE49-F238E27FC236}">
                    <a16:creationId xmlns:a16="http://schemas.microsoft.com/office/drawing/2014/main" id="{C7DBDECD-EB94-D540-AAB2-1A172FA48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B749F949-66DE-CE40-B219-1AF621544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Text Box 61">
              <a:extLst>
                <a:ext uri="{FF2B5EF4-FFF2-40B4-BE49-F238E27FC236}">
                  <a16:creationId xmlns:a16="http://schemas.microsoft.com/office/drawing/2014/main" id="{C09658EE-FD7C-CF46-ABCF-1909EB94D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1701" y="3624998"/>
              <a:ext cx="41011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v’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3CE075E-30A1-F442-914D-A07FB2AEF9AD}"/>
              </a:ext>
            </a:extLst>
          </p:cNvPr>
          <p:cNvGrpSpPr/>
          <p:nvPr/>
        </p:nvGrpSpPr>
        <p:grpSpPr>
          <a:xfrm>
            <a:off x="7659650" y="4830656"/>
            <a:ext cx="551565" cy="461665"/>
            <a:chOff x="6962166" y="3624998"/>
            <a:chExt cx="551565" cy="46166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F8B5055-8D56-4B4A-906D-4FAB02D46F14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66" name="Oval 30">
                <a:extLst>
                  <a:ext uri="{FF2B5EF4-FFF2-40B4-BE49-F238E27FC236}">
                    <a16:creationId xmlns:a16="http://schemas.microsoft.com/office/drawing/2014/main" id="{900F7852-70DE-1048-9B89-2C86FD667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Line 31">
                <a:extLst>
                  <a:ext uri="{FF2B5EF4-FFF2-40B4-BE49-F238E27FC236}">
                    <a16:creationId xmlns:a16="http://schemas.microsoft.com/office/drawing/2014/main" id="{5774EE22-339C-EE4B-80BC-4892F105E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Line 32">
                <a:extLst>
                  <a:ext uri="{FF2B5EF4-FFF2-40B4-BE49-F238E27FC236}">
                    <a16:creationId xmlns:a16="http://schemas.microsoft.com/office/drawing/2014/main" id="{CD807721-5942-7B44-A5E2-0350F348CE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Rectangle 33">
                <a:extLst>
                  <a:ext uri="{FF2B5EF4-FFF2-40B4-BE49-F238E27FC236}">
                    <a16:creationId xmlns:a16="http://schemas.microsoft.com/office/drawing/2014/main" id="{4F7E2163-F6BD-044A-A250-11B5BD53B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0" name="Oval 34">
                <a:extLst>
                  <a:ext uri="{FF2B5EF4-FFF2-40B4-BE49-F238E27FC236}">
                    <a16:creationId xmlns:a16="http://schemas.microsoft.com/office/drawing/2014/main" id="{424C4150-BE8E-DF42-83DF-C29338E1A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Rectangle 60">
                <a:extLst>
                  <a:ext uri="{FF2B5EF4-FFF2-40B4-BE49-F238E27FC236}">
                    <a16:creationId xmlns:a16="http://schemas.microsoft.com/office/drawing/2014/main" id="{03C90371-321E-2445-8BC4-564BF9E7F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5" name="Text Box 61">
              <a:extLst>
                <a:ext uri="{FF2B5EF4-FFF2-40B4-BE49-F238E27FC236}">
                  <a16:creationId xmlns:a16="http://schemas.microsoft.com/office/drawing/2014/main" id="{C4315017-D929-4F44-99FA-0F91A09048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6675" y="3624998"/>
              <a:ext cx="48705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v’’</a:t>
              </a:r>
              <a:endParaRPr lang="en-US" sz="24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EEEA496-A314-4C43-8AF8-FF6697DD5D85}"/>
              </a:ext>
            </a:extLst>
          </p:cNvPr>
          <p:cNvCxnSpPr/>
          <p:nvPr/>
        </p:nvCxnSpPr>
        <p:spPr>
          <a:xfrm>
            <a:off x="6593627" y="2789136"/>
            <a:ext cx="1066023" cy="476944"/>
          </a:xfrm>
          <a:prstGeom prst="line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AE076D-C162-A44C-80D2-4BACEA56A579}"/>
              </a:ext>
            </a:extLst>
          </p:cNvPr>
          <p:cNvSpPr txBox="1"/>
          <p:nvPr/>
        </p:nvSpPr>
        <p:spPr>
          <a:xfrm>
            <a:off x="8542611" y="1331561"/>
            <a:ext cx="32173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N \ N’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Nodes with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estimated </a:t>
            </a:r>
            <a:r>
              <a:rPr lang="en-US" sz="2400" dirty="0">
                <a:latin typeface="Helvetica" pitchFamily="2" charset="0"/>
              </a:rPr>
              <a:t>least path costs, not definitively known to be smallest possible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9C3B25B-8790-1145-9ADC-4E792C725308}"/>
              </a:ext>
            </a:extLst>
          </p:cNvPr>
          <p:cNvSpPr/>
          <p:nvPr/>
        </p:nvSpPr>
        <p:spPr>
          <a:xfrm>
            <a:off x="5624367" y="2302944"/>
            <a:ext cx="990617" cy="904766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BEF3C9-081C-1D47-84AB-1DAC818081E9}"/>
              </a:ext>
            </a:extLst>
          </p:cNvPr>
          <p:cNvSpPr txBox="1"/>
          <p:nvPr/>
        </p:nvSpPr>
        <p:spPr>
          <a:xfrm>
            <a:off x="6277696" y="1383470"/>
            <a:ext cx="2115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min cost in N \ N’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F68DA18-AD95-584F-AA5E-33A488DEFF1B}"/>
              </a:ext>
            </a:extLst>
          </p:cNvPr>
          <p:cNvCxnSpPr>
            <a:endCxn id="81" idx="0"/>
          </p:cNvCxnSpPr>
          <p:nvPr/>
        </p:nvCxnSpPr>
        <p:spPr>
          <a:xfrm flipH="1">
            <a:off x="6119676" y="1815508"/>
            <a:ext cx="461667" cy="4874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eform 85">
            <a:extLst>
              <a:ext uri="{FF2B5EF4-FFF2-40B4-BE49-F238E27FC236}">
                <a16:creationId xmlns:a16="http://schemas.microsoft.com/office/drawing/2014/main" id="{4C1068B1-2212-1844-81AA-6B15D68DDCE6}"/>
              </a:ext>
            </a:extLst>
          </p:cNvPr>
          <p:cNvSpPr/>
          <p:nvPr/>
        </p:nvSpPr>
        <p:spPr>
          <a:xfrm>
            <a:off x="2602523" y="2883877"/>
            <a:ext cx="3305908" cy="1407232"/>
          </a:xfrm>
          <a:custGeom>
            <a:avLst/>
            <a:gdLst>
              <a:gd name="connsiteX0" fmla="*/ 0 w 3305908"/>
              <a:gd name="connsiteY0" fmla="*/ 1348154 h 1407232"/>
              <a:gd name="connsiteX1" fmla="*/ 82062 w 3305908"/>
              <a:gd name="connsiteY1" fmla="*/ 1277815 h 1407232"/>
              <a:gd name="connsiteX2" fmla="*/ 117231 w 3305908"/>
              <a:gd name="connsiteY2" fmla="*/ 1254369 h 1407232"/>
              <a:gd name="connsiteX3" fmla="*/ 152400 w 3305908"/>
              <a:gd name="connsiteY3" fmla="*/ 1266092 h 1407232"/>
              <a:gd name="connsiteX4" fmla="*/ 199292 w 3305908"/>
              <a:gd name="connsiteY4" fmla="*/ 1289538 h 1407232"/>
              <a:gd name="connsiteX5" fmla="*/ 234462 w 3305908"/>
              <a:gd name="connsiteY5" fmla="*/ 1301261 h 1407232"/>
              <a:gd name="connsiteX6" fmla="*/ 281354 w 3305908"/>
              <a:gd name="connsiteY6" fmla="*/ 1324708 h 1407232"/>
              <a:gd name="connsiteX7" fmla="*/ 339969 w 3305908"/>
              <a:gd name="connsiteY7" fmla="*/ 1336431 h 1407232"/>
              <a:gd name="connsiteX8" fmla="*/ 386862 w 3305908"/>
              <a:gd name="connsiteY8" fmla="*/ 1348154 h 1407232"/>
              <a:gd name="connsiteX9" fmla="*/ 422031 w 3305908"/>
              <a:gd name="connsiteY9" fmla="*/ 1359877 h 1407232"/>
              <a:gd name="connsiteX10" fmla="*/ 504092 w 3305908"/>
              <a:gd name="connsiteY10" fmla="*/ 1371600 h 1407232"/>
              <a:gd name="connsiteX11" fmla="*/ 539262 w 3305908"/>
              <a:gd name="connsiteY11" fmla="*/ 1383323 h 1407232"/>
              <a:gd name="connsiteX12" fmla="*/ 586154 w 3305908"/>
              <a:gd name="connsiteY12" fmla="*/ 1406769 h 1407232"/>
              <a:gd name="connsiteX13" fmla="*/ 703385 w 3305908"/>
              <a:gd name="connsiteY13" fmla="*/ 1395046 h 1407232"/>
              <a:gd name="connsiteX14" fmla="*/ 762000 w 3305908"/>
              <a:gd name="connsiteY14" fmla="*/ 1371600 h 1407232"/>
              <a:gd name="connsiteX15" fmla="*/ 808892 w 3305908"/>
              <a:gd name="connsiteY15" fmla="*/ 1301261 h 1407232"/>
              <a:gd name="connsiteX16" fmla="*/ 855785 w 3305908"/>
              <a:gd name="connsiteY16" fmla="*/ 1219200 h 1407232"/>
              <a:gd name="connsiteX17" fmla="*/ 879231 w 3305908"/>
              <a:gd name="connsiteY17" fmla="*/ 1148861 h 1407232"/>
              <a:gd name="connsiteX18" fmla="*/ 890954 w 3305908"/>
              <a:gd name="connsiteY18" fmla="*/ 1113692 h 1407232"/>
              <a:gd name="connsiteX19" fmla="*/ 902677 w 3305908"/>
              <a:gd name="connsiteY19" fmla="*/ 1066800 h 1407232"/>
              <a:gd name="connsiteX20" fmla="*/ 914400 w 3305908"/>
              <a:gd name="connsiteY20" fmla="*/ 1031631 h 1407232"/>
              <a:gd name="connsiteX21" fmla="*/ 926123 w 3305908"/>
              <a:gd name="connsiteY21" fmla="*/ 973015 h 1407232"/>
              <a:gd name="connsiteX22" fmla="*/ 973015 w 3305908"/>
              <a:gd name="connsiteY22" fmla="*/ 867508 h 1407232"/>
              <a:gd name="connsiteX23" fmla="*/ 996462 w 3305908"/>
              <a:gd name="connsiteY23" fmla="*/ 844061 h 1407232"/>
              <a:gd name="connsiteX24" fmla="*/ 1043354 w 3305908"/>
              <a:gd name="connsiteY24" fmla="*/ 832338 h 1407232"/>
              <a:gd name="connsiteX25" fmla="*/ 1101969 w 3305908"/>
              <a:gd name="connsiteY25" fmla="*/ 844061 h 1407232"/>
              <a:gd name="connsiteX26" fmla="*/ 1137139 w 3305908"/>
              <a:gd name="connsiteY26" fmla="*/ 867508 h 1407232"/>
              <a:gd name="connsiteX27" fmla="*/ 1184031 w 3305908"/>
              <a:gd name="connsiteY27" fmla="*/ 879231 h 1407232"/>
              <a:gd name="connsiteX28" fmla="*/ 1219200 w 3305908"/>
              <a:gd name="connsiteY28" fmla="*/ 902677 h 1407232"/>
              <a:gd name="connsiteX29" fmla="*/ 1406769 w 3305908"/>
              <a:gd name="connsiteY29" fmla="*/ 937846 h 1407232"/>
              <a:gd name="connsiteX30" fmla="*/ 1535723 w 3305908"/>
              <a:gd name="connsiteY30" fmla="*/ 926123 h 1407232"/>
              <a:gd name="connsiteX31" fmla="*/ 1617785 w 3305908"/>
              <a:gd name="connsiteY31" fmla="*/ 914400 h 1407232"/>
              <a:gd name="connsiteX32" fmla="*/ 1688123 w 3305908"/>
              <a:gd name="connsiteY32" fmla="*/ 867508 h 1407232"/>
              <a:gd name="connsiteX33" fmla="*/ 1735015 w 3305908"/>
              <a:gd name="connsiteY33" fmla="*/ 797169 h 1407232"/>
              <a:gd name="connsiteX34" fmla="*/ 1770185 w 3305908"/>
              <a:gd name="connsiteY34" fmla="*/ 691661 h 1407232"/>
              <a:gd name="connsiteX35" fmla="*/ 1781908 w 3305908"/>
              <a:gd name="connsiteY35" fmla="*/ 656492 h 1407232"/>
              <a:gd name="connsiteX36" fmla="*/ 1852246 w 3305908"/>
              <a:gd name="connsiteY36" fmla="*/ 539261 h 1407232"/>
              <a:gd name="connsiteX37" fmla="*/ 1875692 w 3305908"/>
              <a:gd name="connsiteY37" fmla="*/ 504092 h 1407232"/>
              <a:gd name="connsiteX38" fmla="*/ 1934308 w 3305908"/>
              <a:gd name="connsiteY38" fmla="*/ 433754 h 1407232"/>
              <a:gd name="connsiteX39" fmla="*/ 1969477 w 3305908"/>
              <a:gd name="connsiteY39" fmla="*/ 422031 h 1407232"/>
              <a:gd name="connsiteX40" fmla="*/ 2028092 w 3305908"/>
              <a:gd name="connsiteY40" fmla="*/ 445477 h 1407232"/>
              <a:gd name="connsiteX41" fmla="*/ 2121877 w 3305908"/>
              <a:gd name="connsiteY41" fmla="*/ 468923 h 1407232"/>
              <a:gd name="connsiteX42" fmla="*/ 2168769 w 3305908"/>
              <a:gd name="connsiteY42" fmla="*/ 480646 h 1407232"/>
              <a:gd name="connsiteX43" fmla="*/ 2239108 w 3305908"/>
              <a:gd name="connsiteY43" fmla="*/ 504092 h 1407232"/>
              <a:gd name="connsiteX44" fmla="*/ 2344615 w 3305908"/>
              <a:gd name="connsiteY44" fmla="*/ 527538 h 1407232"/>
              <a:gd name="connsiteX45" fmla="*/ 2579077 w 3305908"/>
              <a:gd name="connsiteY45" fmla="*/ 492369 h 1407232"/>
              <a:gd name="connsiteX46" fmla="*/ 2614246 w 3305908"/>
              <a:gd name="connsiteY46" fmla="*/ 468923 h 1407232"/>
              <a:gd name="connsiteX47" fmla="*/ 2637692 w 3305908"/>
              <a:gd name="connsiteY47" fmla="*/ 433754 h 1407232"/>
              <a:gd name="connsiteX48" fmla="*/ 2649415 w 3305908"/>
              <a:gd name="connsiteY48" fmla="*/ 398585 h 1407232"/>
              <a:gd name="connsiteX49" fmla="*/ 2672862 w 3305908"/>
              <a:gd name="connsiteY49" fmla="*/ 351692 h 1407232"/>
              <a:gd name="connsiteX50" fmla="*/ 2708031 w 3305908"/>
              <a:gd name="connsiteY50" fmla="*/ 234461 h 1407232"/>
              <a:gd name="connsiteX51" fmla="*/ 2719754 w 3305908"/>
              <a:gd name="connsiteY51" fmla="*/ 199292 h 1407232"/>
              <a:gd name="connsiteX52" fmla="*/ 2731477 w 3305908"/>
              <a:gd name="connsiteY52" fmla="*/ 164123 h 1407232"/>
              <a:gd name="connsiteX53" fmla="*/ 2754923 w 3305908"/>
              <a:gd name="connsiteY53" fmla="*/ 128954 h 1407232"/>
              <a:gd name="connsiteX54" fmla="*/ 2766646 w 3305908"/>
              <a:gd name="connsiteY54" fmla="*/ 93785 h 1407232"/>
              <a:gd name="connsiteX55" fmla="*/ 2813539 w 3305908"/>
              <a:gd name="connsiteY55" fmla="*/ 46892 h 1407232"/>
              <a:gd name="connsiteX56" fmla="*/ 2883877 w 3305908"/>
              <a:gd name="connsiteY56" fmla="*/ 0 h 1407232"/>
              <a:gd name="connsiteX57" fmla="*/ 3071446 w 3305908"/>
              <a:gd name="connsiteY57" fmla="*/ 23446 h 1407232"/>
              <a:gd name="connsiteX58" fmla="*/ 3130062 w 3305908"/>
              <a:gd name="connsiteY58" fmla="*/ 35169 h 1407232"/>
              <a:gd name="connsiteX59" fmla="*/ 3165231 w 3305908"/>
              <a:gd name="connsiteY59" fmla="*/ 46892 h 1407232"/>
              <a:gd name="connsiteX60" fmla="*/ 3305908 w 3305908"/>
              <a:gd name="connsiteY60" fmla="*/ 58615 h 14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305908" h="1407232">
                <a:moveTo>
                  <a:pt x="0" y="1348154"/>
                </a:moveTo>
                <a:cubicBezTo>
                  <a:pt x="27354" y="1324708"/>
                  <a:pt x="53929" y="1300321"/>
                  <a:pt x="82062" y="1277815"/>
                </a:cubicBezTo>
                <a:cubicBezTo>
                  <a:pt x="93064" y="1269013"/>
                  <a:pt x="103333" y="1256685"/>
                  <a:pt x="117231" y="1254369"/>
                </a:cubicBezTo>
                <a:cubicBezTo>
                  <a:pt x="129420" y="1252338"/>
                  <a:pt x="141042" y="1261224"/>
                  <a:pt x="152400" y="1266092"/>
                </a:cubicBezTo>
                <a:cubicBezTo>
                  <a:pt x="168463" y="1272976"/>
                  <a:pt x="183229" y="1282654"/>
                  <a:pt x="199292" y="1289538"/>
                </a:cubicBezTo>
                <a:cubicBezTo>
                  <a:pt x="210650" y="1294406"/>
                  <a:pt x="223104" y="1296393"/>
                  <a:pt x="234462" y="1301261"/>
                </a:cubicBezTo>
                <a:cubicBezTo>
                  <a:pt x="250525" y="1308145"/>
                  <a:pt x="264775" y="1319182"/>
                  <a:pt x="281354" y="1324708"/>
                </a:cubicBezTo>
                <a:cubicBezTo>
                  <a:pt x="300257" y="1331009"/>
                  <a:pt x="320518" y="1332109"/>
                  <a:pt x="339969" y="1336431"/>
                </a:cubicBezTo>
                <a:cubicBezTo>
                  <a:pt x="355697" y="1339926"/>
                  <a:pt x="371370" y="1343728"/>
                  <a:pt x="386862" y="1348154"/>
                </a:cubicBezTo>
                <a:cubicBezTo>
                  <a:pt x="398744" y="1351549"/>
                  <a:pt x="409914" y="1357454"/>
                  <a:pt x="422031" y="1359877"/>
                </a:cubicBezTo>
                <a:cubicBezTo>
                  <a:pt x="449126" y="1365296"/>
                  <a:pt x="476738" y="1367692"/>
                  <a:pt x="504092" y="1371600"/>
                </a:cubicBezTo>
                <a:cubicBezTo>
                  <a:pt x="515815" y="1375508"/>
                  <a:pt x="527904" y="1378455"/>
                  <a:pt x="539262" y="1383323"/>
                </a:cubicBezTo>
                <a:cubicBezTo>
                  <a:pt x="555325" y="1390207"/>
                  <a:pt x="568723" y="1405524"/>
                  <a:pt x="586154" y="1406769"/>
                </a:cubicBezTo>
                <a:cubicBezTo>
                  <a:pt x="625326" y="1409567"/>
                  <a:pt x="664308" y="1398954"/>
                  <a:pt x="703385" y="1395046"/>
                </a:cubicBezTo>
                <a:cubicBezTo>
                  <a:pt x="722923" y="1387231"/>
                  <a:pt x="746272" y="1385581"/>
                  <a:pt x="762000" y="1371600"/>
                </a:cubicBezTo>
                <a:cubicBezTo>
                  <a:pt x="783061" y="1352879"/>
                  <a:pt x="793261" y="1324707"/>
                  <a:pt x="808892" y="1301261"/>
                </a:cubicBezTo>
                <a:cubicBezTo>
                  <a:pt x="830043" y="1269534"/>
                  <a:pt x="840909" y="1256389"/>
                  <a:pt x="855785" y="1219200"/>
                </a:cubicBezTo>
                <a:cubicBezTo>
                  <a:pt x="864964" y="1196253"/>
                  <a:pt x="871416" y="1172307"/>
                  <a:pt x="879231" y="1148861"/>
                </a:cubicBezTo>
                <a:cubicBezTo>
                  <a:pt x="883139" y="1137138"/>
                  <a:pt x="887957" y="1125680"/>
                  <a:pt x="890954" y="1113692"/>
                </a:cubicBezTo>
                <a:cubicBezTo>
                  <a:pt x="894862" y="1098061"/>
                  <a:pt x="898251" y="1082292"/>
                  <a:pt x="902677" y="1066800"/>
                </a:cubicBezTo>
                <a:cubicBezTo>
                  <a:pt x="906072" y="1054918"/>
                  <a:pt x="911403" y="1043619"/>
                  <a:pt x="914400" y="1031631"/>
                </a:cubicBezTo>
                <a:cubicBezTo>
                  <a:pt x="919233" y="1012300"/>
                  <a:pt x="920880" y="992239"/>
                  <a:pt x="926123" y="973015"/>
                </a:cubicBezTo>
                <a:cubicBezTo>
                  <a:pt x="939585" y="923654"/>
                  <a:pt x="944092" y="903662"/>
                  <a:pt x="973015" y="867508"/>
                </a:cubicBezTo>
                <a:cubicBezTo>
                  <a:pt x="979920" y="858877"/>
                  <a:pt x="986576" y="849004"/>
                  <a:pt x="996462" y="844061"/>
                </a:cubicBezTo>
                <a:cubicBezTo>
                  <a:pt x="1010873" y="836856"/>
                  <a:pt x="1027723" y="836246"/>
                  <a:pt x="1043354" y="832338"/>
                </a:cubicBezTo>
                <a:cubicBezTo>
                  <a:pt x="1062892" y="836246"/>
                  <a:pt x="1083312" y="837065"/>
                  <a:pt x="1101969" y="844061"/>
                </a:cubicBezTo>
                <a:cubicBezTo>
                  <a:pt x="1115162" y="849008"/>
                  <a:pt x="1124189" y="861958"/>
                  <a:pt x="1137139" y="867508"/>
                </a:cubicBezTo>
                <a:cubicBezTo>
                  <a:pt x="1151948" y="873855"/>
                  <a:pt x="1168400" y="875323"/>
                  <a:pt x="1184031" y="879231"/>
                </a:cubicBezTo>
                <a:cubicBezTo>
                  <a:pt x="1195754" y="887046"/>
                  <a:pt x="1206325" y="896955"/>
                  <a:pt x="1219200" y="902677"/>
                </a:cubicBezTo>
                <a:cubicBezTo>
                  <a:pt x="1292087" y="935071"/>
                  <a:pt x="1320099" y="929179"/>
                  <a:pt x="1406769" y="937846"/>
                </a:cubicBezTo>
                <a:cubicBezTo>
                  <a:pt x="1449754" y="933938"/>
                  <a:pt x="1492825" y="930889"/>
                  <a:pt x="1535723" y="926123"/>
                </a:cubicBezTo>
                <a:cubicBezTo>
                  <a:pt x="1563186" y="923072"/>
                  <a:pt x="1591995" y="924319"/>
                  <a:pt x="1617785" y="914400"/>
                </a:cubicBezTo>
                <a:cubicBezTo>
                  <a:pt x="1644085" y="904285"/>
                  <a:pt x="1688123" y="867508"/>
                  <a:pt x="1688123" y="867508"/>
                </a:cubicBezTo>
                <a:cubicBezTo>
                  <a:pt x="1703754" y="844062"/>
                  <a:pt x="1726104" y="823902"/>
                  <a:pt x="1735015" y="797169"/>
                </a:cubicBezTo>
                <a:lnTo>
                  <a:pt x="1770185" y="691661"/>
                </a:lnTo>
                <a:cubicBezTo>
                  <a:pt x="1774093" y="679938"/>
                  <a:pt x="1776382" y="667545"/>
                  <a:pt x="1781908" y="656492"/>
                </a:cubicBezTo>
                <a:cubicBezTo>
                  <a:pt x="1817955" y="584397"/>
                  <a:pt x="1795661" y="624139"/>
                  <a:pt x="1852246" y="539261"/>
                </a:cubicBezTo>
                <a:lnTo>
                  <a:pt x="1875692" y="504092"/>
                </a:lnTo>
                <a:cubicBezTo>
                  <a:pt x="1892992" y="478143"/>
                  <a:pt x="1907231" y="451805"/>
                  <a:pt x="1934308" y="433754"/>
                </a:cubicBezTo>
                <a:cubicBezTo>
                  <a:pt x="1944590" y="426899"/>
                  <a:pt x="1957754" y="425939"/>
                  <a:pt x="1969477" y="422031"/>
                </a:cubicBezTo>
                <a:cubicBezTo>
                  <a:pt x="1989015" y="429846"/>
                  <a:pt x="2007979" y="439288"/>
                  <a:pt x="2028092" y="445477"/>
                </a:cubicBezTo>
                <a:cubicBezTo>
                  <a:pt x="2058891" y="454953"/>
                  <a:pt x="2090615" y="461108"/>
                  <a:pt x="2121877" y="468923"/>
                </a:cubicBezTo>
                <a:cubicBezTo>
                  <a:pt x="2137508" y="472831"/>
                  <a:pt x="2153484" y="475551"/>
                  <a:pt x="2168769" y="480646"/>
                </a:cubicBezTo>
                <a:cubicBezTo>
                  <a:pt x="2192215" y="488461"/>
                  <a:pt x="2215131" y="498098"/>
                  <a:pt x="2239108" y="504092"/>
                </a:cubicBezTo>
                <a:cubicBezTo>
                  <a:pt x="2305330" y="520648"/>
                  <a:pt x="2270201" y="512655"/>
                  <a:pt x="2344615" y="527538"/>
                </a:cubicBezTo>
                <a:cubicBezTo>
                  <a:pt x="2381310" y="524917"/>
                  <a:pt x="2525234" y="528264"/>
                  <a:pt x="2579077" y="492369"/>
                </a:cubicBezTo>
                <a:lnTo>
                  <a:pt x="2614246" y="468923"/>
                </a:lnTo>
                <a:cubicBezTo>
                  <a:pt x="2622061" y="457200"/>
                  <a:pt x="2631391" y="446356"/>
                  <a:pt x="2637692" y="433754"/>
                </a:cubicBezTo>
                <a:cubicBezTo>
                  <a:pt x="2643218" y="422701"/>
                  <a:pt x="2644547" y="409943"/>
                  <a:pt x="2649415" y="398585"/>
                </a:cubicBezTo>
                <a:cubicBezTo>
                  <a:pt x="2656299" y="382522"/>
                  <a:pt x="2665046" y="367323"/>
                  <a:pt x="2672862" y="351692"/>
                </a:cubicBezTo>
                <a:cubicBezTo>
                  <a:pt x="2690579" y="280824"/>
                  <a:pt x="2679490" y="320083"/>
                  <a:pt x="2708031" y="234461"/>
                </a:cubicBezTo>
                <a:lnTo>
                  <a:pt x="2719754" y="199292"/>
                </a:lnTo>
                <a:cubicBezTo>
                  <a:pt x="2723662" y="187569"/>
                  <a:pt x="2724622" y="174405"/>
                  <a:pt x="2731477" y="164123"/>
                </a:cubicBezTo>
                <a:cubicBezTo>
                  <a:pt x="2739292" y="152400"/>
                  <a:pt x="2748622" y="141556"/>
                  <a:pt x="2754923" y="128954"/>
                </a:cubicBezTo>
                <a:cubicBezTo>
                  <a:pt x="2760449" y="117901"/>
                  <a:pt x="2759464" y="103840"/>
                  <a:pt x="2766646" y="93785"/>
                </a:cubicBezTo>
                <a:cubicBezTo>
                  <a:pt x="2779495" y="75797"/>
                  <a:pt x="2795146" y="59154"/>
                  <a:pt x="2813539" y="46892"/>
                </a:cubicBezTo>
                <a:lnTo>
                  <a:pt x="2883877" y="0"/>
                </a:lnTo>
                <a:cubicBezTo>
                  <a:pt x="2991389" y="10751"/>
                  <a:pt x="2982568" y="7286"/>
                  <a:pt x="3071446" y="23446"/>
                </a:cubicBezTo>
                <a:cubicBezTo>
                  <a:pt x="3091050" y="27010"/>
                  <a:pt x="3110731" y="30336"/>
                  <a:pt x="3130062" y="35169"/>
                </a:cubicBezTo>
                <a:cubicBezTo>
                  <a:pt x="3142050" y="38166"/>
                  <a:pt x="3153114" y="44469"/>
                  <a:pt x="3165231" y="46892"/>
                </a:cubicBezTo>
                <a:cubicBezTo>
                  <a:pt x="3237662" y="61378"/>
                  <a:pt x="3240148" y="58615"/>
                  <a:pt x="3305908" y="58615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DD1CC985-9A0E-1948-BD7F-DCE3D1888E12}"/>
              </a:ext>
            </a:extLst>
          </p:cNvPr>
          <p:cNvSpPr/>
          <p:nvPr/>
        </p:nvSpPr>
        <p:spPr>
          <a:xfrm rot="626130">
            <a:off x="2734840" y="2966419"/>
            <a:ext cx="4728141" cy="1963170"/>
          </a:xfrm>
          <a:custGeom>
            <a:avLst/>
            <a:gdLst>
              <a:gd name="connsiteX0" fmla="*/ 0 w 3305908"/>
              <a:gd name="connsiteY0" fmla="*/ 1348154 h 1407232"/>
              <a:gd name="connsiteX1" fmla="*/ 82062 w 3305908"/>
              <a:gd name="connsiteY1" fmla="*/ 1277815 h 1407232"/>
              <a:gd name="connsiteX2" fmla="*/ 117231 w 3305908"/>
              <a:gd name="connsiteY2" fmla="*/ 1254369 h 1407232"/>
              <a:gd name="connsiteX3" fmla="*/ 152400 w 3305908"/>
              <a:gd name="connsiteY3" fmla="*/ 1266092 h 1407232"/>
              <a:gd name="connsiteX4" fmla="*/ 199292 w 3305908"/>
              <a:gd name="connsiteY4" fmla="*/ 1289538 h 1407232"/>
              <a:gd name="connsiteX5" fmla="*/ 234462 w 3305908"/>
              <a:gd name="connsiteY5" fmla="*/ 1301261 h 1407232"/>
              <a:gd name="connsiteX6" fmla="*/ 281354 w 3305908"/>
              <a:gd name="connsiteY6" fmla="*/ 1324708 h 1407232"/>
              <a:gd name="connsiteX7" fmla="*/ 339969 w 3305908"/>
              <a:gd name="connsiteY7" fmla="*/ 1336431 h 1407232"/>
              <a:gd name="connsiteX8" fmla="*/ 386862 w 3305908"/>
              <a:gd name="connsiteY8" fmla="*/ 1348154 h 1407232"/>
              <a:gd name="connsiteX9" fmla="*/ 422031 w 3305908"/>
              <a:gd name="connsiteY9" fmla="*/ 1359877 h 1407232"/>
              <a:gd name="connsiteX10" fmla="*/ 504092 w 3305908"/>
              <a:gd name="connsiteY10" fmla="*/ 1371600 h 1407232"/>
              <a:gd name="connsiteX11" fmla="*/ 539262 w 3305908"/>
              <a:gd name="connsiteY11" fmla="*/ 1383323 h 1407232"/>
              <a:gd name="connsiteX12" fmla="*/ 586154 w 3305908"/>
              <a:gd name="connsiteY12" fmla="*/ 1406769 h 1407232"/>
              <a:gd name="connsiteX13" fmla="*/ 703385 w 3305908"/>
              <a:gd name="connsiteY13" fmla="*/ 1395046 h 1407232"/>
              <a:gd name="connsiteX14" fmla="*/ 762000 w 3305908"/>
              <a:gd name="connsiteY14" fmla="*/ 1371600 h 1407232"/>
              <a:gd name="connsiteX15" fmla="*/ 808892 w 3305908"/>
              <a:gd name="connsiteY15" fmla="*/ 1301261 h 1407232"/>
              <a:gd name="connsiteX16" fmla="*/ 855785 w 3305908"/>
              <a:gd name="connsiteY16" fmla="*/ 1219200 h 1407232"/>
              <a:gd name="connsiteX17" fmla="*/ 879231 w 3305908"/>
              <a:gd name="connsiteY17" fmla="*/ 1148861 h 1407232"/>
              <a:gd name="connsiteX18" fmla="*/ 890954 w 3305908"/>
              <a:gd name="connsiteY18" fmla="*/ 1113692 h 1407232"/>
              <a:gd name="connsiteX19" fmla="*/ 902677 w 3305908"/>
              <a:gd name="connsiteY19" fmla="*/ 1066800 h 1407232"/>
              <a:gd name="connsiteX20" fmla="*/ 914400 w 3305908"/>
              <a:gd name="connsiteY20" fmla="*/ 1031631 h 1407232"/>
              <a:gd name="connsiteX21" fmla="*/ 926123 w 3305908"/>
              <a:gd name="connsiteY21" fmla="*/ 973015 h 1407232"/>
              <a:gd name="connsiteX22" fmla="*/ 973015 w 3305908"/>
              <a:gd name="connsiteY22" fmla="*/ 867508 h 1407232"/>
              <a:gd name="connsiteX23" fmla="*/ 996462 w 3305908"/>
              <a:gd name="connsiteY23" fmla="*/ 844061 h 1407232"/>
              <a:gd name="connsiteX24" fmla="*/ 1043354 w 3305908"/>
              <a:gd name="connsiteY24" fmla="*/ 832338 h 1407232"/>
              <a:gd name="connsiteX25" fmla="*/ 1101969 w 3305908"/>
              <a:gd name="connsiteY25" fmla="*/ 844061 h 1407232"/>
              <a:gd name="connsiteX26" fmla="*/ 1137139 w 3305908"/>
              <a:gd name="connsiteY26" fmla="*/ 867508 h 1407232"/>
              <a:gd name="connsiteX27" fmla="*/ 1184031 w 3305908"/>
              <a:gd name="connsiteY27" fmla="*/ 879231 h 1407232"/>
              <a:gd name="connsiteX28" fmla="*/ 1219200 w 3305908"/>
              <a:gd name="connsiteY28" fmla="*/ 902677 h 1407232"/>
              <a:gd name="connsiteX29" fmla="*/ 1406769 w 3305908"/>
              <a:gd name="connsiteY29" fmla="*/ 937846 h 1407232"/>
              <a:gd name="connsiteX30" fmla="*/ 1535723 w 3305908"/>
              <a:gd name="connsiteY30" fmla="*/ 926123 h 1407232"/>
              <a:gd name="connsiteX31" fmla="*/ 1617785 w 3305908"/>
              <a:gd name="connsiteY31" fmla="*/ 914400 h 1407232"/>
              <a:gd name="connsiteX32" fmla="*/ 1688123 w 3305908"/>
              <a:gd name="connsiteY32" fmla="*/ 867508 h 1407232"/>
              <a:gd name="connsiteX33" fmla="*/ 1735015 w 3305908"/>
              <a:gd name="connsiteY33" fmla="*/ 797169 h 1407232"/>
              <a:gd name="connsiteX34" fmla="*/ 1770185 w 3305908"/>
              <a:gd name="connsiteY34" fmla="*/ 691661 h 1407232"/>
              <a:gd name="connsiteX35" fmla="*/ 1781908 w 3305908"/>
              <a:gd name="connsiteY35" fmla="*/ 656492 h 1407232"/>
              <a:gd name="connsiteX36" fmla="*/ 1852246 w 3305908"/>
              <a:gd name="connsiteY36" fmla="*/ 539261 h 1407232"/>
              <a:gd name="connsiteX37" fmla="*/ 1875692 w 3305908"/>
              <a:gd name="connsiteY37" fmla="*/ 504092 h 1407232"/>
              <a:gd name="connsiteX38" fmla="*/ 1934308 w 3305908"/>
              <a:gd name="connsiteY38" fmla="*/ 433754 h 1407232"/>
              <a:gd name="connsiteX39" fmla="*/ 1969477 w 3305908"/>
              <a:gd name="connsiteY39" fmla="*/ 422031 h 1407232"/>
              <a:gd name="connsiteX40" fmla="*/ 2028092 w 3305908"/>
              <a:gd name="connsiteY40" fmla="*/ 445477 h 1407232"/>
              <a:gd name="connsiteX41" fmla="*/ 2121877 w 3305908"/>
              <a:gd name="connsiteY41" fmla="*/ 468923 h 1407232"/>
              <a:gd name="connsiteX42" fmla="*/ 2168769 w 3305908"/>
              <a:gd name="connsiteY42" fmla="*/ 480646 h 1407232"/>
              <a:gd name="connsiteX43" fmla="*/ 2239108 w 3305908"/>
              <a:gd name="connsiteY43" fmla="*/ 504092 h 1407232"/>
              <a:gd name="connsiteX44" fmla="*/ 2344615 w 3305908"/>
              <a:gd name="connsiteY44" fmla="*/ 527538 h 1407232"/>
              <a:gd name="connsiteX45" fmla="*/ 2579077 w 3305908"/>
              <a:gd name="connsiteY45" fmla="*/ 492369 h 1407232"/>
              <a:gd name="connsiteX46" fmla="*/ 2614246 w 3305908"/>
              <a:gd name="connsiteY46" fmla="*/ 468923 h 1407232"/>
              <a:gd name="connsiteX47" fmla="*/ 2637692 w 3305908"/>
              <a:gd name="connsiteY47" fmla="*/ 433754 h 1407232"/>
              <a:gd name="connsiteX48" fmla="*/ 2649415 w 3305908"/>
              <a:gd name="connsiteY48" fmla="*/ 398585 h 1407232"/>
              <a:gd name="connsiteX49" fmla="*/ 2672862 w 3305908"/>
              <a:gd name="connsiteY49" fmla="*/ 351692 h 1407232"/>
              <a:gd name="connsiteX50" fmla="*/ 2708031 w 3305908"/>
              <a:gd name="connsiteY50" fmla="*/ 234461 h 1407232"/>
              <a:gd name="connsiteX51" fmla="*/ 2719754 w 3305908"/>
              <a:gd name="connsiteY51" fmla="*/ 199292 h 1407232"/>
              <a:gd name="connsiteX52" fmla="*/ 2731477 w 3305908"/>
              <a:gd name="connsiteY52" fmla="*/ 164123 h 1407232"/>
              <a:gd name="connsiteX53" fmla="*/ 2754923 w 3305908"/>
              <a:gd name="connsiteY53" fmla="*/ 128954 h 1407232"/>
              <a:gd name="connsiteX54" fmla="*/ 2766646 w 3305908"/>
              <a:gd name="connsiteY54" fmla="*/ 93785 h 1407232"/>
              <a:gd name="connsiteX55" fmla="*/ 2813539 w 3305908"/>
              <a:gd name="connsiteY55" fmla="*/ 46892 h 1407232"/>
              <a:gd name="connsiteX56" fmla="*/ 2883877 w 3305908"/>
              <a:gd name="connsiteY56" fmla="*/ 0 h 1407232"/>
              <a:gd name="connsiteX57" fmla="*/ 3071446 w 3305908"/>
              <a:gd name="connsiteY57" fmla="*/ 23446 h 1407232"/>
              <a:gd name="connsiteX58" fmla="*/ 3130062 w 3305908"/>
              <a:gd name="connsiteY58" fmla="*/ 35169 h 1407232"/>
              <a:gd name="connsiteX59" fmla="*/ 3165231 w 3305908"/>
              <a:gd name="connsiteY59" fmla="*/ 46892 h 1407232"/>
              <a:gd name="connsiteX60" fmla="*/ 3305908 w 3305908"/>
              <a:gd name="connsiteY60" fmla="*/ 58615 h 14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305908" h="1407232">
                <a:moveTo>
                  <a:pt x="0" y="1348154"/>
                </a:moveTo>
                <a:cubicBezTo>
                  <a:pt x="27354" y="1324708"/>
                  <a:pt x="53929" y="1300321"/>
                  <a:pt x="82062" y="1277815"/>
                </a:cubicBezTo>
                <a:cubicBezTo>
                  <a:pt x="93064" y="1269013"/>
                  <a:pt x="103333" y="1256685"/>
                  <a:pt x="117231" y="1254369"/>
                </a:cubicBezTo>
                <a:cubicBezTo>
                  <a:pt x="129420" y="1252338"/>
                  <a:pt x="141042" y="1261224"/>
                  <a:pt x="152400" y="1266092"/>
                </a:cubicBezTo>
                <a:cubicBezTo>
                  <a:pt x="168463" y="1272976"/>
                  <a:pt x="183229" y="1282654"/>
                  <a:pt x="199292" y="1289538"/>
                </a:cubicBezTo>
                <a:cubicBezTo>
                  <a:pt x="210650" y="1294406"/>
                  <a:pt x="223104" y="1296393"/>
                  <a:pt x="234462" y="1301261"/>
                </a:cubicBezTo>
                <a:cubicBezTo>
                  <a:pt x="250525" y="1308145"/>
                  <a:pt x="264775" y="1319182"/>
                  <a:pt x="281354" y="1324708"/>
                </a:cubicBezTo>
                <a:cubicBezTo>
                  <a:pt x="300257" y="1331009"/>
                  <a:pt x="320518" y="1332109"/>
                  <a:pt x="339969" y="1336431"/>
                </a:cubicBezTo>
                <a:cubicBezTo>
                  <a:pt x="355697" y="1339926"/>
                  <a:pt x="371370" y="1343728"/>
                  <a:pt x="386862" y="1348154"/>
                </a:cubicBezTo>
                <a:cubicBezTo>
                  <a:pt x="398744" y="1351549"/>
                  <a:pt x="409914" y="1357454"/>
                  <a:pt x="422031" y="1359877"/>
                </a:cubicBezTo>
                <a:cubicBezTo>
                  <a:pt x="449126" y="1365296"/>
                  <a:pt x="476738" y="1367692"/>
                  <a:pt x="504092" y="1371600"/>
                </a:cubicBezTo>
                <a:cubicBezTo>
                  <a:pt x="515815" y="1375508"/>
                  <a:pt x="527904" y="1378455"/>
                  <a:pt x="539262" y="1383323"/>
                </a:cubicBezTo>
                <a:cubicBezTo>
                  <a:pt x="555325" y="1390207"/>
                  <a:pt x="568723" y="1405524"/>
                  <a:pt x="586154" y="1406769"/>
                </a:cubicBezTo>
                <a:cubicBezTo>
                  <a:pt x="625326" y="1409567"/>
                  <a:pt x="664308" y="1398954"/>
                  <a:pt x="703385" y="1395046"/>
                </a:cubicBezTo>
                <a:cubicBezTo>
                  <a:pt x="722923" y="1387231"/>
                  <a:pt x="746272" y="1385581"/>
                  <a:pt x="762000" y="1371600"/>
                </a:cubicBezTo>
                <a:cubicBezTo>
                  <a:pt x="783061" y="1352879"/>
                  <a:pt x="793261" y="1324707"/>
                  <a:pt x="808892" y="1301261"/>
                </a:cubicBezTo>
                <a:cubicBezTo>
                  <a:pt x="830043" y="1269534"/>
                  <a:pt x="840909" y="1256389"/>
                  <a:pt x="855785" y="1219200"/>
                </a:cubicBezTo>
                <a:cubicBezTo>
                  <a:pt x="864964" y="1196253"/>
                  <a:pt x="871416" y="1172307"/>
                  <a:pt x="879231" y="1148861"/>
                </a:cubicBezTo>
                <a:cubicBezTo>
                  <a:pt x="883139" y="1137138"/>
                  <a:pt x="887957" y="1125680"/>
                  <a:pt x="890954" y="1113692"/>
                </a:cubicBezTo>
                <a:cubicBezTo>
                  <a:pt x="894862" y="1098061"/>
                  <a:pt x="898251" y="1082292"/>
                  <a:pt x="902677" y="1066800"/>
                </a:cubicBezTo>
                <a:cubicBezTo>
                  <a:pt x="906072" y="1054918"/>
                  <a:pt x="911403" y="1043619"/>
                  <a:pt x="914400" y="1031631"/>
                </a:cubicBezTo>
                <a:cubicBezTo>
                  <a:pt x="919233" y="1012300"/>
                  <a:pt x="920880" y="992239"/>
                  <a:pt x="926123" y="973015"/>
                </a:cubicBezTo>
                <a:cubicBezTo>
                  <a:pt x="939585" y="923654"/>
                  <a:pt x="944092" y="903662"/>
                  <a:pt x="973015" y="867508"/>
                </a:cubicBezTo>
                <a:cubicBezTo>
                  <a:pt x="979920" y="858877"/>
                  <a:pt x="986576" y="849004"/>
                  <a:pt x="996462" y="844061"/>
                </a:cubicBezTo>
                <a:cubicBezTo>
                  <a:pt x="1010873" y="836856"/>
                  <a:pt x="1027723" y="836246"/>
                  <a:pt x="1043354" y="832338"/>
                </a:cubicBezTo>
                <a:cubicBezTo>
                  <a:pt x="1062892" y="836246"/>
                  <a:pt x="1083312" y="837065"/>
                  <a:pt x="1101969" y="844061"/>
                </a:cubicBezTo>
                <a:cubicBezTo>
                  <a:pt x="1115162" y="849008"/>
                  <a:pt x="1124189" y="861958"/>
                  <a:pt x="1137139" y="867508"/>
                </a:cubicBezTo>
                <a:cubicBezTo>
                  <a:pt x="1151948" y="873855"/>
                  <a:pt x="1168400" y="875323"/>
                  <a:pt x="1184031" y="879231"/>
                </a:cubicBezTo>
                <a:cubicBezTo>
                  <a:pt x="1195754" y="887046"/>
                  <a:pt x="1206325" y="896955"/>
                  <a:pt x="1219200" y="902677"/>
                </a:cubicBezTo>
                <a:cubicBezTo>
                  <a:pt x="1292087" y="935071"/>
                  <a:pt x="1320099" y="929179"/>
                  <a:pt x="1406769" y="937846"/>
                </a:cubicBezTo>
                <a:cubicBezTo>
                  <a:pt x="1449754" y="933938"/>
                  <a:pt x="1492825" y="930889"/>
                  <a:pt x="1535723" y="926123"/>
                </a:cubicBezTo>
                <a:cubicBezTo>
                  <a:pt x="1563186" y="923072"/>
                  <a:pt x="1591995" y="924319"/>
                  <a:pt x="1617785" y="914400"/>
                </a:cubicBezTo>
                <a:cubicBezTo>
                  <a:pt x="1644085" y="904285"/>
                  <a:pt x="1688123" y="867508"/>
                  <a:pt x="1688123" y="867508"/>
                </a:cubicBezTo>
                <a:cubicBezTo>
                  <a:pt x="1703754" y="844062"/>
                  <a:pt x="1726104" y="823902"/>
                  <a:pt x="1735015" y="797169"/>
                </a:cubicBezTo>
                <a:lnTo>
                  <a:pt x="1770185" y="691661"/>
                </a:lnTo>
                <a:cubicBezTo>
                  <a:pt x="1774093" y="679938"/>
                  <a:pt x="1776382" y="667545"/>
                  <a:pt x="1781908" y="656492"/>
                </a:cubicBezTo>
                <a:cubicBezTo>
                  <a:pt x="1817955" y="584397"/>
                  <a:pt x="1795661" y="624139"/>
                  <a:pt x="1852246" y="539261"/>
                </a:cubicBezTo>
                <a:lnTo>
                  <a:pt x="1875692" y="504092"/>
                </a:lnTo>
                <a:cubicBezTo>
                  <a:pt x="1892992" y="478143"/>
                  <a:pt x="1907231" y="451805"/>
                  <a:pt x="1934308" y="433754"/>
                </a:cubicBezTo>
                <a:cubicBezTo>
                  <a:pt x="1944590" y="426899"/>
                  <a:pt x="1957754" y="425939"/>
                  <a:pt x="1969477" y="422031"/>
                </a:cubicBezTo>
                <a:cubicBezTo>
                  <a:pt x="1989015" y="429846"/>
                  <a:pt x="2007979" y="439288"/>
                  <a:pt x="2028092" y="445477"/>
                </a:cubicBezTo>
                <a:cubicBezTo>
                  <a:pt x="2058891" y="454953"/>
                  <a:pt x="2090615" y="461108"/>
                  <a:pt x="2121877" y="468923"/>
                </a:cubicBezTo>
                <a:cubicBezTo>
                  <a:pt x="2137508" y="472831"/>
                  <a:pt x="2153484" y="475551"/>
                  <a:pt x="2168769" y="480646"/>
                </a:cubicBezTo>
                <a:cubicBezTo>
                  <a:pt x="2192215" y="488461"/>
                  <a:pt x="2215131" y="498098"/>
                  <a:pt x="2239108" y="504092"/>
                </a:cubicBezTo>
                <a:cubicBezTo>
                  <a:pt x="2305330" y="520648"/>
                  <a:pt x="2270201" y="512655"/>
                  <a:pt x="2344615" y="527538"/>
                </a:cubicBezTo>
                <a:cubicBezTo>
                  <a:pt x="2381310" y="524917"/>
                  <a:pt x="2525234" y="528264"/>
                  <a:pt x="2579077" y="492369"/>
                </a:cubicBezTo>
                <a:lnTo>
                  <a:pt x="2614246" y="468923"/>
                </a:lnTo>
                <a:cubicBezTo>
                  <a:pt x="2622061" y="457200"/>
                  <a:pt x="2631391" y="446356"/>
                  <a:pt x="2637692" y="433754"/>
                </a:cubicBezTo>
                <a:cubicBezTo>
                  <a:pt x="2643218" y="422701"/>
                  <a:pt x="2644547" y="409943"/>
                  <a:pt x="2649415" y="398585"/>
                </a:cubicBezTo>
                <a:cubicBezTo>
                  <a:pt x="2656299" y="382522"/>
                  <a:pt x="2665046" y="367323"/>
                  <a:pt x="2672862" y="351692"/>
                </a:cubicBezTo>
                <a:cubicBezTo>
                  <a:pt x="2690579" y="280824"/>
                  <a:pt x="2679490" y="320083"/>
                  <a:pt x="2708031" y="234461"/>
                </a:cubicBezTo>
                <a:lnTo>
                  <a:pt x="2719754" y="199292"/>
                </a:lnTo>
                <a:cubicBezTo>
                  <a:pt x="2723662" y="187569"/>
                  <a:pt x="2724622" y="174405"/>
                  <a:pt x="2731477" y="164123"/>
                </a:cubicBezTo>
                <a:cubicBezTo>
                  <a:pt x="2739292" y="152400"/>
                  <a:pt x="2748622" y="141556"/>
                  <a:pt x="2754923" y="128954"/>
                </a:cubicBezTo>
                <a:cubicBezTo>
                  <a:pt x="2760449" y="117901"/>
                  <a:pt x="2759464" y="103840"/>
                  <a:pt x="2766646" y="93785"/>
                </a:cubicBezTo>
                <a:cubicBezTo>
                  <a:pt x="2779495" y="75797"/>
                  <a:pt x="2795146" y="59154"/>
                  <a:pt x="2813539" y="46892"/>
                </a:cubicBezTo>
                <a:lnTo>
                  <a:pt x="2883877" y="0"/>
                </a:lnTo>
                <a:cubicBezTo>
                  <a:pt x="2991389" y="10751"/>
                  <a:pt x="2982568" y="7286"/>
                  <a:pt x="3071446" y="23446"/>
                </a:cubicBezTo>
                <a:cubicBezTo>
                  <a:pt x="3091050" y="27010"/>
                  <a:pt x="3110731" y="30336"/>
                  <a:pt x="3130062" y="35169"/>
                </a:cubicBezTo>
                <a:cubicBezTo>
                  <a:pt x="3142050" y="38166"/>
                  <a:pt x="3153114" y="44469"/>
                  <a:pt x="3165231" y="46892"/>
                </a:cubicBezTo>
                <a:cubicBezTo>
                  <a:pt x="3237662" y="61378"/>
                  <a:pt x="3240148" y="58615"/>
                  <a:pt x="3305908" y="58615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161EEB9-1032-1543-8B2A-E3ECCE086288}"/>
              </a:ext>
            </a:extLst>
          </p:cNvPr>
          <p:cNvSpPr txBox="1"/>
          <p:nvPr/>
        </p:nvSpPr>
        <p:spPr>
          <a:xfrm rot="20164495">
            <a:off x="3712149" y="2914755"/>
            <a:ext cx="1032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D(w)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ED9A729-C546-8B46-A773-195D4900533C}"/>
              </a:ext>
            </a:extLst>
          </p:cNvPr>
          <p:cNvSpPr txBox="1"/>
          <p:nvPr/>
        </p:nvSpPr>
        <p:spPr>
          <a:xfrm rot="1567686">
            <a:off x="6732557" y="2553015"/>
            <a:ext cx="135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c(w, v)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DE0E4C8-6226-0E43-8C9A-31226362AAEC}"/>
              </a:ext>
            </a:extLst>
          </p:cNvPr>
          <p:cNvSpPr txBox="1"/>
          <p:nvPr/>
        </p:nvSpPr>
        <p:spPr>
          <a:xfrm rot="20164495">
            <a:off x="5116490" y="3945896"/>
            <a:ext cx="1032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D(v)</a:t>
            </a:r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8EBE31F9-CE17-6D49-AE03-55D85409A361}"/>
              </a:ext>
            </a:extLst>
          </p:cNvPr>
          <p:cNvSpPr/>
          <p:nvPr/>
        </p:nvSpPr>
        <p:spPr>
          <a:xfrm>
            <a:off x="4032738" y="2121852"/>
            <a:ext cx="1817077" cy="234486"/>
          </a:xfrm>
          <a:custGeom>
            <a:avLst/>
            <a:gdLst>
              <a:gd name="connsiteX0" fmla="*/ 1817077 w 1817077"/>
              <a:gd name="connsiteY0" fmla="*/ 234486 h 234486"/>
              <a:gd name="connsiteX1" fmla="*/ 1113693 w 1817077"/>
              <a:gd name="connsiteY1" fmla="*/ 25 h 234486"/>
              <a:gd name="connsiteX2" fmla="*/ 0 w 1817077"/>
              <a:gd name="connsiteY2" fmla="*/ 222763 h 234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7077" h="234486">
                <a:moveTo>
                  <a:pt x="1817077" y="234486"/>
                </a:moveTo>
                <a:cubicBezTo>
                  <a:pt x="1616808" y="118232"/>
                  <a:pt x="1416539" y="1979"/>
                  <a:pt x="1113693" y="25"/>
                </a:cubicBezTo>
                <a:cubicBezTo>
                  <a:pt x="810847" y="-1929"/>
                  <a:pt x="405423" y="110417"/>
                  <a:pt x="0" y="222763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19D7F83-1225-7546-8E57-FDEB44B901C7}"/>
              </a:ext>
            </a:extLst>
          </p:cNvPr>
          <p:cNvSpPr txBox="1"/>
          <p:nvPr/>
        </p:nvSpPr>
        <p:spPr>
          <a:xfrm>
            <a:off x="3585011" y="1499603"/>
            <a:ext cx="1624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W should move to N’.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7C475C4-BEBC-C748-AE23-6B5567F0E6CF}"/>
              </a:ext>
            </a:extLst>
          </p:cNvPr>
          <p:cNvSpPr txBox="1"/>
          <p:nvPr/>
        </p:nvSpPr>
        <p:spPr>
          <a:xfrm>
            <a:off x="8656748" y="3806663"/>
            <a:ext cx="34062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Relaxation</a:t>
            </a:r>
            <a:r>
              <a:rPr lang="en-US" sz="2400" dirty="0">
                <a:latin typeface="Helvetica" pitchFamily="2" charset="0"/>
              </a:rPr>
              <a:t>: for each v in N \ N’, is the cost of the path via w smaller than known least cost path to v?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If so,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update D(v)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Predecessor of v is w.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C30C03C-82FA-B74E-B405-A78CD4199C49}"/>
              </a:ext>
            </a:extLst>
          </p:cNvPr>
          <p:cNvSpPr txBox="1"/>
          <p:nvPr/>
        </p:nvSpPr>
        <p:spPr>
          <a:xfrm>
            <a:off x="1110667" y="5732585"/>
            <a:ext cx="5504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Cost of path via w: D(w) + c(</a:t>
            </a:r>
            <a:r>
              <a:rPr lang="en-US" sz="2800" dirty="0" err="1">
                <a:latin typeface="Helvetica" pitchFamily="2" charset="0"/>
              </a:rPr>
              <a:t>w,v</a:t>
            </a:r>
            <a:r>
              <a:rPr lang="en-US" sz="2800" dirty="0">
                <a:latin typeface="Helvetica" pitchFamily="2" charset="0"/>
              </a:rPr>
              <a:t>)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Cost of known best path: D(v)</a:t>
            </a:r>
          </a:p>
        </p:txBody>
      </p:sp>
      <p:pic>
        <p:nvPicPr>
          <p:cNvPr id="72" name="Picture 71" descr="Shape&#10;&#10;Description automatically generated with low confidence">
            <a:extLst>
              <a:ext uri="{FF2B5EF4-FFF2-40B4-BE49-F238E27FC236}">
                <a16:creationId xmlns:a16="http://schemas.microsoft.com/office/drawing/2014/main" id="{4844CCF5-BB30-4F4C-B50A-F5C1D3F6D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82" y="365125"/>
            <a:ext cx="1387358" cy="91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6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97" grpId="0" animBg="1"/>
      <p:bldP spid="35" grpId="0"/>
      <p:bldP spid="80" grpId="0"/>
      <p:bldP spid="81" grpId="0" animBg="1"/>
      <p:bldP spid="82" grpId="0"/>
      <p:bldP spid="86" grpId="0" animBg="1"/>
      <p:bldP spid="87" grpId="0" animBg="1"/>
      <p:bldP spid="89" grpId="0"/>
      <p:bldP spid="90" grpId="0"/>
      <p:bldP spid="91" grpId="0"/>
      <p:bldP spid="92" grpId="0" animBg="1"/>
      <p:bldP spid="9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Dijkstra’s algorithm: example</a:t>
            </a:r>
            <a:endParaRPr lang="en-US" sz="5400" dirty="0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763714" y="1506539"/>
            <a:ext cx="70643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 dirty="0">
                <a:latin typeface="Arial" charset="0"/>
              </a:rPr>
              <a:t>Step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0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1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2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3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4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5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776539" y="1516064"/>
            <a:ext cx="101758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 dirty="0">
                <a:latin typeface="Arial" charset="0"/>
              </a:rPr>
              <a:t>N</a:t>
            </a:r>
            <a:r>
              <a:rPr lang="en-US" sz="2000" dirty="0">
                <a:latin typeface="Arial" charset="0"/>
                <a:cs typeface="Arial" charset="0"/>
              </a:rPr>
              <a:t>'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u</a:t>
            </a:r>
          </a:p>
          <a:p>
            <a:pPr algn="r" eaLnBrk="0" hangingPunct="0"/>
            <a:r>
              <a:rPr lang="en-US" sz="2000" dirty="0" err="1">
                <a:latin typeface="Arial" charset="0"/>
              </a:rPr>
              <a:t>ux</a:t>
            </a:r>
            <a:endParaRPr lang="en-US" sz="2000" dirty="0">
              <a:latin typeface="Arial" charset="0"/>
            </a:endParaRPr>
          </a:p>
          <a:p>
            <a:pPr algn="r" eaLnBrk="0" hangingPunct="0"/>
            <a:r>
              <a:rPr lang="en-US" sz="2000" dirty="0" err="1">
                <a:latin typeface="Arial" charset="0"/>
              </a:rPr>
              <a:t>uxy</a:t>
            </a:r>
            <a:endParaRPr lang="en-US" sz="2000" dirty="0">
              <a:latin typeface="Arial" charset="0"/>
            </a:endParaRPr>
          </a:p>
          <a:p>
            <a:pPr algn="r" eaLnBrk="0" hangingPunct="0"/>
            <a:r>
              <a:rPr lang="en-US" sz="2000" dirty="0" err="1">
                <a:latin typeface="Arial" charset="0"/>
              </a:rPr>
              <a:t>uxyv</a:t>
            </a:r>
            <a:endParaRPr lang="en-US" sz="2000" dirty="0">
              <a:latin typeface="Arial" charset="0"/>
            </a:endParaRPr>
          </a:p>
          <a:p>
            <a:pPr algn="r" eaLnBrk="0" hangingPunct="0"/>
            <a:r>
              <a:rPr lang="en-US" sz="2000" dirty="0" err="1">
                <a:latin typeface="Arial" charset="0"/>
              </a:rPr>
              <a:t>uxyvw</a:t>
            </a:r>
            <a:endParaRPr lang="en-US" sz="2000" dirty="0">
              <a:latin typeface="Arial" charset="0"/>
            </a:endParaRPr>
          </a:p>
          <a:p>
            <a:pPr algn="r" eaLnBrk="0" hangingPunct="0"/>
            <a:r>
              <a:rPr lang="en-US" sz="2000" dirty="0" err="1">
                <a:latin typeface="Arial" charset="0"/>
              </a:rPr>
              <a:t>uxyvwz</a:t>
            </a:r>
            <a:endParaRPr lang="en-US" sz="2000" dirty="0">
              <a:latin typeface="Arial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24314" y="1497014"/>
            <a:ext cx="116998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 dirty="0">
                <a:latin typeface="Arial" charset="0"/>
              </a:rPr>
              <a:t>D(v),p(v)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2,u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2,u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2,u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5191125" y="1501776"/>
            <a:ext cx="128428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 dirty="0">
                <a:latin typeface="Arial" charset="0"/>
              </a:rPr>
              <a:t>D(w),p(w)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5,u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4,x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3,y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3,y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581775" y="1497014"/>
            <a:ext cx="11699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 dirty="0">
                <a:latin typeface="Arial" charset="0"/>
              </a:rPr>
              <a:t>D(x),p(x)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1,u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7877175" y="1501776"/>
            <a:ext cx="11699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D(y),p(y)</a:t>
            </a:r>
          </a:p>
          <a:p>
            <a:pPr algn="r" eaLnBrk="0" hangingPunct="0"/>
            <a:r>
              <a:rPr lang="en-US" sz="2000">
                <a:cs typeface="Arial" charset="0"/>
              </a:rPr>
              <a:t>∞</a:t>
            </a:r>
          </a:p>
          <a:p>
            <a:pPr algn="r" eaLnBrk="0" hangingPunct="0"/>
            <a:r>
              <a:rPr lang="en-US" sz="2000">
                <a:latin typeface="Arial" charset="0"/>
              </a:rPr>
              <a:t>2,x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9129714" y="1516063"/>
            <a:ext cx="1169987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D(z),p(z)</a:t>
            </a:r>
          </a:p>
          <a:p>
            <a:pPr algn="r" eaLnBrk="0" hangingPunct="0"/>
            <a:r>
              <a:rPr lang="en-US"/>
              <a:t>∞ </a:t>
            </a:r>
            <a:endParaRPr lang="en-US" sz="2000">
              <a:latin typeface="Arial" charset="0"/>
            </a:endParaRPr>
          </a:p>
          <a:p>
            <a:pPr algn="r" eaLnBrk="0" hangingPunct="0"/>
            <a:r>
              <a:rPr lang="en-US"/>
              <a:t>∞ </a:t>
            </a:r>
            <a:endParaRPr lang="en-US" sz="2000">
              <a:latin typeface="Arial" charset="0"/>
            </a:endParaRPr>
          </a:p>
          <a:p>
            <a:pPr algn="r" eaLnBrk="0" hangingPunct="0"/>
            <a:r>
              <a:rPr lang="en-US" sz="2000">
                <a:latin typeface="Arial" charset="0"/>
              </a:rPr>
              <a:t>4,y</a:t>
            </a:r>
          </a:p>
          <a:p>
            <a:pPr algn="r" eaLnBrk="0" hangingPunct="0"/>
            <a:r>
              <a:rPr lang="en-US" sz="2000">
                <a:latin typeface="Arial" charset="0"/>
              </a:rPr>
              <a:t>4,y</a:t>
            </a:r>
          </a:p>
          <a:p>
            <a:pPr algn="r" eaLnBrk="0" hangingPunct="0"/>
            <a:r>
              <a:rPr lang="en-US" sz="2000">
                <a:latin typeface="Arial" charset="0"/>
              </a:rPr>
              <a:t>4,y</a:t>
            </a:r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1885951" y="1857376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2043114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2062163" y="2457451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2071688" y="2767014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2081213" y="3071814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2095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1590" name="Line 86"/>
          <p:cNvSpPr>
            <a:spLocks noChangeShapeType="1"/>
          </p:cNvSpPr>
          <p:nvPr/>
        </p:nvSpPr>
        <p:spPr bwMode="auto">
          <a:xfrm flipH="1">
            <a:off x="3765551" y="2035176"/>
            <a:ext cx="3514725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1" name="Line 87"/>
          <p:cNvSpPr>
            <a:spLocks noChangeShapeType="1"/>
          </p:cNvSpPr>
          <p:nvPr/>
        </p:nvSpPr>
        <p:spPr bwMode="auto">
          <a:xfrm flipH="1">
            <a:off x="3687763" y="2330451"/>
            <a:ext cx="4894262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2" name="Line 88"/>
          <p:cNvSpPr>
            <a:spLocks noChangeShapeType="1"/>
          </p:cNvSpPr>
          <p:nvPr/>
        </p:nvSpPr>
        <p:spPr bwMode="auto">
          <a:xfrm flipH="1">
            <a:off x="3751263" y="2692401"/>
            <a:ext cx="914400" cy="257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3" name="Line 89"/>
          <p:cNvSpPr>
            <a:spLocks noChangeShapeType="1"/>
          </p:cNvSpPr>
          <p:nvPr/>
        </p:nvSpPr>
        <p:spPr bwMode="auto">
          <a:xfrm flipH="1">
            <a:off x="3765551" y="2949576"/>
            <a:ext cx="2239963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4" name="Line 90"/>
          <p:cNvSpPr>
            <a:spLocks noChangeShapeType="1"/>
          </p:cNvSpPr>
          <p:nvPr/>
        </p:nvSpPr>
        <p:spPr bwMode="auto">
          <a:xfrm flipH="1">
            <a:off x="3778250" y="3206751"/>
            <a:ext cx="5975350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A4B90FE-33A7-234C-A7EF-C1D7B1AF8F82}"/>
              </a:ext>
            </a:extLst>
          </p:cNvPr>
          <p:cNvGrpSpPr/>
          <p:nvPr/>
        </p:nvGrpSpPr>
        <p:grpSpPr>
          <a:xfrm>
            <a:off x="4441031" y="3940178"/>
            <a:ext cx="3571875" cy="2236788"/>
            <a:chOff x="4103078" y="2519487"/>
            <a:chExt cx="3571875" cy="2236788"/>
          </a:xfrm>
        </p:grpSpPr>
        <p:sp>
          <p:nvSpPr>
            <p:cNvPr id="93" name="Freeform 3">
              <a:extLst>
                <a:ext uri="{FF2B5EF4-FFF2-40B4-BE49-F238E27FC236}">
                  <a16:creationId xmlns:a16="http://schemas.microsoft.com/office/drawing/2014/main" id="{632A032F-435E-3247-9E61-D1ED615C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4" name="Freeform 4">
              <a:extLst>
                <a:ext uri="{FF2B5EF4-FFF2-40B4-BE49-F238E27FC236}">
                  <a16:creationId xmlns:a16="http://schemas.microsoft.com/office/drawing/2014/main" id="{CAB6F082-CABC-A741-AED9-A48B84CE3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5" name="Oval 5">
              <a:extLst>
                <a:ext uri="{FF2B5EF4-FFF2-40B4-BE49-F238E27FC236}">
                  <a16:creationId xmlns:a16="http://schemas.microsoft.com/office/drawing/2014/main" id="{EB76A9FC-DBC6-5748-889B-C52F93B30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" name="Line 6">
              <a:extLst>
                <a:ext uri="{FF2B5EF4-FFF2-40B4-BE49-F238E27FC236}">
                  <a16:creationId xmlns:a16="http://schemas.microsoft.com/office/drawing/2014/main" id="{9A460593-B6B4-5749-AD48-CD1ECBCFF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" name="Line 7">
              <a:extLst>
                <a:ext uri="{FF2B5EF4-FFF2-40B4-BE49-F238E27FC236}">
                  <a16:creationId xmlns:a16="http://schemas.microsoft.com/office/drawing/2014/main" id="{68797FD8-5B4D-504B-93F7-2ADE347F78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" name="Rectangle 8">
              <a:extLst>
                <a:ext uri="{FF2B5EF4-FFF2-40B4-BE49-F238E27FC236}">
                  <a16:creationId xmlns:a16="http://schemas.microsoft.com/office/drawing/2014/main" id="{8A90BE05-E1BF-F044-832B-9F1D89531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99" name="Oval 9">
              <a:extLst>
                <a:ext uri="{FF2B5EF4-FFF2-40B4-BE49-F238E27FC236}">
                  <a16:creationId xmlns:a16="http://schemas.microsoft.com/office/drawing/2014/main" id="{763A044C-77F7-BB49-A473-29E97C1B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0" name="Oval 10">
              <a:extLst>
                <a:ext uri="{FF2B5EF4-FFF2-40B4-BE49-F238E27FC236}">
                  <a16:creationId xmlns:a16="http://schemas.microsoft.com/office/drawing/2014/main" id="{B6CA5E5E-0B34-4E4E-912A-54722AEBE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1" name="Line 11">
              <a:extLst>
                <a:ext uri="{FF2B5EF4-FFF2-40B4-BE49-F238E27FC236}">
                  <a16:creationId xmlns:a16="http://schemas.microsoft.com/office/drawing/2014/main" id="{2B73C5B8-9C91-184B-99F6-0D50030A8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2" name="Line 12">
              <a:extLst>
                <a:ext uri="{FF2B5EF4-FFF2-40B4-BE49-F238E27FC236}">
                  <a16:creationId xmlns:a16="http://schemas.microsoft.com/office/drawing/2014/main" id="{FB096E02-A30E-984D-804B-7EFA9AFF57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3" name="Rectangle 13">
              <a:extLst>
                <a:ext uri="{FF2B5EF4-FFF2-40B4-BE49-F238E27FC236}">
                  <a16:creationId xmlns:a16="http://schemas.microsoft.com/office/drawing/2014/main" id="{A136A04D-C4B5-1841-BE48-32B858CFE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04" name="Oval 14">
              <a:extLst>
                <a:ext uri="{FF2B5EF4-FFF2-40B4-BE49-F238E27FC236}">
                  <a16:creationId xmlns:a16="http://schemas.microsoft.com/office/drawing/2014/main" id="{D6652BF6-48B2-3E4A-99EA-5917349E2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5" name="Oval 15">
              <a:extLst>
                <a:ext uri="{FF2B5EF4-FFF2-40B4-BE49-F238E27FC236}">
                  <a16:creationId xmlns:a16="http://schemas.microsoft.com/office/drawing/2014/main" id="{6C1F2416-6168-B247-A40E-C03108145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6" name="Line 16">
              <a:extLst>
                <a:ext uri="{FF2B5EF4-FFF2-40B4-BE49-F238E27FC236}">
                  <a16:creationId xmlns:a16="http://schemas.microsoft.com/office/drawing/2014/main" id="{19F14863-23AA-5947-ABB4-CD76906E26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7" name="Line 17">
              <a:extLst>
                <a:ext uri="{FF2B5EF4-FFF2-40B4-BE49-F238E27FC236}">
                  <a16:creationId xmlns:a16="http://schemas.microsoft.com/office/drawing/2014/main" id="{DABFC2C4-1BB1-4945-A3A3-BBDE0D8D3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8" name="Rectangle 18">
              <a:extLst>
                <a:ext uri="{FF2B5EF4-FFF2-40B4-BE49-F238E27FC236}">
                  <a16:creationId xmlns:a16="http://schemas.microsoft.com/office/drawing/2014/main" id="{C6245B9B-09A7-4D4A-B4C8-9AC5A085D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09" name="Oval 19">
              <a:extLst>
                <a:ext uri="{FF2B5EF4-FFF2-40B4-BE49-F238E27FC236}">
                  <a16:creationId xmlns:a16="http://schemas.microsoft.com/office/drawing/2014/main" id="{40295AE0-ACA0-5542-AFFD-5F1AA32FA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0" name="Oval 20">
              <a:extLst>
                <a:ext uri="{FF2B5EF4-FFF2-40B4-BE49-F238E27FC236}">
                  <a16:creationId xmlns:a16="http://schemas.microsoft.com/office/drawing/2014/main" id="{CCCEF164-13B6-2C4F-A554-DF178139C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1" name="Line 21">
              <a:extLst>
                <a:ext uri="{FF2B5EF4-FFF2-40B4-BE49-F238E27FC236}">
                  <a16:creationId xmlns:a16="http://schemas.microsoft.com/office/drawing/2014/main" id="{D9DDFB22-863E-924B-8211-2B192F722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2" name="Line 22">
              <a:extLst>
                <a:ext uri="{FF2B5EF4-FFF2-40B4-BE49-F238E27FC236}">
                  <a16:creationId xmlns:a16="http://schemas.microsoft.com/office/drawing/2014/main" id="{91B9977C-F723-CE48-9338-BFF873101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3" name="Rectangle 23">
              <a:extLst>
                <a:ext uri="{FF2B5EF4-FFF2-40B4-BE49-F238E27FC236}">
                  <a16:creationId xmlns:a16="http://schemas.microsoft.com/office/drawing/2014/main" id="{D4B8039D-09F4-AD49-AB45-4DDDAF00D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4" name="Oval 24">
              <a:extLst>
                <a:ext uri="{FF2B5EF4-FFF2-40B4-BE49-F238E27FC236}">
                  <a16:creationId xmlns:a16="http://schemas.microsoft.com/office/drawing/2014/main" id="{FBA4B0DF-CE0B-1E43-854D-ECD418F70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5" name="Oval 25">
              <a:extLst>
                <a:ext uri="{FF2B5EF4-FFF2-40B4-BE49-F238E27FC236}">
                  <a16:creationId xmlns:a16="http://schemas.microsoft.com/office/drawing/2014/main" id="{E70DCB9E-19D1-D741-9C02-DFD64A58C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6" name="Line 26">
              <a:extLst>
                <a:ext uri="{FF2B5EF4-FFF2-40B4-BE49-F238E27FC236}">
                  <a16:creationId xmlns:a16="http://schemas.microsoft.com/office/drawing/2014/main" id="{F376BBED-4D07-C54D-A430-3DDB67EC8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7" name="Line 27">
              <a:extLst>
                <a:ext uri="{FF2B5EF4-FFF2-40B4-BE49-F238E27FC236}">
                  <a16:creationId xmlns:a16="http://schemas.microsoft.com/office/drawing/2014/main" id="{60CC7789-E4EC-B148-8BB3-68C49A509B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8" name="Rectangle 28">
              <a:extLst>
                <a:ext uri="{FF2B5EF4-FFF2-40B4-BE49-F238E27FC236}">
                  <a16:creationId xmlns:a16="http://schemas.microsoft.com/office/drawing/2014/main" id="{36467F97-8D7B-7A4F-BB1B-ECA2A3471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9" name="Oval 29">
              <a:extLst>
                <a:ext uri="{FF2B5EF4-FFF2-40B4-BE49-F238E27FC236}">
                  <a16:creationId xmlns:a16="http://schemas.microsoft.com/office/drawing/2014/main" id="{92AE8664-F9EF-B845-B2A7-01AA67919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0" name="Oval 30">
              <a:extLst>
                <a:ext uri="{FF2B5EF4-FFF2-40B4-BE49-F238E27FC236}">
                  <a16:creationId xmlns:a16="http://schemas.microsoft.com/office/drawing/2014/main" id="{8D8635F1-096B-5945-8590-DC45020D1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1" name="Line 31">
              <a:extLst>
                <a:ext uri="{FF2B5EF4-FFF2-40B4-BE49-F238E27FC236}">
                  <a16:creationId xmlns:a16="http://schemas.microsoft.com/office/drawing/2014/main" id="{6AA2BF11-8729-8D47-9FF3-60513A61F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2" name="Line 32">
              <a:extLst>
                <a:ext uri="{FF2B5EF4-FFF2-40B4-BE49-F238E27FC236}">
                  <a16:creationId xmlns:a16="http://schemas.microsoft.com/office/drawing/2014/main" id="{20574A28-5A97-CB4C-9839-8359DFFF8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3" name="Rectangle 33">
              <a:extLst>
                <a:ext uri="{FF2B5EF4-FFF2-40B4-BE49-F238E27FC236}">
                  <a16:creationId xmlns:a16="http://schemas.microsoft.com/office/drawing/2014/main" id="{F5612F0F-0700-8141-B530-50B95E1D0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24" name="Oval 34">
              <a:extLst>
                <a:ext uri="{FF2B5EF4-FFF2-40B4-BE49-F238E27FC236}">
                  <a16:creationId xmlns:a16="http://schemas.microsoft.com/office/drawing/2014/main" id="{FFF5B9EE-15DE-E64E-9016-F455C2E8F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5" name="Freeform 35">
              <a:extLst>
                <a:ext uri="{FF2B5EF4-FFF2-40B4-BE49-F238E27FC236}">
                  <a16:creationId xmlns:a16="http://schemas.microsoft.com/office/drawing/2014/main" id="{6781CC19-06DF-4E4C-B0A6-C8F57522A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6" name="Freeform 36">
              <a:extLst>
                <a:ext uri="{FF2B5EF4-FFF2-40B4-BE49-F238E27FC236}">
                  <a16:creationId xmlns:a16="http://schemas.microsoft.com/office/drawing/2014/main" id="{EF813921-9E2B-F04B-BA15-A33EFC131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7" name="Freeform 37">
              <a:extLst>
                <a:ext uri="{FF2B5EF4-FFF2-40B4-BE49-F238E27FC236}">
                  <a16:creationId xmlns:a16="http://schemas.microsoft.com/office/drawing/2014/main" id="{2DA1BD4F-8370-5D4A-8830-7F3EBE6B4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" name="Freeform 38">
              <a:extLst>
                <a:ext uri="{FF2B5EF4-FFF2-40B4-BE49-F238E27FC236}">
                  <a16:creationId xmlns:a16="http://schemas.microsoft.com/office/drawing/2014/main" id="{DCCAAE1D-46DC-0945-A5DE-732FB786F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9" name="Freeform 39">
              <a:extLst>
                <a:ext uri="{FF2B5EF4-FFF2-40B4-BE49-F238E27FC236}">
                  <a16:creationId xmlns:a16="http://schemas.microsoft.com/office/drawing/2014/main" id="{C9448D8B-1686-0B42-A487-8BCC1D0AC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" name="Freeform 40">
              <a:extLst>
                <a:ext uri="{FF2B5EF4-FFF2-40B4-BE49-F238E27FC236}">
                  <a16:creationId xmlns:a16="http://schemas.microsoft.com/office/drawing/2014/main" id="{58E4EC18-C61D-A546-862B-0FDAB1ED8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1" name="Freeform 41">
              <a:extLst>
                <a:ext uri="{FF2B5EF4-FFF2-40B4-BE49-F238E27FC236}">
                  <a16:creationId xmlns:a16="http://schemas.microsoft.com/office/drawing/2014/main" id="{5C8F6780-9ABE-B44E-A5DE-C227196B7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2" name="Freeform 42">
              <a:extLst>
                <a:ext uri="{FF2B5EF4-FFF2-40B4-BE49-F238E27FC236}">
                  <a16:creationId xmlns:a16="http://schemas.microsoft.com/office/drawing/2014/main" id="{A01C3AE7-30BB-8842-AEB1-C745882C9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3" name="Freeform 43">
              <a:extLst>
                <a:ext uri="{FF2B5EF4-FFF2-40B4-BE49-F238E27FC236}">
                  <a16:creationId xmlns:a16="http://schemas.microsoft.com/office/drawing/2014/main" id="{FF90D890-3E20-DC43-B9BF-EF7950D91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FC909CD-08B9-EC49-9597-048F97935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5" name="Text Box 46">
              <a:extLst>
                <a:ext uri="{FF2B5EF4-FFF2-40B4-BE49-F238E27FC236}">
                  <a16:creationId xmlns:a16="http://schemas.microsoft.com/office/drawing/2014/main" id="{5692C172-5A05-C549-82C5-626452AE9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36" name="Rectangle 48">
              <a:extLst>
                <a:ext uri="{FF2B5EF4-FFF2-40B4-BE49-F238E27FC236}">
                  <a16:creationId xmlns:a16="http://schemas.microsoft.com/office/drawing/2014/main" id="{486BCE73-0F42-1C41-8D0E-FA0A7C16F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7" name="Text Box 49">
              <a:extLst>
                <a:ext uri="{FF2B5EF4-FFF2-40B4-BE49-F238E27FC236}">
                  <a16:creationId xmlns:a16="http://schemas.microsoft.com/office/drawing/2014/main" id="{84D296A2-026D-2046-B4EC-7ECF697DD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38" name="Rectangle 51">
              <a:extLst>
                <a:ext uri="{FF2B5EF4-FFF2-40B4-BE49-F238E27FC236}">
                  <a16:creationId xmlns:a16="http://schemas.microsoft.com/office/drawing/2014/main" id="{EF6E3428-7156-B94D-A678-6A84C0CB5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9" name="Text Box 52">
              <a:extLst>
                <a:ext uri="{FF2B5EF4-FFF2-40B4-BE49-F238E27FC236}">
                  <a16:creationId xmlns:a16="http://schemas.microsoft.com/office/drawing/2014/main" id="{D3572AD4-4DFF-1642-8DC9-AD7D7DC32E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0" name="Rectangle 54">
              <a:extLst>
                <a:ext uri="{FF2B5EF4-FFF2-40B4-BE49-F238E27FC236}">
                  <a16:creationId xmlns:a16="http://schemas.microsoft.com/office/drawing/2014/main" id="{50A5533A-B5F4-A140-9D9D-494DE8756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1" name="Text Box 55">
              <a:extLst>
                <a:ext uri="{FF2B5EF4-FFF2-40B4-BE49-F238E27FC236}">
                  <a16:creationId xmlns:a16="http://schemas.microsoft.com/office/drawing/2014/main" id="{30A51A32-CABE-E344-8EF9-68C55EC76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42" name="Rectangle 57">
              <a:extLst>
                <a:ext uri="{FF2B5EF4-FFF2-40B4-BE49-F238E27FC236}">
                  <a16:creationId xmlns:a16="http://schemas.microsoft.com/office/drawing/2014/main" id="{8909E61C-4EE6-AD44-BD69-A622AA1D1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3" name="Text Box 58">
              <a:extLst>
                <a:ext uri="{FF2B5EF4-FFF2-40B4-BE49-F238E27FC236}">
                  <a16:creationId xmlns:a16="http://schemas.microsoft.com/office/drawing/2014/main" id="{77947E10-0B1E-7843-BEF5-79E13CA8A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44" name="Rectangle 60">
              <a:extLst>
                <a:ext uri="{FF2B5EF4-FFF2-40B4-BE49-F238E27FC236}">
                  <a16:creationId xmlns:a16="http://schemas.microsoft.com/office/drawing/2014/main" id="{BD41C208-AC04-FA4B-80EE-FCE60813C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5" name="Text Box 61">
              <a:extLst>
                <a:ext uri="{FF2B5EF4-FFF2-40B4-BE49-F238E27FC236}">
                  <a16:creationId xmlns:a16="http://schemas.microsoft.com/office/drawing/2014/main" id="{2B1CBFE5-8739-9841-A745-458F67566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146" name="Text Box 62">
              <a:extLst>
                <a:ext uri="{FF2B5EF4-FFF2-40B4-BE49-F238E27FC236}">
                  <a16:creationId xmlns:a16="http://schemas.microsoft.com/office/drawing/2014/main" id="{DA72DAE6-90D4-6F4F-83B2-18C7C28FB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147" name="Text Box 63">
              <a:extLst>
                <a:ext uri="{FF2B5EF4-FFF2-40B4-BE49-F238E27FC236}">
                  <a16:creationId xmlns:a16="http://schemas.microsoft.com/office/drawing/2014/main" id="{0ACC2123-4512-E64F-8B44-C3E511762B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148" name="Text Box 64">
              <a:extLst>
                <a:ext uri="{FF2B5EF4-FFF2-40B4-BE49-F238E27FC236}">
                  <a16:creationId xmlns:a16="http://schemas.microsoft.com/office/drawing/2014/main" id="{7C74987F-BAC6-6441-B77A-C5B667A986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49" name="Text Box 65">
              <a:extLst>
                <a:ext uri="{FF2B5EF4-FFF2-40B4-BE49-F238E27FC236}">
                  <a16:creationId xmlns:a16="http://schemas.microsoft.com/office/drawing/2014/main" id="{9616A81D-33DE-DF4D-A974-C1613CE7FA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0" name="Text Box 66">
              <a:extLst>
                <a:ext uri="{FF2B5EF4-FFF2-40B4-BE49-F238E27FC236}">
                  <a16:creationId xmlns:a16="http://schemas.microsoft.com/office/drawing/2014/main" id="{E541A67B-DC9B-584F-A8F2-C125D2081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1" name="Text Box 67">
              <a:extLst>
                <a:ext uri="{FF2B5EF4-FFF2-40B4-BE49-F238E27FC236}">
                  <a16:creationId xmlns:a16="http://schemas.microsoft.com/office/drawing/2014/main" id="{714FD9F2-1180-CE40-BD2A-233943F16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2" name="Text Box 68">
              <a:extLst>
                <a:ext uri="{FF2B5EF4-FFF2-40B4-BE49-F238E27FC236}">
                  <a16:creationId xmlns:a16="http://schemas.microsoft.com/office/drawing/2014/main" id="{30B747AB-200C-DB40-97B4-E97C130D0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3" name="Text Box 69">
              <a:extLst>
                <a:ext uri="{FF2B5EF4-FFF2-40B4-BE49-F238E27FC236}">
                  <a16:creationId xmlns:a16="http://schemas.microsoft.com/office/drawing/2014/main" id="{7159D628-F4B7-524B-BB68-6BE35EC26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4" name="Text Box 70">
              <a:extLst>
                <a:ext uri="{FF2B5EF4-FFF2-40B4-BE49-F238E27FC236}">
                  <a16:creationId xmlns:a16="http://schemas.microsoft.com/office/drawing/2014/main" id="{943CABAD-EDC3-2D4D-BA91-1A12DF80B6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5" name="Text Box 71">
              <a:extLst>
                <a:ext uri="{FF2B5EF4-FFF2-40B4-BE49-F238E27FC236}">
                  <a16:creationId xmlns:a16="http://schemas.microsoft.com/office/drawing/2014/main" id="{5716B791-D3E8-774D-B913-595ED366B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08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90" grpId="0" animBg="1"/>
      <p:bldP spid="661591" grpId="0" animBg="1"/>
      <p:bldP spid="661592" grpId="0" animBg="1"/>
      <p:bldP spid="661593" grpId="0" animBg="1"/>
      <p:bldP spid="66159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5588-0885-464E-8BA8-A5FF6C60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the forwarding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0920A-C661-1F4B-8DF6-C1CE99DF5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the router port to use for a given destination (router), find the </a:t>
            </a:r>
            <a:r>
              <a:rPr lang="en-US" dirty="0">
                <a:solidFill>
                  <a:srgbClr val="C00000"/>
                </a:solidFill>
              </a:rPr>
              <a:t>predecessor </a:t>
            </a:r>
            <a:r>
              <a:rPr lang="en-US" dirty="0"/>
              <a:t>of the node </a:t>
            </a:r>
            <a:r>
              <a:rPr lang="en-US" dirty="0">
                <a:solidFill>
                  <a:srgbClr val="C00000"/>
                </a:solidFill>
              </a:rPr>
              <a:t>iteratively </a:t>
            </a:r>
            <a:r>
              <a:rPr lang="en-US" dirty="0"/>
              <a:t>until reaching an </a:t>
            </a:r>
            <a:r>
              <a:rPr lang="en-US" dirty="0">
                <a:solidFill>
                  <a:srgbClr val="C00000"/>
                </a:solidFill>
              </a:rPr>
              <a:t>immediate neighbor of the source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u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The port connecting </a:t>
            </a:r>
            <a:r>
              <a:rPr lang="en-US" dirty="0">
                <a:latin typeface="Courier" pitchFamily="2" charset="0"/>
              </a:rPr>
              <a:t>u</a:t>
            </a:r>
            <a:r>
              <a:rPr lang="en-US" dirty="0"/>
              <a:t> to this neighbor is the output port for this destination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0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5588-0885-464E-8BA8-A5FF6C60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the forwarding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0920A-C661-1F4B-8DF6-C1CE99DF5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want forwarding entry for z.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107F9F9-B788-734E-ABFF-00AFE17F49B2}"/>
              </a:ext>
            </a:extLst>
          </p:cNvPr>
          <p:cNvGrpSpPr/>
          <p:nvPr/>
        </p:nvGrpSpPr>
        <p:grpSpPr>
          <a:xfrm>
            <a:off x="606362" y="3842574"/>
            <a:ext cx="8505825" cy="726935"/>
            <a:chOff x="1122975" y="5822466"/>
            <a:chExt cx="8505825" cy="726935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5188BB7A-9926-174D-89C1-585F3D9FDB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4520" y="5822466"/>
              <a:ext cx="1180131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dirty="0">
                  <a:latin typeface="Arial" charset="0"/>
                </a:rPr>
                <a:t>D(v),p(v)</a:t>
              </a:r>
            </a:p>
            <a:p>
              <a:pPr algn="r" eaLnBrk="0" hangingPunct="0"/>
              <a:r>
                <a:rPr lang="en-US" sz="2000" dirty="0">
                  <a:latin typeface="Arial" charset="0"/>
                </a:rPr>
                <a:t>2,u</a:t>
              </a: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94B6A03E-6CBC-644C-AEE5-B22D9F8A7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0216" y="5827228"/>
              <a:ext cx="1295547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dirty="0">
                  <a:latin typeface="Arial" charset="0"/>
                </a:rPr>
                <a:t>D(w),p(w)</a:t>
              </a:r>
            </a:p>
            <a:p>
              <a:pPr algn="r" eaLnBrk="0" hangingPunct="0"/>
              <a:r>
                <a:rPr lang="en-US" sz="2000" dirty="0">
                  <a:latin typeface="Arial" charset="0"/>
                </a:rPr>
                <a:t>3,y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62ADE664-A625-5445-8CBB-72D09FE56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125" y="5822466"/>
              <a:ext cx="1169988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dirty="0">
                  <a:latin typeface="Arial" charset="0"/>
                </a:rPr>
                <a:t>D(x),p(x)</a:t>
              </a:r>
            </a:p>
            <a:p>
              <a:pPr algn="r" eaLnBrk="0" hangingPunct="0"/>
              <a:r>
                <a:rPr lang="en-US" sz="2000" dirty="0">
                  <a:latin typeface="Arial" charset="0"/>
                </a:rPr>
                <a:t>1,u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37395196-0154-D44F-92E0-992CB80D31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7382" y="5827228"/>
              <a:ext cx="1180131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dirty="0">
                  <a:latin typeface="Arial" charset="0"/>
                </a:rPr>
                <a:t>D(y),p(y)</a:t>
              </a:r>
            </a:p>
            <a:p>
              <a:pPr algn="r" eaLnBrk="0" hangingPunct="0"/>
              <a:r>
                <a:rPr lang="en-US" sz="2000" dirty="0">
                  <a:latin typeface="Arial" charset="0"/>
                </a:rPr>
                <a:t>2,x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F199B8CE-1D58-D34E-B588-4B844D979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9920" y="5841515"/>
              <a:ext cx="1180131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dirty="0">
                  <a:latin typeface="Arial" charset="0"/>
                </a:rPr>
                <a:t>D(z),p(z)</a:t>
              </a:r>
            </a:p>
            <a:p>
              <a:pPr algn="r" eaLnBrk="0" hangingPunct="0"/>
              <a:r>
                <a:rPr lang="en-US" sz="2000" dirty="0">
                  <a:latin typeface="Arial" charset="0"/>
                </a:rPr>
                <a:t>4,y</a:t>
              </a:r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F0CE7E3F-E465-4C4F-8B11-B90B1D992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2975" y="6195458"/>
              <a:ext cx="8505825" cy="95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8949B6B-2A93-CD46-8901-9371619B6E3E}"/>
              </a:ext>
            </a:extLst>
          </p:cNvPr>
          <p:cNvSpPr txBox="1"/>
          <p:nvPr/>
        </p:nvSpPr>
        <p:spPr>
          <a:xfrm>
            <a:off x="9427909" y="3799224"/>
            <a:ext cx="2249334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z: p(z) = y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y: p(y) = x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x: p(x) =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u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x is an immediate 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neighbor of 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D13563-ED14-5E4E-BF13-509A93117078}"/>
              </a:ext>
            </a:extLst>
          </p:cNvPr>
          <p:cNvGrpSpPr/>
          <p:nvPr/>
        </p:nvGrpSpPr>
        <p:grpSpPr>
          <a:xfrm>
            <a:off x="8399675" y="1335424"/>
            <a:ext cx="3571875" cy="2236788"/>
            <a:chOff x="4103078" y="2519487"/>
            <a:chExt cx="3571875" cy="2236788"/>
          </a:xfrm>
        </p:grpSpPr>
        <p:sp>
          <p:nvSpPr>
            <p:cNvPr id="15" name="Freeform 3">
              <a:extLst>
                <a:ext uri="{FF2B5EF4-FFF2-40B4-BE49-F238E27FC236}">
                  <a16:creationId xmlns:a16="http://schemas.microsoft.com/office/drawing/2014/main" id="{2057443B-E716-3A4F-B126-E9705C44F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4">
              <a:extLst>
                <a:ext uri="{FF2B5EF4-FFF2-40B4-BE49-F238E27FC236}">
                  <a16:creationId xmlns:a16="http://schemas.microsoft.com/office/drawing/2014/main" id="{2340C2CD-587F-234D-BF0A-1D3C58DA6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CE3A1DC0-A246-ED4E-9867-5ABCF0655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6">
              <a:extLst>
                <a:ext uri="{FF2B5EF4-FFF2-40B4-BE49-F238E27FC236}">
                  <a16:creationId xmlns:a16="http://schemas.microsoft.com/office/drawing/2014/main" id="{23EE115A-434E-E347-88BE-750359055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7">
              <a:extLst>
                <a:ext uri="{FF2B5EF4-FFF2-40B4-BE49-F238E27FC236}">
                  <a16:creationId xmlns:a16="http://schemas.microsoft.com/office/drawing/2014/main" id="{FE49F204-92C6-344A-B87E-D9CC9C0C92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FD4E2ABE-6018-2449-977E-368A2B9C2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9">
              <a:extLst>
                <a:ext uri="{FF2B5EF4-FFF2-40B4-BE49-F238E27FC236}">
                  <a16:creationId xmlns:a16="http://schemas.microsoft.com/office/drawing/2014/main" id="{5C151415-1083-E94E-8B6A-C13BCE3AE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8B2EB493-2B18-5947-B351-3295EA1E9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11">
              <a:extLst>
                <a:ext uri="{FF2B5EF4-FFF2-40B4-BE49-F238E27FC236}">
                  <a16:creationId xmlns:a16="http://schemas.microsoft.com/office/drawing/2014/main" id="{016A95CB-3CED-7742-8BDE-503CFE991B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12">
              <a:extLst>
                <a:ext uri="{FF2B5EF4-FFF2-40B4-BE49-F238E27FC236}">
                  <a16:creationId xmlns:a16="http://schemas.microsoft.com/office/drawing/2014/main" id="{F71100AF-350B-4044-993D-C35D83F80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13">
              <a:extLst>
                <a:ext uri="{FF2B5EF4-FFF2-40B4-BE49-F238E27FC236}">
                  <a16:creationId xmlns:a16="http://schemas.microsoft.com/office/drawing/2014/main" id="{175CB64B-FF67-DE40-8451-E5C9F7AF0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Oval 14">
              <a:extLst>
                <a:ext uri="{FF2B5EF4-FFF2-40B4-BE49-F238E27FC236}">
                  <a16:creationId xmlns:a16="http://schemas.microsoft.com/office/drawing/2014/main" id="{E96E39DB-F2DD-F044-BC87-144719732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15">
              <a:extLst>
                <a:ext uri="{FF2B5EF4-FFF2-40B4-BE49-F238E27FC236}">
                  <a16:creationId xmlns:a16="http://schemas.microsoft.com/office/drawing/2014/main" id="{DA20F5E1-0DD4-7A41-96AF-688B33B57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9237E48D-D9E8-F440-A03C-4E12A6B435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17">
              <a:extLst>
                <a:ext uri="{FF2B5EF4-FFF2-40B4-BE49-F238E27FC236}">
                  <a16:creationId xmlns:a16="http://schemas.microsoft.com/office/drawing/2014/main" id="{5BC7C2C0-3587-F349-8280-E6F5386280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18">
              <a:extLst>
                <a:ext uri="{FF2B5EF4-FFF2-40B4-BE49-F238E27FC236}">
                  <a16:creationId xmlns:a16="http://schemas.microsoft.com/office/drawing/2014/main" id="{49B9C02D-4AB7-AC43-AB74-EDE91098E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Oval 19">
              <a:extLst>
                <a:ext uri="{FF2B5EF4-FFF2-40B4-BE49-F238E27FC236}">
                  <a16:creationId xmlns:a16="http://schemas.microsoft.com/office/drawing/2014/main" id="{29584C32-80C9-6F4D-86E5-74F4E1F3D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Oval 20">
              <a:extLst>
                <a:ext uri="{FF2B5EF4-FFF2-40B4-BE49-F238E27FC236}">
                  <a16:creationId xmlns:a16="http://schemas.microsoft.com/office/drawing/2014/main" id="{28915FA7-BA6A-B34E-A9BC-2B3B5EE8B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21">
              <a:extLst>
                <a:ext uri="{FF2B5EF4-FFF2-40B4-BE49-F238E27FC236}">
                  <a16:creationId xmlns:a16="http://schemas.microsoft.com/office/drawing/2014/main" id="{F19EE127-0D33-904D-985A-FE1A86771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22">
              <a:extLst>
                <a:ext uri="{FF2B5EF4-FFF2-40B4-BE49-F238E27FC236}">
                  <a16:creationId xmlns:a16="http://schemas.microsoft.com/office/drawing/2014/main" id="{FAE5CC48-B86D-6E43-AF3E-A350B8D3E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23">
              <a:extLst>
                <a:ext uri="{FF2B5EF4-FFF2-40B4-BE49-F238E27FC236}">
                  <a16:creationId xmlns:a16="http://schemas.microsoft.com/office/drawing/2014/main" id="{2855B004-940B-E641-A9AC-D13A05223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" name="Oval 24">
              <a:extLst>
                <a:ext uri="{FF2B5EF4-FFF2-40B4-BE49-F238E27FC236}">
                  <a16:creationId xmlns:a16="http://schemas.microsoft.com/office/drawing/2014/main" id="{43632760-37FF-2E40-9785-FBBAE730F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Oval 25">
              <a:extLst>
                <a:ext uri="{FF2B5EF4-FFF2-40B4-BE49-F238E27FC236}">
                  <a16:creationId xmlns:a16="http://schemas.microsoft.com/office/drawing/2014/main" id="{5A1D5848-07F7-174F-A083-C1FA287CF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Line 26">
              <a:extLst>
                <a:ext uri="{FF2B5EF4-FFF2-40B4-BE49-F238E27FC236}">
                  <a16:creationId xmlns:a16="http://schemas.microsoft.com/office/drawing/2014/main" id="{B9777F47-5331-3F48-B85B-CE73050B93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Line 27">
              <a:extLst>
                <a:ext uri="{FF2B5EF4-FFF2-40B4-BE49-F238E27FC236}">
                  <a16:creationId xmlns:a16="http://schemas.microsoft.com/office/drawing/2014/main" id="{FC99C819-CA0A-1B4D-B4E6-F14087268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13BEACE5-4E34-2042-A531-3BD510D3C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1" name="Oval 29">
              <a:extLst>
                <a:ext uri="{FF2B5EF4-FFF2-40B4-BE49-F238E27FC236}">
                  <a16:creationId xmlns:a16="http://schemas.microsoft.com/office/drawing/2014/main" id="{429A5C1F-C4F6-814A-BD58-A9E771B66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Oval 30">
              <a:extLst>
                <a:ext uri="{FF2B5EF4-FFF2-40B4-BE49-F238E27FC236}">
                  <a16:creationId xmlns:a16="http://schemas.microsoft.com/office/drawing/2014/main" id="{7FFA8C0B-5CFA-CB4D-A0D9-5BBAF9B96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Line 31">
              <a:extLst>
                <a:ext uri="{FF2B5EF4-FFF2-40B4-BE49-F238E27FC236}">
                  <a16:creationId xmlns:a16="http://schemas.microsoft.com/office/drawing/2014/main" id="{34021224-9434-8C4B-B778-C534798B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Line 32">
              <a:extLst>
                <a:ext uri="{FF2B5EF4-FFF2-40B4-BE49-F238E27FC236}">
                  <a16:creationId xmlns:a16="http://schemas.microsoft.com/office/drawing/2014/main" id="{944B6C55-3593-1F49-A8FE-5DE66425A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Rectangle 33">
              <a:extLst>
                <a:ext uri="{FF2B5EF4-FFF2-40B4-BE49-F238E27FC236}">
                  <a16:creationId xmlns:a16="http://schemas.microsoft.com/office/drawing/2014/main" id="{ED2AE763-F025-9C4C-96F4-FF30D4A2A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6" name="Oval 34">
              <a:extLst>
                <a:ext uri="{FF2B5EF4-FFF2-40B4-BE49-F238E27FC236}">
                  <a16:creationId xmlns:a16="http://schemas.microsoft.com/office/drawing/2014/main" id="{1DDEB2CB-7EF1-824A-854F-DBCEF0E65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CA71D95E-EC60-EF4F-846B-7A79825F0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D5F92E54-5F68-1D46-AB37-0C59342C7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FDCCF3C9-9B69-C24B-81BC-D09A4C9D3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C064433E-CD8C-8442-A774-1899D0A4D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AA26FDB4-3127-0B46-8BBE-8D3FFC2E1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C0D84409-42A8-E348-BD74-669E29699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417444DA-6FD1-EC47-BB9C-DEBE2E1D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9A40A70A-588A-5547-A7F6-5258C875D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BBBD48D1-8B12-2640-BCE4-B65186851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1DB2059-C1C2-1443-8C98-87165D240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Text Box 46">
              <a:extLst>
                <a:ext uri="{FF2B5EF4-FFF2-40B4-BE49-F238E27FC236}">
                  <a16:creationId xmlns:a16="http://schemas.microsoft.com/office/drawing/2014/main" id="{F7BB4DFC-A4E7-1949-AED1-1147357BB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8" name="Rectangle 48">
              <a:extLst>
                <a:ext uri="{FF2B5EF4-FFF2-40B4-BE49-F238E27FC236}">
                  <a16:creationId xmlns:a16="http://schemas.microsoft.com/office/drawing/2014/main" id="{E3153CD7-8766-F142-9BA2-9CC1A2246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Text Box 49">
              <a:extLst>
                <a:ext uri="{FF2B5EF4-FFF2-40B4-BE49-F238E27FC236}">
                  <a16:creationId xmlns:a16="http://schemas.microsoft.com/office/drawing/2014/main" id="{A2ACDE2C-BCF9-EC44-A3F2-62FA7343A2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0" name="Rectangle 51">
              <a:extLst>
                <a:ext uri="{FF2B5EF4-FFF2-40B4-BE49-F238E27FC236}">
                  <a16:creationId xmlns:a16="http://schemas.microsoft.com/office/drawing/2014/main" id="{46038743-B4F0-9848-A1CE-48F207772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" name="Text Box 52">
              <a:extLst>
                <a:ext uri="{FF2B5EF4-FFF2-40B4-BE49-F238E27FC236}">
                  <a16:creationId xmlns:a16="http://schemas.microsoft.com/office/drawing/2014/main" id="{94E2FA28-F267-2944-B300-74A5DD03A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62" name="Rectangle 54">
              <a:extLst>
                <a:ext uri="{FF2B5EF4-FFF2-40B4-BE49-F238E27FC236}">
                  <a16:creationId xmlns:a16="http://schemas.microsoft.com/office/drawing/2014/main" id="{7D93FD83-4DDF-964B-ACB2-E7F0A47A4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Text Box 55">
              <a:extLst>
                <a:ext uri="{FF2B5EF4-FFF2-40B4-BE49-F238E27FC236}">
                  <a16:creationId xmlns:a16="http://schemas.microsoft.com/office/drawing/2014/main" id="{259F6932-DF71-C347-85CD-093E6574D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57">
              <a:extLst>
                <a:ext uri="{FF2B5EF4-FFF2-40B4-BE49-F238E27FC236}">
                  <a16:creationId xmlns:a16="http://schemas.microsoft.com/office/drawing/2014/main" id="{5189FDDA-C71F-EA49-AE31-5DA569906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Text Box 58">
              <a:extLst>
                <a:ext uri="{FF2B5EF4-FFF2-40B4-BE49-F238E27FC236}">
                  <a16:creationId xmlns:a16="http://schemas.microsoft.com/office/drawing/2014/main" id="{FC8799AC-81DD-B940-ADAE-D26B5FC71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60">
              <a:extLst>
                <a:ext uri="{FF2B5EF4-FFF2-40B4-BE49-F238E27FC236}">
                  <a16:creationId xmlns:a16="http://schemas.microsoft.com/office/drawing/2014/main" id="{9B1A17A7-3D5F-5E4F-B70F-EAA8CD24E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Text Box 61">
              <a:extLst>
                <a:ext uri="{FF2B5EF4-FFF2-40B4-BE49-F238E27FC236}">
                  <a16:creationId xmlns:a16="http://schemas.microsoft.com/office/drawing/2014/main" id="{8BC91E47-7BFB-4F4B-93C5-F21B2C88A2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68" name="Text Box 62">
              <a:extLst>
                <a:ext uri="{FF2B5EF4-FFF2-40B4-BE49-F238E27FC236}">
                  <a16:creationId xmlns:a16="http://schemas.microsoft.com/office/drawing/2014/main" id="{16C67AF0-DC71-3F44-A855-3DD9110D4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9" name="Text Box 63">
              <a:extLst>
                <a:ext uri="{FF2B5EF4-FFF2-40B4-BE49-F238E27FC236}">
                  <a16:creationId xmlns:a16="http://schemas.microsoft.com/office/drawing/2014/main" id="{DDEB5914-9846-9443-B96A-FB86AE21A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0" name="Text Box 64">
              <a:extLst>
                <a:ext uri="{FF2B5EF4-FFF2-40B4-BE49-F238E27FC236}">
                  <a16:creationId xmlns:a16="http://schemas.microsoft.com/office/drawing/2014/main" id="{6FDC842D-0C7E-6148-9631-EBC47559EE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" name="Text Box 65">
              <a:extLst>
                <a:ext uri="{FF2B5EF4-FFF2-40B4-BE49-F238E27FC236}">
                  <a16:creationId xmlns:a16="http://schemas.microsoft.com/office/drawing/2014/main" id="{8089EB9B-A4CA-A047-A47E-17C359CA0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" name="Text Box 66">
              <a:extLst>
                <a:ext uri="{FF2B5EF4-FFF2-40B4-BE49-F238E27FC236}">
                  <a16:creationId xmlns:a16="http://schemas.microsoft.com/office/drawing/2014/main" id="{5F3D3665-055F-B645-A07B-66E313FBC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" name="Text Box 67">
              <a:extLst>
                <a:ext uri="{FF2B5EF4-FFF2-40B4-BE49-F238E27FC236}">
                  <a16:creationId xmlns:a16="http://schemas.microsoft.com/office/drawing/2014/main" id="{5136EE96-1E4A-3D4E-BCE5-A1D106040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" name="Text Box 68">
              <a:extLst>
                <a:ext uri="{FF2B5EF4-FFF2-40B4-BE49-F238E27FC236}">
                  <a16:creationId xmlns:a16="http://schemas.microsoft.com/office/drawing/2014/main" id="{D944F50A-4906-3342-A02A-75CD59102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" name="Text Box 69">
              <a:extLst>
                <a:ext uri="{FF2B5EF4-FFF2-40B4-BE49-F238E27FC236}">
                  <a16:creationId xmlns:a16="http://schemas.microsoft.com/office/drawing/2014/main" id="{35FE0CB4-D2DA-F14C-901E-45F7C2867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6" name="Text Box 70">
              <a:extLst>
                <a:ext uri="{FF2B5EF4-FFF2-40B4-BE49-F238E27FC236}">
                  <a16:creationId xmlns:a16="http://schemas.microsoft.com/office/drawing/2014/main" id="{F8AEFBFC-4E61-6D41-9CDD-C44F6706DA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7" name="Text Box 71">
              <a:extLst>
                <a:ext uri="{FF2B5EF4-FFF2-40B4-BE49-F238E27FC236}">
                  <a16:creationId xmlns:a16="http://schemas.microsoft.com/office/drawing/2014/main" id="{322EE286-216A-9245-A4F4-B38737437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F0DF4C9-8F20-C94C-BDC4-B5C7F370722C}"/>
              </a:ext>
            </a:extLst>
          </p:cNvPr>
          <p:cNvCxnSpPr>
            <a:cxnSpLocks/>
          </p:cNvCxnSpPr>
          <p:nvPr/>
        </p:nvCxnSpPr>
        <p:spPr>
          <a:xfrm flipH="1">
            <a:off x="7874912" y="4044187"/>
            <a:ext cx="1479396" cy="30730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eform 79">
            <a:extLst>
              <a:ext uri="{FF2B5EF4-FFF2-40B4-BE49-F238E27FC236}">
                <a16:creationId xmlns:a16="http://schemas.microsoft.com/office/drawing/2014/main" id="{FE3F5602-DDCA-E74F-BDFF-0BAE9FC8ED4B}"/>
              </a:ext>
            </a:extLst>
          </p:cNvPr>
          <p:cNvSpPr/>
          <p:nvPr/>
        </p:nvSpPr>
        <p:spPr>
          <a:xfrm>
            <a:off x="6257127" y="4585956"/>
            <a:ext cx="1148861" cy="422244"/>
          </a:xfrm>
          <a:custGeom>
            <a:avLst/>
            <a:gdLst>
              <a:gd name="connsiteX0" fmla="*/ 1148861 w 1148861"/>
              <a:gd name="connsiteY0" fmla="*/ 0 h 422244"/>
              <a:gd name="connsiteX1" fmla="*/ 597877 w 1148861"/>
              <a:gd name="connsiteY1" fmla="*/ 422031 h 422244"/>
              <a:gd name="connsiteX2" fmla="*/ 0 w 1148861"/>
              <a:gd name="connsiteY2" fmla="*/ 58616 h 422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8861" h="422244">
                <a:moveTo>
                  <a:pt x="1148861" y="0"/>
                </a:moveTo>
                <a:cubicBezTo>
                  <a:pt x="969107" y="206131"/>
                  <a:pt x="789354" y="412262"/>
                  <a:pt x="597877" y="422031"/>
                </a:cubicBezTo>
                <a:cubicBezTo>
                  <a:pt x="406400" y="431800"/>
                  <a:pt x="189523" y="103555"/>
                  <a:pt x="0" y="5861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7D7D7937-441D-654F-ACBF-95B4CBADBACC}"/>
              </a:ext>
            </a:extLst>
          </p:cNvPr>
          <p:cNvSpPr/>
          <p:nvPr/>
        </p:nvSpPr>
        <p:spPr>
          <a:xfrm>
            <a:off x="4950405" y="4656469"/>
            <a:ext cx="1148861" cy="422244"/>
          </a:xfrm>
          <a:custGeom>
            <a:avLst/>
            <a:gdLst>
              <a:gd name="connsiteX0" fmla="*/ 1148861 w 1148861"/>
              <a:gd name="connsiteY0" fmla="*/ 0 h 422244"/>
              <a:gd name="connsiteX1" fmla="*/ 597877 w 1148861"/>
              <a:gd name="connsiteY1" fmla="*/ 422031 h 422244"/>
              <a:gd name="connsiteX2" fmla="*/ 0 w 1148861"/>
              <a:gd name="connsiteY2" fmla="*/ 58616 h 422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8861" h="422244">
                <a:moveTo>
                  <a:pt x="1148861" y="0"/>
                </a:moveTo>
                <a:cubicBezTo>
                  <a:pt x="969107" y="206131"/>
                  <a:pt x="789354" y="412262"/>
                  <a:pt x="597877" y="422031"/>
                </a:cubicBezTo>
                <a:cubicBezTo>
                  <a:pt x="406400" y="431800"/>
                  <a:pt x="189523" y="103555"/>
                  <a:pt x="0" y="5861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58">
            <a:extLst>
              <a:ext uri="{FF2B5EF4-FFF2-40B4-BE49-F238E27FC236}">
                <a16:creationId xmlns:a16="http://schemas.microsoft.com/office/drawing/2014/main" id="{1840CC16-5F15-6B4C-BB35-C567676936EB}"/>
              </a:ext>
            </a:extLst>
          </p:cNvPr>
          <p:cNvGrpSpPr>
            <a:grpSpLocks/>
          </p:cNvGrpSpPr>
          <p:nvPr/>
        </p:nvGrpSpPr>
        <p:grpSpPr bwMode="auto">
          <a:xfrm>
            <a:off x="3949944" y="5439580"/>
            <a:ext cx="3119432" cy="939801"/>
            <a:chOff x="186" y="2768"/>
            <a:chExt cx="1965" cy="592"/>
          </a:xfrm>
        </p:grpSpPr>
        <p:sp>
          <p:nvSpPr>
            <p:cNvPr id="84" name="Line 59">
              <a:extLst>
                <a:ext uri="{FF2B5EF4-FFF2-40B4-BE49-F238E27FC236}">
                  <a16:creationId xmlns:a16="http://schemas.microsoft.com/office/drawing/2014/main" id="{B2CBB828-70F7-754C-8D62-CCA4C03B99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1" y="2820"/>
              <a:ext cx="0" cy="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" name="Line 60">
              <a:extLst>
                <a:ext uri="{FF2B5EF4-FFF2-40B4-BE49-F238E27FC236}">
                  <a16:creationId xmlns:a16="http://schemas.microsoft.com/office/drawing/2014/main" id="{7F6097C0-4C55-8B4A-B32D-9E1C3E2192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" y="3059"/>
              <a:ext cx="1965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0" name="Text Box 65">
              <a:extLst>
                <a:ext uri="{FF2B5EF4-FFF2-40B4-BE49-F238E27FC236}">
                  <a16:creationId xmlns:a16="http://schemas.microsoft.com/office/drawing/2014/main" id="{605918EE-5FB3-E547-99CC-1B6348D19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" y="3063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</a:rPr>
                <a:t>z</a:t>
              </a:r>
            </a:p>
          </p:txBody>
        </p:sp>
        <p:sp>
          <p:nvSpPr>
            <p:cNvPr id="95" name="Text Box 70">
              <a:extLst>
                <a:ext uri="{FF2B5EF4-FFF2-40B4-BE49-F238E27FC236}">
                  <a16:creationId xmlns:a16="http://schemas.microsoft.com/office/drawing/2014/main" id="{C411D51A-4715-FC43-9A9F-26C79E752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" y="3069"/>
              <a:ext cx="5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</a:rPr>
                <a:t>(</a:t>
              </a:r>
              <a:r>
                <a:rPr lang="en-US" dirty="0" err="1">
                  <a:latin typeface="Helvetica" pitchFamily="2" charset="0"/>
                </a:rPr>
                <a:t>u,x</a:t>
              </a:r>
              <a:r>
                <a:rPr lang="en-US" dirty="0">
                  <a:latin typeface="Helvetica" pitchFamily="2" charset="0"/>
                </a:rPr>
                <a:t>)</a:t>
              </a:r>
            </a:p>
          </p:txBody>
        </p:sp>
        <p:sp>
          <p:nvSpPr>
            <p:cNvPr id="96" name="Text Box 71">
              <a:extLst>
                <a:ext uri="{FF2B5EF4-FFF2-40B4-BE49-F238E27FC236}">
                  <a16:creationId xmlns:a16="http://schemas.microsoft.com/office/drawing/2014/main" id="{B23B957D-746F-CC4E-A00B-F51EBA5F0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" y="2768"/>
              <a:ext cx="105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</a:rPr>
                <a:t>destination</a:t>
              </a:r>
            </a:p>
          </p:txBody>
        </p:sp>
        <p:sp>
          <p:nvSpPr>
            <p:cNvPr id="97" name="Text Box 72">
              <a:extLst>
                <a:ext uri="{FF2B5EF4-FFF2-40B4-BE49-F238E27FC236}">
                  <a16:creationId xmlns:a16="http://schemas.microsoft.com/office/drawing/2014/main" id="{9A7C1996-D5A9-BB44-AFF8-AA7F928A78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5" y="2791"/>
              <a:ext cx="4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</a:rPr>
                <a:t>link</a:t>
              </a: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869D1D95-EC80-224A-9BFD-34CC1BB472B8}"/>
              </a:ext>
            </a:extLst>
          </p:cNvPr>
          <p:cNvSpPr txBox="1"/>
          <p:nvPr/>
        </p:nvSpPr>
        <p:spPr>
          <a:xfrm>
            <a:off x="2205704" y="5501919"/>
            <a:ext cx="1815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Forwarding table at </a:t>
            </a:r>
            <a:r>
              <a:rPr lang="en-US" sz="2400" dirty="0">
                <a:latin typeface="Courier" pitchFamily="2" charset="0"/>
              </a:rPr>
              <a:t>u</a:t>
            </a:r>
            <a:r>
              <a:rPr lang="en-US" sz="2400" dirty="0">
                <a:latin typeface="Helvetica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7864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9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Link-state: Shortest-path tree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513668"/>
            <a:ext cx="4652963" cy="5486400"/>
          </a:xfrm>
        </p:spPr>
        <p:txBody>
          <a:bodyPr/>
          <a:lstStyle/>
          <a:p>
            <a:r>
              <a:rPr lang="en-US" altLang="x-none" dirty="0"/>
              <a:t>Shortest-path tree from u</a:t>
            </a:r>
          </a:p>
        </p:txBody>
      </p:sp>
      <p:sp>
        <p:nvSpPr>
          <p:cNvPr id="40965" name="Rectangle 42"/>
          <p:cNvSpPr>
            <a:spLocks noGrp="1" noChangeArrowheads="1"/>
          </p:cNvSpPr>
          <p:nvPr>
            <p:ph type="body" sz="half" idx="2"/>
          </p:nvPr>
        </p:nvSpPr>
        <p:spPr>
          <a:xfrm>
            <a:off x="6596064" y="1513668"/>
            <a:ext cx="3843337" cy="5486400"/>
          </a:xfrm>
        </p:spPr>
        <p:txBody>
          <a:bodyPr/>
          <a:lstStyle/>
          <a:p>
            <a:r>
              <a:rPr lang="en-US" altLang="x-none" dirty="0"/>
              <a:t>Forwarding table at u</a:t>
            </a:r>
          </a:p>
          <a:p>
            <a:pPr>
              <a:buFontTx/>
              <a:buNone/>
            </a:pPr>
            <a:endParaRPr lang="en-US" altLang="x-none" dirty="0"/>
          </a:p>
        </p:txBody>
      </p:sp>
      <p:grpSp>
        <p:nvGrpSpPr>
          <p:cNvPr id="40966" name="Group 43"/>
          <p:cNvGrpSpPr>
            <a:grpSpLocks/>
          </p:cNvGrpSpPr>
          <p:nvPr/>
        </p:nvGrpSpPr>
        <p:grpSpPr bwMode="auto">
          <a:xfrm>
            <a:off x="2101850" y="2378857"/>
            <a:ext cx="4565650" cy="2625725"/>
            <a:chOff x="1307" y="1071"/>
            <a:chExt cx="2876" cy="1654"/>
          </a:xfrm>
        </p:grpSpPr>
        <p:sp>
          <p:nvSpPr>
            <p:cNvPr id="40991" name="Oval 5"/>
            <p:cNvSpPr>
              <a:spLocks noChangeArrowheads="1"/>
            </p:cNvSpPr>
            <p:nvPr/>
          </p:nvSpPr>
          <p:spPr bwMode="auto">
            <a:xfrm>
              <a:off x="1556" y="1695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0992" name="Oval 6"/>
            <p:cNvSpPr>
              <a:spLocks noChangeArrowheads="1"/>
            </p:cNvSpPr>
            <p:nvPr/>
          </p:nvSpPr>
          <p:spPr bwMode="auto">
            <a:xfrm>
              <a:off x="2099" y="2118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0993" name="Oval 7"/>
            <p:cNvSpPr>
              <a:spLocks noChangeArrowheads="1"/>
            </p:cNvSpPr>
            <p:nvPr/>
          </p:nvSpPr>
          <p:spPr bwMode="auto">
            <a:xfrm>
              <a:off x="2159" y="1325"/>
              <a:ext cx="181" cy="1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0994" name="Oval 8"/>
            <p:cNvSpPr>
              <a:spLocks noChangeArrowheads="1"/>
            </p:cNvSpPr>
            <p:nvPr/>
          </p:nvSpPr>
          <p:spPr bwMode="auto">
            <a:xfrm>
              <a:off x="2642" y="1748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0995" name="Oval 9"/>
            <p:cNvSpPr>
              <a:spLocks noChangeArrowheads="1"/>
            </p:cNvSpPr>
            <p:nvPr/>
          </p:nvSpPr>
          <p:spPr bwMode="auto">
            <a:xfrm>
              <a:off x="3185" y="2118"/>
              <a:ext cx="181" cy="159"/>
            </a:xfrm>
            <a:prstGeom prst="ellipse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0996" name="Oval 10"/>
            <p:cNvSpPr>
              <a:spLocks noChangeArrowheads="1"/>
            </p:cNvSpPr>
            <p:nvPr/>
          </p:nvSpPr>
          <p:spPr bwMode="auto">
            <a:xfrm>
              <a:off x="3185" y="1325"/>
              <a:ext cx="181" cy="1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0997" name="Oval 11"/>
            <p:cNvSpPr>
              <a:spLocks noChangeArrowheads="1"/>
            </p:cNvSpPr>
            <p:nvPr/>
          </p:nvSpPr>
          <p:spPr bwMode="auto">
            <a:xfrm>
              <a:off x="2702" y="2436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0998" name="Oval 12"/>
            <p:cNvSpPr>
              <a:spLocks noChangeArrowheads="1"/>
            </p:cNvSpPr>
            <p:nvPr/>
          </p:nvSpPr>
          <p:spPr bwMode="auto">
            <a:xfrm>
              <a:off x="3788" y="1695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0999" name="Line 13"/>
            <p:cNvSpPr>
              <a:spLocks noChangeShapeType="1"/>
            </p:cNvSpPr>
            <p:nvPr/>
          </p:nvSpPr>
          <p:spPr bwMode="auto">
            <a:xfrm flipV="1">
              <a:off x="1737" y="1430"/>
              <a:ext cx="422" cy="318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0" name="Line 14"/>
            <p:cNvSpPr>
              <a:spLocks noChangeShapeType="1"/>
            </p:cNvSpPr>
            <p:nvPr/>
          </p:nvSpPr>
          <p:spPr bwMode="auto">
            <a:xfrm>
              <a:off x="1702" y="1846"/>
              <a:ext cx="393" cy="33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1" name="Line 15"/>
            <p:cNvSpPr>
              <a:spLocks noChangeShapeType="1"/>
            </p:cNvSpPr>
            <p:nvPr/>
          </p:nvSpPr>
          <p:spPr bwMode="auto">
            <a:xfrm>
              <a:off x="2310" y="1439"/>
              <a:ext cx="362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2" name="Line 16"/>
            <p:cNvSpPr>
              <a:spLocks noChangeShapeType="1"/>
            </p:cNvSpPr>
            <p:nvPr/>
          </p:nvSpPr>
          <p:spPr bwMode="auto">
            <a:xfrm>
              <a:off x="2250" y="2224"/>
              <a:ext cx="45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3" name="Line 17"/>
            <p:cNvSpPr>
              <a:spLocks noChangeShapeType="1"/>
            </p:cNvSpPr>
            <p:nvPr/>
          </p:nvSpPr>
          <p:spPr bwMode="auto">
            <a:xfrm flipV="1">
              <a:off x="2270" y="1880"/>
              <a:ext cx="40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4" name="Line 18"/>
            <p:cNvSpPr>
              <a:spLocks noChangeShapeType="1"/>
            </p:cNvSpPr>
            <p:nvPr/>
          </p:nvSpPr>
          <p:spPr bwMode="auto">
            <a:xfrm>
              <a:off x="2793" y="1889"/>
              <a:ext cx="412" cy="247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5" name="Line 19"/>
            <p:cNvSpPr>
              <a:spLocks noChangeShapeType="1"/>
            </p:cNvSpPr>
            <p:nvPr/>
          </p:nvSpPr>
          <p:spPr bwMode="auto">
            <a:xfrm flipV="1">
              <a:off x="2853" y="2251"/>
              <a:ext cx="37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6" name="Line 20"/>
            <p:cNvSpPr>
              <a:spLocks noChangeShapeType="1"/>
            </p:cNvSpPr>
            <p:nvPr/>
          </p:nvSpPr>
          <p:spPr bwMode="auto">
            <a:xfrm flipV="1">
              <a:off x="2823" y="1774"/>
              <a:ext cx="965" cy="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7" name="Line 21"/>
            <p:cNvSpPr>
              <a:spLocks noChangeShapeType="1"/>
            </p:cNvSpPr>
            <p:nvPr/>
          </p:nvSpPr>
          <p:spPr bwMode="auto">
            <a:xfrm>
              <a:off x="2320" y="1395"/>
              <a:ext cx="865" cy="9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8" name="Line 22"/>
            <p:cNvSpPr>
              <a:spLocks noChangeShapeType="1"/>
            </p:cNvSpPr>
            <p:nvPr/>
          </p:nvSpPr>
          <p:spPr bwMode="auto">
            <a:xfrm>
              <a:off x="3356" y="1457"/>
              <a:ext cx="483" cy="264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9" name="Text Box 23"/>
            <p:cNvSpPr txBox="1">
              <a:spLocks noChangeArrowheads="1"/>
            </p:cNvSpPr>
            <p:nvPr/>
          </p:nvSpPr>
          <p:spPr bwMode="auto">
            <a:xfrm>
              <a:off x="1764" y="129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3</a:t>
              </a:r>
            </a:p>
          </p:txBody>
        </p:sp>
        <p:sp>
          <p:nvSpPr>
            <p:cNvPr id="41010" name="Text Box 24"/>
            <p:cNvSpPr txBox="1">
              <a:spLocks noChangeArrowheads="1"/>
            </p:cNvSpPr>
            <p:nvPr/>
          </p:nvSpPr>
          <p:spPr bwMode="auto">
            <a:xfrm>
              <a:off x="2619" y="1071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2</a:t>
              </a:r>
            </a:p>
          </p:txBody>
        </p:sp>
        <p:sp>
          <p:nvSpPr>
            <p:cNvPr id="41011" name="Text Box 25"/>
            <p:cNvSpPr txBox="1">
              <a:spLocks noChangeArrowheads="1"/>
            </p:cNvSpPr>
            <p:nvPr/>
          </p:nvSpPr>
          <p:spPr bwMode="auto">
            <a:xfrm>
              <a:off x="1835" y="171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2</a:t>
              </a:r>
            </a:p>
          </p:txBody>
        </p:sp>
        <p:sp>
          <p:nvSpPr>
            <p:cNvPr id="41012" name="Text Box 26"/>
            <p:cNvSpPr txBox="1">
              <a:spLocks noChangeArrowheads="1"/>
            </p:cNvSpPr>
            <p:nvPr/>
          </p:nvSpPr>
          <p:spPr bwMode="auto">
            <a:xfrm>
              <a:off x="2468" y="135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41013" name="Text Box 27"/>
            <p:cNvSpPr txBox="1">
              <a:spLocks noChangeArrowheads="1"/>
            </p:cNvSpPr>
            <p:nvPr/>
          </p:nvSpPr>
          <p:spPr bwMode="auto">
            <a:xfrm>
              <a:off x="2277" y="1759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41014" name="Text Box 28"/>
            <p:cNvSpPr txBox="1">
              <a:spLocks noChangeArrowheads="1"/>
            </p:cNvSpPr>
            <p:nvPr/>
          </p:nvSpPr>
          <p:spPr bwMode="auto">
            <a:xfrm>
              <a:off x="3082" y="150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41015" name="Text Box 29"/>
            <p:cNvSpPr txBox="1">
              <a:spLocks noChangeArrowheads="1"/>
            </p:cNvSpPr>
            <p:nvPr/>
          </p:nvSpPr>
          <p:spPr bwMode="auto">
            <a:xfrm>
              <a:off x="3524" y="124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41016" name="Text Box 30"/>
            <p:cNvSpPr txBox="1">
              <a:spLocks noChangeArrowheads="1"/>
            </p:cNvSpPr>
            <p:nvPr/>
          </p:nvSpPr>
          <p:spPr bwMode="auto">
            <a:xfrm>
              <a:off x="2247" y="2271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41017" name="Text Box 31"/>
            <p:cNvSpPr txBox="1">
              <a:spLocks noChangeArrowheads="1"/>
            </p:cNvSpPr>
            <p:nvPr/>
          </p:nvSpPr>
          <p:spPr bwMode="auto">
            <a:xfrm>
              <a:off x="2782" y="193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5</a:t>
              </a:r>
            </a:p>
          </p:txBody>
        </p:sp>
        <p:sp>
          <p:nvSpPr>
            <p:cNvPr id="41018" name="Text Box 32"/>
            <p:cNvSpPr txBox="1">
              <a:spLocks noChangeArrowheads="1"/>
            </p:cNvSpPr>
            <p:nvPr/>
          </p:nvSpPr>
          <p:spPr bwMode="auto">
            <a:xfrm>
              <a:off x="3032" y="22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3</a:t>
              </a:r>
            </a:p>
          </p:txBody>
        </p:sp>
        <p:sp>
          <p:nvSpPr>
            <p:cNvPr id="41019" name="Text Box 33"/>
            <p:cNvSpPr txBox="1">
              <a:spLocks noChangeArrowheads="1"/>
            </p:cNvSpPr>
            <p:nvPr/>
          </p:nvSpPr>
          <p:spPr bwMode="auto">
            <a:xfrm>
              <a:off x="1307" y="1628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0000FF"/>
                  </a:solidFill>
                </a:rPr>
                <a:t>u</a:t>
              </a:r>
            </a:p>
          </p:txBody>
        </p:sp>
        <p:sp>
          <p:nvSpPr>
            <p:cNvPr id="41020" name="Text Box 34"/>
            <p:cNvSpPr txBox="1">
              <a:spLocks noChangeArrowheads="1"/>
            </p:cNvSpPr>
            <p:nvPr/>
          </p:nvSpPr>
          <p:spPr bwMode="auto">
            <a:xfrm>
              <a:off x="2109" y="1080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0000FF"/>
                  </a:solidFill>
                </a:rPr>
                <a:t>v</a:t>
              </a:r>
            </a:p>
          </p:txBody>
        </p:sp>
        <p:sp>
          <p:nvSpPr>
            <p:cNvPr id="41021" name="Text Box 35"/>
            <p:cNvSpPr txBox="1">
              <a:spLocks noChangeArrowheads="1"/>
            </p:cNvSpPr>
            <p:nvPr/>
          </p:nvSpPr>
          <p:spPr bwMode="auto">
            <a:xfrm>
              <a:off x="2061" y="2257"/>
              <a:ext cx="2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0000FF"/>
                  </a:solidFill>
                </a:rPr>
                <a:t>w</a:t>
              </a:r>
            </a:p>
          </p:txBody>
        </p:sp>
        <p:sp>
          <p:nvSpPr>
            <p:cNvPr id="41022" name="Text Box 37"/>
            <p:cNvSpPr txBox="1">
              <a:spLocks noChangeArrowheads="1"/>
            </p:cNvSpPr>
            <p:nvPr/>
          </p:nvSpPr>
          <p:spPr bwMode="auto">
            <a:xfrm>
              <a:off x="2675" y="1523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41023" name="Text Box 38"/>
            <p:cNvSpPr txBox="1">
              <a:spLocks noChangeArrowheads="1"/>
            </p:cNvSpPr>
            <p:nvPr/>
          </p:nvSpPr>
          <p:spPr bwMode="auto">
            <a:xfrm>
              <a:off x="3184" y="1087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0000FF"/>
                  </a:solidFill>
                </a:rPr>
                <a:t>y</a:t>
              </a:r>
            </a:p>
          </p:txBody>
        </p:sp>
        <p:sp>
          <p:nvSpPr>
            <p:cNvPr id="41024" name="Text Box 39"/>
            <p:cNvSpPr txBox="1">
              <a:spLocks noChangeArrowheads="1"/>
            </p:cNvSpPr>
            <p:nvPr/>
          </p:nvSpPr>
          <p:spPr bwMode="auto">
            <a:xfrm>
              <a:off x="3987" y="162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0000FF"/>
                  </a:solidFill>
                </a:rPr>
                <a:t>z</a:t>
              </a:r>
            </a:p>
          </p:txBody>
        </p:sp>
        <p:sp>
          <p:nvSpPr>
            <p:cNvPr id="41025" name="Text Box 40"/>
            <p:cNvSpPr txBox="1">
              <a:spLocks noChangeArrowheads="1"/>
            </p:cNvSpPr>
            <p:nvPr/>
          </p:nvSpPr>
          <p:spPr bwMode="auto">
            <a:xfrm>
              <a:off x="2832" y="2475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41026" name="Text Box 41"/>
            <p:cNvSpPr txBox="1">
              <a:spLocks noChangeArrowheads="1"/>
            </p:cNvSpPr>
            <p:nvPr/>
          </p:nvSpPr>
          <p:spPr bwMode="auto">
            <a:xfrm>
              <a:off x="3395" y="2055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0000FF"/>
                  </a:solidFill>
                </a:rPr>
                <a:t>t</a:t>
              </a:r>
            </a:p>
          </p:txBody>
        </p:sp>
      </p:grpSp>
      <p:sp>
        <p:nvSpPr>
          <p:cNvPr id="40967" name="Line 45"/>
          <p:cNvSpPr>
            <a:spLocks noChangeShapeType="1"/>
          </p:cNvSpPr>
          <p:nvPr/>
        </p:nvSpPr>
        <p:spPr bwMode="auto">
          <a:xfrm>
            <a:off x="8593138" y="2637619"/>
            <a:ext cx="38100" cy="3851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68" name="Line 46"/>
          <p:cNvSpPr>
            <a:spLocks noChangeShapeType="1"/>
          </p:cNvSpPr>
          <p:nvPr/>
        </p:nvSpPr>
        <p:spPr bwMode="auto">
          <a:xfrm flipV="1">
            <a:off x="7286626" y="2940832"/>
            <a:ext cx="287972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0969" name="Group 70"/>
          <p:cNvGrpSpPr>
            <a:grpSpLocks/>
          </p:cNvGrpSpPr>
          <p:nvPr/>
        </p:nvGrpSpPr>
        <p:grpSpPr bwMode="auto">
          <a:xfrm>
            <a:off x="7858126" y="2994803"/>
            <a:ext cx="1920875" cy="523874"/>
            <a:chOff x="3990" y="1726"/>
            <a:chExt cx="1210" cy="330"/>
          </a:xfrm>
        </p:grpSpPr>
        <p:sp>
          <p:nvSpPr>
            <p:cNvPr id="40989" name="Text Box 47"/>
            <p:cNvSpPr txBox="1">
              <a:spLocks noChangeArrowheads="1"/>
            </p:cNvSpPr>
            <p:nvPr/>
          </p:nvSpPr>
          <p:spPr bwMode="auto">
            <a:xfrm>
              <a:off x="3990" y="1726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800" b="0" dirty="0">
                  <a:ea typeface="Helvetica" charset="0"/>
                  <a:cs typeface="Helvetica" charset="0"/>
                </a:rPr>
                <a:t>v</a:t>
              </a:r>
            </a:p>
          </p:txBody>
        </p:sp>
        <p:sp>
          <p:nvSpPr>
            <p:cNvPr id="40990" name="Text Box 52"/>
            <p:cNvSpPr txBox="1">
              <a:spLocks noChangeArrowheads="1"/>
            </p:cNvSpPr>
            <p:nvPr/>
          </p:nvSpPr>
          <p:spPr bwMode="auto">
            <a:xfrm>
              <a:off x="4633" y="1726"/>
              <a:ext cx="5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800" b="0">
                  <a:ea typeface="Helvetica" charset="0"/>
                  <a:cs typeface="Helvetica" charset="0"/>
                </a:rPr>
                <a:t>(u,v)</a:t>
              </a:r>
            </a:p>
          </p:txBody>
        </p:sp>
      </p:grpSp>
      <p:grpSp>
        <p:nvGrpSpPr>
          <p:cNvPr id="40970" name="Group 69"/>
          <p:cNvGrpSpPr>
            <a:grpSpLocks/>
          </p:cNvGrpSpPr>
          <p:nvPr/>
        </p:nvGrpSpPr>
        <p:grpSpPr bwMode="auto">
          <a:xfrm>
            <a:off x="7835902" y="3482172"/>
            <a:ext cx="2003426" cy="523876"/>
            <a:chOff x="3976" y="2022"/>
            <a:chExt cx="1262" cy="330"/>
          </a:xfrm>
        </p:grpSpPr>
        <p:sp>
          <p:nvSpPr>
            <p:cNvPr id="40987" name="Text Box 48"/>
            <p:cNvSpPr txBox="1">
              <a:spLocks noChangeArrowheads="1"/>
            </p:cNvSpPr>
            <p:nvPr/>
          </p:nvSpPr>
          <p:spPr bwMode="auto">
            <a:xfrm>
              <a:off x="3976" y="2022"/>
              <a:ext cx="2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800" b="0">
                  <a:ea typeface="Helvetica" charset="0"/>
                  <a:cs typeface="Helvetica" charset="0"/>
                </a:rPr>
                <a:t>w</a:t>
              </a:r>
            </a:p>
          </p:txBody>
        </p:sp>
        <p:sp>
          <p:nvSpPr>
            <p:cNvPr id="40988" name="Text Box 53"/>
            <p:cNvSpPr txBox="1">
              <a:spLocks noChangeArrowheads="1"/>
            </p:cNvSpPr>
            <p:nvPr/>
          </p:nvSpPr>
          <p:spPr bwMode="auto">
            <a:xfrm>
              <a:off x="4618" y="2022"/>
              <a:ext cx="62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800" b="0">
                  <a:ea typeface="Helvetica" charset="0"/>
                  <a:cs typeface="Helvetica" charset="0"/>
                </a:rPr>
                <a:t>(u,w)</a:t>
              </a:r>
            </a:p>
          </p:txBody>
        </p:sp>
      </p:grpSp>
      <p:grpSp>
        <p:nvGrpSpPr>
          <p:cNvPr id="40971" name="Group 68"/>
          <p:cNvGrpSpPr>
            <a:grpSpLocks/>
          </p:cNvGrpSpPr>
          <p:nvPr/>
        </p:nvGrpSpPr>
        <p:grpSpPr bwMode="auto">
          <a:xfrm>
            <a:off x="7847016" y="3969535"/>
            <a:ext cx="1992313" cy="525463"/>
            <a:chOff x="3983" y="2317"/>
            <a:chExt cx="1255" cy="331"/>
          </a:xfrm>
        </p:grpSpPr>
        <p:sp>
          <p:nvSpPr>
            <p:cNvPr id="40985" name="Text Box 49"/>
            <p:cNvSpPr txBox="1">
              <a:spLocks noChangeArrowheads="1"/>
            </p:cNvSpPr>
            <p:nvPr/>
          </p:nvSpPr>
          <p:spPr bwMode="auto">
            <a:xfrm>
              <a:off x="3983" y="2317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800" b="0">
                  <a:ea typeface="Helvetica" charset="0"/>
                  <a:cs typeface="Helvetica" charset="0"/>
                </a:rPr>
                <a:t>x</a:t>
              </a:r>
            </a:p>
          </p:txBody>
        </p:sp>
        <p:sp>
          <p:nvSpPr>
            <p:cNvPr id="40986" name="Text Box 54"/>
            <p:cNvSpPr txBox="1">
              <a:spLocks noChangeArrowheads="1"/>
            </p:cNvSpPr>
            <p:nvPr/>
          </p:nvSpPr>
          <p:spPr bwMode="auto">
            <a:xfrm>
              <a:off x="4618" y="2318"/>
              <a:ext cx="62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800" b="0">
                  <a:ea typeface="Helvetica" charset="0"/>
                  <a:cs typeface="Helvetica" charset="0"/>
                </a:rPr>
                <a:t>(u,w)</a:t>
              </a:r>
            </a:p>
          </p:txBody>
        </p:sp>
      </p:grpSp>
      <p:grpSp>
        <p:nvGrpSpPr>
          <p:cNvPr id="40972" name="Group 67"/>
          <p:cNvGrpSpPr>
            <a:grpSpLocks/>
          </p:cNvGrpSpPr>
          <p:nvPr/>
        </p:nvGrpSpPr>
        <p:grpSpPr bwMode="auto">
          <a:xfrm>
            <a:off x="7854951" y="4458481"/>
            <a:ext cx="1922463" cy="519112"/>
            <a:chOff x="3988" y="2613"/>
            <a:chExt cx="1211" cy="327"/>
          </a:xfrm>
        </p:grpSpPr>
        <p:sp>
          <p:nvSpPr>
            <p:cNvPr id="40983" name="Text Box 50"/>
            <p:cNvSpPr txBox="1">
              <a:spLocks noChangeArrowheads="1"/>
            </p:cNvSpPr>
            <p:nvPr/>
          </p:nvSpPr>
          <p:spPr bwMode="auto">
            <a:xfrm>
              <a:off x="3988" y="2613"/>
              <a:ext cx="23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800" b="0">
                  <a:ea typeface="Helvetica" charset="0"/>
                  <a:cs typeface="Helvetica" charset="0"/>
                </a:rPr>
                <a:t>y</a:t>
              </a:r>
            </a:p>
          </p:txBody>
        </p:sp>
        <p:sp>
          <p:nvSpPr>
            <p:cNvPr id="40984" name="Text Box 55"/>
            <p:cNvSpPr txBox="1">
              <a:spLocks noChangeArrowheads="1"/>
            </p:cNvSpPr>
            <p:nvPr/>
          </p:nvSpPr>
          <p:spPr bwMode="auto">
            <a:xfrm>
              <a:off x="4632" y="2613"/>
              <a:ext cx="5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800" b="0">
                  <a:ea typeface="Helvetica" charset="0"/>
                  <a:cs typeface="Helvetica" charset="0"/>
                </a:rPr>
                <a:t>(u,v)</a:t>
              </a:r>
            </a:p>
          </p:txBody>
        </p:sp>
      </p:grpSp>
      <p:grpSp>
        <p:nvGrpSpPr>
          <p:cNvPr id="40973" name="Group 66"/>
          <p:cNvGrpSpPr>
            <a:grpSpLocks/>
          </p:cNvGrpSpPr>
          <p:nvPr/>
        </p:nvGrpSpPr>
        <p:grpSpPr bwMode="auto">
          <a:xfrm>
            <a:off x="7853363" y="4945843"/>
            <a:ext cx="1924050" cy="520700"/>
            <a:chOff x="3987" y="2908"/>
            <a:chExt cx="1212" cy="328"/>
          </a:xfrm>
        </p:grpSpPr>
        <p:sp>
          <p:nvSpPr>
            <p:cNvPr id="40981" name="Text Box 51"/>
            <p:cNvSpPr txBox="1">
              <a:spLocks noChangeArrowheads="1"/>
            </p:cNvSpPr>
            <p:nvPr/>
          </p:nvSpPr>
          <p:spPr bwMode="auto">
            <a:xfrm>
              <a:off x="3987" y="2908"/>
              <a:ext cx="2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800" b="0">
                  <a:ea typeface="Helvetica" charset="0"/>
                  <a:cs typeface="Helvetica" charset="0"/>
                </a:rPr>
                <a:t>z</a:t>
              </a:r>
            </a:p>
          </p:txBody>
        </p:sp>
        <p:sp>
          <p:nvSpPr>
            <p:cNvPr id="40982" name="Text Box 56"/>
            <p:cNvSpPr txBox="1">
              <a:spLocks noChangeArrowheads="1"/>
            </p:cNvSpPr>
            <p:nvPr/>
          </p:nvSpPr>
          <p:spPr bwMode="auto">
            <a:xfrm>
              <a:off x="4632" y="2909"/>
              <a:ext cx="5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800" b="0">
                  <a:ea typeface="Helvetica" charset="0"/>
                  <a:cs typeface="Helvetica" charset="0"/>
                </a:rPr>
                <a:t>(u,v)</a:t>
              </a:r>
            </a:p>
          </p:txBody>
        </p:sp>
      </p:grpSp>
      <p:sp>
        <p:nvSpPr>
          <p:cNvPr id="40974" name="Text Box 58"/>
          <p:cNvSpPr txBox="1">
            <a:spLocks noChangeArrowheads="1"/>
          </p:cNvSpPr>
          <p:nvPr/>
        </p:nvSpPr>
        <p:spPr bwMode="auto">
          <a:xfrm>
            <a:off x="8923339" y="2456644"/>
            <a:ext cx="7248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800" b="0" dirty="0">
                <a:ea typeface="Helvetica" charset="0"/>
                <a:cs typeface="Helvetica" charset="0"/>
              </a:rPr>
              <a:t>link</a:t>
            </a:r>
          </a:p>
        </p:txBody>
      </p:sp>
      <p:grpSp>
        <p:nvGrpSpPr>
          <p:cNvPr id="40975" name="Group 65"/>
          <p:cNvGrpSpPr>
            <a:grpSpLocks/>
          </p:cNvGrpSpPr>
          <p:nvPr/>
        </p:nvGrpSpPr>
        <p:grpSpPr bwMode="auto">
          <a:xfrm>
            <a:off x="7859716" y="5434799"/>
            <a:ext cx="1979613" cy="523876"/>
            <a:chOff x="3991" y="3204"/>
            <a:chExt cx="1247" cy="330"/>
          </a:xfrm>
        </p:grpSpPr>
        <p:sp>
          <p:nvSpPr>
            <p:cNvPr id="40979" name="Text Box 59"/>
            <p:cNvSpPr txBox="1">
              <a:spLocks noChangeArrowheads="1"/>
            </p:cNvSpPr>
            <p:nvPr/>
          </p:nvSpPr>
          <p:spPr bwMode="auto">
            <a:xfrm>
              <a:off x="3991" y="3204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800" b="0">
                  <a:ea typeface="Helvetica" charset="0"/>
                  <a:cs typeface="Helvetica" charset="0"/>
                </a:rPr>
                <a:t>s</a:t>
              </a:r>
            </a:p>
          </p:txBody>
        </p:sp>
        <p:sp>
          <p:nvSpPr>
            <p:cNvPr id="40980" name="Text Box 60"/>
            <p:cNvSpPr txBox="1">
              <a:spLocks noChangeArrowheads="1"/>
            </p:cNvSpPr>
            <p:nvPr/>
          </p:nvSpPr>
          <p:spPr bwMode="auto">
            <a:xfrm>
              <a:off x="4618" y="3204"/>
              <a:ext cx="62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800" b="0">
                  <a:ea typeface="Helvetica" charset="0"/>
                  <a:cs typeface="Helvetica" charset="0"/>
                </a:rPr>
                <a:t>(u,w)</a:t>
              </a:r>
            </a:p>
          </p:txBody>
        </p:sp>
      </p:grpSp>
      <p:grpSp>
        <p:nvGrpSpPr>
          <p:cNvPr id="40976" name="Group 64"/>
          <p:cNvGrpSpPr>
            <a:grpSpLocks/>
          </p:cNvGrpSpPr>
          <p:nvPr/>
        </p:nvGrpSpPr>
        <p:grpSpPr bwMode="auto">
          <a:xfrm>
            <a:off x="7861302" y="5920574"/>
            <a:ext cx="1978026" cy="534988"/>
            <a:chOff x="3992" y="3544"/>
            <a:chExt cx="1246" cy="337"/>
          </a:xfrm>
        </p:grpSpPr>
        <p:sp>
          <p:nvSpPr>
            <p:cNvPr id="40977" name="Text Box 61"/>
            <p:cNvSpPr txBox="1">
              <a:spLocks noChangeArrowheads="1"/>
            </p:cNvSpPr>
            <p:nvPr/>
          </p:nvSpPr>
          <p:spPr bwMode="auto">
            <a:xfrm>
              <a:off x="3992" y="3551"/>
              <a:ext cx="17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800" b="0">
                  <a:ea typeface="Helvetica" charset="0"/>
                  <a:cs typeface="Helvetica" charset="0"/>
                </a:rPr>
                <a:t>t</a:t>
              </a:r>
            </a:p>
          </p:txBody>
        </p:sp>
        <p:sp>
          <p:nvSpPr>
            <p:cNvPr id="40978" name="Text Box 62"/>
            <p:cNvSpPr txBox="1">
              <a:spLocks noChangeArrowheads="1"/>
            </p:cNvSpPr>
            <p:nvPr/>
          </p:nvSpPr>
          <p:spPr bwMode="auto">
            <a:xfrm>
              <a:off x="4618" y="3544"/>
              <a:ext cx="62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800" b="0">
                  <a:ea typeface="Helvetica" charset="0"/>
                  <a:cs typeface="Helvetica" charset="0"/>
                </a:rPr>
                <a:t>(u,w)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72259" y="5161921"/>
            <a:ext cx="68405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Helvetica" charset="0"/>
                <a:ea typeface="Helvetica" charset="0"/>
                <a:cs typeface="Helvetica" charset="0"/>
              </a:rPr>
              <a:t>Counter-intuitive: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Operators may set the link metric to achieve certain shortest-path trees with the protocol</a:t>
            </a:r>
          </a:p>
        </p:txBody>
      </p:sp>
    </p:spTree>
    <p:extLst>
      <p:ext uri="{BB962C8B-B14F-4D97-AF65-F5344CB8AC3E}">
        <p14:creationId xmlns:p14="http://schemas.microsoft.com/office/powerpoint/2010/main" val="38967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Path-vector routing (BGP)</a:t>
            </a:r>
          </a:p>
        </p:txBody>
      </p:sp>
      <p:sp>
        <p:nvSpPr>
          <p:cNvPr id="471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altLang="x-none" dirty="0"/>
              <a:t>Key idea: advertise the entire path</a:t>
            </a:r>
          </a:p>
          <a:p>
            <a:r>
              <a:rPr lang="en-US" altLang="x-none" dirty="0"/>
              <a:t>Distance vector: send </a:t>
            </a:r>
            <a:r>
              <a:rPr lang="en-US" altLang="x-none" i="1" dirty="0"/>
              <a:t>distance metric</a:t>
            </a:r>
            <a:r>
              <a:rPr lang="en-US" altLang="x-none" dirty="0"/>
              <a:t> per </a:t>
            </a:r>
            <a:r>
              <a:rPr lang="en-US" altLang="x-none" dirty="0" err="1"/>
              <a:t>dest</a:t>
            </a:r>
            <a:r>
              <a:rPr lang="en-US" altLang="x-none" dirty="0"/>
              <a:t> d</a:t>
            </a:r>
          </a:p>
          <a:p>
            <a:r>
              <a:rPr lang="en-US" altLang="x-none" dirty="0"/>
              <a:t>Path vector: send the </a:t>
            </a:r>
            <a:r>
              <a:rPr lang="en-US" altLang="x-none" i="1" dirty="0"/>
              <a:t>entire path</a:t>
            </a:r>
            <a:r>
              <a:rPr lang="en-US" altLang="x-none" dirty="0"/>
              <a:t> for each </a:t>
            </a:r>
            <a:r>
              <a:rPr lang="en-US" altLang="x-none" dirty="0" err="1"/>
              <a:t>dest</a:t>
            </a:r>
            <a:r>
              <a:rPr lang="en-US" altLang="x-none" dirty="0"/>
              <a:t> d</a:t>
            </a:r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1944688" y="4364038"/>
          <a:ext cx="2647950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905266" imgH="1390844" progId="MSPhotoEd.3">
                  <p:embed/>
                </p:oleObj>
              </mc:Choice>
              <mc:Fallback>
                <p:oleObj name="Photo Editor Photo" r:id="rId3" imgW="1905266" imgH="1390844" progId="MSPhotoEd.3">
                  <p:embed/>
                  <p:pic>
                    <p:nvPicPr>
                      <p:cNvPr id="471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4364038"/>
                        <a:ext cx="2647950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Text Box 5"/>
          <p:cNvSpPr txBox="1">
            <a:spLocks noChangeArrowheads="1"/>
          </p:cNvSpPr>
          <p:nvPr/>
        </p:nvSpPr>
        <p:spPr bwMode="auto">
          <a:xfrm>
            <a:off x="3081338" y="5121276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>
                <a:latin typeface="Times New Roman" charset="0"/>
              </a:rPr>
              <a:t>3</a:t>
            </a:r>
            <a:endParaRPr lang="en-US" altLang="x-none" sz="1600" b="0">
              <a:latin typeface="Times New Roman" charset="0"/>
            </a:endParaRPr>
          </a:p>
        </p:txBody>
      </p:sp>
      <p:sp>
        <p:nvSpPr>
          <p:cNvPr id="47113" name="Line 6"/>
          <p:cNvSpPr>
            <a:spLocks noChangeShapeType="1"/>
          </p:cNvSpPr>
          <p:nvPr/>
        </p:nvSpPr>
        <p:spPr bwMode="auto">
          <a:xfrm flipH="1" flipV="1">
            <a:off x="7608888" y="5640388"/>
            <a:ext cx="202406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14" name="Group 7"/>
          <p:cNvGrpSpPr>
            <a:grpSpLocks/>
          </p:cNvGrpSpPr>
          <p:nvPr/>
        </p:nvGrpSpPr>
        <p:grpSpPr bwMode="auto">
          <a:xfrm>
            <a:off x="6391275" y="4992688"/>
            <a:ext cx="1290638" cy="1098550"/>
            <a:chOff x="2193" y="3325"/>
            <a:chExt cx="813" cy="692"/>
          </a:xfrm>
        </p:grpSpPr>
        <p:graphicFrame>
          <p:nvGraphicFramePr>
            <p:cNvPr id="47108" name="Object 4"/>
            <p:cNvGraphicFramePr>
              <a:graphicFrameLocks noChangeAspect="1"/>
            </p:cNvGraphicFramePr>
            <p:nvPr/>
          </p:nvGraphicFramePr>
          <p:xfrm>
            <a:off x="2193" y="3325"/>
            <a:ext cx="813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5" imgW="1905266" imgH="1390844" progId="MSPhotoEd.3">
                    <p:embed/>
                  </p:oleObj>
                </mc:Choice>
                <mc:Fallback>
                  <p:oleObj name="Photo Editor Photo" r:id="rId5" imgW="1905266" imgH="1390844" progId="MSPhotoEd.3">
                    <p:embed/>
                    <p:pic>
                      <p:nvPicPr>
                        <p:cNvPr id="4710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3" y="3325"/>
                          <a:ext cx="813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6" name="Text Box 9"/>
            <p:cNvSpPr txBox="1">
              <a:spLocks noChangeArrowheads="1"/>
            </p:cNvSpPr>
            <p:nvPr/>
          </p:nvSpPr>
          <p:spPr bwMode="auto">
            <a:xfrm>
              <a:off x="2507" y="350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>
                  <a:latin typeface="Times New Roman" charset="0"/>
                </a:rPr>
                <a:t>2</a:t>
              </a:r>
            </a:p>
          </p:txBody>
        </p:sp>
      </p:grpSp>
      <p:sp>
        <p:nvSpPr>
          <p:cNvPr id="47115" name="Line 10"/>
          <p:cNvSpPr>
            <a:spLocks noChangeShapeType="1"/>
          </p:cNvSpPr>
          <p:nvPr/>
        </p:nvSpPr>
        <p:spPr bwMode="auto">
          <a:xfrm flipH="1">
            <a:off x="4376738" y="5619750"/>
            <a:ext cx="215741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9564689" y="5141913"/>
          <a:ext cx="833437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6" imgW="1905266" imgH="1390844" progId="MSPhotoEd.3">
                  <p:embed/>
                </p:oleObj>
              </mc:Choice>
              <mc:Fallback>
                <p:oleObj name="Photo Editor Photo" r:id="rId6" imgW="1905266" imgH="1390844" progId="MSPhotoEd.3">
                  <p:embed/>
                  <p:pic>
                    <p:nvPicPr>
                      <p:cNvPr id="471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4689" y="5141913"/>
                        <a:ext cx="833437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6" name="Line 12"/>
          <p:cNvSpPr>
            <a:spLocks noChangeShapeType="1"/>
          </p:cNvSpPr>
          <p:nvPr/>
        </p:nvSpPr>
        <p:spPr bwMode="auto">
          <a:xfrm flipH="1" flipV="1">
            <a:off x="9959975" y="5751513"/>
            <a:ext cx="0" cy="40005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9839325" y="5268914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>
                <a:latin typeface="Times New Roman" charset="0"/>
              </a:rPr>
              <a:t>1</a:t>
            </a:r>
            <a:endParaRPr lang="en-US" altLang="x-none" sz="1600" b="0">
              <a:latin typeface="Times New Roman" charset="0"/>
            </a:endParaRP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9805989" y="6059488"/>
            <a:ext cx="382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800">
                <a:latin typeface="Times New Roman" charset="0"/>
              </a:rPr>
              <a:t>d</a:t>
            </a:r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4737101" y="4857751"/>
            <a:ext cx="1770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>
                <a:solidFill>
                  <a:srgbClr val="FF0000"/>
                </a:solidFill>
                <a:latin typeface="Times New Roman" charset="0"/>
              </a:rPr>
              <a:t>“d: path (2,1)”</a:t>
            </a:r>
            <a:endParaRPr lang="en-US" altLang="x-none" b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 flipH="1">
            <a:off x="4452939" y="5311775"/>
            <a:ext cx="2117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7847013" y="4859339"/>
            <a:ext cx="1579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>
                <a:solidFill>
                  <a:srgbClr val="FF0000"/>
                </a:solidFill>
                <a:latin typeface="Times New Roman" charset="0"/>
              </a:rPr>
              <a:t>“d: path (1)”</a:t>
            </a:r>
          </a:p>
        </p:txBody>
      </p:sp>
      <p:sp>
        <p:nvSpPr>
          <p:cNvPr id="47122" name="Line 18"/>
          <p:cNvSpPr>
            <a:spLocks noChangeShapeType="1"/>
          </p:cNvSpPr>
          <p:nvPr/>
        </p:nvSpPr>
        <p:spPr bwMode="auto">
          <a:xfrm flipH="1">
            <a:off x="7575550" y="5314950"/>
            <a:ext cx="21463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3" name="Text Box 19"/>
          <p:cNvSpPr txBox="1">
            <a:spLocks noChangeArrowheads="1"/>
          </p:cNvSpPr>
          <p:nvPr/>
        </p:nvSpPr>
        <p:spPr bwMode="auto">
          <a:xfrm>
            <a:off x="4711701" y="5716589"/>
            <a:ext cx="1287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b="0">
                <a:solidFill>
                  <a:srgbClr val="3333FF"/>
                </a:solidFill>
                <a:latin typeface="Times New Roman" charset="0"/>
              </a:rPr>
              <a:t>data traffic</a:t>
            </a:r>
          </a:p>
        </p:txBody>
      </p:sp>
      <p:sp>
        <p:nvSpPr>
          <p:cNvPr id="47124" name="Text Box 20"/>
          <p:cNvSpPr txBox="1">
            <a:spLocks noChangeArrowheads="1"/>
          </p:cNvSpPr>
          <p:nvPr/>
        </p:nvSpPr>
        <p:spPr bwMode="auto">
          <a:xfrm>
            <a:off x="7950201" y="5746751"/>
            <a:ext cx="1287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b="0">
                <a:solidFill>
                  <a:srgbClr val="3333FF"/>
                </a:solidFill>
                <a:latin typeface="Times New Roman" charset="0"/>
              </a:rPr>
              <a:t>data traffic</a:t>
            </a:r>
          </a:p>
        </p:txBody>
      </p:sp>
    </p:spTree>
    <p:extLst>
      <p:ext uri="{BB962C8B-B14F-4D97-AF65-F5344CB8AC3E}">
        <p14:creationId xmlns:p14="http://schemas.microsoft.com/office/powerpoint/2010/main" val="109575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Path-vector: Fast loop detection</a:t>
            </a:r>
          </a:p>
        </p:txBody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551780"/>
            <a:ext cx="9312276" cy="2702719"/>
          </a:xfrm>
        </p:spPr>
        <p:txBody>
          <a:bodyPr/>
          <a:lstStyle/>
          <a:p>
            <a:r>
              <a:rPr lang="en-US" altLang="x-none" dirty="0"/>
              <a:t>Node can easily detect a loop</a:t>
            </a:r>
          </a:p>
          <a:p>
            <a:pPr lvl="1"/>
            <a:r>
              <a:rPr lang="en-US" altLang="x-none" dirty="0"/>
              <a:t>Look for its own node identifier in the path</a:t>
            </a:r>
          </a:p>
          <a:p>
            <a:pPr lvl="1"/>
            <a:r>
              <a:rPr lang="en-US" altLang="x-none" dirty="0"/>
              <a:t>E.g., node 1 sees itself in the path “3, 2, 1”</a:t>
            </a:r>
          </a:p>
          <a:p>
            <a:r>
              <a:rPr lang="en-US" altLang="x-none" dirty="0"/>
              <a:t>Node can simply discard paths with loops</a:t>
            </a: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1944688" y="4210050"/>
          <a:ext cx="2647950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905266" imgH="1390844" progId="MSPhotoEd.3">
                  <p:embed/>
                </p:oleObj>
              </mc:Choice>
              <mc:Fallback>
                <p:oleObj name="Photo Editor Photo" r:id="rId3" imgW="1905266" imgH="1390844" progId="MSPhotoEd.3">
                  <p:embed/>
                  <p:pic>
                    <p:nvPicPr>
                      <p:cNvPr id="491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4210050"/>
                        <a:ext cx="2647950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Text Box 5"/>
          <p:cNvSpPr txBox="1">
            <a:spLocks noChangeArrowheads="1"/>
          </p:cNvSpPr>
          <p:nvPr/>
        </p:nvSpPr>
        <p:spPr bwMode="auto">
          <a:xfrm>
            <a:off x="3081338" y="496728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>
                <a:latin typeface="Times New Roman" charset="0"/>
              </a:rPr>
              <a:t>3</a:t>
            </a:r>
            <a:endParaRPr lang="en-US" altLang="x-none" sz="1600" b="0">
              <a:latin typeface="Times New Roman" charset="0"/>
            </a:endParaRPr>
          </a:p>
        </p:txBody>
      </p:sp>
      <p:grpSp>
        <p:nvGrpSpPr>
          <p:cNvPr id="49161" name="Group 6"/>
          <p:cNvGrpSpPr>
            <a:grpSpLocks/>
          </p:cNvGrpSpPr>
          <p:nvPr/>
        </p:nvGrpSpPr>
        <p:grpSpPr bwMode="auto">
          <a:xfrm>
            <a:off x="6391275" y="4838700"/>
            <a:ext cx="1290638" cy="1098550"/>
            <a:chOff x="2193" y="3325"/>
            <a:chExt cx="813" cy="692"/>
          </a:xfrm>
        </p:grpSpPr>
        <p:graphicFrame>
          <p:nvGraphicFramePr>
            <p:cNvPr id="49156" name="Object 4"/>
            <p:cNvGraphicFramePr>
              <a:graphicFrameLocks noChangeAspect="1"/>
            </p:cNvGraphicFramePr>
            <p:nvPr/>
          </p:nvGraphicFramePr>
          <p:xfrm>
            <a:off x="2193" y="3325"/>
            <a:ext cx="813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5" imgW="1905266" imgH="1390844" progId="MSPhotoEd.3">
                    <p:embed/>
                  </p:oleObj>
                </mc:Choice>
                <mc:Fallback>
                  <p:oleObj name="Photo Editor Photo" r:id="rId5" imgW="1905266" imgH="1390844" progId="MSPhotoEd.3">
                    <p:embed/>
                    <p:pic>
                      <p:nvPicPr>
                        <p:cNvPr id="4915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3" y="3325"/>
                          <a:ext cx="813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9" name="Text Box 8"/>
            <p:cNvSpPr txBox="1">
              <a:spLocks noChangeArrowheads="1"/>
            </p:cNvSpPr>
            <p:nvPr/>
          </p:nvSpPr>
          <p:spPr bwMode="auto">
            <a:xfrm>
              <a:off x="2507" y="350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>
                  <a:latin typeface="Times New Roman" charset="0"/>
                </a:rPr>
                <a:t>2</a:t>
              </a:r>
            </a:p>
          </p:txBody>
        </p:sp>
      </p:grp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9564689" y="4987926"/>
          <a:ext cx="833437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6" imgW="1905266" imgH="1390844" progId="MSPhotoEd.3">
                  <p:embed/>
                </p:oleObj>
              </mc:Choice>
              <mc:Fallback>
                <p:oleObj name="Photo Editor Photo" r:id="rId6" imgW="1905266" imgH="1390844" progId="MSPhotoEd.3">
                  <p:embed/>
                  <p:pic>
                    <p:nvPicPr>
                      <p:cNvPr id="491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4689" y="4987926"/>
                        <a:ext cx="833437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9839325" y="5114926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>
                <a:latin typeface="Times New Roman" charset="0"/>
              </a:rPr>
              <a:t>1</a:t>
            </a:r>
            <a:endParaRPr lang="en-US" altLang="x-none" sz="1600" b="0">
              <a:latin typeface="Times New Roman" charset="0"/>
            </a:endParaRPr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4737101" y="4703764"/>
            <a:ext cx="1770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>
                <a:solidFill>
                  <a:srgbClr val="FF0000"/>
                </a:solidFill>
                <a:latin typeface="Times New Roman" charset="0"/>
              </a:rPr>
              <a:t>“d: path (2,1)”</a:t>
            </a:r>
            <a:endParaRPr lang="en-US" altLang="x-none" b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 flipH="1">
            <a:off x="4452939" y="5157788"/>
            <a:ext cx="2117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7847013" y="4705351"/>
            <a:ext cx="1579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>
                <a:solidFill>
                  <a:srgbClr val="FF0000"/>
                </a:solidFill>
                <a:latin typeface="Times New Roman" charset="0"/>
              </a:rPr>
              <a:t>“d: path (1)”</a:t>
            </a:r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 flipH="1">
            <a:off x="7575550" y="5160964"/>
            <a:ext cx="2146300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7" name="Freeform 15"/>
          <p:cNvSpPr>
            <a:spLocks/>
          </p:cNvSpPr>
          <p:nvPr/>
        </p:nvSpPr>
        <p:spPr bwMode="auto">
          <a:xfrm>
            <a:off x="2403475" y="5618164"/>
            <a:ext cx="8166100" cy="903287"/>
          </a:xfrm>
          <a:custGeom>
            <a:avLst/>
            <a:gdLst>
              <a:gd name="T0" fmla="*/ 922377188 w 5144"/>
              <a:gd name="T1" fmla="*/ 488910042 h 569"/>
              <a:gd name="T2" fmla="*/ 1716227200 w 5144"/>
              <a:gd name="T3" fmla="*/ 1280238666 h 569"/>
              <a:gd name="T4" fmla="*/ 2147483647 w 5144"/>
              <a:gd name="T5" fmla="*/ 1219754950 h 569"/>
              <a:gd name="T6" fmla="*/ 2147483647 w 5144"/>
              <a:gd name="T7" fmla="*/ 0 h 569"/>
              <a:gd name="T8" fmla="*/ 0 60000 65536"/>
              <a:gd name="T9" fmla="*/ 0 60000 65536"/>
              <a:gd name="T10" fmla="*/ 0 60000 65536"/>
              <a:gd name="T11" fmla="*/ 0 60000 65536"/>
              <a:gd name="T12" fmla="*/ 0 w 5144"/>
              <a:gd name="T13" fmla="*/ 0 h 569"/>
              <a:gd name="T14" fmla="*/ 5144 w 5144"/>
              <a:gd name="T15" fmla="*/ 569 h 5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44" h="569">
                <a:moveTo>
                  <a:pt x="366" y="194"/>
                </a:moveTo>
                <a:cubicBezTo>
                  <a:pt x="183" y="327"/>
                  <a:pt x="0" y="460"/>
                  <a:pt x="681" y="508"/>
                </a:cubicBezTo>
                <a:cubicBezTo>
                  <a:pt x="1362" y="556"/>
                  <a:pt x="3766" y="569"/>
                  <a:pt x="4455" y="484"/>
                </a:cubicBezTo>
                <a:cubicBezTo>
                  <a:pt x="5144" y="399"/>
                  <a:pt x="4981" y="199"/>
                  <a:pt x="4818" y="0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5557838" y="6078539"/>
            <a:ext cx="1960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>
                <a:solidFill>
                  <a:srgbClr val="FF0000"/>
                </a:solidFill>
                <a:latin typeface="Times New Roman" charset="0"/>
              </a:rPr>
              <a:t>“d: path (3,2,1)”</a:t>
            </a:r>
            <a:endParaRPr lang="en-US" altLang="x-none" b="0">
              <a:solidFill>
                <a:srgbClr val="FF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92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Path-vector: Flexible policies</a:t>
            </a:r>
          </a:p>
        </p:txBody>
      </p:sp>
      <p:sp>
        <p:nvSpPr>
          <p:cNvPr id="512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Each node can apply local policies</a:t>
            </a:r>
          </a:p>
          <a:p>
            <a:pPr lvl="1"/>
            <a:r>
              <a:rPr lang="en-US" altLang="x-none" dirty="0"/>
              <a:t>Path selection: Which path to use?</a:t>
            </a:r>
          </a:p>
          <a:p>
            <a:pPr lvl="1"/>
            <a:r>
              <a:rPr lang="en-US" altLang="x-none" dirty="0"/>
              <a:t>Path export: Which paths to advertise?</a:t>
            </a:r>
          </a:p>
          <a:p>
            <a:r>
              <a:rPr lang="en-US" altLang="x-none" dirty="0"/>
              <a:t>Examples</a:t>
            </a:r>
          </a:p>
          <a:p>
            <a:pPr lvl="1"/>
            <a:r>
              <a:rPr lang="en-US" altLang="x-none" dirty="0"/>
              <a:t>Node 2 may prefer the path “2, 3, 1” over “2, 1”</a:t>
            </a:r>
          </a:p>
          <a:p>
            <a:pPr lvl="1"/>
            <a:r>
              <a:rPr lang="en-US" altLang="x-none" dirty="0"/>
              <a:t>Node 1 may not let node 3 hear the path “1, 2”</a:t>
            </a:r>
          </a:p>
        </p:txBody>
      </p:sp>
      <p:grpSp>
        <p:nvGrpSpPr>
          <p:cNvPr id="51211" name="Group 4"/>
          <p:cNvGrpSpPr>
            <a:grpSpLocks/>
          </p:cNvGrpSpPr>
          <p:nvPr/>
        </p:nvGrpSpPr>
        <p:grpSpPr bwMode="auto">
          <a:xfrm>
            <a:off x="2216150" y="4465638"/>
            <a:ext cx="3379788" cy="2189162"/>
            <a:chOff x="1728" y="2484"/>
            <a:chExt cx="2410" cy="1732"/>
          </a:xfrm>
        </p:grpSpPr>
        <p:grpSp>
          <p:nvGrpSpPr>
            <p:cNvPr id="51225" name="Group 5"/>
            <p:cNvGrpSpPr>
              <a:grpSpLocks/>
            </p:cNvGrpSpPr>
            <p:nvPr/>
          </p:nvGrpSpPr>
          <p:grpSpPr bwMode="auto">
            <a:xfrm>
              <a:off x="1728" y="2484"/>
              <a:ext cx="813" cy="692"/>
              <a:chOff x="2193" y="3325"/>
              <a:chExt cx="813" cy="692"/>
            </a:xfrm>
          </p:grpSpPr>
          <p:graphicFrame>
            <p:nvGraphicFramePr>
              <p:cNvPr id="51207" name="Object 7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Photo Editor Photo" r:id="rId3" imgW="1905266" imgH="1390844" progId="MSPhotoEd.3">
                      <p:embed/>
                    </p:oleObj>
                  </mc:Choice>
                  <mc:Fallback>
                    <p:oleObj name="Photo Editor Photo" r:id="rId3" imgW="1905266" imgH="1390844" progId="MSPhotoEd.3">
                      <p:embed/>
                      <p:pic>
                        <p:nvPicPr>
                          <p:cNvPr id="51207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233" name="Text Box 7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l"/>
                <a:r>
                  <a:rPr lang="en-US" altLang="x-none">
                    <a:latin typeface="Times New Roman" charset="0"/>
                  </a:rPr>
                  <a:t>2</a:t>
                </a:r>
              </a:p>
            </p:txBody>
          </p:sp>
        </p:grpSp>
        <p:grpSp>
          <p:nvGrpSpPr>
            <p:cNvPr id="51226" name="Group 8"/>
            <p:cNvGrpSpPr>
              <a:grpSpLocks/>
            </p:cNvGrpSpPr>
            <p:nvPr/>
          </p:nvGrpSpPr>
          <p:grpSpPr bwMode="auto">
            <a:xfrm>
              <a:off x="3325" y="2532"/>
              <a:ext cx="813" cy="692"/>
              <a:chOff x="2193" y="3325"/>
              <a:chExt cx="813" cy="692"/>
            </a:xfrm>
          </p:grpSpPr>
          <p:graphicFrame>
            <p:nvGraphicFramePr>
              <p:cNvPr id="51206" name="Object 6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Photo Editor Photo" r:id="rId5" imgW="1905266" imgH="1390844" progId="MSPhotoEd.3">
                      <p:embed/>
                    </p:oleObj>
                  </mc:Choice>
                  <mc:Fallback>
                    <p:oleObj name="Photo Editor Photo" r:id="rId5" imgW="1905266" imgH="1390844" progId="MSPhotoEd.3">
                      <p:embed/>
                      <p:pic>
                        <p:nvPicPr>
                          <p:cNvPr id="51206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232" name="Text Box 10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l"/>
                <a:r>
                  <a:rPr lang="en-US" altLang="x-none">
                    <a:latin typeface="Times New Roman" charset="0"/>
                  </a:rPr>
                  <a:t>3</a:t>
                </a:r>
              </a:p>
            </p:txBody>
          </p:sp>
        </p:grpSp>
        <p:grpSp>
          <p:nvGrpSpPr>
            <p:cNvPr id="51227" name="Group 11"/>
            <p:cNvGrpSpPr>
              <a:grpSpLocks/>
            </p:cNvGrpSpPr>
            <p:nvPr/>
          </p:nvGrpSpPr>
          <p:grpSpPr bwMode="auto">
            <a:xfrm>
              <a:off x="2550" y="3524"/>
              <a:ext cx="813" cy="692"/>
              <a:chOff x="2193" y="3325"/>
              <a:chExt cx="813" cy="692"/>
            </a:xfrm>
          </p:grpSpPr>
          <p:graphicFrame>
            <p:nvGraphicFramePr>
              <p:cNvPr id="51205" name="Object 5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Photo Editor Photo" r:id="rId6" imgW="1905266" imgH="1390844" progId="MSPhotoEd.3">
                      <p:embed/>
                    </p:oleObj>
                  </mc:Choice>
                  <mc:Fallback>
                    <p:oleObj name="Photo Editor Photo" r:id="rId6" imgW="1905266" imgH="1390844" progId="MSPhotoEd.3">
                      <p:embed/>
                      <p:pic>
                        <p:nvPicPr>
                          <p:cNvPr id="51205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231" name="Text Box 13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l"/>
                <a:r>
                  <a:rPr lang="en-US" altLang="x-none">
                    <a:latin typeface="Times New Roman" charset="0"/>
                  </a:rPr>
                  <a:t>1</a:t>
                </a:r>
              </a:p>
            </p:txBody>
          </p:sp>
        </p:grpSp>
        <p:sp>
          <p:nvSpPr>
            <p:cNvPr id="51228" name="Line 14"/>
            <p:cNvSpPr>
              <a:spLocks noChangeShapeType="1"/>
            </p:cNvSpPr>
            <p:nvPr/>
          </p:nvSpPr>
          <p:spPr bwMode="auto">
            <a:xfrm>
              <a:off x="2454" y="2750"/>
              <a:ext cx="101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9" name="Line 15"/>
            <p:cNvSpPr>
              <a:spLocks noChangeShapeType="1"/>
            </p:cNvSpPr>
            <p:nvPr/>
          </p:nvSpPr>
          <p:spPr bwMode="auto">
            <a:xfrm flipH="1">
              <a:off x="3107" y="3137"/>
              <a:ext cx="532" cy="4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0" name="Line 16"/>
            <p:cNvSpPr>
              <a:spLocks noChangeShapeType="1"/>
            </p:cNvSpPr>
            <p:nvPr/>
          </p:nvSpPr>
          <p:spPr bwMode="auto">
            <a:xfrm>
              <a:off x="2260" y="3040"/>
              <a:ext cx="581" cy="60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12" name="Group 17"/>
          <p:cNvGrpSpPr>
            <a:grpSpLocks/>
          </p:cNvGrpSpPr>
          <p:nvPr/>
        </p:nvGrpSpPr>
        <p:grpSpPr bwMode="auto">
          <a:xfrm>
            <a:off x="6288089" y="4503738"/>
            <a:ext cx="3379787" cy="2189162"/>
            <a:chOff x="1728" y="2484"/>
            <a:chExt cx="2410" cy="1732"/>
          </a:xfrm>
        </p:grpSpPr>
        <p:grpSp>
          <p:nvGrpSpPr>
            <p:cNvPr id="51216" name="Group 18"/>
            <p:cNvGrpSpPr>
              <a:grpSpLocks/>
            </p:cNvGrpSpPr>
            <p:nvPr/>
          </p:nvGrpSpPr>
          <p:grpSpPr bwMode="auto">
            <a:xfrm>
              <a:off x="1728" y="2484"/>
              <a:ext cx="813" cy="692"/>
              <a:chOff x="2193" y="3325"/>
              <a:chExt cx="813" cy="692"/>
            </a:xfrm>
          </p:grpSpPr>
          <p:graphicFrame>
            <p:nvGraphicFramePr>
              <p:cNvPr id="51204" name="Object 4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Photo Editor Photo" r:id="rId7" imgW="1905266" imgH="1390844" progId="MSPhotoEd.3">
                      <p:embed/>
                    </p:oleObj>
                  </mc:Choice>
                  <mc:Fallback>
                    <p:oleObj name="Photo Editor Photo" r:id="rId7" imgW="1905266" imgH="1390844" progId="MSPhotoEd.3">
                      <p:embed/>
                      <p:pic>
                        <p:nvPicPr>
                          <p:cNvPr id="51204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224" name="Text Box 20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l"/>
                <a:r>
                  <a:rPr lang="en-US" altLang="x-none">
                    <a:latin typeface="Times New Roman" charset="0"/>
                  </a:rPr>
                  <a:t>2</a:t>
                </a:r>
              </a:p>
            </p:txBody>
          </p:sp>
        </p:grpSp>
        <p:grpSp>
          <p:nvGrpSpPr>
            <p:cNvPr id="51217" name="Group 21"/>
            <p:cNvGrpSpPr>
              <a:grpSpLocks/>
            </p:cNvGrpSpPr>
            <p:nvPr/>
          </p:nvGrpSpPr>
          <p:grpSpPr bwMode="auto">
            <a:xfrm>
              <a:off x="3325" y="2532"/>
              <a:ext cx="813" cy="692"/>
              <a:chOff x="2193" y="3325"/>
              <a:chExt cx="813" cy="692"/>
            </a:xfrm>
          </p:grpSpPr>
          <p:graphicFrame>
            <p:nvGraphicFramePr>
              <p:cNvPr id="51203" name="Object 3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Photo Editor Photo" r:id="rId8" imgW="1905266" imgH="1390844" progId="MSPhotoEd.3">
                      <p:embed/>
                    </p:oleObj>
                  </mc:Choice>
                  <mc:Fallback>
                    <p:oleObj name="Photo Editor Photo" r:id="rId8" imgW="1905266" imgH="1390844" progId="MSPhotoEd.3">
                      <p:embed/>
                      <p:pic>
                        <p:nvPicPr>
                          <p:cNvPr id="51203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223" name="Text Box 23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l"/>
                <a:r>
                  <a:rPr lang="en-US" altLang="x-none">
                    <a:latin typeface="Times New Roman" charset="0"/>
                  </a:rPr>
                  <a:t>3</a:t>
                </a:r>
              </a:p>
            </p:txBody>
          </p:sp>
        </p:grpSp>
        <p:grpSp>
          <p:nvGrpSpPr>
            <p:cNvPr id="51218" name="Group 24"/>
            <p:cNvGrpSpPr>
              <a:grpSpLocks/>
            </p:cNvGrpSpPr>
            <p:nvPr/>
          </p:nvGrpSpPr>
          <p:grpSpPr bwMode="auto">
            <a:xfrm>
              <a:off x="2550" y="3524"/>
              <a:ext cx="813" cy="692"/>
              <a:chOff x="2193" y="3325"/>
              <a:chExt cx="813" cy="692"/>
            </a:xfrm>
          </p:grpSpPr>
          <p:graphicFrame>
            <p:nvGraphicFramePr>
              <p:cNvPr id="51202" name="Object 2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Photo Editor Photo" r:id="rId9" imgW="1905266" imgH="1390844" progId="MSPhotoEd.3">
                      <p:embed/>
                    </p:oleObj>
                  </mc:Choice>
                  <mc:Fallback>
                    <p:oleObj name="Photo Editor Photo" r:id="rId9" imgW="1905266" imgH="1390844" progId="MSPhotoEd.3">
                      <p:embed/>
                      <p:pic>
                        <p:nvPicPr>
                          <p:cNvPr id="51202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222" name="Text Box 26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l"/>
                <a:r>
                  <a:rPr lang="en-US" altLang="x-none">
                    <a:latin typeface="Times New Roman" charset="0"/>
                  </a:rPr>
                  <a:t>1</a:t>
                </a:r>
              </a:p>
            </p:txBody>
          </p:sp>
        </p:grpSp>
        <p:sp>
          <p:nvSpPr>
            <p:cNvPr id="51219" name="Line 27"/>
            <p:cNvSpPr>
              <a:spLocks noChangeShapeType="1"/>
            </p:cNvSpPr>
            <p:nvPr/>
          </p:nvSpPr>
          <p:spPr bwMode="auto">
            <a:xfrm>
              <a:off x="2454" y="2750"/>
              <a:ext cx="101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0" name="Line 28"/>
            <p:cNvSpPr>
              <a:spLocks noChangeShapeType="1"/>
            </p:cNvSpPr>
            <p:nvPr/>
          </p:nvSpPr>
          <p:spPr bwMode="auto">
            <a:xfrm flipH="1">
              <a:off x="3107" y="3137"/>
              <a:ext cx="532" cy="4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1" name="Line 29"/>
            <p:cNvSpPr>
              <a:spLocks noChangeShapeType="1"/>
            </p:cNvSpPr>
            <p:nvPr/>
          </p:nvSpPr>
          <p:spPr bwMode="auto">
            <a:xfrm>
              <a:off x="2260" y="3040"/>
              <a:ext cx="581" cy="60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13" name="Freeform 30"/>
          <p:cNvSpPr>
            <a:spLocks/>
          </p:cNvSpPr>
          <p:nvPr/>
        </p:nvSpPr>
        <p:spPr bwMode="auto">
          <a:xfrm>
            <a:off x="3438526" y="4965700"/>
            <a:ext cx="1044575" cy="692150"/>
          </a:xfrm>
          <a:custGeom>
            <a:avLst/>
            <a:gdLst>
              <a:gd name="T0" fmla="*/ 0 w 658"/>
              <a:gd name="T1" fmla="*/ 0 h 436"/>
              <a:gd name="T2" fmla="*/ 1464211575 w 658"/>
              <a:gd name="T3" fmla="*/ 183972200 h 436"/>
              <a:gd name="T4" fmla="*/ 1159271875 w 658"/>
              <a:gd name="T5" fmla="*/ 1098788125 h 436"/>
              <a:gd name="T6" fmla="*/ 0 60000 65536"/>
              <a:gd name="T7" fmla="*/ 0 60000 65536"/>
              <a:gd name="T8" fmla="*/ 0 60000 65536"/>
              <a:gd name="T9" fmla="*/ 0 w 658"/>
              <a:gd name="T10" fmla="*/ 0 h 436"/>
              <a:gd name="T11" fmla="*/ 658 w 658"/>
              <a:gd name="T12" fmla="*/ 436 h 4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8" h="436">
                <a:moveTo>
                  <a:pt x="0" y="0"/>
                </a:moveTo>
                <a:cubicBezTo>
                  <a:pt x="252" y="0"/>
                  <a:pt x="504" y="0"/>
                  <a:pt x="581" y="73"/>
                </a:cubicBezTo>
                <a:cubicBezTo>
                  <a:pt x="658" y="146"/>
                  <a:pt x="559" y="291"/>
                  <a:pt x="460" y="436"/>
                </a:cubicBezTo>
              </a:path>
            </a:pathLst>
          </a:custGeom>
          <a:noFill/>
          <a:ln w="50800">
            <a:solidFill>
              <a:srgbClr val="0099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1214" name="Line 31"/>
          <p:cNvSpPr>
            <a:spLocks noChangeShapeType="1"/>
          </p:cNvSpPr>
          <p:nvPr/>
        </p:nvSpPr>
        <p:spPr bwMode="auto">
          <a:xfrm>
            <a:off x="2832101" y="5349876"/>
            <a:ext cx="652463" cy="614363"/>
          </a:xfrm>
          <a:prstGeom prst="line">
            <a:avLst/>
          </a:prstGeom>
          <a:noFill/>
          <a:ln w="50800">
            <a:solidFill>
              <a:srgbClr val="009900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Freeform 32"/>
          <p:cNvSpPr>
            <a:spLocks/>
          </p:cNvSpPr>
          <p:nvPr/>
        </p:nvSpPr>
        <p:spPr bwMode="auto">
          <a:xfrm>
            <a:off x="7362826" y="5233988"/>
            <a:ext cx="1190625" cy="512762"/>
          </a:xfrm>
          <a:custGeom>
            <a:avLst/>
            <a:gdLst>
              <a:gd name="T0" fmla="*/ 1890117188 w 750"/>
              <a:gd name="T1" fmla="*/ 120967382 h 323"/>
              <a:gd name="T2" fmla="*/ 1038304375 w 750"/>
              <a:gd name="T3" fmla="*/ 793847651 h 323"/>
              <a:gd name="T4" fmla="*/ 0 w 750"/>
              <a:gd name="T5" fmla="*/ 0 h 323"/>
              <a:gd name="T6" fmla="*/ 0 60000 65536"/>
              <a:gd name="T7" fmla="*/ 0 60000 65536"/>
              <a:gd name="T8" fmla="*/ 0 60000 65536"/>
              <a:gd name="T9" fmla="*/ 0 w 750"/>
              <a:gd name="T10" fmla="*/ 0 h 323"/>
              <a:gd name="T11" fmla="*/ 750 w 750"/>
              <a:gd name="T12" fmla="*/ 323 h 3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50" h="323">
                <a:moveTo>
                  <a:pt x="750" y="48"/>
                </a:moveTo>
                <a:cubicBezTo>
                  <a:pt x="643" y="185"/>
                  <a:pt x="537" y="323"/>
                  <a:pt x="412" y="315"/>
                </a:cubicBezTo>
                <a:cubicBezTo>
                  <a:pt x="287" y="307"/>
                  <a:pt x="143" y="153"/>
                  <a:pt x="0" y="0"/>
                </a:cubicBezTo>
              </a:path>
            </a:pathLst>
          </a:custGeom>
          <a:noFill/>
          <a:ln w="50800">
            <a:solidFill>
              <a:srgbClr val="FF33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71773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design: put OF tables in the kernel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41" y="1406479"/>
            <a:ext cx="10058400" cy="40110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1663" y="5417560"/>
            <a:ext cx="113686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Large policies: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Low performance with 100+ lookups per packet</a:t>
            </a:r>
          </a:p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Merging policies is problematic: </a:t>
            </a:r>
            <a:r>
              <a:rPr lang="en-US" sz="28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cross-product explosion</a:t>
            </a:r>
          </a:p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Complex logic in kernel: rules with </a:t>
            </a:r>
            <a:r>
              <a:rPr lang="en-US" sz="28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wildcards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require complex </a:t>
            </a:r>
            <a:r>
              <a:rPr lang="en-US" sz="2800" dirty="0" err="1">
                <a:latin typeface="Helvetica" charset="0"/>
                <a:ea typeface="Helvetica" charset="0"/>
                <a:cs typeface="Helvetica" charset="0"/>
              </a:rPr>
              <a:t>algoriths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11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4"/>
          <p:cNvSpPr>
            <a:spLocks noGrp="1"/>
          </p:cNvSpPr>
          <p:nvPr>
            <p:ph type="ctrTitle"/>
          </p:nvPr>
        </p:nvSpPr>
        <p:spPr>
          <a:xfrm>
            <a:off x="1524000" y="2098758"/>
            <a:ext cx="9144000" cy="2387600"/>
          </a:xfrm>
        </p:spPr>
        <p:txBody>
          <a:bodyPr/>
          <a:lstStyle/>
          <a:p>
            <a:r>
              <a:rPr lang="en-US" altLang="x-none" dirty="0"/>
              <a:t>Learning the locations of the endpoints</a:t>
            </a:r>
          </a:p>
        </p:txBody>
      </p:sp>
    </p:spTree>
    <p:extLst>
      <p:ext uri="{BB962C8B-B14F-4D97-AF65-F5344CB8AC3E}">
        <p14:creationId xmlns:p14="http://schemas.microsoft.com/office/powerpoint/2010/main" val="1852389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143" y="3132272"/>
            <a:ext cx="5334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7743" y="3208472"/>
            <a:ext cx="990600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Line 13"/>
          <p:cNvSpPr>
            <a:spLocks noChangeShapeType="1"/>
          </p:cNvSpPr>
          <p:nvPr/>
        </p:nvSpPr>
        <p:spPr bwMode="auto">
          <a:xfrm flipV="1">
            <a:off x="7918343" y="3589471"/>
            <a:ext cx="381000" cy="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5" name="Line 13"/>
          <p:cNvSpPr>
            <a:spLocks noChangeShapeType="1"/>
          </p:cNvSpPr>
          <p:nvPr/>
        </p:nvSpPr>
        <p:spPr bwMode="auto">
          <a:xfrm>
            <a:off x="10204343" y="3665671"/>
            <a:ext cx="838200" cy="6096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Finding the endpoints</a:t>
            </a:r>
          </a:p>
        </p:txBody>
      </p:sp>
      <p:sp>
        <p:nvSpPr>
          <p:cNvPr id="56327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altLang="x-none" dirty="0"/>
              <a:t>Computing the forwarding table</a:t>
            </a:r>
          </a:p>
          <a:p>
            <a:pPr lvl="1"/>
            <a:r>
              <a:rPr lang="en-US" altLang="x-none" dirty="0"/>
              <a:t>Still must figure out where the endpoints are</a:t>
            </a:r>
          </a:p>
          <a:p>
            <a:endParaRPr lang="en-US" altLang="x-none" dirty="0"/>
          </a:p>
          <a:p>
            <a:r>
              <a:rPr lang="en-US" altLang="x-none" dirty="0"/>
              <a:t>How to find the endpoints?</a:t>
            </a:r>
          </a:p>
          <a:p>
            <a:pPr lvl="1"/>
            <a:r>
              <a:rPr lang="en-US" altLang="x-none" dirty="0"/>
              <a:t>Learning/flooding (Ethernet)</a:t>
            </a:r>
          </a:p>
          <a:p>
            <a:pPr lvl="1"/>
            <a:r>
              <a:rPr lang="en-US" altLang="x-none" dirty="0"/>
              <a:t>Injecting into the routing protocol</a:t>
            </a:r>
          </a:p>
          <a:p>
            <a:pPr lvl="1"/>
            <a:r>
              <a:rPr lang="en-US" altLang="x-none" dirty="0"/>
              <a:t>Dissemination using a different protocol</a:t>
            </a:r>
          </a:p>
          <a:p>
            <a:pPr lvl="1"/>
            <a:r>
              <a:rPr lang="en-US" altLang="x-none" dirty="0"/>
              <a:t>Central directory service</a:t>
            </a:r>
          </a:p>
          <a:p>
            <a:pPr lvl="1"/>
            <a:endParaRPr lang="en-US" altLang="x-none" dirty="0"/>
          </a:p>
          <a:p>
            <a:r>
              <a:rPr lang="en-US" altLang="x-none" dirty="0"/>
              <a:t>Ways to curb scaling challenges</a:t>
            </a:r>
          </a:p>
          <a:p>
            <a:pPr lvl="1"/>
            <a:r>
              <a:rPr lang="en-US" altLang="x-none" dirty="0"/>
              <a:t>E.g., spanning tree per VLAN for endpoint flooding</a:t>
            </a:r>
          </a:p>
          <a:p>
            <a:endParaRPr lang="en-US" altLang="x-none" dirty="0"/>
          </a:p>
          <a:p>
            <a:pPr lvl="1"/>
            <a:endParaRPr lang="en-US" altLang="x-none" dirty="0"/>
          </a:p>
          <a:p>
            <a:pPr lvl="1">
              <a:buFont typeface="Helvetica" charset="0"/>
              <a:buNone/>
            </a:pPr>
            <a:endParaRPr lang="en-US" altLang="x-none" dirty="0"/>
          </a:p>
        </p:txBody>
      </p:sp>
      <p:sp>
        <p:nvSpPr>
          <p:cNvPr id="56329" name="Oval 5"/>
          <p:cNvSpPr>
            <a:spLocks noChangeArrowheads="1"/>
          </p:cNvSpPr>
          <p:nvPr/>
        </p:nvSpPr>
        <p:spPr bwMode="auto">
          <a:xfrm>
            <a:off x="9032769" y="2617922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6330" name="Oval 6"/>
          <p:cNvSpPr>
            <a:spLocks noChangeArrowheads="1"/>
          </p:cNvSpPr>
          <p:nvPr/>
        </p:nvSpPr>
        <p:spPr bwMode="auto">
          <a:xfrm>
            <a:off x="8226319" y="3462472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6331" name="Oval 7"/>
          <p:cNvSpPr>
            <a:spLocks noChangeArrowheads="1"/>
          </p:cNvSpPr>
          <p:nvPr/>
        </p:nvSpPr>
        <p:spPr bwMode="auto">
          <a:xfrm>
            <a:off x="9839219" y="3462472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6332" name="Oval 8"/>
          <p:cNvSpPr>
            <a:spLocks noChangeArrowheads="1"/>
          </p:cNvSpPr>
          <p:nvPr/>
        </p:nvSpPr>
        <p:spPr bwMode="auto">
          <a:xfrm>
            <a:off x="8956569" y="403873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6333" name="Oval 9"/>
          <p:cNvSpPr>
            <a:spLocks noChangeArrowheads="1"/>
          </p:cNvSpPr>
          <p:nvPr/>
        </p:nvSpPr>
        <p:spPr bwMode="auto">
          <a:xfrm>
            <a:off x="9955107" y="4691197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6334" name="Oval 10"/>
          <p:cNvSpPr>
            <a:spLocks noChangeArrowheads="1"/>
          </p:cNvSpPr>
          <p:nvPr/>
        </p:nvSpPr>
        <p:spPr bwMode="auto">
          <a:xfrm>
            <a:off x="7918344" y="4461010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6335" name="Oval 11"/>
          <p:cNvSpPr>
            <a:spLocks noChangeArrowheads="1"/>
          </p:cNvSpPr>
          <p:nvPr/>
        </p:nvSpPr>
        <p:spPr bwMode="auto">
          <a:xfrm>
            <a:off x="8724794" y="4883285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6336" name="Line 11"/>
          <p:cNvSpPr>
            <a:spLocks noChangeShapeType="1"/>
          </p:cNvSpPr>
          <p:nvPr/>
        </p:nvSpPr>
        <p:spPr bwMode="auto">
          <a:xfrm flipH="1">
            <a:off x="8572394" y="2962409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7" name="Line 12"/>
          <p:cNvSpPr>
            <a:spLocks noChangeShapeType="1"/>
          </p:cNvSpPr>
          <p:nvPr/>
        </p:nvSpPr>
        <p:spPr bwMode="auto">
          <a:xfrm>
            <a:off x="9416944" y="2924309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8" name="Line 13"/>
          <p:cNvSpPr>
            <a:spLocks noChangeShapeType="1"/>
          </p:cNvSpPr>
          <p:nvPr/>
        </p:nvSpPr>
        <p:spPr bwMode="auto">
          <a:xfrm>
            <a:off x="8572394" y="3768860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9" name="Line 14"/>
          <p:cNvSpPr>
            <a:spLocks noChangeShapeType="1"/>
          </p:cNvSpPr>
          <p:nvPr/>
        </p:nvSpPr>
        <p:spPr bwMode="auto">
          <a:xfrm>
            <a:off x="9301056" y="4345122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0" name="Line 15"/>
          <p:cNvSpPr>
            <a:spLocks noChangeShapeType="1"/>
          </p:cNvSpPr>
          <p:nvPr/>
        </p:nvSpPr>
        <p:spPr bwMode="auto">
          <a:xfrm>
            <a:off x="10069407" y="3846646"/>
            <a:ext cx="115887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1" name="Line 16"/>
          <p:cNvSpPr>
            <a:spLocks noChangeShapeType="1"/>
          </p:cNvSpPr>
          <p:nvPr/>
        </p:nvSpPr>
        <p:spPr bwMode="auto">
          <a:xfrm>
            <a:off x="9262956" y="3000510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2" name="Line 17"/>
          <p:cNvSpPr>
            <a:spLocks noChangeShapeType="1"/>
          </p:cNvSpPr>
          <p:nvPr/>
        </p:nvSpPr>
        <p:spPr bwMode="auto">
          <a:xfrm flipV="1">
            <a:off x="8302518" y="4345121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3" name="Line 18"/>
          <p:cNvSpPr>
            <a:spLocks noChangeShapeType="1"/>
          </p:cNvSpPr>
          <p:nvPr/>
        </p:nvSpPr>
        <p:spPr bwMode="auto">
          <a:xfrm flipV="1">
            <a:off x="8956568" y="4383222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4" name="Line 19"/>
          <p:cNvSpPr>
            <a:spLocks noChangeShapeType="1"/>
          </p:cNvSpPr>
          <p:nvPr/>
        </p:nvSpPr>
        <p:spPr bwMode="auto">
          <a:xfrm flipH="1" flipV="1">
            <a:off x="8262831" y="4767397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0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4" name="Rectangle 2">
            <a:extLst>
              <a:ext uri="{FF2B5EF4-FFF2-40B4-BE49-F238E27FC236}">
                <a16:creationId xmlns:a16="http://schemas.microsoft.com/office/drawing/2014/main" id="{21C65B48-B2FF-3C32-1D57-DC3BF6AF40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Learning and Flooding</a:t>
            </a:r>
          </a:p>
        </p:txBody>
      </p:sp>
      <p:sp>
        <p:nvSpPr>
          <p:cNvPr id="57355" name="Rectangle 3">
            <a:extLst>
              <a:ext uri="{FF2B5EF4-FFF2-40B4-BE49-F238E27FC236}">
                <a16:creationId xmlns:a16="http://schemas.microsoft.com/office/drawing/2014/main" id="{2EBDF7A3-FBE3-7F32-94DC-1CC2EBE282B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When a frame arrives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Inspect the </a:t>
            </a:r>
            <a:r>
              <a:rPr lang="en-US" altLang="en-US" i="1" dirty="0"/>
              <a:t>source</a:t>
            </a:r>
            <a:r>
              <a:rPr lang="en-US" altLang="en-US" dirty="0"/>
              <a:t> address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Associate address with the </a:t>
            </a:r>
            <a:r>
              <a:rPr lang="en-US" altLang="en-US" i="1" dirty="0"/>
              <a:t>incoming</a:t>
            </a:r>
            <a:r>
              <a:rPr lang="en-US" altLang="en-US" dirty="0"/>
              <a:t> interface</a:t>
            </a:r>
          </a:p>
        </p:txBody>
      </p:sp>
      <p:sp>
        <p:nvSpPr>
          <p:cNvPr id="57356" name="Content Placeholder 25">
            <a:extLst>
              <a:ext uri="{FF2B5EF4-FFF2-40B4-BE49-F238E27FC236}">
                <a16:creationId xmlns:a16="http://schemas.microsoft.com/office/drawing/2014/main" id="{9E1AA788-999B-97A2-0D5C-6968849C5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219200"/>
            <a:ext cx="4343400" cy="5486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When the frame has an unfamiliar destination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Forward out all interfaces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… except for the one where the frame arrived</a:t>
            </a:r>
          </a:p>
          <a:p>
            <a:endParaRPr lang="en-US" altLang="en-US" dirty="0"/>
          </a:p>
        </p:txBody>
      </p:sp>
      <p:sp>
        <p:nvSpPr>
          <p:cNvPr id="57358" name="Rectangle 4">
            <a:extLst>
              <a:ext uri="{FF2B5EF4-FFF2-40B4-BE49-F238E27FC236}">
                <a16:creationId xmlns:a16="http://schemas.microsoft.com/office/drawing/2014/main" id="{6298BD64-F8CB-4084-9C9D-656FD3E21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363" y="5072063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  <a:contourClr>
              <a:srgbClr val="CC99FF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57346" name="Object 2">
            <a:extLst>
              <a:ext uri="{FF2B5EF4-FFF2-40B4-BE49-F238E27FC236}">
                <a16:creationId xmlns:a16="http://schemas.microsoft.com/office/drawing/2014/main" id="{DAC61F7B-494D-9DFC-F778-A806BBB8FE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3013" y="3790951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57346" name="Object 2">
                        <a:extLst>
                          <a:ext uri="{FF2B5EF4-FFF2-40B4-BE49-F238E27FC236}">
                            <a16:creationId xmlns:a16="http://schemas.microsoft.com/office/drawing/2014/main" id="{DAC61F7B-494D-9DFC-F778-A806BBB8FE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3013" y="3790951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Object 3">
            <a:extLst>
              <a:ext uri="{FF2B5EF4-FFF2-40B4-BE49-F238E27FC236}">
                <a16:creationId xmlns:a16="http://schemas.microsoft.com/office/drawing/2014/main" id="{D9536A09-E7F4-1EBC-5858-5C9E12D002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3176" y="6051551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57347" name="Object 3">
                        <a:extLst>
                          <a:ext uri="{FF2B5EF4-FFF2-40B4-BE49-F238E27FC236}">
                            <a16:creationId xmlns:a16="http://schemas.microsoft.com/office/drawing/2014/main" id="{D9536A09-E7F4-1EBC-5858-5C9E12D002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3176" y="6051551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4">
            <a:extLst>
              <a:ext uri="{FF2B5EF4-FFF2-40B4-BE49-F238E27FC236}">
                <a16:creationId xmlns:a16="http://schemas.microsoft.com/office/drawing/2014/main" id="{CF5A3C66-2A4C-FF0A-153F-6D88ECF59C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97476" y="4819651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17462500" imgH="14478000" progId="MS_ClipArt_Gallery.2">
                  <p:embed/>
                </p:oleObj>
              </mc:Choice>
              <mc:Fallback>
                <p:oleObj name="Clip" r:id="rId6" imgW="17462500" imgH="14478000" progId="MS_ClipArt_Gallery.2">
                  <p:embed/>
                  <p:pic>
                    <p:nvPicPr>
                      <p:cNvPr id="57348" name="Object 4">
                        <a:extLst>
                          <a:ext uri="{FF2B5EF4-FFF2-40B4-BE49-F238E27FC236}">
                            <a16:creationId xmlns:a16="http://schemas.microsoft.com/office/drawing/2014/main" id="{CF5A3C66-2A4C-FF0A-153F-6D88ECF59C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476" y="4819651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>
            <a:extLst>
              <a:ext uri="{FF2B5EF4-FFF2-40B4-BE49-F238E27FC236}">
                <a16:creationId xmlns:a16="http://schemas.microsoft.com/office/drawing/2014/main" id="{70FA871E-1054-0AA4-A233-0076DE0FD9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5376" y="4830764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17462500" imgH="14478000" progId="MS_ClipArt_Gallery.2">
                  <p:embed/>
                </p:oleObj>
              </mc:Choice>
              <mc:Fallback>
                <p:oleObj name="Clip" r:id="rId7" imgW="17462500" imgH="14478000" progId="MS_ClipArt_Gallery.2">
                  <p:embed/>
                  <p:pic>
                    <p:nvPicPr>
                      <p:cNvPr id="57349" name="Object 5">
                        <a:extLst>
                          <a:ext uri="{FF2B5EF4-FFF2-40B4-BE49-F238E27FC236}">
                            <a16:creationId xmlns:a16="http://schemas.microsoft.com/office/drawing/2014/main" id="{70FA871E-1054-0AA4-A233-0076DE0FD9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76" y="4830764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9" name="Rectangle 9">
            <a:extLst>
              <a:ext uri="{FF2B5EF4-FFF2-40B4-BE49-F238E27FC236}">
                <a16:creationId xmlns:a16="http://schemas.microsoft.com/office/drawing/2014/main" id="{F9A4F2BE-B8F9-8176-2F55-0D3032131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7975" y="4973638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60" name="Rectangle 10">
            <a:extLst>
              <a:ext uri="{FF2B5EF4-FFF2-40B4-BE49-F238E27FC236}">
                <a16:creationId xmlns:a16="http://schemas.microsoft.com/office/drawing/2014/main" id="{8D43D097-935F-E691-0F16-FD957F25E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814" y="4973638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61" name="Rectangle 11">
            <a:extLst>
              <a:ext uri="{FF2B5EF4-FFF2-40B4-BE49-F238E27FC236}">
                <a16:creationId xmlns:a16="http://schemas.microsoft.com/office/drawing/2014/main" id="{7B5D298A-3377-B93F-0B13-D10B3639B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4313" y="4230688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62" name="Rectangle 12">
            <a:extLst>
              <a:ext uri="{FF2B5EF4-FFF2-40B4-BE49-F238E27FC236}">
                <a16:creationId xmlns:a16="http://schemas.microsoft.com/office/drawing/2014/main" id="{19B785C9-A324-47A5-2F88-5122CF607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5857876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63" name="Line 13">
            <a:extLst>
              <a:ext uri="{FF2B5EF4-FFF2-40B4-BE49-F238E27FC236}">
                <a16:creationId xmlns:a16="http://schemas.microsoft.com/office/drawing/2014/main" id="{ADFF663C-92C7-4AC1-88FD-83258F841E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1963" y="5029200"/>
            <a:ext cx="842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64" name="Line 14">
            <a:extLst>
              <a:ext uri="{FF2B5EF4-FFF2-40B4-BE49-F238E27FC236}">
                <a16:creationId xmlns:a16="http://schemas.microsoft.com/office/drawing/2014/main" id="{DE9E1461-C467-ADFB-7F8A-F99174C6AF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0350" y="4441826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65" name="Line 15">
            <a:extLst>
              <a:ext uri="{FF2B5EF4-FFF2-40B4-BE49-F238E27FC236}">
                <a16:creationId xmlns:a16="http://schemas.microsoft.com/office/drawing/2014/main" id="{CCE5D8E9-C3AC-4DDB-B130-4DDA4412A1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33864" y="5029200"/>
            <a:ext cx="852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66" name="Line 16">
            <a:extLst>
              <a:ext uri="{FF2B5EF4-FFF2-40B4-BE49-F238E27FC236}">
                <a16:creationId xmlns:a16="http://schemas.microsoft.com/office/drawing/2014/main" id="{79025C2B-8147-5F86-A494-2BCEED7BD7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70351" y="5149850"/>
            <a:ext cx="11113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67" name="Text Box 19">
            <a:extLst>
              <a:ext uri="{FF2B5EF4-FFF2-40B4-BE49-F238E27FC236}">
                <a16:creationId xmlns:a16="http://schemas.microsoft.com/office/drawing/2014/main" id="{8C9BD856-92A7-B07E-4660-B662EA821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770439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57368" name="Text Box 20">
            <a:extLst>
              <a:ext uri="{FF2B5EF4-FFF2-40B4-BE49-F238E27FC236}">
                <a16:creationId xmlns:a16="http://schemas.microsoft.com/office/drawing/2014/main" id="{A15BCF25-C689-5FD6-0FC4-43D4079FC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2138" y="3733801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B</a:t>
            </a:r>
          </a:p>
        </p:txBody>
      </p:sp>
      <p:sp>
        <p:nvSpPr>
          <p:cNvPr id="57369" name="Text Box 21">
            <a:extLst>
              <a:ext uri="{FF2B5EF4-FFF2-40B4-BE49-F238E27FC236}">
                <a16:creationId xmlns:a16="http://schemas.microsoft.com/office/drawing/2014/main" id="{5034C6A6-C39D-36B5-BB30-F8834E34A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0238" y="4746626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</a:t>
            </a:r>
          </a:p>
        </p:txBody>
      </p:sp>
      <p:sp>
        <p:nvSpPr>
          <p:cNvPr id="57370" name="Text Box 22">
            <a:extLst>
              <a:ext uri="{FF2B5EF4-FFF2-40B4-BE49-F238E27FC236}">
                <a16:creationId xmlns:a16="http://schemas.microsoft.com/office/drawing/2014/main" id="{F99367CE-8829-55C8-4C1B-8A362BE02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450" y="5999164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</a:t>
            </a:r>
          </a:p>
        </p:txBody>
      </p:sp>
      <p:sp>
        <p:nvSpPr>
          <p:cNvPr id="57371" name="Rectangle 23">
            <a:extLst>
              <a:ext uri="{FF2B5EF4-FFF2-40B4-BE49-F238E27FC236}">
                <a16:creationId xmlns:a16="http://schemas.microsoft.com/office/drawing/2014/main" id="{BE226E57-32C1-E174-845B-471DE53C4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326" y="4772025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72" name="Rectangle 24">
            <a:extLst>
              <a:ext uri="{FF2B5EF4-FFF2-40B4-BE49-F238E27FC236}">
                <a16:creationId xmlns:a16="http://schemas.microsoft.com/office/drawing/2014/main" id="{59D9DEC0-0DA2-A566-8A03-C23F2AB70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714" y="4772025"/>
            <a:ext cx="153987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73" name="Text Box 25">
            <a:extLst>
              <a:ext uri="{FF2B5EF4-FFF2-40B4-BE49-F238E27FC236}">
                <a16:creationId xmlns:a16="http://schemas.microsoft.com/office/drawing/2014/main" id="{5E82CF6C-EAD3-0EE0-05A0-DB3100789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334000"/>
            <a:ext cx="1600200" cy="10160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3300"/>
                </a:solidFill>
              </a:rPr>
              <a:t>Switch learns how to reach A.</a:t>
            </a:r>
          </a:p>
        </p:txBody>
      </p:sp>
      <p:sp>
        <p:nvSpPr>
          <p:cNvPr id="57374" name="Line 26">
            <a:extLst>
              <a:ext uri="{FF2B5EF4-FFF2-40B4-BE49-F238E27FC236}">
                <a16:creationId xmlns:a16="http://schemas.microsoft.com/office/drawing/2014/main" id="{4DEC3309-7917-91E9-AC48-7A4656F097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1650" y="4540250"/>
            <a:ext cx="6921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5" name="Rectangle 4">
            <a:extLst>
              <a:ext uri="{FF2B5EF4-FFF2-40B4-BE49-F238E27FC236}">
                <a16:creationId xmlns:a16="http://schemas.microsoft.com/office/drawing/2014/main" id="{1AADC5AE-6EB8-7E68-F648-1E8D1B54C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2763" y="50498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  <a:contourClr>
              <a:srgbClr val="CC99FF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57350" name="Object 6">
            <a:extLst>
              <a:ext uri="{FF2B5EF4-FFF2-40B4-BE49-F238E27FC236}">
                <a16:creationId xmlns:a16="http://schemas.microsoft.com/office/drawing/2014/main" id="{B4368CA3-8AFA-9419-0349-538643E214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26413" y="3768726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8" imgW="17462500" imgH="14478000" progId="MS_ClipArt_Gallery.2">
                  <p:embed/>
                </p:oleObj>
              </mc:Choice>
              <mc:Fallback>
                <p:oleObj name="Clip" r:id="rId8" imgW="17462500" imgH="14478000" progId="MS_ClipArt_Gallery.2">
                  <p:embed/>
                  <p:pic>
                    <p:nvPicPr>
                      <p:cNvPr id="57350" name="Object 6">
                        <a:extLst>
                          <a:ext uri="{FF2B5EF4-FFF2-40B4-BE49-F238E27FC236}">
                            <a16:creationId xmlns:a16="http://schemas.microsoft.com/office/drawing/2014/main" id="{B4368CA3-8AFA-9419-0349-538643E214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6413" y="3768726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7">
            <a:extLst>
              <a:ext uri="{FF2B5EF4-FFF2-40B4-BE49-F238E27FC236}">
                <a16:creationId xmlns:a16="http://schemas.microsoft.com/office/drawing/2014/main" id="{618C7A6C-ECF2-5885-C6B0-47F0C96B9E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56576" y="6029326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9" imgW="17462500" imgH="14478000" progId="MS_ClipArt_Gallery.2">
                  <p:embed/>
                </p:oleObj>
              </mc:Choice>
              <mc:Fallback>
                <p:oleObj name="Clip" r:id="rId9" imgW="17462500" imgH="14478000" progId="MS_ClipArt_Gallery.2">
                  <p:embed/>
                  <p:pic>
                    <p:nvPicPr>
                      <p:cNvPr id="57351" name="Object 7">
                        <a:extLst>
                          <a:ext uri="{FF2B5EF4-FFF2-40B4-BE49-F238E27FC236}">
                            <a16:creationId xmlns:a16="http://schemas.microsoft.com/office/drawing/2014/main" id="{618C7A6C-ECF2-5885-C6B0-47F0C96B9E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6576" y="6029326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8">
            <a:extLst>
              <a:ext uri="{FF2B5EF4-FFF2-40B4-BE49-F238E27FC236}">
                <a16:creationId xmlns:a16="http://schemas.microsoft.com/office/drawing/2014/main" id="{BCC20F9E-A46E-05B7-4B0E-F5EACCA871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40876" y="4797426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0" imgW="17462500" imgH="14478000" progId="MS_ClipArt_Gallery.2">
                  <p:embed/>
                </p:oleObj>
              </mc:Choice>
              <mc:Fallback>
                <p:oleObj name="Clip" r:id="rId10" imgW="17462500" imgH="14478000" progId="MS_ClipArt_Gallery.2">
                  <p:embed/>
                  <p:pic>
                    <p:nvPicPr>
                      <p:cNvPr id="57352" name="Object 8">
                        <a:extLst>
                          <a:ext uri="{FF2B5EF4-FFF2-40B4-BE49-F238E27FC236}">
                            <a16:creationId xmlns:a16="http://schemas.microsoft.com/office/drawing/2014/main" id="{BCC20F9E-A46E-05B7-4B0E-F5EACCA871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76" y="4797426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3" name="Object 9">
            <a:extLst>
              <a:ext uri="{FF2B5EF4-FFF2-40B4-BE49-F238E27FC236}">
                <a16:creationId xmlns:a16="http://schemas.microsoft.com/office/drawing/2014/main" id="{4CD5B1B2-F3E0-F062-A6A5-CA84AA338F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8776" y="4808539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1" imgW="17462500" imgH="14478000" progId="MS_ClipArt_Gallery.2">
                  <p:embed/>
                </p:oleObj>
              </mc:Choice>
              <mc:Fallback>
                <p:oleObj name="Clip" r:id="rId11" imgW="17462500" imgH="14478000" progId="MS_ClipArt_Gallery.2">
                  <p:embed/>
                  <p:pic>
                    <p:nvPicPr>
                      <p:cNvPr id="57353" name="Object 9">
                        <a:extLst>
                          <a:ext uri="{FF2B5EF4-FFF2-40B4-BE49-F238E27FC236}">
                            <a16:creationId xmlns:a16="http://schemas.microsoft.com/office/drawing/2014/main" id="{4CD5B1B2-F3E0-F062-A6A5-CA84AA338F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8776" y="4808539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76" name="Rectangle 9">
            <a:extLst>
              <a:ext uri="{FF2B5EF4-FFF2-40B4-BE49-F238E27FC236}">
                <a16:creationId xmlns:a16="http://schemas.microsoft.com/office/drawing/2014/main" id="{1BE55064-82EB-553D-68BF-EA5313D6E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75" y="49514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77" name="Rectangle 10">
            <a:extLst>
              <a:ext uri="{FF2B5EF4-FFF2-40B4-BE49-F238E27FC236}">
                <a16:creationId xmlns:a16="http://schemas.microsoft.com/office/drawing/2014/main" id="{214C07B0-229E-1993-218B-6D3F9F9BE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7214" y="49514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78" name="Rectangle 11">
            <a:extLst>
              <a:ext uri="{FF2B5EF4-FFF2-40B4-BE49-F238E27FC236}">
                <a16:creationId xmlns:a16="http://schemas.microsoft.com/office/drawing/2014/main" id="{D948F88C-0879-1DDE-0FD6-264BB9FB7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713" y="42084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79" name="Rectangle 12">
            <a:extLst>
              <a:ext uri="{FF2B5EF4-FFF2-40B4-BE49-F238E27FC236}">
                <a16:creationId xmlns:a16="http://schemas.microsoft.com/office/drawing/2014/main" id="{7D7DFFA1-6374-C295-1238-BFB46CE66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5835651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80" name="Line 13">
            <a:extLst>
              <a:ext uri="{FF2B5EF4-FFF2-40B4-BE49-F238E27FC236}">
                <a16:creationId xmlns:a16="http://schemas.microsoft.com/office/drawing/2014/main" id="{19889F7C-CF9B-A6C9-2F55-37BF31F9EE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363" y="5006975"/>
            <a:ext cx="842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81" name="Line 14">
            <a:extLst>
              <a:ext uri="{FF2B5EF4-FFF2-40B4-BE49-F238E27FC236}">
                <a16:creationId xmlns:a16="http://schemas.microsoft.com/office/drawing/2014/main" id="{8B6825FF-1487-FC65-05E1-41F8BF45D1E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3750" y="4419601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82" name="Line 15">
            <a:extLst>
              <a:ext uri="{FF2B5EF4-FFF2-40B4-BE49-F238E27FC236}">
                <a16:creationId xmlns:a16="http://schemas.microsoft.com/office/drawing/2014/main" id="{D0E12D9D-FD89-B088-F659-7A9310089B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77264" y="5006975"/>
            <a:ext cx="852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83" name="Line 16">
            <a:extLst>
              <a:ext uri="{FF2B5EF4-FFF2-40B4-BE49-F238E27FC236}">
                <a16:creationId xmlns:a16="http://schemas.microsoft.com/office/drawing/2014/main" id="{8E625211-AE5E-D288-7C1A-ADE59D900F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13751" y="5127625"/>
            <a:ext cx="11113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84" name="Text Box 19">
            <a:extLst>
              <a:ext uri="{FF2B5EF4-FFF2-40B4-BE49-F238E27FC236}">
                <a16:creationId xmlns:a16="http://schemas.microsoft.com/office/drawing/2014/main" id="{8770DA7B-7852-9485-77E2-EFDCD4EF2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748214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57385" name="Text Box 20">
            <a:extLst>
              <a:ext uri="{FF2B5EF4-FFF2-40B4-BE49-F238E27FC236}">
                <a16:creationId xmlns:a16="http://schemas.microsoft.com/office/drawing/2014/main" id="{8D672B1D-CF20-10A4-DA5D-DDE0D899E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5538" y="3711576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B</a:t>
            </a:r>
          </a:p>
        </p:txBody>
      </p:sp>
      <p:sp>
        <p:nvSpPr>
          <p:cNvPr id="57386" name="Text Box 21">
            <a:extLst>
              <a:ext uri="{FF2B5EF4-FFF2-40B4-BE49-F238E27FC236}">
                <a16:creationId xmlns:a16="http://schemas.microsoft.com/office/drawing/2014/main" id="{A66B7A1E-215C-BACE-7405-C6DF9E02F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6350" y="4786314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</a:t>
            </a:r>
          </a:p>
        </p:txBody>
      </p:sp>
      <p:sp>
        <p:nvSpPr>
          <p:cNvPr id="57387" name="Text Box 22">
            <a:extLst>
              <a:ext uri="{FF2B5EF4-FFF2-40B4-BE49-F238E27FC236}">
                <a16:creationId xmlns:a16="http://schemas.microsoft.com/office/drawing/2014/main" id="{BD1AC9B3-7FE6-9121-2151-D1B58425B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5850" y="5976939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</a:t>
            </a:r>
          </a:p>
        </p:txBody>
      </p:sp>
      <p:sp>
        <p:nvSpPr>
          <p:cNvPr id="57388" name="Rectangle 26">
            <a:extLst>
              <a:ext uri="{FF2B5EF4-FFF2-40B4-BE49-F238E27FC236}">
                <a16:creationId xmlns:a16="http://schemas.microsoft.com/office/drawing/2014/main" id="{8D843329-8826-E345-C129-CD95648EB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726" y="47498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89" name="Rectangle 27">
            <a:extLst>
              <a:ext uri="{FF2B5EF4-FFF2-40B4-BE49-F238E27FC236}">
                <a16:creationId xmlns:a16="http://schemas.microsoft.com/office/drawing/2014/main" id="{F7884A7D-9829-4FF2-AB98-58DC482C1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4" y="4749800"/>
            <a:ext cx="153987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90" name="Freeform 28">
            <a:extLst>
              <a:ext uri="{FF2B5EF4-FFF2-40B4-BE49-F238E27FC236}">
                <a16:creationId xmlns:a16="http://schemas.microsoft.com/office/drawing/2014/main" id="{158233AC-C4D6-E480-DACB-FBAC5BE77BA3}"/>
              </a:ext>
            </a:extLst>
          </p:cNvPr>
          <p:cNvSpPr>
            <a:spLocks/>
          </p:cNvSpPr>
          <p:nvPr/>
        </p:nvSpPr>
        <p:spPr bwMode="auto">
          <a:xfrm>
            <a:off x="8115300" y="4403725"/>
            <a:ext cx="179388" cy="363538"/>
          </a:xfrm>
          <a:custGeom>
            <a:avLst/>
            <a:gdLst>
              <a:gd name="T0" fmla="*/ 0 w 113"/>
              <a:gd name="T1" fmla="*/ 346075 h 229"/>
              <a:gd name="T2" fmla="*/ 153988 w 113"/>
              <a:gd name="T3" fmla="*/ 306388 h 229"/>
              <a:gd name="T4" fmla="*/ 153988 w 113"/>
              <a:gd name="T5" fmla="*/ 0 h 229"/>
              <a:gd name="T6" fmla="*/ 0 60000 65536"/>
              <a:gd name="T7" fmla="*/ 0 60000 65536"/>
              <a:gd name="T8" fmla="*/ 0 60000 65536"/>
              <a:gd name="T9" fmla="*/ 0 w 113"/>
              <a:gd name="T10" fmla="*/ 0 h 229"/>
              <a:gd name="T11" fmla="*/ 113 w 113"/>
              <a:gd name="T12" fmla="*/ 229 h 2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3" h="229">
                <a:moveTo>
                  <a:pt x="0" y="218"/>
                </a:moveTo>
                <a:cubicBezTo>
                  <a:pt x="40" y="223"/>
                  <a:pt x="81" y="229"/>
                  <a:pt x="97" y="193"/>
                </a:cubicBezTo>
                <a:cubicBezTo>
                  <a:pt x="113" y="157"/>
                  <a:pt x="105" y="78"/>
                  <a:pt x="97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91" name="Freeform 29">
            <a:extLst>
              <a:ext uri="{FF2B5EF4-FFF2-40B4-BE49-F238E27FC236}">
                <a16:creationId xmlns:a16="http://schemas.microsoft.com/office/drawing/2014/main" id="{A514CD50-AE20-1222-BE56-DC348ACA2ADF}"/>
              </a:ext>
            </a:extLst>
          </p:cNvPr>
          <p:cNvSpPr>
            <a:spLocks/>
          </p:cNvSpPr>
          <p:nvPr/>
        </p:nvSpPr>
        <p:spPr bwMode="auto">
          <a:xfrm>
            <a:off x="7807326" y="5094288"/>
            <a:ext cx="498475" cy="538162"/>
          </a:xfrm>
          <a:custGeom>
            <a:avLst/>
            <a:gdLst>
              <a:gd name="T0" fmla="*/ 0 w 314"/>
              <a:gd name="T1" fmla="*/ 0 h 339"/>
              <a:gd name="T2" fmla="*/ 422275 w 314"/>
              <a:gd name="T3" fmla="*/ 192087 h 339"/>
              <a:gd name="T4" fmla="*/ 460375 w 314"/>
              <a:gd name="T5" fmla="*/ 538162 h 339"/>
              <a:gd name="T6" fmla="*/ 0 60000 65536"/>
              <a:gd name="T7" fmla="*/ 0 60000 65536"/>
              <a:gd name="T8" fmla="*/ 0 60000 65536"/>
              <a:gd name="T9" fmla="*/ 0 w 314"/>
              <a:gd name="T10" fmla="*/ 0 h 339"/>
              <a:gd name="T11" fmla="*/ 314 w 314"/>
              <a:gd name="T12" fmla="*/ 339 h 3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4" h="339">
                <a:moveTo>
                  <a:pt x="0" y="0"/>
                </a:moveTo>
                <a:cubicBezTo>
                  <a:pt x="109" y="32"/>
                  <a:pt x="218" y="65"/>
                  <a:pt x="266" y="121"/>
                </a:cubicBezTo>
                <a:cubicBezTo>
                  <a:pt x="314" y="177"/>
                  <a:pt x="302" y="258"/>
                  <a:pt x="290" y="339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92" name="Line 30">
            <a:extLst>
              <a:ext uri="{FF2B5EF4-FFF2-40B4-BE49-F238E27FC236}">
                <a16:creationId xmlns:a16="http://schemas.microsoft.com/office/drawing/2014/main" id="{2E8ABEFD-03E7-B4AF-517E-547AA75B4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5301" y="4826000"/>
            <a:ext cx="12287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3" name="Text Box 23">
            <a:extLst>
              <a:ext uri="{FF2B5EF4-FFF2-40B4-BE49-F238E27FC236}">
                <a16:creationId xmlns:a16="http://schemas.microsoft.com/office/drawing/2014/main" id="{9874DEC1-62DC-3F8E-FDCE-E04434B71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1" y="5356226"/>
            <a:ext cx="1306513" cy="1044575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3300"/>
                </a:solidFill>
              </a:rPr>
              <a:t>When in doubt, shout!</a:t>
            </a:r>
          </a:p>
        </p:txBody>
      </p:sp>
      <p:sp>
        <p:nvSpPr>
          <p:cNvPr id="57394" name="TextBox 49">
            <a:extLst>
              <a:ext uri="{FF2B5EF4-FFF2-40B4-BE49-F238E27FC236}">
                <a16:creationId xmlns:a16="http://schemas.microsoft.com/office/drawing/2014/main" id="{1C2CD56E-9728-E131-6D7A-5F519695C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457950"/>
            <a:ext cx="2967038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Used in Ethernet LANs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4">
            <a:extLst>
              <a:ext uri="{FF2B5EF4-FFF2-40B4-BE49-F238E27FC236}">
                <a16:creationId xmlns:a16="http://schemas.microsoft.com/office/drawing/2014/main" id="{5953C94A-5710-7987-BF72-A41787A7E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3" y="5715001"/>
            <a:ext cx="5334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5" name="Picture 4">
            <a:extLst>
              <a:ext uri="{FF2B5EF4-FFF2-40B4-BE49-F238E27FC236}">
                <a16:creationId xmlns:a16="http://schemas.microsoft.com/office/drawing/2014/main" id="{E7531BD5-7C95-8BDA-FF0F-2012A1788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748338"/>
            <a:ext cx="533400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Title 1">
            <a:extLst>
              <a:ext uri="{FF2B5EF4-FFF2-40B4-BE49-F238E27FC236}">
                <a16:creationId xmlns:a16="http://schemas.microsoft.com/office/drawing/2014/main" id="{29184536-5A06-822F-CCBF-AE03D462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Inject into Routing Protocol</a:t>
            </a:r>
          </a:p>
        </p:txBody>
      </p:sp>
      <p:sp>
        <p:nvSpPr>
          <p:cNvPr id="59397" name="Content Placeholder 2">
            <a:extLst>
              <a:ext uri="{FF2B5EF4-FFF2-40B4-BE49-F238E27FC236}">
                <a16:creationId xmlns:a16="http://schemas.microsoft.com/office/drawing/2014/main" id="{6C929904-3233-A60C-A43A-EB81D6BCC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Treat the end host (or subnet) as a node</a:t>
            </a:r>
          </a:p>
          <a:p>
            <a:pPr lvl="1"/>
            <a:r>
              <a:rPr lang="en-US" altLang="en-US" dirty="0"/>
              <a:t>And disseminate in the routing protocol</a:t>
            </a:r>
          </a:p>
          <a:p>
            <a:pPr lvl="1"/>
            <a:r>
              <a:rPr lang="en-US" altLang="en-US" dirty="0"/>
              <a:t>E.g., flood information about where addresses attach</a:t>
            </a:r>
          </a:p>
        </p:txBody>
      </p:sp>
      <p:sp>
        <p:nvSpPr>
          <p:cNvPr id="59399" name="Oval 8">
            <a:extLst>
              <a:ext uri="{FF2B5EF4-FFF2-40B4-BE49-F238E27FC236}">
                <a16:creationId xmlns:a16="http://schemas.microsoft.com/office/drawing/2014/main" id="{F146F001-FDC7-5CD1-C7BD-752D6CDC5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25" y="3733801"/>
            <a:ext cx="287338" cy="252413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0" name="Oval 9">
            <a:extLst>
              <a:ext uri="{FF2B5EF4-FFF2-40B4-BE49-F238E27FC236}">
                <a16:creationId xmlns:a16="http://schemas.microsoft.com/office/drawing/2014/main" id="{F6C5AF54-ADFE-A39F-4345-00435CBD5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639" y="4405313"/>
            <a:ext cx="287337" cy="252412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1" name="Oval 10">
            <a:extLst>
              <a:ext uri="{FF2B5EF4-FFF2-40B4-BE49-F238E27FC236}">
                <a16:creationId xmlns:a16="http://schemas.microsoft.com/office/drawing/2014/main" id="{80DCE9C3-F91B-C3EB-AB7F-72FFBE18E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9889" y="3146426"/>
            <a:ext cx="287337" cy="250825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2" name="Oval 11">
            <a:extLst>
              <a:ext uri="{FF2B5EF4-FFF2-40B4-BE49-F238E27FC236}">
                <a16:creationId xmlns:a16="http://schemas.microsoft.com/office/drawing/2014/main" id="{09D63612-81A5-8FD1-E484-40A17F7B4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0" y="3817938"/>
            <a:ext cx="287338" cy="252412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3" name="Oval 12">
            <a:extLst>
              <a:ext uri="{FF2B5EF4-FFF2-40B4-BE49-F238E27FC236}">
                <a16:creationId xmlns:a16="http://schemas.microsoft.com/office/drawing/2014/main" id="{0EF20CB9-1BD6-1330-EB4C-330366BF8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4" y="4405313"/>
            <a:ext cx="287337" cy="252412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4" name="Oval 13">
            <a:extLst>
              <a:ext uri="{FF2B5EF4-FFF2-40B4-BE49-F238E27FC236}">
                <a16:creationId xmlns:a16="http://schemas.microsoft.com/office/drawing/2014/main" id="{78A6EF1A-ACF1-8F5F-1550-2E3BB5F8B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4" y="3146426"/>
            <a:ext cx="287337" cy="250825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5" name="Oval 14">
            <a:extLst>
              <a:ext uri="{FF2B5EF4-FFF2-40B4-BE49-F238E27FC236}">
                <a16:creationId xmlns:a16="http://schemas.microsoft.com/office/drawing/2014/main" id="{3344EB9D-175D-EF5D-11C4-905F528C8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1900" y="4910138"/>
            <a:ext cx="287338" cy="252412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6" name="Oval 15">
            <a:extLst>
              <a:ext uri="{FF2B5EF4-FFF2-40B4-BE49-F238E27FC236}">
                <a16:creationId xmlns:a16="http://schemas.microsoft.com/office/drawing/2014/main" id="{F036997E-7351-A62F-773B-A4632990F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5925" y="3733801"/>
            <a:ext cx="287338" cy="25241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7" name="Line 16">
            <a:extLst>
              <a:ext uri="{FF2B5EF4-FFF2-40B4-BE49-F238E27FC236}">
                <a16:creationId xmlns:a16="http://schemas.microsoft.com/office/drawing/2014/main" id="{87B2014C-0F5A-9342-6BEE-39B669EB6E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9964" y="3313114"/>
            <a:ext cx="669925" cy="504825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8" name="Line 17">
            <a:extLst>
              <a:ext uri="{FF2B5EF4-FFF2-40B4-BE49-F238E27FC236}">
                <a16:creationId xmlns:a16="http://schemas.microsoft.com/office/drawing/2014/main" id="{D17A93B1-DC42-A081-A0F7-549068A904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0750" y="3957638"/>
            <a:ext cx="623888" cy="53181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9" name="Line 18">
            <a:extLst>
              <a:ext uri="{FF2B5EF4-FFF2-40B4-BE49-F238E27FC236}">
                <a16:creationId xmlns:a16="http://schemas.microsoft.com/office/drawing/2014/main" id="{4E224198-762D-849A-01C5-AF8D69B3CE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1" y="3327401"/>
            <a:ext cx="574675" cy="531813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0" name="Line 19">
            <a:extLst>
              <a:ext uri="{FF2B5EF4-FFF2-40B4-BE49-F238E27FC236}">
                <a16:creationId xmlns:a16="http://schemas.microsoft.com/office/drawing/2014/main" id="{CD66CC03-70DD-F21D-CFD1-0149E6A924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2450" y="4565651"/>
            <a:ext cx="679450" cy="42862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1" name="Line 20">
            <a:extLst>
              <a:ext uri="{FF2B5EF4-FFF2-40B4-BE49-F238E27FC236}">
                <a16:creationId xmlns:a16="http://schemas.microsoft.com/office/drawing/2014/main" id="{6EF9417F-91B6-690B-D494-918A4B0153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101" y="4027489"/>
            <a:ext cx="638175" cy="42068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2" name="Line 21">
            <a:extLst>
              <a:ext uri="{FF2B5EF4-FFF2-40B4-BE49-F238E27FC236}">
                <a16:creationId xmlns:a16="http://schemas.microsoft.com/office/drawing/2014/main" id="{D050B94F-D6AA-E1D3-12F3-084B892874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6363" y="4041776"/>
            <a:ext cx="654050" cy="392113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3" name="Line 22">
            <a:extLst>
              <a:ext uri="{FF2B5EF4-FFF2-40B4-BE49-F238E27FC236}">
                <a16:creationId xmlns:a16="http://schemas.microsoft.com/office/drawing/2014/main" id="{2F7E9097-F056-E0EC-CA0F-C74432EE60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81613" y="4616451"/>
            <a:ext cx="590550" cy="334963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4" name="Line 23">
            <a:extLst>
              <a:ext uri="{FF2B5EF4-FFF2-40B4-BE49-F238E27FC236}">
                <a16:creationId xmlns:a16="http://schemas.microsoft.com/office/drawing/2014/main" id="{4B110BB7-9A3D-509C-5C5A-8DAB6F60D5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33989" y="3859214"/>
            <a:ext cx="1531937" cy="9842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5" name="Line 24">
            <a:extLst>
              <a:ext uri="{FF2B5EF4-FFF2-40B4-BE49-F238E27FC236}">
                <a16:creationId xmlns:a16="http://schemas.microsoft.com/office/drawing/2014/main" id="{666A2C66-7D55-D2D3-2A78-BDC188C2D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5475" y="3257550"/>
            <a:ext cx="1373188" cy="14288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6" name="Line 25">
            <a:extLst>
              <a:ext uri="{FF2B5EF4-FFF2-40B4-BE49-F238E27FC236}">
                <a16:creationId xmlns:a16="http://schemas.microsoft.com/office/drawing/2014/main" id="{838B475C-F165-5D00-2496-092147226A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1238" y="3336925"/>
            <a:ext cx="766762" cy="4191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7" name="Text Box 26">
            <a:extLst>
              <a:ext uri="{FF2B5EF4-FFF2-40B4-BE49-F238E27FC236}">
                <a16:creationId xmlns:a16="http://schemas.microsoft.com/office/drawing/2014/main" id="{744ADBE6-892A-7E87-E39F-73B614831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825" y="30924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9418" name="Text Box 27">
            <a:extLst>
              <a:ext uri="{FF2B5EF4-FFF2-40B4-BE49-F238E27FC236}">
                <a16:creationId xmlns:a16="http://schemas.microsoft.com/office/drawing/2014/main" id="{501A882B-BE98-0E16-7075-88DB3E718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138" y="274320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9419" name="Text Box 28">
            <a:extLst>
              <a:ext uri="{FF2B5EF4-FFF2-40B4-BE49-F238E27FC236}">
                <a16:creationId xmlns:a16="http://schemas.microsoft.com/office/drawing/2014/main" id="{A2D51D6A-E130-7C22-0787-05898A72B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5538" y="3765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9420" name="Text Box 29">
            <a:extLst>
              <a:ext uri="{FF2B5EF4-FFF2-40B4-BE49-F238E27FC236}">
                <a16:creationId xmlns:a16="http://schemas.microsoft.com/office/drawing/2014/main" id="{62B6CA6F-DEDA-996C-0AA3-073DAB730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0425" y="32639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9421" name="Text Box 30">
            <a:extLst>
              <a:ext uri="{FF2B5EF4-FFF2-40B4-BE49-F238E27FC236}">
                <a16:creationId xmlns:a16="http://schemas.microsoft.com/office/drawing/2014/main" id="{EECFE6D8-2F9D-9416-40A0-782868133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3" y="383540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9422" name="Text Box 31">
            <a:extLst>
              <a:ext uri="{FF2B5EF4-FFF2-40B4-BE49-F238E27FC236}">
                <a16:creationId xmlns:a16="http://schemas.microsoft.com/office/drawing/2014/main" id="{C1C925BC-3080-7D03-F3AD-536FFC5E7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0" y="3429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9423" name="Text Box 32">
            <a:extLst>
              <a:ext uri="{FF2B5EF4-FFF2-40B4-BE49-F238E27FC236}">
                <a16:creationId xmlns:a16="http://schemas.microsoft.com/office/drawing/2014/main" id="{0FE9024B-FD94-8D23-6479-068EF6C4B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6825" y="302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9424" name="Text Box 33">
            <a:extLst>
              <a:ext uri="{FF2B5EF4-FFF2-40B4-BE49-F238E27FC236}">
                <a16:creationId xmlns:a16="http://schemas.microsoft.com/office/drawing/2014/main" id="{896F1581-1044-AF3F-89FF-FE32630E9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589" y="4648200"/>
            <a:ext cx="338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9425" name="Text Box 34">
            <a:extLst>
              <a:ext uri="{FF2B5EF4-FFF2-40B4-BE49-F238E27FC236}">
                <a16:creationId xmlns:a16="http://schemas.microsoft.com/office/drawing/2014/main" id="{BC8550BF-1AE3-9B23-9D43-492A399C3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8900" y="40703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9426" name="Text Box 35">
            <a:extLst>
              <a:ext uri="{FF2B5EF4-FFF2-40B4-BE49-F238E27FC236}">
                <a16:creationId xmlns:a16="http://schemas.microsoft.com/office/drawing/2014/main" id="{7A9DB221-795F-D8DA-4AFC-6700BC9EC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5775" y="46751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9427" name="Text Box 44">
            <a:extLst>
              <a:ext uri="{FF2B5EF4-FFF2-40B4-BE49-F238E27FC236}">
                <a16:creationId xmlns:a16="http://schemas.microsoft.com/office/drawing/2014/main" id="{C3FE91EF-CD0F-25FC-97C7-3D85DE291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1" y="3605214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3300"/>
                </a:solidFill>
              </a:rPr>
              <a:t>u</a:t>
            </a:r>
          </a:p>
        </p:txBody>
      </p:sp>
      <p:sp>
        <p:nvSpPr>
          <p:cNvPr id="59428" name="Text Box 45">
            <a:extLst>
              <a:ext uri="{FF2B5EF4-FFF2-40B4-BE49-F238E27FC236}">
                <a16:creationId xmlns:a16="http://schemas.microsoft.com/office/drawing/2014/main" id="{5835D9AD-C6F5-D513-C2C2-DEEC5E67E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189" y="4913313"/>
            <a:ext cx="325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3300"/>
                </a:solidFill>
              </a:rPr>
              <a:t>s</a:t>
            </a:r>
          </a:p>
        </p:txBody>
      </p:sp>
      <p:sp>
        <p:nvSpPr>
          <p:cNvPr id="59429" name="Line 47">
            <a:extLst>
              <a:ext uri="{FF2B5EF4-FFF2-40B4-BE49-F238E27FC236}">
                <a16:creationId xmlns:a16="http://schemas.microsoft.com/office/drawing/2014/main" id="{74E3EFE0-7EE3-14F0-EDEE-610D027CC8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5626" y="4202113"/>
            <a:ext cx="1427163" cy="1016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30" name="Text Box 48">
            <a:extLst>
              <a:ext uri="{FF2B5EF4-FFF2-40B4-BE49-F238E27FC236}">
                <a16:creationId xmlns:a16="http://schemas.microsoft.com/office/drawing/2014/main" id="{A407A48F-3C8E-CD39-8CD4-63B1AAAEA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200" y="4854576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CC0000"/>
                </a:solidFill>
              </a:rPr>
              <a:t>6</a:t>
            </a:r>
          </a:p>
        </p:txBody>
      </p:sp>
      <p:cxnSp>
        <p:nvCxnSpPr>
          <p:cNvPr id="59431" name="Straight Connector 37">
            <a:extLst>
              <a:ext uri="{FF2B5EF4-FFF2-40B4-BE49-F238E27FC236}">
                <a16:creationId xmlns:a16="http://schemas.microsoft.com/office/drawing/2014/main" id="{4BA285F8-6840-122F-10FF-BEC01F375F0B}"/>
              </a:ext>
            </a:extLst>
          </p:cNvPr>
          <p:cNvCxnSpPr>
            <a:cxnSpLocks noChangeShapeType="1"/>
            <a:stCxn id="59405" idx="4"/>
          </p:cNvCxnSpPr>
          <p:nvPr/>
        </p:nvCxnSpPr>
        <p:spPr bwMode="auto">
          <a:xfrm rot="5400000">
            <a:off x="4983957" y="5360194"/>
            <a:ext cx="400050" cy="47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2" name="Straight Connector 39">
            <a:extLst>
              <a:ext uri="{FF2B5EF4-FFF2-40B4-BE49-F238E27FC236}">
                <a16:creationId xmlns:a16="http://schemas.microsoft.com/office/drawing/2014/main" id="{446D4771-8D42-BFE1-3C24-D73AEED64A2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19600" y="5562600"/>
            <a:ext cx="1524000" cy="15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3" name="Straight Connector 42">
            <a:extLst>
              <a:ext uri="{FF2B5EF4-FFF2-40B4-BE49-F238E27FC236}">
                <a16:creationId xmlns:a16="http://schemas.microsoft.com/office/drawing/2014/main" id="{67746495-638F-8BC2-7E3F-4AA6D08D1F5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305301" y="5676901"/>
            <a:ext cx="228600" cy="31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4" name="Straight Connector 43">
            <a:extLst>
              <a:ext uri="{FF2B5EF4-FFF2-40B4-BE49-F238E27FC236}">
                <a16:creationId xmlns:a16="http://schemas.microsoft.com/office/drawing/2014/main" id="{7386F788-E4A1-5B2C-37F5-7556AFB41E6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609307" y="5676107"/>
            <a:ext cx="228600" cy="15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5" name="Straight Connector 44">
            <a:extLst>
              <a:ext uri="{FF2B5EF4-FFF2-40B4-BE49-F238E27FC236}">
                <a16:creationId xmlns:a16="http://schemas.microsoft.com/office/drawing/2014/main" id="{31824730-7A4B-425F-F50F-F6A58E2AF9A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914107" y="5676107"/>
            <a:ext cx="228600" cy="15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6" name="Straight Connector 45">
            <a:extLst>
              <a:ext uri="{FF2B5EF4-FFF2-40B4-BE49-F238E27FC236}">
                <a16:creationId xmlns:a16="http://schemas.microsoft.com/office/drawing/2014/main" id="{1E6D3B92-5F7F-4CA5-1A44-B4FFD27F5D9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220494" y="5676106"/>
            <a:ext cx="228600" cy="15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7" name="Straight Connector 46">
            <a:extLst>
              <a:ext uri="{FF2B5EF4-FFF2-40B4-BE49-F238E27FC236}">
                <a16:creationId xmlns:a16="http://schemas.microsoft.com/office/drawing/2014/main" id="{14F8BDBE-24CA-F568-BDD2-8206BB50604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523707" y="5676107"/>
            <a:ext cx="228600" cy="15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8" name="Straight Connector 47">
            <a:extLst>
              <a:ext uri="{FF2B5EF4-FFF2-40B4-BE49-F238E27FC236}">
                <a16:creationId xmlns:a16="http://schemas.microsoft.com/office/drawing/2014/main" id="{367439B5-F6C1-19EA-1009-7FEAE411444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830094" y="5676106"/>
            <a:ext cx="228600" cy="15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39" name="TextBox 56">
            <a:extLst>
              <a:ext uri="{FF2B5EF4-FFF2-40B4-BE49-F238E27FC236}">
                <a16:creationId xmlns:a16="http://schemas.microsoft.com/office/drawing/2014/main" id="{DFADC400-76F1-F8E3-A0E6-146E1F245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562600"/>
            <a:ext cx="2667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Used in OSPF and IS-IS, especially in enterprise networks</a:t>
            </a:r>
          </a:p>
        </p:txBody>
      </p:sp>
      <p:sp>
        <p:nvSpPr>
          <p:cNvPr id="59440" name="TextBox 57">
            <a:extLst>
              <a:ext uri="{FF2B5EF4-FFF2-40B4-BE49-F238E27FC236}">
                <a16:creationId xmlns:a16="http://schemas.microsoft.com/office/drawing/2014/main" id="{90685C4D-1006-FEC5-5742-CCC09000E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6019800"/>
            <a:ext cx="541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loud 27"/>
          <p:cNvSpPr/>
          <p:nvPr/>
        </p:nvSpPr>
        <p:spPr>
          <a:xfrm>
            <a:off x="4876800" y="3841966"/>
            <a:ext cx="4096719" cy="2558834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41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5519738"/>
            <a:ext cx="533400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Disseminate with another protocol</a:t>
            </a:r>
          </a:p>
        </p:txBody>
      </p:sp>
      <p:sp>
        <p:nvSpPr>
          <p:cNvPr id="6042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One router learns the route</a:t>
            </a:r>
          </a:p>
          <a:p>
            <a:r>
              <a:rPr lang="en-US" altLang="x-none" dirty="0"/>
              <a:t>… and shares the information with other routers</a:t>
            </a:r>
          </a:p>
          <a:p>
            <a:pPr lvl="1">
              <a:buFont typeface="Helvetica" charset="0"/>
              <a:buNone/>
            </a:pPr>
            <a:endParaRPr lang="en-US" altLang="x-none" dirty="0"/>
          </a:p>
        </p:txBody>
      </p:sp>
      <p:sp>
        <p:nvSpPr>
          <p:cNvPr id="60423" name="Line 8"/>
          <p:cNvSpPr>
            <a:spLocks noChangeShapeType="1"/>
          </p:cNvSpPr>
          <p:nvPr/>
        </p:nvSpPr>
        <p:spPr bwMode="auto">
          <a:xfrm>
            <a:off x="6051550" y="4122738"/>
            <a:ext cx="349250" cy="147320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4" name="Line 9"/>
          <p:cNvSpPr>
            <a:spLocks noChangeShapeType="1"/>
          </p:cNvSpPr>
          <p:nvPr/>
        </p:nvSpPr>
        <p:spPr bwMode="auto">
          <a:xfrm>
            <a:off x="6127750" y="4122738"/>
            <a:ext cx="1035050" cy="7112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0425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789" y="3857626"/>
            <a:ext cx="750887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6" name="Line 14"/>
          <p:cNvSpPr>
            <a:spLocks noChangeShapeType="1"/>
          </p:cNvSpPr>
          <p:nvPr/>
        </p:nvSpPr>
        <p:spPr bwMode="auto">
          <a:xfrm flipV="1">
            <a:off x="7620000" y="4757738"/>
            <a:ext cx="914400" cy="2286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0427" name="Picture 1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452938"/>
            <a:ext cx="75088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8" name="Line 18"/>
          <p:cNvSpPr>
            <a:spLocks noChangeShapeType="1"/>
          </p:cNvSpPr>
          <p:nvPr/>
        </p:nvSpPr>
        <p:spPr bwMode="auto">
          <a:xfrm flipH="1">
            <a:off x="7467600" y="4071938"/>
            <a:ext cx="228600" cy="762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0429" name="Picture 1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595938"/>
            <a:ext cx="75088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30" name="Line 5"/>
          <p:cNvSpPr>
            <a:spLocks noChangeShapeType="1"/>
          </p:cNvSpPr>
          <p:nvPr/>
        </p:nvSpPr>
        <p:spPr bwMode="auto">
          <a:xfrm>
            <a:off x="4876800" y="4071938"/>
            <a:ext cx="838200" cy="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0431" name="Picture 1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748338"/>
            <a:ext cx="75088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32" name="Picture 1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757738"/>
            <a:ext cx="75088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33" name="Picture 1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690938"/>
            <a:ext cx="75088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34" name="Line 18"/>
          <p:cNvSpPr>
            <a:spLocks noChangeShapeType="1"/>
          </p:cNvSpPr>
          <p:nvPr/>
        </p:nvSpPr>
        <p:spPr bwMode="auto">
          <a:xfrm flipH="1">
            <a:off x="8382000" y="4833938"/>
            <a:ext cx="457200" cy="9906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5" name="Line 14"/>
          <p:cNvSpPr>
            <a:spLocks noChangeShapeType="1"/>
          </p:cNvSpPr>
          <p:nvPr/>
        </p:nvSpPr>
        <p:spPr bwMode="auto">
          <a:xfrm>
            <a:off x="6705600" y="5824538"/>
            <a:ext cx="1219200" cy="762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Line 14"/>
          <p:cNvSpPr>
            <a:spLocks noChangeShapeType="1"/>
          </p:cNvSpPr>
          <p:nvPr/>
        </p:nvSpPr>
        <p:spPr bwMode="auto">
          <a:xfrm flipV="1">
            <a:off x="6629400" y="5138738"/>
            <a:ext cx="609600" cy="533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Line 5"/>
          <p:cNvSpPr>
            <a:spLocks noChangeShapeType="1"/>
          </p:cNvSpPr>
          <p:nvPr/>
        </p:nvSpPr>
        <p:spPr bwMode="auto">
          <a:xfrm>
            <a:off x="8534400" y="5976938"/>
            <a:ext cx="838200" cy="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Line 14"/>
          <p:cNvSpPr>
            <a:spLocks noChangeShapeType="1"/>
          </p:cNvSpPr>
          <p:nvPr/>
        </p:nvSpPr>
        <p:spPr bwMode="auto">
          <a:xfrm>
            <a:off x="7848600" y="4071938"/>
            <a:ext cx="685800" cy="533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Box 24"/>
          <p:cNvSpPr txBox="1">
            <a:spLocks noChangeArrowheads="1"/>
          </p:cNvSpPr>
          <p:nvPr/>
        </p:nvSpPr>
        <p:spPr bwMode="auto">
          <a:xfrm>
            <a:off x="2362200" y="3995739"/>
            <a:ext cx="2457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dirty="0"/>
              <a:t>learn a route to d</a:t>
            </a:r>
          </a:p>
          <a:p>
            <a:pPr eaLnBrk="1" hangingPunct="1"/>
            <a:r>
              <a:rPr lang="en-US" altLang="x-none" dirty="0"/>
              <a:t>(e.g., via BGP)</a:t>
            </a:r>
          </a:p>
        </p:txBody>
      </p:sp>
      <p:cxnSp>
        <p:nvCxnSpPr>
          <p:cNvPr id="60440" name="Straight Arrow Connector 26"/>
          <p:cNvCxnSpPr>
            <a:cxnSpLocks noChangeShapeType="1"/>
          </p:cNvCxnSpPr>
          <p:nvPr/>
        </p:nvCxnSpPr>
        <p:spPr bwMode="auto">
          <a:xfrm>
            <a:off x="4724400" y="4224339"/>
            <a:ext cx="914400" cy="1587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41" name="Curved Connector 28"/>
          <p:cNvCxnSpPr>
            <a:cxnSpLocks noChangeShapeType="1"/>
          </p:cNvCxnSpPr>
          <p:nvPr/>
        </p:nvCxnSpPr>
        <p:spPr bwMode="auto">
          <a:xfrm>
            <a:off x="6416676" y="4092576"/>
            <a:ext cx="1808163" cy="1655763"/>
          </a:xfrm>
          <a:prstGeom prst="curvedConnector2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42" name="TextBox 34"/>
          <p:cNvSpPr txBox="1">
            <a:spLocks noChangeArrowheads="1"/>
          </p:cNvSpPr>
          <p:nvPr/>
        </p:nvSpPr>
        <p:spPr bwMode="auto">
          <a:xfrm>
            <a:off x="5410201" y="2776538"/>
            <a:ext cx="21177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dirty="0"/>
              <a:t>disseminate route to other routers</a:t>
            </a:r>
          </a:p>
        </p:txBody>
      </p:sp>
      <p:sp>
        <p:nvSpPr>
          <p:cNvPr id="60443" name="TextBox 35"/>
          <p:cNvSpPr txBox="1">
            <a:spLocks noChangeArrowheads="1"/>
          </p:cNvSpPr>
          <p:nvPr/>
        </p:nvSpPr>
        <p:spPr bwMode="auto">
          <a:xfrm>
            <a:off x="2057400" y="5613400"/>
            <a:ext cx="2590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dirty="0"/>
              <a:t>Internal BGP (iBGP) used in backbone networks</a:t>
            </a:r>
          </a:p>
        </p:txBody>
      </p:sp>
      <p:pic>
        <p:nvPicPr>
          <p:cNvPr id="29" name="Picture 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035" y="3881539"/>
            <a:ext cx="917580" cy="545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" name="Picture 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604" y="3678341"/>
            <a:ext cx="917580" cy="545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1" name="Picture 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486" y="4483367"/>
            <a:ext cx="917580" cy="545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432" y="4776136"/>
            <a:ext cx="917580" cy="545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147" y="5596909"/>
            <a:ext cx="917580" cy="545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4" name="Picture 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749" y="5783364"/>
            <a:ext cx="917580" cy="545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658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9" grpId="0"/>
      <p:bldP spid="60442" grpId="0"/>
      <p:bldP spid="6044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3" name="Picture 6">
            <a:extLst>
              <a:ext uri="{FF2B5EF4-FFF2-40B4-BE49-F238E27FC236}">
                <a16:creationId xmlns:a16="http://schemas.microsoft.com/office/drawing/2014/main" id="{7EA09AB2-C2E7-DD47-5358-57586452C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4019551"/>
            <a:ext cx="990600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Title 1">
            <a:extLst>
              <a:ext uri="{FF2B5EF4-FFF2-40B4-BE49-F238E27FC236}">
                <a16:creationId xmlns:a16="http://schemas.microsoft.com/office/drawing/2014/main" id="{6BF4ED19-7B4E-DF8A-949E-FDF003A5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Directory Service</a:t>
            </a:r>
          </a:p>
        </p:txBody>
      </p:sp>
      <p:sp>
        <p:nvSpPr>
          <p:cNvPr id="61445" name="Content Placeholder 2">
            <a:extLst>
              <a:ext uri="{FF2B5EF4-FFF2-40B4-BE49-F238E27FC236}">
                <a16:creationId xmlns:a16="http://schemas.microsoft.com/office/drawing/2014/main" id="{EA8FB53C-C4B5-9725-3DBB-DFA81254E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Contact a service to learn the location</a:t>
            </a:r>
          </a:p>
          <a:p>
            <a:pPr lvl="1"/>
            <a:r>
              <a:rPr lang="en-US" altLang="en-US" dirty="0"/>
              <a:t>Lookup the end-host or subnet address</a:t>
            </a:r>
          </a:p>
          <a:p>
            <a:pPr lvl="1"/>
            <a:r>
              <a:rPr lang="en-US" altLang="en-US" dirty="0"/>
              <a:t>… and learn the label to put on the packet</a:t>
            </a:r>
          </a:p>
          <a:p>
            <a:pPr lvl="1"/>
            <a:r>
              <a:rPr lang="en-US" altLang="en-US" dirty="0"/>
              <a:t>… to get the traffic to the right egress point</a:t>
            </a:r>
          </a:p>
        </p:txBody>
      </p:sp>
      <p:pic>
        <p:nvPicPr>
          <p:cNvPr id="61447" name="Picture 4">
            <a:extLst>
              <a:ext uri="{FF2B5EF4-FFF2-40B4-BE49-F238E27FC236}">
                <a16:creationId xmlns:a16="http://schemas.microsoft.com/office/drawing/2014/main" id="{7B1D698D-CE54-22F4-BD63-0B2CC6F05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486401"/>
            <a:ext cx="5334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8" name="Picture 5">
            <a:extLst>
              <a:ext uri="{FF2B5EF4-FFF2-40B4-BE49-F238E27FC236}">
                <a16:creationId xmlns:a16="http://schemas.microsoft.com/office/drawing/2014/main" id="{C2350E93-A885-207B-5549-916A7C6DA3D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676" y="3597276"/>
            <a:ext cx="40544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9" name="Line 8">
            <a:extLst>
              <a:ext uri="{FF2B5EF4-FFF2-40B4-BE49-F238E27FC236}">
                <a16:creationId xmlns:a16="http://schemas.microsoft.com/office/drawing/2014/main" id="{CFD4269E-EB41-32E4-BA41-A263F4266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6750" y="3917950"/>
            <a:ext cx="349250" cy="147320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0" name="Line 9">
            <a:extLst>
              <a:ext uri="{FF2B5EF4-FFF2-40B4-BE49-F238E27FC236}">
                <a16:creationId xmlns:a16="http://schemas.microsoft.com/office/drawing/2014/main" id="{E2FE36B4-1049-3C09-723A-1EEDD7FEB2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2950" y="3917950"/>
            <a:ext cx="1035050" cy="7112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1451" name="Picture 10">
            <a:extLst>
              <a:ext uri="{FF2B5EF4-FFF2-40B4-BE49-F238E27FC236}">
                <a16:creationId xmlns:a16="http://schemas.microsoft.com/office/drawing/2014/main" id="{3B7BFDCB-C303-3039-6232-A30B56840904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989" y="3652838"/>
            <a:ext cx="750887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52" name="Line 14">
            <a:extLst>
              <a:ext uri="{FF2B5EF4-FFF2-40B4-BE49-F238E27FC236}">
                <a16:creationId xmlns:a16="http://schemas.microsoft.com/office/drawing/2014/main" id="{B08C0399-30E8-B6D8-18BA-8480F0FA5D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552950"/>
            <a:ext cx="914400" cy="2286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1453" name="Picture 17">
            <a:extLst>
              <a:ext uri="{FF2B5EF4-FFF2-40B4-BE49-F238E27FC236}">
                <a16:creationId xmlns:a16="http://schemas.microsoft.com/office/drawing/2014/main" id="{5B1FA85E-E4EA-FCB7-A474-EDB08BF53353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248151"/>
            <a:ext cx="750888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54" name="Line 18">
            <a:extLst>
              <a:ext uri="{FF2B5EF4-FFF2-40B4-BE49-F238E27FC236}">
                <a16:creationId xmlns:a16="http://schemas.microsoft.com/office/drawing/2014/main" id="{CA1D8E4E-2863-C62A-8F04-428963388A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3867150"/>
            <a:ext cx="228600" cy="762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1455" name="Picture 19">
            <a:extLst>
              <a:ext uri="{FF2B5EF4-FFF2-40B4-BE49-F238E27FC236}">
                <a16:creationId xmlns:a16="http://schemas.microsoft.com/office/drawing/2014/main" id="{3DA71B4D-397A-5B3D-1FAA-0B2A78CD5DCD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5391151"/>
            <a:ext cx="750888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6" name="Picture 19">
            <a:extLst>
              <a:ext uri="{FF2B5EF4-FFF2-40B4-BE49-F238E27FC236}">
                <a16:creationId xmlns:a16="http://schemas.microsoft.com/office/drawing/2014/main" id="{2BEBA37D-EA21-691C-F472-B98DD229244F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543551"/>
            <a:ext cx="750888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7" name="Picture 19">
            <a:extLst>
              <a:ext uri="{FF2B5EF4-FFF2-40B4-BE49-F238E27FC236}">
                <a16:creationId xmlns:a16="http://schemas.microsoft.com/office/drawing/2014/main" id="{0503D78C-88F7-D9FE-EB80-BCF14C462D85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552951"/>
            <a:ext cx="750888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8" name="Picture 19">
            <a:extLst>
              <a:ext uri="{FF2B5EF4-FFF2-40B4-BE49-F238E27FC236}">
                <a16:creationId xmlns:a16="http://schemas.microsoft.com/office/drawing/2014/main" id="{E62E8C90-2B5E-C49A-9AC4-4364377F75B8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486151"/>
            <a:ext cx="750888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59" name="Line 18">
            <a:extLst>
              <a:ext uri="{FF2B5EF4-FFF2-40B4-BE49-F238E27FC236}">
                <a16:creationId xmlns:a16="http://schemas.microsoft.com/office/drawing/2014/main" id="{41DD927C-DDAD-CF59-3798-B57CD82C52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77200" y="4629150"/>
            <a:ext cx="457200" cy="9906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0" name="Line 14">
            <a:extLst>
              <a:ext uri="{FF2B5EF4-FFF2-40B4-BE49-F238E27FC236}">
                <a16:creationId xmlns:a16="http://schemas.microsoft.com/office/drawing/2014/main" id="{56CD5B47-451C-0871-DF6D-E52154E006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5619750"/>
            <a:ext cx="1219200" cy="762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1" name="Line 14">
            <a:extLst>
              <a:ext uri="{FF2B5EF4-FFF2-40B4-BE49-F238E27FC236}">
                <a16:creationId xmlns:a16="http://schemas.microsoft.com/office/drawing/2014/main" id="{511C0A90-5906-6A52-02EF-49915C8B82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4933950"/>
            <a:ext cx="609600" cy="533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2" name="Line 5">
            <a:extLst>
              <a:ext uri="{FF2B5EF4-FFF2-40B4-BE49-F238E27FC236}">
                <a16:creationId xmlns:a16="http://schemas.microsoft.com/office/drawing/2014/main" id="{97907D65-89AD-D496-D248-18FC2D4FE8B0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9200" y="4400550"/>
            <a:ext cx="838200" cy="381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3" name="Line 14">
            <a:extLst>
              <a:ext uri="{FF2B5EF4-FFF2-40B4-BE49-F238E27FC236}">
                <a16:creationId xmlns:a16="http://schemas.microsoft.com/office/drawing/2014/main" id="{CBFC0958-FE19-2B21-D3DC-4A9723E155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867150"/>
            <a:ext cx="685800" cy="533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4" name="Line 5">
            <a:extLst>
              <a:ext uri="{FF2B5EF4-FFF2-40B4-BE49-F238E27FC236}">
                <a16:creationId xmlns:a16="http://schemas.microsoft.com/office/drawing/2014/main" id="{D374A578-6B35-7443-F04C-629899AE93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5619750"/>
            <a:ext cx="1066800" cy="32385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5" name="TextBox 25">
            <a:extLst>
              <a:ext uri="{FF2B5EF4-FFF2-40B4-BE49-F238E27FC236}">
                <a16:creationId xmlns:a16="http://schemas.microsoft.com/office/drawing/2014/main" id="{4844677B-0488-B166-F249-18DB17E32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1" y="6248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</a:t>
            </a:r>
          </a:p>
        </p:txBody>
      </p:sp>
      <p:sp>
        <p:nvSpPr>
          <p:cNvPr id="61466" name="TextBox 26">
            <a:extLst>
              <a:ext uri="{FF2B5EF4-FFF2-40B4-BE49-F238E27FC236}">
                <a16:creationId xmlns:a16="http://schemas.microsoft.com/office/drawing/2014/main" id="{6E8087C9-F096-208C-7C6A-405EE6FF9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1" y="5391150"/>
            <a:ext cx="327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</a:t>
            </a:r>
          </a:p>
        </p:txBody>
      </p:sp>
      <p:sp>
        <p:nvSpPr>
          <p:cNvPr id="61467" name="TextBox 27">
            <a:extLst>
              <a:ext uri="{FF2B5EF4-FFF2-40B4-BE49-F238E27FC236}">
                <a16:creationId xmlns:a16="http://schemas.microsoft.com/office/drawing/2014/main" id="{FB6C5881-C53F-88BE-FF2C-A78D2D0D3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2814" y="5772150"/>
            <a:ext cx="25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</a:t>
            </a:r>
          </a:p>
        </p:txBody>
      </p:sp>
      <p:sp>
        <p:nvSpPr>
          <p:cNvPr id="61468" name="TextBox 28">
            <a:extLst>
              <a:ext uri="{FF2B5EF4-FFF2-40B4-BE49-F238E27FC236}">
                <a16:creationId xmlns:a16="http://schemas.microsoft.com/office/drawing/2014/main" id="{0B030178-DFC3-B6CE-FF95-317A6682D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1" y="386715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</a:t>
            </a:r>
          </a:p>
        </p:txBody>
      </p:sp>
      <p:graphicFrame>
        <p:nvGraphicFramePr>
          <p:cNvPr id="61442" name="Object 2">
            <a:extLst>
              <a:ext uri="{FF2B5EF4-FFF2-40B4-BE49-F238E27FC236}">
                <a16:creationId xmlns:a16="http://schemas.microsoft.com/office/drawing/2014/main" id="{8AA1AE0C-710D-9F7D-3D8E-4F90FA76FB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858715"/>
              </p:ext>
            </p:extLst>
          </p:nvPr>
        </p:nvGraphicFramePr>
        <p:xfrm>
          <a:off x="3276600" y="4121150"/>
          <a:ext cx="914400" cy="152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17462500" imgH="14478000" progId="MS_ClipArt_Gallery.2">
                  <p:embed/>
                </p:oleObj>
              </mc:Choice>
              <mc:Fallback>
                <p:oleObj name="Clip" r:id="rId6" imgW="17462500" imgH="14478000" progId="MS_ClipArt_Gallery.2">
                  <p:embed/>
                  <p:pic>
                    <p:nvPicPr>
                      <p:cNvPr id="61442" name="Object 2">
                        <a:extLst>
                          <a:ext uri="{FF2B5EF4-FFF2-40B4-BE49-F238E27FC236}">
                            <a16:creationId xmlns:a16="http://schemas.microsoft.com/office/drawing/2014/main" id="{8AA1AE0C-710D-9F7D-3D8E-4F90FA76FB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121150"/>
                        <a:ext cx="914400" cy="152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9" name="TextBox 30">
            <a:extLst>
              <a:ext uri="{FF2B5EF4-FFF2-40B4-BE49-F238E27FC236}">
                <a16:creationId xmlns:a16="http://schemas.microsoft.com/office/drawing/2014/main" id="{4589AD80-C36E-55E8-3B30-9C45744FE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6" y="3686175"/>
            <a:ext cx="12827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directory</a:t>
            </a:r>
          </a:p>
        </p:txBody>
      </p:sp>
      <p:sp>
        <p:nvSpPr>
          <p:cNvPr id="61470" name="TextBox 31">
            <a:extLst>
              <a:ext uri="{FF2B5EF4-FFF2-40B4-BE49-F238E27FC236}">
                <a16:creationId xmlns:a16="http://schemas.microsoft.com/office/drawing/2014/main" id="{76199978-64FA-1CB7-6FD1-3BE1E7FE5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76" y="4536282"/>
            <a:ext cx="2073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“Host d is at egress e”</a:t>
            </a:r>
          </a:p>
        </p:txBody>
      </p:sp>
      <p:sp>
        <p:nvSpPr>
          <p:cNvPr id="61471" name="TextBox 32">
            <a:extLst>
              <a:ext uri="{FF2B5EF4-FFF2-40B4-BE49-F238E27FC236}">
                <a16:creationId xmlns:a16="http://schemas.microsoft.com/office/drawing/2014/main" id="{4D3D2043-5C54-B830-2FFD-55E9C9CBA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9038" y="6153150"/>
            <a:ext cx="5059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Encapsulate packet to send to egress e.</a:t>
            </a:r>
          </a:p>
        </p:txBody>
      </p:sp>
      <p:sp>
        <p:nvSpPr>
          <p:cNvPr id="61472" name="TextBox 33">
            <a:extLst>
              <a:ext uri="{FF2B5EF4-FFF2-40B4-BE49-F238E27FC236}">
                <a16:creationId xmlns:a16="http://schemas.microsoft.com/office/drawing/2014/main" id="{23887E50-B93E-8630-D41B-E553D389C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943601"/>
            <a:ext cx="1981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Used in some data centers.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Conclusion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x-none" dirty="0"/>
              <a:t>Routing is a distributed computation</a:t>
            </a:r>
          </a:p>
          <a:p>
            <a:pPr lvl="1"/>
            <a:r>
              <a:rPr lang="en-US" altLang="x-none" dirty="0"/>
              <a:t>With challenges in scalability and handling dynamics</a:t>
            </a:r>
          </a:p>
          <a:p>
            <a:endParaRPr lang="en-US" altLang="x-none" dirty="0"/>
          </a:p>
          <a:p>
            <a:r>
              <a:rPr lang="en-US" altLang="x-none" dirty="0"/>
              <a:t>Different solutions for different environments</a:t>
            </a:r>
          </a:p>
          <a:p>
            <a:pPr lvl="1"/>
            <a:r>
              <a:rPr lang="en-US" altLang="x-none" dirty="0"/>
              <a:t>Ethernet LAN: spanning tree, MAC learning, flooding</a:t>
            </a:r>
          </a:p>
          <a:p>
            <a:pPr lvl="1"/>
            <a:r>
              <a:rPr lang="en-US" altLang="x-none" dirty="0"/>
              <a:t>Enterprise: link-state routing, injecting subnet addresses</a:t>
            </a:r>
          </a:p>
          <a:p>
            <a:pPr lvl="1"/>
            <a:r>
              <a:rPr lang="en-US" altLang="x-none" dirty="0"/>
              <a:t>Backbone: link-state routing inside, path-vector routing with neighboring domains, and </a:t>
            </a:r>
            <a:r>
              <a:rPr lang="en-US" altLang="x-none" dirty="0" err="1"/>
              <a:t>iBGP</a:t>
            </a:r>
            <a:r>
              <a:rPr lang="en-US" altLang="x-none" dirty="0"/>
              <a:t> dissemination</a:t>
            </a:r>
          </a:p>
          <a:p>
            <a:pPr lvl="1"/>
            <a:r>
              <a:rPr lang="en-US" altLang="x-none" dirty="0"/>
              <a:t>Data centers: many different solutions, still in flux</a:t>
            </a:r>
          </a:p>
          <a:p>
            <a:pPr lvl="2"/>
            <a:r>
              <a:rPr lang="en-US" altLang="x-none" dirty="0"/>
              <a:t>An active research area…</a:t>
            </a:r>
          </a:p>
        </p:txBody>
      </p:sp>
    </p:spTree>
    <p:extLst>
      <p:ext uri="{BB962C8B-B14F-4D97-AF65-F5344CB8AC3E}">
        <p14:creationId xmlns:p14="http://schemas.microsoft.com/office/powerpoint/2010/main" val="172350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1: </a:t>
            </a:r>
            <a:r>
              <a:rPr lang="en-US" dirty="0" err="1"/>
              <a:t>Microflow</a:t>
            </a:r>
            <a:r>
              <a:rPr lang="en-US" dirty="0"/>
              <a:t>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2628"/>
            <a:ext cx="10515600" cy="4351338"/>
          </a:xfrm>
        </p:spPr>
        <p:txBody>
          <a:bodyPr/>
          <a:lstStyle/>
          <a:p>
            <a:r>
              <a:rPr lang="en-US" dirty="0"/>
              <a:t>Microflow: complete set of packet headers with action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srcIP</a:t>
            </a:r>
            <a:r>
              <a:rPr lang="en-US" dirty="0"/>
              <a:t>, </a:t>
            </a:r>
            <a:r>
              <a:rPr lang="en-US" dirty="0" err="1"/>
              <a:t>dstIP</a:t>
            </a:r>
            <a:r>
              <a:rPr lang="en-US" dirty="0"/>
              <a:t>, IP TTL, </a:t>
            </a:r>
            <a:r>
              <a:rPr lang="en-US" dirty="0" err="1"/>
              <a:t>srcMAC</a:t>
            </a:r>
            <a:r>
              <a:rPr lang="en-US" dirty="0"/>
              <a:t>, </a:t>
            </a:r>
            <a:r>
              <a:rPr lang="en-US" dirty="0" err="1"/>
              <a:t>dstMAC</a:t>
            </a:r>
            <a:endParaRPr lang="en-US" dirty="0"/>
          </a:p>
          <a:p>
            <a:r>
              <a:rPr lang="en-US" dirty="0"/>
              <a:t>Same insight as </a:t>
            </a:r>
            <a:r>
              <a:rPr lang="en-US" dirty="0">
                <a:solidFill>
                  <a:srgbClr val="C00000"/>
                </a:solidFill>
              </a:rPr>
              <a:t>tuple space search; </a:t>
            </a:r>
            <a:r>
              <a:rPr lang="en-US" dirty="0"/>
              <a:t>attempt to do </a:t>
            </a:r>
            <a:r>
              <a:rPr lang="en-US" dirty="0">
                <a:solidFill>
                  <a:srgbClr val="C00000"/>
                </a:solidFill>
              </a:rPr>
              <a:t>one memory lookup per packet</a:t>
            </a:r>
          </a:p>
        </p:txBody>
      </p:sp>
      <p:sp>
        <p:nvSpPr>
          <p:cNvPr id="4" name="Triangle 3"/>
          <p:cNvSpPr/>
          <p:nvPr/>
        </p:nvSpPr>
        <p:spPr>
          <a:xfrm>
            <a:off x="3352799" y="3179762"/>
            <a:ext cx="4792134" cy="3559704"/>
          </a:xfrm>
          <a:prstGeom prst="triangl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4875213"/>
            <a:ext cx="10964333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593666" y="3419719"/>
            <a:ext cx="2760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Helvetica" charset="0"/>
                <a:ea typeface="Helvetica" charset="0"/>
                <a:cs typeface="Helvetica" charset="0"/>
              </a:rPr>
              <a:t>Microflow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cache in the kernel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93666" y="5451719"/>
            <a:ext cx="2760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Helvetica" charset="0"/>
                <a:ea typeface="Helvetica" charset="0"/>
                <a:cs typeface="Helvetica" charset="0"/>
              </a:rPr>
              <a:t>Openflow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table in user space</a:t>
            </a:r>
          </a:p>
        </p:txBody>
      </p:sp>
      <p:sp>
        <p:nvSpPr>
          <p:cNvPr id="11" name="Freeform 10"/>
          <p:cNvSpPr/>
          <p:nvPr/>
        </p:nvSpPr>
        <p:spPr>
          <a:xfrm>
            <a:off x="4521200" y="3437466"/>
            <a:ext cx="2624667" cy="848023"/>
          </a:xfrm>
          <a:custGeom>
            <a:avLst/>
            <a:gdLst>
              <a:gd name="connsiteX0" fmla="*/ 0 w 2624667"/>
              <a:gd name="connsiteY0" fmla="*/ 0 h 848023"/>
              <a:gd name="connsiteX1" fmla="*/ 829733 w 2624667"/>
              <a:gd name="connsiteY1" fmla="*/ 728134 h 848023"/>
              <a:gd name="connsiteX2" fmla="*/ 1659467 w 2624667"/>
              <a:gd name="connsiteY2" fmla="*/ 795867 h 848023"/>
              <a:gd name="connsiteX3" fmla="*/ 2624667 w 2624667"/>
              <a:gd name="connsiteY3" fmla="*/ 203200 h 848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4667" h="848023">
                <a:moveTo>
                  <a:pt x="0" y="0"/>
                </a:moveTo>
                <a:cubicBezTo>
                  <a:pt x="276577" y="297745"/>
                  <a:pt x="553155" y="595490"/>
                  <a:pt x="829733" y="728134"/>
                </a:cubicBezTo>
                <a:cubicBezTo>
                  <a:pt x="1106311" y="860778"/>
                  <a:pt x="1360311" y="883356"/>
                  <a:pt x="1659467" y="795867"/>
                </a:cubicBezTo>
                <a:cubicBezTo>
                  <a:pt x="1958623" y="708378"/>
                  <a:pt x="2624667" y="203200"/>
                  <a:pt x="2624667" y="203200"/>
                </a:cubicBezTo>
              </a:path>
            </a:pathLst>
          </a:custGeom>
          <a:noFill/>
          <a:ln w="5080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504267" y="4064000"/>
            <a:ext cx="3115733" cy="2153301"/>
          </a:xfrm>
          <a:custGeom>
            <a:avLst/>
            <a:gdLst>
              <a:gd name="connsiteX0" fmla="*/ 0 w 3115733"/>
              <a:gd name="connsiteY0" fmla="*/ 0 h 2153301"/>
              <a:gd name="connsiteX1" fmla="*/ 677333 w 3115733"/>
              <a:gd name="connsiteY1" fmla="*/ 1557866 h 2153301"/>
              <a:gd name="connsiteX2" fmla="*/ 1303866 w 3115733"/>
              <a:gd name="connsiteY2" fmla="*/ 2150533 h 2153301"/>
              <a:gd name="connsiteX3" fmla="*/ 2032000 w 3115733"/>
              <a:gd name="connsiteY3" fmla="*/ 1710266 h 2153301"/>
              <a:gd name="connsiteX4" fmla="*/ 3115733 w 3115733"/>
              <a:gd name="connsiteY4" fmla="*/ 254000 h 215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5733" h="2153301">
                <a:moveTo>
                  <a:pt x="0" y="0"/>
                </a:moveTo>
                <a:cubicBezTo>
                  <a:pt x="230011" y="599722"/>
                  <a:pt x="460022" y="1199444"/>
                  <a:pt x="677333" y="1557866"/>
                </a:cubicBezTo>
                <a:cubicBezTo>
                  <a:pt x="894644" y="1916288"/>
                  <a:pt x="1078088" y="2125133"/>
                  <a:pt x="1303866" y="2150533"/>
                </a:cubicBezTo>
                <a:cubicBezTo>
                  <a:pt x="1529644" y="2175933"/>
                  <a:pt x="1730022" y="2026355"/>
                  <a:pt x="2032000" y="1710266"/>
                </a:cubicBezTo>
                <a:cubicBezTo>
                  <a:pt x="2333978" y="1394177"/>
                  <a:pt x="3115733" y="254000"/>
                  <a:pt x="3115733" y="254000"/>
                </a:cubicBezTo>
              </a:path>
            </a:pathLst>
          </a:custGeom>
          <a:noFill/>
          <a:ln w="5080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5867" y="3373552"/>
            <a:ext cx="706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Hit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46349" y="5641850"/>
            <a:ext cx="1128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Miss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93798" y="3659496"/>
            <a:ext cx="2159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Use a large hash table</a:t>
            </a:r>
          </a:p>
        </p:txBody>
      </p:sp>
    </p:spTree>
    <p:extLst>
      <p:ext uri="{BB962C8B-B14F-4D97-AF65-F5344CB8AC3E}">
        <p14:creationId xmlns:p14="http://schemas.microsoft.com/office/powerpoint/2010/main" val="81780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micro-flows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6451"/>
          </a:xfrm>
        </p:spPr>
        <p:txBody>
          <a:bodyPr>
            <a:normAutofit/>
          </a:bodyPr>
          <a:lstStyle/>
          <a:p>
            <a:r>
              <a:rPr lang="en-US" dirty="0"/>
              <a:t>Too many micro-flows: e.g., each TCP port</a:t>
            </a:r>
          </a:p>
          <a:p>
            <a:r>
              <a:rPr lang="is-IS" dirty="0"/>
              <a:t>Many micro-flows may be short lived</a:t>
            </a:r>
          </a:p>
          <a:p>
            <a:pPr lvl="1"/>
            <a:r>
              <a:rPr lang="is-IS" dirty="0"/>
              <a:t>Poor cache-hit rate for memory lookup</a:t>
            </a:r>
          </a:p>
          <a:p>
            <a:endParaRPr lang="is-IS" dirty="0"/>
          </a:p>
          <a:p>
            <a:r>
              <a:rPr lang="is-IS" dirty="0"/>
              <a:t>Can we cache the outcome of rule lookup directly?</a:t>
            </a:r>
          </a:p>
          <a:p>
            <a:endParaRPr lang="is-IS" dirty="0"/>
          </a:p>
          <a:p>
            <a:r>
              <a:rPr lang="en-US" dirty="0"/>
              <a:t>N</a:t>
            </a:r>
            <a:r>
              <a:rPr lang="is-IS" dirty="0"/>
              <a:t>aive approach: Cross-product explosion!</a:t>
            </a:r>
          </a:p>
          <a:p>
            <a:pPr lvl="1"/>
            <a:r>
              <a:rPr lang="is-IS" dirty="0"/>
              <a:t>Example: Table 1 on source IP, table 2 on destination IP</a:t>
            </a:r>
          </a:p>
          <a:p>
            <a:pPr lvl="1"/>
            <a:endParaRPr lang="is-IS" dirty="0"/>
          </a:p>
          <a:p>
            <a:r>
              <a:rPr lang="is-IS" dirty="0"/>
              <a:t>Recurring theme: </a:t>
            </a:r>
            <a:r>
              <a:rPr lang="is-IS" dirty="0">
                <a:solidFill>
                  <a:srgbClr val="C00000"/>
                </a:solidFill>
              </a:rPr>
              <a:t>avoid up-front (proactive) costs 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30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2: Mega-flow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67533" cy="4351338"/>
          </a:xfrm>
        </p:spPr>
        <p:txBody>
          <a:bodyPr/>
          <a:lstStyle/>
          <a:p>
            <a:r>
              <a:rPr lang="en-US" dirty="0"/>
              <a:t>Build the cache of rules </a:t>
            </a:r>
            <a:r>
              <a:rPr lang="en-US" dirty="0">
                <a:solidFill>
                  <a:srgbClr val="C00000"/>
                </a:solidFill>
              </a:rPr>
              <a:t>lazily</a:t>
            </a:r>
            <a:r>
              <a:rPr lang="en-US" dirty="0"/>
              <a:t> using just the </a:t>
            </a:r>
            <a:r>
              <a:rPr lang="en-US" dirty="0">
                <a:solidFill>
                  <a:srgbClr val="C00000"/>
                </a:solidFill>
              </a:rPr>
              <a:t>fields accessed</a:t>
            </a:r>
            <a:endParaRPr lang="en-US" dirty="0"/>
          </a:p>
          <a:p>
            <a:pPr lvl="1"/>
            <a:r>
              <a:rPr lang="en-US" dirty="0"/>
              <a:t>Ex: contain just 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dst</a:t>
            </a:r>
            <a:r>
              <a:rPr lang="en-US" dirty="0"/>
              <a:t> IP combinations that appeared in packets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4875213"/>
            <a:ext cx="10964333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593666" y="3419719"/>
            <a:ext cx="2760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Helvetica" charset="0"/>
                <a:ea typeface="Helvetica" charset="0"/>
                <a:cs typeface="Helvetica" charset="0"/>
              </a:rPr>
              <a:t>Megaflow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cache in the kernel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93666" y="5451719"/>
            <a:ext cx="2760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Helvetica" charset="0"/>
                <a:ea typeface="Helvetica" charset="0"/>
                <a:cs typeface="Helvetica" charset="0"/>
              </a:rPr>
              <a:t>Openflow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table in user space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3034" y="2912533"/>
            <a:ext cx="706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Hit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91441" y="4351993"/>
            <a:ext cx="1128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Helvetica" charset="0"/>
                <a:ea typeface="Helvetica" charset="0"/>
                <a:cs typeface="Helvetica" charset="0"/>
              </a:rPr>
              <a:t>Miss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352799" y="3179762"/>
            <a:ext cx="4792134" cy="3559704"/>
            <a:chOff x="3352799" y="3179762"/>
            <a:chExt cx="4792134" cy="3559704"/>
          </a:xfrm>
        </p:grpSpPr>
        <p:sp>
          <p:nvSpPr>
            <p:cNvPr id="7" name="Freeform 6"/>
            <p:cNvSpPr/>
            <p:nvPr/>
          </p:nvSpPr>
          <p:spPr>
            <a:xfrm>
              <a:off x="4521200" y="3437466"/>
              <a:ext cx="2624667" cy="848023"/>
            </a:xfrm>
            <a:custGeom>
              <a:avLst/>
              <a:gdLst>
                <a:gd name="connsiteX0" fmla="*/ 0 w 2624667"/>
                <a:gd name="connsiteY0" fmla="*/ 0 h 848023"/>
                <a:gd name="connsiteX1" fmla="*/ 829733 w 2624667"/>
                <a:gd name="connsiteY1" fmla="*/ 728134 h 848023"/>
                <a:gd name="connsiteX2" fmla="*/ 1659467 w 2624667"/>
                <a:gd name="connsiteY2" fmla="*/ 795867 h 848023"/>
                <a:gd name="connsiteX3" fmla="*/ 2624667 w 2624667"/>
                <a:gd name="connsiteY3" fmla="*/ 203200 h 848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4667" h="848023">
                  <a:moveTo>
                    <a:pt x="0" y="0"/>
                  </a:moveTo>
                  <a:cubicBezTo>
                    <a:pt x="276577" y="297745"/>
                    <a:pt x="553155" y="595490"/>
                    <a:pt x="829733" y="728134"/>
                  </a:cubicBezTo>
                  <a:cubicBezTo>
                    <a:pt x="1106311" y="860778"/>
                    <a:pt x="1360311" y="883356"/>
                    <a:pt x="1659467" y="795867"/>
                  </a:cubicBezTo>
                  <a:cubicBezTo>
                    <a:pt x="1958623" y="708378"/>
                    <a:pt x="2624667" y="203200"/>
                    <a:pt x="2624667" y="203200"/>
                  </a:cubicBezTo>
                </a:path>
              </a:pathLst>
            </a:custGeom>
            <a:noFill/>
            <a:ln w="508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4504267" y="4064000"/>
              <a:ext cx="3115733" cy="2153301"/>
            </a:xfrm>
            <a:custGeom>
              <a:avLst/>
              <a:gdLst>
                <a:gd name="connsiteX0" fmla="*/ 0 w 3115733"/>
                <a:gd name="connsiteY0" fmla="*/ 0 h 2153301"/>
                <a:gd name="connsiteX1" fmla="*/ 677333 w 3115733"/>
                <a:gd name="connsiteY1" fmla="*/ 1557866 h 2153301"/>
                <a:gd name="connsiteX2" fmla="*/ 1303866 w 3115733"/>
                <a:gd name="connsiteY2" fmla="*/ 2150533 h 2153301"/>
                <a:gd name="connsiteX3" fmla="*/ 2032000 w 3115733"/>
                <a:gd name="connsiteY3" fmla="*/ 1710266 h 2153301"/>
                <a:gd name="connsiteX4" fmla="*/ 3115733 w 3115733"/>
                <a:gd name="connsiteY4" fmla="*/ 254000 h 2153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5733" h="2153301">
                  <a:moveTo>
                    <a:pt x="0" y="0"/>
                  </a:moveTo>
                  <a:cubicBezTo>
                    <a:pt x="230011" y="599722"/>
                    <a:pt x="460022" y="1199444"/>
                    <a:pt x="677333" y="1557866"/>
                  </a:cubicBezTo>
                  <a:cubicBezTo>
                    <a:pt x="894644" y="1916288"/>
                    <a:pt x="1078088" y="2125133"/>
                    <a:pt x="1303866" y="2150533"/>
                  </a:cubicBezTo>
                  <a:cubicBezTo>
                    <a:pt x="1529644" y="2175933"/>
                    <a:pt x="1730022" y="2026355"/>
                    <a:pt x="2032000" y="1710266"/>
                  </a:cubicBezTo>
                  <a:cubicBezTo>
                    <a:pt x="2333978" y="1394177"/>
                    <a:pt x="3115733" y="254000"/>
                    <a:pt x="3115733" y="254000"/>
                  </a:cubicBezTo>
                </a:path>
              </a:pathLst>
            </a:custGeom>
            <a:noFill/>
            <a:ln w="508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iangle 10"/>
            <p:cNvSpPr/>
            <p:nvPr/>
          </p:nvSpPr>
          <p:spPr>
            <a:xfrm>
              <a:off x="3352799" y="3179762"/>
              <a:ext cx="4792134" cy="3559704"/>
            </a:xfrm>
            <a:prstGeom prst="triangl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8198" y="3586946"/>
            <a:ext cx="2514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Use tuple space search</a:t>
            </a:r>
          </a:p>
        </p:txBody>
      </p:sp>
    </p:spTree>
    <p:extLst>
      <p:ext uri="{BB962C8B-B14F-4D97-AF65-F5344CB8AC3E}">
        <p14:creationId xmlns:p14="http://schemas.microsoft.com/office/powerpoint/2010/main" val="3814795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E1EE-9119-2C4C-A3C8-A551085D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Outlook: fast packet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D0E75-E9A7-1742-A38C-F232C5038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53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Get rid of needless software if you can</a:t>
            </a:r>
          </a:p>
          <a:p>
            <a:r>
              <a:rPr lang="en-US" dirty="0"/>
              <a:t>Specialization to app can bring significant benefits</a:t>
            </a:r>
          </a:p>
          <a:p>
            <a:pPr lvl="1"/>
            <a:r>
              <a:rPr lang="en-US" dirty="0"/>
              <a:t>IDS (</a:t>
            </a:r>
            <a:r>
              <a:rPr lang="en-US" dirty="0" err="1"/>
              <a:t>hyperscan</a:t>
            </a:r>
            <a:r>
              <a:rPr lang="en-US" dirty="0"/>
              <a:t>), caching in switches &amp; load balancers</a:t>
            </a:r>
          </a:p>
          <a:p>
            <a:pPr lvl="1"/>
            <a:r>
              <a:rPr lang="en-US" dirty="0"/>
              <a:t>Algorithms can be as important as the frameworks</a:t>
            </a:r>
          </a:p>
          <a:p>
            <a:r>
              <a:rPr lang="en-US" dirty="0"/>
              <a:t>Software changes</a:t>
            </a:r>
          </a:p>
          <a:p>
            <a:pPr lvl="1"/>
            <a:r>
              <a:rPr lang="en-US" dirty="0"/>
              <a:t>Application-kernel interface: application must be modified</a:t>
            </a:r>
          </a:p>
          <a:p>
            <a:pPr lvl="1"/>
            <a:r>
              <a:rPr lang="en-US" dirty="0"/>
              <a:t>Device drivers must often be modified</a:t>
            </a:r>
          </a:p>
          <a:p>
            <a:r>
              <a:rPr lang="en-US" dirty="0"/>
              <a:t>Multitenancy: think about implications to weakening fault isolation</a:t>
            </a:r>
          </a:p>
          <a:p>
            <a:r>
              <a:rPr lang="en-US" dirty="0">
                <a:solidFill>
                  <a:srgbClr val="C00000"/>
                </a:solidFill>
              </a:rPr>
              <a:t>Can we get isolation with efficiency?</a:t>
            </a:r>
          </a:p>
        </p:txBody>
      </p:sp>
    </p:spTree>
    <p:extLst>
      <p:ext uri="{BB962C8B-B14F-4D97-AF65-F5344CB8AC3E}">
        <p14:creationId xmlns:p14="http://schemas.microsoft.com/office/powerpoint/2010/main" val="315024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E2D6-8DE0-030E-4F52-E7C5646E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Going beyond one (software)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0903D-878E-AD93-EA95-938B24D16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 &amp; efficient composition of middleboxes</a:t>
            </a:r>
          </a:p>
          <a:p>
            <a:pPr lvl="1"/>
            <a:endParaRPr lang="en-US" dirty="0"/>
          </a:p>
          <a:p>
            <a:r>
              <a:rPr lang="en-US" dirty="0"/>
              <a:t>Share or shard state</a:t>
            </a:r>
          </a:p>
          <a:p>
            <a:r>
              <a:rPr lang="en-US" dirty="0"/>
              <a:t>Failover and migration</a:t>
            </a:r>
          </a:p>
          <a:p>
            <a:r>
              <a:rPr lang="en-US" dirty="0"/>
              <a:t>Placement and routing</a:t>
            </a:r>
          </a:p>
          <a:p>
            <a:r>
              <a:rPr lang="en-US" dirty="0"/>
              <a:t>Scaling and compaction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1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0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8271</TotalTime>
  <Words>2999</Words>
  <Application>Microsoft Macintosh PowerPoint</Application>
  <PresentationFormat>Widescreen</PresentationFormat>
  <Paragraphs>672</Paragraphs>
  <Slides>46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ＭＳ Ｐゴシック</vt:lpstr>
      <vt:lpstr>Arial</vt:lpstr>
      <vt:lpstr>Calibri</vt:lpstr>
      <vt:lpstr>Courier</vt:lpstr>
      <vt:lpstr>Helvetica</vt:lpstr>
      <vt:lpstr>Times New Roman</vt:lpstr>
      <vt:lpstr>Wingdings</vt:lpstr>
      <vt:lpstr>ZapfDingbats</vt:lpstr>
      <vt:lpstr>Office Theme</vt:lpstr>
      <vt:lpstr>Photo Editor Photo</vt:lpstr>
      <vt:lpstr>Microsoft Clip Gallery</vt:lpstr>
      <vt:lpstr>PowerPoint Presentation</vt:lpstr>
      <vt:lpstr>OpenVSwitch: Requirements</vt:lpstr>
      <vt:lpstr>OVS design</vt:lpstr>
      <vt:lpstr>First design: put OF tables in the kernel</vt:lpstr>
      <vt:lpstr>Idea 1: Microflow cache</vt:lpstr>
      <vt:lpstr>Problems with micro-flows</vt:lpstr>
      <vt:lpstr>Idea 2: Mega-flow cache</vt:lpstr>
      <vt:lpstr>Outlook: fast packet processing</vt:lpstr>
      <vt:lpstr>Going beyond one (software) box</vt:lpstr>
      <vt:lpstr>Distributed Control Planes</vt:lpstr>
      <vt:lpstr>PowerPoint Presentation</vt:lpstr>
      <vt:lpstr>Routing protocols enable FT computation</vt:lpstr>
      <vt:lpstr>Goals of Routing Protocols #1</vt:lpstr>
      <vt:lpstr>Goals of Routing Protocols #2</vt:lpstr>
      <vt:lpstr>What does the protocol  compute?</vt:lpstr>
      <vt:lpstr>Different ways to represent paths</vt:lpstr>
      <vt:lpstr>Spanning tree (Ethernet)</vt:lpstr>
      <vt:lpstr>Shortest paths (OSPF/IS-IS)</vt:lpstr>
      <vt:lpstr>Local policy at each hop (BGP)</vt:lpstr>
      <vt:lpstr>End-to-end path selection (IP src route)</vt:lpstr>
      <vt:lpstr>How to compute paths?</vt:lpstr>
      <vt:lpstr>Spanning tree algorithm (Ethernet)</vt:lpstr>
      <vt:lpstr>Spanning tree example: switch #4</vt:lpstr>
      <vt:lpstr>Shortest-path problem</vt:lpstr>
      <vt:lpstr>The graph abstraction</vt:lpstr>
      <vt:lpstr>The graph abstraction</vt:lpstr>
      <vt:lpstr>The graph abstraction</vt:lpstr>
      <vt:lpstr>Q1: Information exchange</vt:lpstr>
      <vt:lpstr>Q1: Information exchange</vt:lpstr>
      <vt:lpstr>Q2: The algorithm</vt:lpstr>
      <vt:lpstr>Dijsktra’s Algorithm</vt:lpstr>
      <vt:lpstr>Visualization</vt:lpstr>
      <vt:lpstr>Dijkstra’s algorithm: example</vt:lpstr>
      <vt:lpstr>Constructing the forwarding table</vt:lpstr>
      <vt:lpstr>Constructing the forwarding table</vt:lpstr>
      <vt:lpstr>Link-state: Shortest-path tree</vt:lpstr>
      <vt:lpstr>Path-vector routing (BGP)</vt:lpstr>
      <vt:lpstr>Path-vector: Fast loop detection</vt:lpstr>
      <vt:lpstr>Path-vector: Flexible policies</vt:lpstr>
      <vt:lpstr>Learning the locations of the endpoints</vt:lpstr>
      <vt:lpstr>Finding the endpoints</vt:lpstr>
      <vt:lpstr>Learning and Flooding</vt:lpstr>
      <vt:lpstr>Inject into Routing Protocol</vt:lpstr>
      <vt:lpstr>Disseminate with another protocol</vt:lpstr>
      <vt:lpstr>Directory Service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Narayana Ganapathy</cp:lastModifiedBy>
  <cp:revision>2554</cp:revision>
  <dcterms:created xsi:type="dcterms:W3CDTF">2018-09-05T17:47:04Z</dcterms:created>
  <dcterms:modified xsi:type="dcterms:W3CDTF">2024-04-10T12:05:22Z</dcterms:modified>
</cp:coreProperties>
</file>