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607" r:id="rId2"/>
    <p:sldId id="611" r:id="rId3"/>
    <p:sldId id="612" r:id="rId4"/>
    <p:sldId id="628" r:id="rId5"/>
    <p:sldId id="355" r:id="rId6"/>
    <p:sldId id="630" r:id="rId7"/>
    <p:sldId id="629" r:id="rId8"/>
    <p:sldId id="631" r:id="rId9"/>
    <p:sldId id="632" r:id="rId10"/>
    <p:sldId id="633" r:id="rId11"/>
    <p:sldId id="634" r:id="rId12"/>
    <p:sldId id="636" r:id="rId13"/>
    <p:sldId id="406" r:id="rId14"/>
    <p:sldId id="40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63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/>
    <p:restoredTop sz="94664"/>
  </p:normalViewPr>
  <p:slideViewPr>
    <p:cSldViewPr snapToGrid="0" snapToObjects="1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0C41CA2-0C5E-430A-9B60-410BCCA16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A9EEB8-1984-4A97-A3D9-7371D412B7C9}" type="slidenum">
              <a:rPr lang="en-US" altLang="en-US" sz="1400" smtClean="0"/>
              <a:pPr/>
              <a:t>13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DCADE1D-04DA-4F98-8CE8-B6FBBDD21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CB6AC85-E7B5-4964-9F71-DB55F554A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55" tIns="48177" rIns="96355" bIns="48177"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4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402E718-2FA1-4771-8FDE-B00AA5E0B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3A83ED-BA02-4F94-977B-4E07C9B050C4}" type="slidenum">
              <a:rPr lang="en-US" altLang="en-US" sz="1400" smtClean="0"/>
              <a:pPr/>
              <a:t>14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BEF7FB5-12AE-4DE0-8BBA-6EFDEDC7D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B850898-32C8-44CD-8C12-29852E9A3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39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TCP Timeouts and Connection management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9F8F-F6D7-1F4D-B229-E1018F5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== estimated RTT + </a:t>
            </a:r>
            <a:r>
              <a:rPr lang="en-US" dirty="0">
                <a:solidFill>
                  <a:srgbClr val="C00000"/>
                </a:solidFill>
              </a:rPr>
              <a:t>safety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D72A76A-04A3-6F4E-8055-FDB342DE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941" y="1976681"/>
            <a:ext cx="897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= (1-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)*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     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*|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SampleRTT-EstimatedRTT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|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737E6117-B789-7D4B-BE19-1A289BF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51" y="3027961"/>
            <a:ext cx="4182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(typically, </a:t>
            </a: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 = 0.25)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F942E93-3EC0-434E-B47C-95D100877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06" y="4073487"/>
            <a:ext cx="9164449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 b="1" dirty="0" err="1">
                <a:latin typeface="Courier New" panose="02070309020205020404" pitchFamily="49" charset="0"/>
              </a:rPr>
              <a:t>TimeoutInterval</a:t>
            </a:r>
            <a:r>
              <a:rPr lang="en-US" altLang="en-US" sz="2800" b="1" dirty="0">
                <a:latin typeface="Courier New" panose="02070309020205020404" pitchFamily="49" charset="0"/>
              </a:rPr>
              <a:t> =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 + 4*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04330121-EC03-D442-A493-F895FB69F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103" y="4978400"/>
            <a:ext cx="18617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Helvetica" pitchFamily="2" charset="0"/>
              </a:rPr>
              <a:t>estimated RTT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EA4DA184-DB88-2B45-95C2-4CA7866A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119" y="4997449"/>
            <a:ext cx="198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solidFill>
                  <a:srgbClr val="000099"/>
                </a:solidFill>
                <a:latin typeface="Helvetica" pitchFamily="2" charset="0"/>
              </a:rPr>
              <a:t>“</a:t>
            </a:r>
            <a:r>
              <a:rPr lang="en-US" altLang="ja-JP" sz="2000" dirty="0">
                <a:solidFill>
                  <a:srgbClr val="000099"/>
                </a:solidFill>
                <a:latin typeface="Helvetica" pitchFamily="2" charset="0"/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  <a:latin typeface="Helvetica" pitchFamily="2" charset="0"/>
              </a:rPr>
              <a:t>”</a:t>
            </a:r>
            <a:endParaRPr lang="en-US" altLang="en-US" sz="2000" dirty="0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BCFC8FFA-DC5F-9749-8A6F-17962D3A6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5223" y="4618036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1ED74F75-6C7C-A64F-A535-49F41AA3B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6973" y="4624386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20" descr="alarm_clock_ringing">
            <a:extLst>
              <a:ext uri="{FF2B5EF4-FFF2-40B4-BE49-F238E27FC236}">
                <a16:creationId xmlns:a16="http://schemas.microsoft.com/office/drawing/2014/main" id="{C61AD11B-1342-D145-9DE3-FB669A33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718" y="486748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E665-77AE-AA45-A568-060166BB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 single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A9BE-CF48-1C49-8CB3-82ABBFFA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805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rcvd from app: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create segment with seq #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seq # is byte-stream number of first data byte in  segment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start timer if not already running 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think of timer as for oldest </a:t>
            </a:r>
            <a:r>
              <a:rPr lang="en-US" sz="2800" dirty="0" err="1"/>
              <a:t>unacked</a:t>
            </a:r>
            <a:r>
              <a:rPr lang="en-US" sz="2800" dirty="0"/>
              <a:t> segment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expiration interval: </a:t>
            </a:r>
            <a:r>
              <a:rPr lang="en-US" b="1" dirty="0" err="1">
                <a:latin typeface="Courier New" charset="0"/>
              </a:rPr>
              <a:t>TimeOutInterval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D516-4BA2-EE43-ABBF-C7BC9A7E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49240" cy="475805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timeout: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retransmit segment that caused timeout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CC0000"/>
                </a:solidFill>
              </a:rPr>
              <a:t>ack rcvd: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/>
              <a:t>if ack acknowledges previously </a:t>
            </a:r>
            <a:r>
              <a:rPr lang="en-US" sz="3200" dirty="0" err="1"/>
              <a:t>unacked</a:t>
            </a:r>
            <a:r>
              <a:rPr lang="en-US" sz="3200" dirty="0"/>
              <a:t> segments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update what is known to be </a:t>
            </a:r>
            <a:r>
              <a:rPr lang="en-US" sz="2800" dirty="0" err="1"/>
              <a:t>ACKed</a:t>
            </a:r>
            <a:endParaRPr lang="en-US" sz="2800" dirty="0"/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restart timer if there are  still </a:t>
            </a:r>
            <a:r>
              <a:rPr lang="en-US" sz="2800" dirty="0" err="1"/>
              <a:t>unacked</a:t>
            </a:r>
            <a:r>
              <a:rPr lang="en-US" sz="2800" dirty="0"/>
              <a:t> segments</a:t>
            </a:r>
          </a:p>
        </p:txBody>
      </p:sp>
    </p:spTree>
    <p:extLst>
      <p:ext uri="{BB962C8B-B14F-4D97-AF65-F5344CB8AC3E}">
        <p14:creationId xmlns:p14="http://schemas.microsoft.com/office/powerpoint/2010/main" val="45406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FEAE-FDA6-9E4F-9374-C9060317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0F5D-282F-D84A-8821-92892B8D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80662D5-F105-154C-9EE0-D7CC0D7F5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590802"/>
            <a:ext cx="0" cy="326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91919993-02EF-1947-A260-AEB5E6098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3252788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DC78A7-F680-444E-8508-FA656BAE7324}"/>
              </a:ext>
            </a:extLst>
          </p:cNvPr>
          <p:cNvGrpSpPr>
            <a:grpSpLocks/>
          </p:cNvGrpSpPr>
          <p:nvPr/>
        </p:nvGrpSpPr>
        <p:grpSpPr bwMode="auto">
          <a:xfrm rot="716109">
            <a:off x="5649913" y="3171825"/>
            <a:ext cx="914400" cy="228600"/>
            <a:chOff x="288" y="1488"/>
            <a:chExt cx="576" cy="1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8520D8-1648-E141-9001-DB77D86B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2K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0BF732-C5C2-B545-8A51-9443E2E7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SEQ=0</a:t>
              </a:r>
            </a:p>
          </p:txBody>
        </p:sp>
      </p:grpSp>
      <p:sp>
        <p:nvSpPr>
          <p:cNvPr id="9" name="Text Box 8">
            <a:extLst>
              <a:ext uri="{FF2B5EF4-FFF2-40B4-BE49-F238E27FC236}">
                <a16:creationId xmlns:a16="http://schemas.microsoft.com/office/drawing/2014/main" id="{DC7CC665-2C3E-2B4C-92CF-1DB8994B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2" y="2286002"/>
            <a:ext cx="7858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EED4F96-660D-214D-BDFA-7AE45294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5" y="2286002"/>
            <a:ext cx="676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6FEC2F10-9427-C045-B26E-A35F686104B8}"/>
              </a:ext>
            </a:extLst>
          </p:cNvPr>
          <p:cNvSpPr>
            <a:spLocks/>
          </p:cNvSpPr>
          <p:nvPr/>
        </p:nvSpPr>
        <p:spPr bwMode="auto">
          <a:xfrm>
            <a:off x="4173538" y="2971802"/>
            <a:ext cx="304800" cy="1592263"/>
          </a:xfrm>
          <a:prstGeom prst="leftBrace">
            <a:avLst>
              <a:gd name="adj1" fmla="val 43533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7A87AA2-EF11-2344-AC08-92E7DEB7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3565527"/>
            <a:ext cx="206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Sender Timeout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CF694A2-0FAD-2E41-BD72-5ACEE92D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4573588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181A26-51B1-214A-B29A-02462A625D27}"/>
              </a:ext>
            </a:extLst>
          </p:cNvPr>
          <p:cNvGrpSpPr>
            <a:grpSpLocks/>
          </p:cNvGrpSpPr>
          <p:nvPr/>
        </p:nvGrpSpPr>
        <p:grpSpPr bwMode="auto">
          <a:xfrm rot="716109">
            <a:off x="4843463" y="4635500"/>
            <a:ext cx="914400" cy="228600"/>
            <a:chOff x="288" y="1488"/>
            <a:chExt cx="576" cy="1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EE11D2-4314-3F46-8CB8-859665B7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2K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33AA8D-0029-2349-AA18-16738AC0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SEQ=0</a:t>
              </a:r>
            </a:p>
          </p:txBody>
        </p:sp>
      </p:grpSp>
      <p:sp>
        <p:nvSpPr>
          <p:cNvPr id="17" name="AutoShape 16">
            <a:extLst>
              <a:ext uri="{FF2B5EF4-FFF2-40B4-BE49-F238E27FC236}">
                <a16:creationId xmlns:a16="http://schemas.microsoft.com/office/drawing/2014/main" id="{21FFC14E-ADED-B24A-8BCE-3EB1D0F8712E}"/>
              </a:ext>
            </a:extLst>
          </p:cNvPr>
          <p:cNvSpPr>
            <a:spLocks/>
          </p:cNvSpPr>
          <p:nvPr/>
        </p:nvSpPr>
        <p:spPr bwMode="auto">
          <a:xfrm>
            <a:off x="3949700" y="2971800"/>
            <a:ext cx="304800" cy="2522538"/>
          </a:xfrm>
          <a:prstGeom prst="leftBrace">
            <a:avLst>
              <a:gd name="adj1" fmla="val 689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37AB78D-552A-4244-8033-64D99280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079875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6CFDE603-18C3-1046-92B4-B90DC65F5271}"/>
              </a:ext>
            </a:extLst>
          </p:cNvPr>
          <p:cNvSpPr>
            <a:spLocks/>
          </p:cNvSpPr>
          <p:nvPr/>
        </p:nvSpPr>
        <p:spPr bwMode="auto">
          <a:xfrm>
            <a:off x="4141788" y="4572000"/>
            <a:ext cx="304800" cy="928688"/>
          </a:xfrm>
          <a:prstGeom prst="leftBrace">
            <a:avLst>
              <a:gd name="adj1" fmla="val 253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4EBE5C88-939D-4D4E-A495-09720BBD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887913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3BB5757-F704-9547-B5EE-E7FA7AF59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788" y="4267202"/>
            <a:ext cx="3268662" cy="124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D2772-AD2D-6D45-AC27-A8BDF12C5643}"/>
              </a:ext>
            </a:extLst>
          </p:cNvPr>
          <p:cNvSpPr>
            <a:spLocks noChangeArrowheads="1"/>
          </p:cNvSpPr>
          <p:nvPr/>
        </p:nvSpPr>
        <p:spPr bwMode="auto">
          <a:xfrm rot="20318760">
            <a:off x="6205538" y="4464050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= 2048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79039860-C476-D948-966C-C0F92384D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2590802"/>
            <a:ext cx="0" cy="326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4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46B38CE4-D6D3-4941-B439-2EEAE4AD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8A24E-16FC-4C98-8068-CD7431884E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044E84C-0238-4926-8FA4-761ACED8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Retransmission ambiguity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21465BC-95E8-40B1-893E-E3A2FC829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/>
              <a:t>If you retransmitted, how do you measure </a:t>
            </a:r>
            <a:r>
              <a:rPr lang="en-US" altLang="en-US" dirty="0" err="1">
                <a:latin typeface="Courier" pitchFamily="2" charset="0"/>
              </a:rPr>
              <a:t>sampleRTT</a:t>
            </a:r>
            <a:r>
              <a:rPr lang="en-US" altLang="en-US" dirty="0"/>
              <a:t> for it?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Measure RTT from original data segment?</a:t>
            </a:r>
          </a:p>
          <a:p>
            <a:pPr lvl="1"/>
            <a:r>
              <a:rPr lang="en-US" altLang="en-US" dirty="0"/>
              <a:t>Measure RTT from most recent (retransmitted) segment?</a:t>
            </a:r>
          </a:p>
          <a:p>
            <a:r>
              <a:rPr lang="en-US" altLang="en-US" dirty="0"/>
              <a:t>There could be an error in RTT estimate, since we can’t be sure</a:t>
            </a:r>
          </a:p>
          <a:p>
            <a:r>
              <a:rPr lang="en-US" altLang="en-US" dirty="0"/>
              <a:t>One solution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Never update RTT measurements </a:t>
            </a:r>
            <a:r>
              <a:rPr lang="en-US" altLang="en-US" dirty="0"/>
              <a:t>based on acknowledgements from retransmitted packets</a:t>
            </a:r>
          </a:p>
          <a:p>
            <a:r>
              <a:rPr lang="en-US" altLang="en-US" dirty="0"/>
              <a:t>Problem: </a:t>
            </a:r>
            <a:r>
              <a:rPr lang="en-US" altLang="en-US" dirty="0">
                <a:solidFill>
                  <a:srgbClr val="C00000"/>
                </a:solidFill>
              </a:rPr>
              <a:t>Sudden change in RTT</a:t>
            </a:r>
            <a:r>
              <a:rPr lang="en-US" altLang="en-US" dirty="0"/>
              <a:t>, coupled with many retransmissions, can cause system to update RTT very late</a:t>
            </a:r>
          </a:p>
          <a:p>
            <a:pPr lvl="1"/>
            <a:r>
              <a:rPr lang="en-US" altLang="en-US" dirty="0"/>
              <a:t>Ex: Primary path failure leads to a slower secondary path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73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415F74BE-FFCE-41A4-BA74-5FB1DE7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E9F91-435B-4D71-878D-9F9FAD28C1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4665BD0-D889-4F4C-BBF4-2D2613AB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Karn’s</a:t>
            </a:r>
            <a:r>
              <a:rPr lang="en-US" altLang="en-US" dirty="0"/>
              <a:t> algorithm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B66B50A-6FB6-48C3-9EB1-FB1CCCD55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</a:rPr>
              <a:t>Use back-off as part of </a:t>
            </a:r>
            <a:r>
              <a:rPr lang="en-US" altLang="en-US" sz="3200" dirty="0" err="1">
                <a:solidFill>
                  <a:srgbClr val="C00000"/>
                </a:solidFill>
                <a:latin typeface="Courier" pitchFamily="2" charset="0"/>
              </a:rPr>
              <a:t>sampleRTT</a:t>
            </a:r>
            <a:r>
              <a:rPr lang="en-US" altLang="en-US" sz="3200" dirty="0">
                <a:solidFill>
                  <a:srgbClr val="C00000"/>
                </a:solidFill>
              </a:rPr>
              <a:t> computation</a:t>
            </a:r>
          </a:p>
          <a:p>
            <a:r>
              <a:rPr lang="en-US" altLang="en-US" sz="3200" dirty="0"/>
              <a:t>Whenever packet loss, RTO is increased by a factor</a:t>
            </a:r>
          </a:p>
          <a:p>
            <a:r>
              <a:rPr lang="en-US" altLang="en-US" sz="3200" dirty="0"/>
              <a:t>Use this increased RTO as RTO estimate for the next segment (</a:t>
            </a:r>
            <a:r>
              <a:rPr lang="en-US" altLang="en-US" sz="3200" dirty="0">
                <a:solidFill>
                  <a:srgbClr val="C00000"/>
                </a:solidFill>
              </a:rPr>
              <a:t>not from </a:t>
            </a:r>
            <a:r>
              <a:rPr lang="en-US" altLang="en-US" sz="3200" dirty="0" err="1">
                <a:solidFill>
                  <a:srgbClr val="C00000"/>
                </a:solidFill>
              </a:rPr>
              <a:t>EstimatedRTT</a:t>
            </a:r>
            <a:r>
              <a:rPr lang="en-US" altLang="en-US" sz="3200" dirty="0"/>
              <a:t>)</a:t>
            </a:r>
          </a:p>
          <a:p>
            <a:r>
              <a:rPr lang="en-US" altLang="en-US" sz="3200" dirty="0"/>
              <a:t>Only after an acknowledgment received for a successful transmission is the timer set to new RTT obtained from </a:t>
            </a:r>
            <a:r>
              <a:rPr lang="en-US" altLang="en-US" sz="3200" dirty="0" err="1"/>
              <a:t>EstimatedRTT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60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AF0B-413A-EC4F-A3ED-4D148885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9FFF-BADE-1245-8E26-7BC924E82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9C5B3B96-E1E4-714B-BE61-F5222C9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B86A22-04F2-C340-A28E-C1EFAAE266B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96260" name="Rectangle 62">
            <a:extLst>
              <a:ext uri="{FF2B5EF4-FFF2-40B4-BE49-F238E27FC236}">
                <a16:creationId xmlns:a16="http://schemas.microsoft.com/office/drawing/2014/main" id="{4C9EA98C-B4C8-5449-8897-A96DACE4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61" name="Rectangle 45">
            <a:extLst>
              <a:ext uri="{FF2B5EF4-FFF2-40B4-BE49-F238E27FC236}">
                <a16:creationId xmlns:a16="http://schemas.microsoft.com/office/drawing/2014/main" id="{0A7FAE10-BB7D-8848-8F91-AD856014D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6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63" name="Rectangle 5">
            <a:extLst>
              <a:ext uri="{FF2B5EF4-FFF2-40B4-BE49-F238E27FC236}">
                <a16:creationId xmlns:a16="http://schemas.microsoft.com/office/drawing/2014/main" id="{360AEB00-FD84-2A4A-9D97-66D37CF247B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497682"/>
            <a:ext cx="10756121" cy="218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before exchanging data, sender/receiver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handshake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agree to establish connection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agree on connection parameters</a:t>
            </a:r>
          </a:p>
        </p:txBody>
      </p:sp>
      <p:sp>
        <p:nvSpPr>
          <p:cNvPr id="96264" name="Line 55">
            <a:extLst>
              <a:ext uri="{FF2B5EF4-FFF2-40B4-BE49-F238E27FC236}">
                <a16:creationId xmlns:a16="http://schemas.microsoft.com/office/drawing/2014/main" id="{923C0F78-CCA2-EC44-927D-0A1D0A031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6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65" name="Text Box 6">
            <a:extLst>
              <a:ext uri="{FF2B5EF4-FFF2-40B4-BE49-F238E27FC236}">
                <a16:creationId xmlns:a16="http://schemas.microsoft.com/office/drawing/2014/main" id="{3992BF46-98CA-C849-8D4E-DE5B50609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354488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latin typeface="Helvetica" pitchFamily="2" charset="0"/>
              </a:rPr>
              <a:t>rcvBuffer</a:t>
            </a:r>
            <a:r>
              <a:rPr lang="en-US" altLang="en-US" sz="1400">
                <a:latin typeface="Helvetica" pitchFamily="2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at server,client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  </a:t>
            </a:r>
          </a:p>
        </p:txBody>
      </p:sp>
      <p:grpSp>
        <p:nvGrpSpPr>
          <p:cNvPr id="96266" name="Group 46">
            <a:extLst>
              <a:ext uri="{FF2B5EF4-FFF2-40B4-BE49-F238E27FC236}">
                <a16:creationId xmlns:a16="http://schemas.microsoft.com/office/drawing/2014/main" id="{67D96D78-3BF6-5E4C-A7B3-147F254B950A}"/>
              </a:ext>
            </a:extLst>
          </p:cNvPr>
          <p:cNvGrpSpPr>
            <a:grpSpLocks/>
          </p:cNvGrpSpPr>
          <p:nvPr/>
        </p:nvGrpSpPr>
        <p:grpSpPr bwMode="auto">
          <a:xfrm>
            <a:off x="3681413" y="3346451"/>
            <a:ext cx="438150" cy="206375"/>
            <a:chOff x="344" y="1846"/>
            <a:chExt cx="336" cy="130"/>
          </a:xfrm>
        </p:grpSpPr>
        <p:sp>
          <p:nvSpPr>
            <p:cNvPr id="96328" name="Rectangle 47">
              <a:extLst>
                <a:ext uri="{FF2B5EF4-FFF2-40B4-BE49-F238E27FC236}">
                  <a16:creationId xmlns:a16="http://schemas.microsoft.com/office/drawing/2014/main" id="{F5120648-B121-0A42-8D53-2299220D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9" name="Rectangle 48">
              <a:extLst>
                <a:ext uri="{FF2B5EF4-FFF2-40B4-BE49-F238E27FC236}">
                  <a16:creationId xmlns:a16="http://schemas.microsoft.com/office/drawing/2014/main" id="{5EA28A88-DAE7-2A40-BCC7-4FA18219C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30" name="Rectangle 49">
              <a:extLst>
                <a:ext uri="{FF2B5EF4-FFF2-40B4-BE49-F238E27FC236}">
                  <a16:creationId xmlns:a16="http://schemas.microsoft.com/office/drawing/2014/main" id="{FA3CACC9-D737-414B-8AB6-31602B29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31" name="Rectangle 50">
              <a:extLst>
                <a:ext uri="{FF2B5EF4-FFF2-40B4-BE49-F238E27FC236}">
                  <a16:creationId xmlns:a16="http://schemas.microsoft.com/office/drawing/2014/main" id="{C0D6E103-AE19-2641-8040-F53D25F06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96267" name="Text Box 54">
            <a:extLst>
              <a:ext uri="{FF2B5EF4-FFF2-40B4-BE49-F238E27FC236}">
                <a16:creationId xmlns:a16="http://schemas.microsoft.com/office/drawing/2014/main" id="{E1E64D2D-A239-2A49-9CAB-58427B22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953" y="3048000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application</a:t>
            </a:r>
          </a:p>
        </p:txBody>
      </p:sp>
      <p:sp>
        <p:nvSpPr>
          <p:cNvPr id="96268" name="Line 56">
            <a:extLst>
              <a:ext uri="{FF2B5EF4-FFF2-40B4-BE49-F238E27FC236}">
                <a16:creationId xmlns:a16="http://schemas.microsoft.com/office/drawing/2014/main" id="{FC22B18D-5C1A-CD4B-B37F-A6BF463DE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69" name="Text Box 57">
            <a:extLst>
              <a:ext uri="{FF2B5EF4-FFF2-40B4-BE49-F238E27FC236}">
                <a16:creationId xmlns:a16="http://schemas.microsoft.com/office/drawing/2014/main" id="{5F9258EB-0823-1341-8776-DE588D11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99586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network</a:t>
            </a:r>
          </a:p>
        </p:txBody>
      </p:sp>
      <p:sp>
        <p:nvSpPr>
          <p:cNvPr id="96270" name="Rectangle 58">
            <a:extLst>
              <a:ext uri="{FF2B5EF4-FFF2-40B4-BE49-F238E27FC236}">
                <a16:creationId xmlns:a16="http://schemas.microsoft.com/office/drawing/2014/main" id="{BAE97746-DD36-D649-80F5-F2C1DF03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1" y="534987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71" name="Line 59">
            <a:extLst>
              <a:ext uri="{FF2B5EF4-FFF2-40B4-BE49-F238E27FC236}">
                <a16:creationId xmlns:a16="http://schemas.microsoft.com/office/drawing/2014/main" id="{9D916301-0932-0B46-99D2-1F94510D3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533876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72" name="Line 60">
            <a:extLst>
              <a:ext uri="{FF2B5EF4-FFF2-40B4-BE49-F238E27FC236}">
                <a16:creationId xmlns:a16="http://schemas.microsoft.com/office/drawing/2014/main" id="{C5C7AA0A-6B28-9045-85CE-7C0060CE8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531018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73" name="Freeform 8">
            <a:extLst>
              <a:ext uri="{FF2B5EF4-FFF2-40B4-BE49-F238E27FC236}">
                <a16:creationId xmlns:a16="http://schemas.microsoft.com/office/drawing/2014/main" id="{8B21B4B0-7336-7E43-B285-8DC7046E5238}"/>
              </a:ext>
            </a:extLst>
          </p:cNvPr>
          <p:cNvSpPr>
            <a:spLocks/>
          </p:cNvSpPr>
          <p:nvPr/>
        </p:nvSpPr>
        <p:spPr bwMode="auto">
          <a:xfrm flipH="1">
            <a:off x="2260601" y="2994025"/>
            <a:ext cx="468313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4" name="Rectangle 63">
            <a:extLst>
              <a:ext uri="{FF2B5EF4-FFF2-40B4-BE49-F238E27FC236}">
                <a16:creationId xmlns:a16="http://schemas.microsoft.com/office/drawing/2014/main" id="{6ED841CB-D7C0-4647-ABD4-D59FE53B8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75" name="Rectangle 64">
            <a:extLst>
              <a:ext uri="{FF2B5EF4-FFF2-40B4-BE49-F238E27FC236}">
                <a16:creationId xmlns:a16="http://schemas.microsoft.com/office/drawing/2014/main" id="{F5219A8C-8582-B947-B39E-294767DC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1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76" name="Line 65">
            <a:extLst>
              <a:ext uri="{FF2B5EF4-FFF2-40B4-BE49-F238E27FC236}">
                <a16:creationId xmlns:a16="http://schemas.microsoft.com/office/drawing/2014/main" id="{108D6BB4-4745-0C4B-B45A-EA719F07A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1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77" name="Text Box 66">
            <a:extLst>
              <a:ext uri="{FF2B5EF4-FFF2-40B4-BE49-F238E27FC236}">
                <a16:creationId xmlns:a16="http://schemas.microsoft.com/office/drawing/2014/main" id="{3E548A07-9557-E64F-9F11-EC3E247B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5123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latin typeface="Helvetica" pitchFamily="2" charset="0"/>
              </a:rPr>
              <a:t>rcvBuffer</a:t>
            </a:r>
            <a:r>
              <a:rPr lang="en-US" altLang="en-US" sz="1400">
                <a:latin typeface="Helvetica" pitchFamily="2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at server,client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Helvetica" pitchFamily="2" charset="0"/>
              </a:rPr>
              <a:t>           </a:t>
            </a:r>
          </a:p>
        </p:txBody>
      </p:sp>
      <p:grpSp>
        <p:nvGrpSpPr>
          <p:cNvPr id="96278" name="Group 67">
            <a:extLst>
              <a:ext uri="{FF2B5EF4-FFF2-40B4-BE49-F238E27FC236}">
                <a16:creationId xmlns:a16="http://schemas.microsoft.com/office/drawing/2014/main" id="{C3932818-242C-4D41-8431-8AA7BF8AD35F}"/>
              </a:ext>
            </a:extLst>
          </p:cNvPr>
          <p:cNvGrpSpPr>
            <a:grpSpLocks/>
          </p:cNvGrpSpPr>
          <p:nvPr/>
        </p:nvGrpSpPr>
        <p:grpSpPr bwMode="auto">
          <a:xfrm>
            <a:off x="7983538" y="3352801"/>
            <a:ext cx="438150" cy="206375"/>
            <a:chOff x="344" y="1846"/>
            <a:chExt cx="336" cy="130"/>
          </a:xfrm>
        </p:grpSpPr>
        <p:sp>
          <p:nvSpPr>
            <p:cNvPr id="96324" name="Rectangle 68">
              <a:extLst>
                <a:ext uri="{FF2B5EF4-FFF2-40B4-BE49-F238E27FC236}">
                  <a16:creationId xmlns:a16="http://schemas.microsoft.com/office/drawing/2014/main" id="{0C2B629C-7597-C64A-AEC8-B765CE89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5" name="Rectangle 69">
              <a:extLst>
                <a:ext uri="{FF2B5EF4-FFF2-40B4-BE49-F238E27FC236}">
                  <a16:creationId xmlns:a16="http://schemas.microsoft.com/office/drawing/2014/main" id="{290D4D33-CAAE-EA4A-994B-53064221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6" name="Rectangle 70">
              <a:extLst>
                <a:ext uri="{FF2B5EF4-FFF2-40B4-BE49-F238E27FC236}">
                  <a16:creationId xmlns:a16="http://schemas.microsoft.com/office/drawing/2014/main" id="{08C4A611-55A5-D940-8AEA-E5D1A9B5D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6327" name="Rectangle 71">
              <a:extLst>
                <a:ext uri="{FF2B5EF4-FFF2-40B4-BE49-F238E27FC236}">
                  <a16:creationId xmlns:a16="http://schemas.microsoft.com/office/drawing/2014/main" id="{A59709B1-1A59-844C-A0C7-A9A806C0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96279" name="Text Box 72">
            <a:extLst>
              <a:ext uri="{FF2B5EF4-FFF2-40B4-BE49-F238E27FC236}">
                <a16:creationId xmlns:a16="http://schemas.microsoft.com/office/drawing/2014/main" id="{637E1EBE-F5B7-A94C-B8DD-01C6B8B51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078" y="3054350"/>
            <a:ext cx="116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application</a:t>
            </a:r>
          </a:p>
        </p:txBody>
      </p:sp>
      <p:sp>
        <p:nvSpPr>
          <p:cNvPr id="96280" name="Line 73">
            <a:extLst>
              <a:ext uri="{FF2B5EF4-FFF2-40B4-BE49-F238E27FC236}">
                <a16:creationId xmlns:a16="http://schemas.microsoft.com/office/drawing/2014/main" id="{8F749CAB-93E3-744B-873B-AC9F39B10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81" name="Text Box 74">
            <a:extLst>
              <a:ext uri="{FF2B5EF4-FFF2-40B4-BE49-F238E27FC236}">
                <a16:creationId xmlns:a16="http://schemas.microsoft.com/office/drawing/2014/main" id="{D82E8240-F053-8B4F-9F14-687A0C4C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00221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network</a:t>
            </a:r>
          </a:p>
        </p:txBody>
      </p:sp>
      <p:sp>
        <p:nvSpPr>
          <p:cNvPr id="96282" name="Rectangle 75">
            <a:extLst>
              <a:ext uri="{FF2B5EF4-FFF2-40B4-BE49-F238E27FC236}">
                <a16:creationId xmlns:a16="http://schemas.microsoft.com/office/drawing/2014/main" id="{269C79A1-F9E8-E54B-8731-70406A39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6" y="535622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6283" name="Line 76">
            <a:extLst>
              <a:ext uri="{FF2B5EF4-FFF2-40B4-BE49-F238E27FC236}">
                <a16:creationId xmlns:a16="http://schemas.microsoft.com/office/drawing/2014/main" id="{73ABBEEC-81F1-4F41-8A74-789359300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534511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84" name="Line 77">
            <a:extLst>
              <a:ext uri="{FF2B5EF4-FFF2-40B4-BE49-F238E27FC236}">
                <a16:creationId xmlns:a16="http://schemas.microsoft.com/office/drawing/2014/main" id="{0A7A8AF3-E402-1D4F-BB4F-D87F56B4C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9575" y="531653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6285" name="Freeform 78">
            <a:extLst>
              <a:ext uri="{FF2B5EF4-FFF2-40B4-BE49-F238E27FC236}">
                <a16:creationId xmlns:a16="http://schemas.microsoft.com/office/drawing/2014/main" id="{A39B3B47-E8F5-6A4F-A392-F88B7E3EF35F}"/>
              </a:ext>
            </a:extLst>
          </p:cNvPr>
          <p:cNvSpPr>
            <a:spLocks/>
          </p:cNvSpPr>
          <p:nvPr/>
        </p:nvSpPr>
        <p:spPr bwMode="auto">
          <a:xfrm>
            <a:off x="9317038" y="2933700"/>
            <a:ext cx="468312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6" name="Text Box 83">
            <a:extLst>
              <a:ext uri="{FF2B5EF4-FFF2-40B4-BE49-F238E27FC236}">
                <a16:creationId xmlns:a16="http://schemas.microsoft.com/office/drawing/2014/main" id="{31E7E258-4976-6F4E-B1A3-6EFFDDC3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590" y="5803664"/>
            <a:ext cx="3871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Socket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clientSocket</a:t>
            </a:r>
            <a:r>
              <a:rPr lang="en-US" altLang="en-US" sz="1600" b="1" dirty="0">
                <a:latin typeface="Courier New" panose="02070309020205020404" pitchFamily="49" charset="0"/>
              </a:rPr>
              <a:t> =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newSocket</a:t>
            </a:r>
            <a:r>
              <a:rPr lang="en-US" altLang="en-US" sz="1600" b="1" dirty="0">
                <a:latin typeface="Courier New" panose="02070309020205020404" pitchFamily="49" charset="0"/>
              </a:rPr>
              <a:t>("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hostname","port</a:t>
            </a:r>
            <a:r>
              <a:rPr lang="en-US" altLang="en-US" sz="1600" b="1" dirty="0">
                <a:latin typeface="Courier New" panose="02070309020205020404" pitchFamily="49" charset="0"/>
              </a:rPr>
              <a:t> number");</a:t>
            </a:r>
          </a:p>
        </p:txBody>
      </p:sp>
      <p:sp>
        <p:nvSpPr>
          <p:cNvPr id="96287" name="Text Box 85">
            <a:extLst>
              <a:ext uri="{FF2B5EF4-FFF2-40B4-BE49-F238E27FC236}">
                <a16:creationId xmlns:a16="http://schemas.microsoft.com/office/drawing/2014/main" id="{8E6E8F61-B103-9E4F-958F-13D0DF4A7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393" y="5852338"/>
            <a:ext cx="36083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Socket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connectionSocket</a:t>
            </a:r>
            <a:r>
              <a:rPr lang="en-US" altLang="en-US" sz="1600" b="1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welcomeSocket.accept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</p:txBody>
      </p:sp>
      <p:grpSp>
        <p:nvGrpSpPr>
          <p:cNvPr id="96288" name="Group 89">
            <a:extLst>
              <a:ext uri="{FF2B5EF4-FFF2-40B4-BE49-F238E27FC236}">
                <a16:creationId xmlns:a16="http://schemas.microsoft.com/office/drawing/2014/main" id="{E8EACB47-F7E7-3B4A-A7FF-354F97C01AC5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5026026"/>
            <a:ext cx="698500" cy="612775"/>
            <a:chOff x="-44" y="1473"/>
            <a:chExt cx="981" cy="1105"/>
          </a:xfrm>
        </p:grpSpPr>
        <p:pic>
          <p:nvPicPr>
            <p:cNvPr id="96322" name="Picture 90" descr="desktop_computer_stylized_medium">
              <a:extLst>
                <a:ext uri="{FF2B5EF4-FFF2-40B4-BE49-F238E27FC236}">
                  <a16:creationId xmlns:a16="http://schemas.microsoft.com/office/drawing/2014/main" id="{A45D2539-9CDF-FB4F-A294-988E4D7C6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23" name="Freeform 91">
              <a:extLst>
                <a:ext uri="{FF2B5EF4-FFF2-40B4-BE49-F238E27FC236}">
                  <a16:creationId xmlns:a16="http://schemas.microsoft.com/office/drawing/2014/main" id="{E70FDCAB-433C-394E-8DCD-BA6F98AC6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9" name="Group 92">
            <a:extLst>
              <a:ext uri="{FF2B5EF4-FFF2-40B4-BE49-F238E27FC236}">
                <a16:creationId xmlns:a16="http://schemas.microsoft.com/office/drawing/2014/main" id="{7339A43B-44FA-4041-B86A-8266F1628955}"/>
              </a:ext>
            </a:extLst>
          </p:cNvPr>
          <p:cNvGrpSpPr>
            <a:grpSpLocks/>
          </p:cNvGrpSpPr>
          <p:nvPr/>
        </p:nvGrpSpPr>
        <p:grpSpPr bwMode="auto">
          <a:xfrm>
            <a:off x="9599614" y="4924426"/>
            <a:ext cx="415925" cy="627063"/>
            <a:chOff x="4140" y="429"/>
            <a:chExt cx="1425" cy="2396"/>
          </a:xfrm>
        </p:grpSpPr>
        <p:sp>
          <p:nvSpPr>
            <p:cNvPr id="96290" name="Freeform 93">
              <a:extLst>
                <a:ext uri="{FF2B5EF4-FFF2-40B4-BE49-F238E27FC236}">
                  <a16:creationId xmlns:a16="http://schemas.microsoft.com/office/drawing/2014/main" id="{9A0AA765-EEE1-B64E-A989-CD662786C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1" name="Rectangle 94">
              <a:extLst>
                <a:ext uri="{FF2B5EF4-FFF2-40B4-BE49-F238E27FC236}">
                  <a16:creationId xmlns:a16="http://schemas.microsoft.com/office/drawing/2014/main" id="{5456D360-9F3C-E341-8BBD-770A97F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2" name="Freeform 95">
              <a:extLst>
                <a:ext uri="{FF2B5EF4-FFF2-40B4-BE49-F238E27FC236}">
                  <a16:creationId xmlns:a16="http://schemas.microsoft.com/office/drawing/2014/main" id="{51A6B8E3-B43C-E240-8280-491BD15AB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3" name="Freeform 96">
              <a:extLst>
                <a:ext uri="{FF2B5EF4-FFF2-40B4-BE49-F238E27FC236}">
                  <a16:creationId xmlns:a16="http://schemas.microsoft.com/office/drawing/2014/main" id="{2DDC4ED0-3551-A84F-8E5D-6CE883D1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4" name="Rectangle 97">
              <a:extLst>
                <a:ext uri="{FF2B5EF4-FFF2-40B4-BE49-F238E27FC236}">
                  <a16:creationId xmlns:a16="http://schemas.microsoft.com/office/drawing/2014/main" id="{75DCF2E2-06AC-2344-868D-2B16744F9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295" name="Group 98">
              <a:extLst>
                <a:ext uri="{FF2B5EF4-FFF2-40B4-BE49-F238E27FC236}">
                  <a16:creationId xmlns:a16="http://schemas.microsoft.com/office/drawing/2014/main" id="{F77FEF42-40CA-EB47-9F28-C4712A263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20" name="AutoShape 99">
                <a:extLst>
                  <a:ext uri="{FF2B5EF4-FFF2-40B4-BE49-F238E27FC236}">
                    <a16:creationId xmlns:a16="http://schemas.microsoft.com/office/drawing/2014/main" id="{102ACEE4-82D4-3242-BD18-CB98B97B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21" name="AutoShape 100">
                <a:extLst>
                  <a:ext uri="{FF2B5EF4-FFF2-40B4-BE49-F238E27FC236}">
                    <a16:creationId xmlns:a16="http://schemas.microsoft.com/office/drawing/2014/main" id="{BF3B0B43-A928-8C4D-B727-216F806FC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296" name="Rectangle 101">
              <a:extLst>
                <a:ext uri="{FF2B5EF4-FFF2-40B4-BE49-F238E27FC236}">
                  <a16:creationId xmlns:a16="http://schemas.microsoft.com/office/drawing/2014/main" id="{1EE5DFFB-7B7E-8943-AA4F-AFE4FD61C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297" name="Group 102">
              <a:extLst>
                <a:ext uri="{FF2B5EF4-FFF2-40B4-BE49-F238E27FC236}">
                  <a16:creationId xmlns:a16="http://schemas.microsoft.com/office/drawing/2014/main" id="{1448E7D7-AFCC-AB45-904E-204CD55A5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18" name="AutoShape 103">
                <a:extLst>
                  <a:ext uri="{FF2B5EF4-FFF2-40B4-BE49-F238E27FC236}">
                    <a16:creationId xmlns:a16="http://schemas.microsoft.com/office/drawing/2014/main" id="{E1D31D8F-0F50-A141-8ED1-7F7D3DDDE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9" name="AutoShape 104">
                <a:extLst>
                  <a:ext uri="{FF2B5EF4-FFF2-40B4-BE49-F238E27FC236}">
                    <a16:creationId xmlns:a16="http://schemas.microsoft.com/office/drawing/2014/main" id="{27C40271-FCF3-2C49-B2F5-D6ACF327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298" name="Rectangle 105">
              <a:extLst>
                <a:ext uri="{FF2B5EF4-FFF2-40B4-BE49-F238E27FC236}">
                  <a16:creationId xmlns:a16="http://schemas.microsoft.com/office/drawing/2014/main" id="{A4AB9F4A-0B28-DF4C-9A74-AC06E561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9" name="Rectangle 106">
              <a:extLst>
                <a:ext uri="{FF2B5EF4-FFF2-40B4-BE49-F238E27FC236}">
                  <a16:creationId xmlns:a16="http://schemas.microsoft.com/office/drawing/2014/main" id="{8157EF00-1111-A543-A85C-AB0C2F72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300" name="Group 107">
              <a:extLst>
                <a:ext uri="{FF2B5EF4-FFF2-40B4-BE49-F238E27FC236}">
                  <a16:creationId xmlns:a16="http://schemas.microsoft.com/office/drawing/2014/main" id="{04E0733E-AC21-1F47-83F5-0C5EE223A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16" name="AutoShape 108">
                <a:extLst>
                  <a:ext uri="{FF2B5EF4-FFF2-40B4-BE49-F238E27FC236}">
                    <a16:creationId xmlns:a16="http://schemas.microsoft.com/office/drawing/2014/main" id="{BF1947F3-7B54-7046-BCE4-6941D521C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7" name="AutoShape 109">
                <a:extLst>
                  <a:ext uri="{FF2B5EF4-FFF2-40B4-BE49-F238E27FC236}">
                    <a16:creationId xmlns:a16="http://schemas.microsoft.com/office/drawing/2014/main" id="{14C00B47-D0BD-8741-9502-98ADB332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301" name="Freeform 110">
              <a:extLst>
                <a:ext uri="{FF2B5EF4-FFF2-40B4-BE49-F238E27FC236}">
                  <a16:creationId xmlns:a16="http://schemas.microsoft.com/office/drawing/2014/main" id="{B441E7EC-6E11-3049-B339-AC294C5B8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02" name="Group 111">
              <a:extLst>
                <a:ext uri="{FF2B5EF4-FFF2-40B4-BE49-F238E27FC236}">
                  <a16:creationId xmlns:a16="http://schemas.microsoft.com/office/drawing/2014/main" id="{269C6940-C22F-EF46-A583-93D0C06BE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14" name="AutoShape 112">
                <a:extLst>
                  <a:ext uri="{FF2B5EF4-FFF2-40B4-BE49-F238E27FC236}">
                    <a16:creationId xmlns:a16="http://schemas.microsoft.com/office/drawing/2014/main" id="{D17F1B88-73FA-2244-9169-65F4C858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5" name="AutoShape 113">
                <a:extLst>
                  <a:ext uri="{FF2B5EF4-FFF2-40B4-BE49-F238E27FC236}">
                    <a16:creationId xmlns:a16="http://schemas.microsoft.com/office/drawing/2014/main" id="{163CBF98-831D-3B47-A4BC-427084BB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303" name="Rectangle 114">
              <a:extLst>
                <a:ext uri="{FF2B5EF4-FFF2-40B4-BE49-F238E27FC236}">
                  <a16:creationId xmlns:a16="http://schemas.microsoft.com/office/drawing/2014/main" id="{2DAC5018-08D4-7341-9985-3322D0F6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4" name="Freeform 115">
              <a:extLst>
                <a:ext uri="{FF2B5EF4-FFF2-40B4-BE49-F238E27FC236}">
                  <a16:creationId xmlns:a16="http://schemas.microsoft.com/office/drawing/2014/main" id="{DA00B2C9-E8B7-DA4D-B3C3-43331EFC5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5" name="Freeform 116">
              <a:extLst>
                <a:ext uri="{FF2B5EF4-FFF2-40B4-BE49-F238E27FC236}">
                  <a16:creationId xmlns:a16="http://schemas.microsoft.com/office/drawing/2014/main" id="{5C23EA36-4781-5E49-81D5-6E3DF290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6" name="Oval 117">
              <a:extLst>
                <a:ext uri="{FF2B5EF4-FFF2-40B4-BE49-F238E27FC236}">
                  <a16:creationId xmlns:a16="http://schemas.microsoft.com/office/drawing/2014/main" id="{3E8DB435-6ACF-5042-817A-4985C5D3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7" name="Freeform 118">
              <a:extLst>
                <a:ext uri="{FF2B5EF4-FFF2-40B4-BE49-F238E27FC236}">
                  <a16:creationId xmlns:a16="http://schemas.microsoft.com/office/drawing/2014/main" id="{B4AA9000-7BC6-9E4B-91A4-47078C8A3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8" name="AutoShape 119">
              <a:extLst>
                <a:ext uri="{FF2B5EF4-FFF2-40B4-BE49-F238E27FC236}">
                  <a16:creationId xmlns:a16="http://schemas.microsoft.com/office/drawing/2014/main" id="{2F38758A-B4F6-F147-BA25-DD3B3564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9" name="AutoShape 120">
              <a:extLst>
                <a:ext uri="{FF2B5EF4-FFF2-40B4-BE49-F238E27FC236}">
                  <a16:creationId xmlns:a16="http://schemas.microsoft.com/office/drawing/2014/main" id="{DF9D2D6B-01A7-A74E-9E7A-16B48AC9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0" name="Oval 121">
              <a:extLst>
                <a:ext uri="{FF2B5EF4-FFF2-40B4-BE49-F238E27FC236}">
                  <a16:creationId xmlns:a16="http://schemas.microsoft.com/office/drawing/2014/main" id="{C8E5FDDA-A378-5C40-9E2B-A23CDA309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1" name="Oval 122">
              <a:extLst>
                <a:ext uri="{FF2B5EF4-FFF2-40B4-BE49-F238E27FC236}">
                  <a16:creationId xmlns:a16="http://schemas.microsoft.com/office/drawing/2014/main" id="{8F2E8C6F-B63D-1243-9C6C-5AD76C2DF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312" name="Oval 123">
              <a:extLst>
                <a:ext uri="{FF2B5EF4-FFF2-40B4-BE49-F238E27FC236}">
                  <a16:creationId xmlns:a16="http://schemas.microsoft.com/office/drawing/2014/main" id="{1D2D4D7E-3497-B64B-8045-5588209F6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3" name="Rectangle 124">
              <a:extLst>
                <a:ext uri="{FF2B5EF4-FFF2-40B4-BE49-F238E27FC236}">
                  <a16:creationId xmlns:a16="http://schemas.microsoft.com/office/drawing/2014/main" id="{E1790F98-5876-1D4C-9357-1B0D37F4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5" name="Rectangle 2">
            <a:extLst>
              <a:ext uri="{FF2B5EF4-FFF2-40B4-BE49-F238E27FC236}">
                <a16:creationId xmlns:a16="http://schemas.microsoft.com/office/drawing/2014/main" id="{3AA3F337-CEA7-6742-A27E-EBFBAC08B76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Connection Management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CF08F2-1E53-C149-B703-404205C3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52772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6">
            <a:extLst>
              <a:ext uri="{FF2B5EF4-FFF2-40B4-BE49-F238E27FC236}">
                <a16:creationId xmlns:a16="http://schemas.microsoft.com/office/drawing/2014/main" id="{EB878A41-E933-BE4C-9138-1343953A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3ED740C-7E55-6241-9D37-94ED916FA9D6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97283" name="Rectangle 63">
            <a:extLst>
              <a:ext uri="{FF2B5EF4-FFF2-40B4-BE49-F238E27FC236}">
                <a16:creationId xmlns:a16="http://schemas.microsoft.com/office/drawing/2014/main" id="{D29C86B9-7D76-EE49-A367-B1695DFB72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32499" y="1674814"/>
            <a:ext cx="5659627" cy="46387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3200" dirty="0">
                <a:ea typeface="ＭＳ Ｐゴシック" panose="020B0600070205080204" pitchFamily="34" charset="-128"/>
              </a:rPr>
              <a:t> will 2-way handshake always work in network?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delays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retransmitted messages (e.g. </a:t>
            </a:r>
            <a:r>
              <a:rPr lang="en-US" altLang="en-US" dirty="0" err="1">
                <a:ea typeface="ＭＳ Ｐゴシック" panose="020B0600070205080204" pitchFamily="34" charset="-128"/>
              </a:rPr>
              <a:t>req_conn</a:t>
            </a:r>
            <a:r>
              <a:rPr lang="en-US" altLang="en-US" dirty="0">
                <a:ea typeface="ＭＳ Ｐゴシック" panose="020B0600070205080204" pitchFamily="34" charset="-128"/>
              </a:rPr>
              <a:t>(x)) due to message loss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message reordering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see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other side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7286" name="Text Box 49">
            <a:extLst>
              <a:ext uri="{FF2B5EF4-FFF2-40B4-BE49-F238E27FC236}">
                <a16:creationId xmlns:a16="http://schemas.microsoft.com/office/drawing/2014/main" id="{0CFFD202-CB1B-CE40-A926-0E3E6AFA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048" y="1335088"/>
            <a:ext cx="35092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2-way handshake:</a:t>
            </a:r>
          </a:p>
        </p:txBody>
      </p:sp>
      <p:sp>
        <p:nvSpPr>
          <p:cNvPr id="97287" name="Line 50">
            <a:extLst>
              <a:ext uri="{FF2B5EF4-FFF2-40B4-BE49-F238E27FC236}">
                <a16:creationId xmlns:a16="http://schemas.microsoft.com/office/drawing/2014/main" id="{A06C3598-C6E6-D040-80CA-690711A6D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675" y="2689226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88" name="Line 51">
            <a:extLst>
              <a:ext uri="{FF2B5EF4-FFF2-40B4-BE49-F238E27FC236}">
                <a16:creationId xmlns:a16="http://schemas.microsoft.com/office/drawing/2014/main" id="{572D1C4D-AF4B-7E47-9D9D-3C203CF9C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0225" y="2606676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89" name="Line 53">
            <a:extLst>
              <a:ext uri="{FF2B5EF4-FFF2-40B4-BE49-F238E27FC236}">
                <a16:creationId xmlns:a16="http://schemas.microsoft.com/office/drawing/2014/main" id="{2AB485B9-6D16-BD4E-A414-A5A2A70CF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5" y="263366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90" name="Line 54">
            <a:extLst>
              <a:ext uri="{FF2B5EF4-FFF2-40B4-BE49-F238E27FC236}">
                <a16:creationId xmlns:a16="http://schemas.microsoft.com/office/drawing/2014/main" id="{9CE091E6-8287-4348-89C9-BFF4FE087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7050" y="308610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91" name="Rectangle 56">
            <a:extLst>
              <a:ext uri="{FF2B5EF4-FFF2-40B4-BE49-F238E27FC236}">
                <a16:creationId xmlns:a16="http://schemas.microsoft.com/office/drawing/2014/main" id="{3F736878-2ECD-1243-9FD7-9B23F620C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674939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292" name="Text Box 55">
            <a:extLst>
              <a:ext uri="{FF2B5EF4-FFF2-40B4-BE49-F238E27FC236}">
                <a16:creationId xmlns:a16="http://schemas.microsoft.com/office/drawing/2014/main" id="{541B72BF-58F7-D740-ADE9-BE17370B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666" y="2652713"/>
            <a:ext cx="104708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Let</a:t>
            </a:r>
            <a:r>
              <a:rPr lang="ja-JP" altLang="en-US" sz="1600">
                <a:latin typeface="Helvetica" pitchFamily="2" charset="0"/>
              </a:rPr>
              <a:t>’</a:t>
            </a:r>
            <a:r>
              <a:rPr lang="en-US" altLang="ja-JP" sz="1600">
                <a:latin typeface="Helvetica" pitchFamily="2" charset="0"/>
              </a:rPr>
              <a:t>s talk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97293" name="Rectangle 57">
            <a:extLst>
              <a:ext uri="{FF2B5EF4-FFF2-40B4-BE49-F238E27FC236}">
                <a16:creationId xmlns:a16="http://schemas.microsoft.com/office/drawing/2014/main" id="{01856F8E-1118-E647-9950-3A14E55D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3098801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294" name="Text Box 58">
            <a:extLst>
              <a:ext uri="{FF2B5EF4-FFF2-40B4-BE49-F238E27FC236}">
                <a16:creationId xmlns:a16="http://schemas.microsoft.com/office/drawing/2014/main" id="{7AEC8204-9B59-DA47-84FB-9B97926E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28" y="3076575"/>
            <a:ext cx="48122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OK</a:t>
            </a:r>
          </a:p>
        </p:txBody>
      </p:sp>
      <p:sp>
        <p:nvSpPr>
          <p:cNvPr id="97295" name="Text Box 60">
            <a:extLst>
              <a:ext uri="{FF2B5EF4-FFF2-40B4-BE49-F238E27FC236}">
                <a16:creationId xmlns:a16="http://schemas.microsoft.com/office/drawing/2014/main" id="{F844EAF8-E5EA-CC40-AFBE-10891E34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307" y="2909888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296" name="Text Box 61">
            <a:extLst>
              <a:ext uri="{FF2B5EF4-FFF2-40B4-BE49-F238E27FC236}">
                <a16:creationId xmlns:a16="http://schemas.microsoft.com/office/drawing/2014/main" id="{2015D586-ED9C-5B49-81EE-C1B2E725F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944" y="3243263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297" name="Oval 66">
            <a:extLst>
              <a:ext uri="{FF2B5EF4-FFF2-40B4-BE49-F238E27FC236}">
                <a16:creationId xmlns:a16="http://schemas.microsoft.com/office/drawing/2014/main" id="{B689592A-997A-B045-9DF2-B6F0A661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9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298" name="Oval 67">
            <a:extLst>
              <a:ext uri="{FF2B5EF4-FFF2-40B4-BE49-F238E27FC236}">
                <a16:creationId xmlns:a16="http://schemas.microsoft.com/office/drawing/2014/main" id="{7524A1A8-D5D8-4845-8A0D-0EA2555F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299" name="Text Box 72">
            <a:extLst>
              <a:ext uri="{FF2B5EF4-FFF2-40B4-BE49-F238E27FC236}">
                <a16:creationId xmlns:a16="http://schemas.microsoft.com/office/drawing/2014/main" id="{579CDD6C-3E17-0D44-A2CA-07AE8C73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433" y="4645026"/>
            <a:ext cx="10054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choose x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Helvetica" pitchFamily="2" charset="0"/>
            </a:endParaRPr>
          </a:p>
        </p:txBody>
      </p:sp>
      <p:sp>
        <p:nvSpPr>
          <p:cNvPr id="97300" name="Line 73">
            <a:extLst>
              <a:ext uri="{FF2B5EF4-FFF2-40B4-BE49-F238E27FC236}">
                <a16:creationId xmlns:a16="http://schemas.microsoft.com/office/drawing/2014/main" id="{87BF0325-4AB9-144B-968D-3CC6FBD7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1" name="Line 74">
            <a:extLst>
              <a:ext uri="{FF2B5EF4-FFF2-40B4-BE49-F238E27FC236}">
                <a16:creationId xmlns:a16="http://schemas.microsoft.com/office/drawing/2014/main" id="{2967336D-FB40-2C45-8A42-81397AC97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473551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2" name="Line 75">
            <a:extLst>
              <a:ext uri="{FF2B5EF4-FFF2-40B4-BE49-F238E27FC236}">
                <a16:creationId xmlns:a16="http://schemas.microsoft.com/office/drawing/2014/main" id="{029B29E6-3E33-844A-A0DA-30863B457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4762501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3" name="Line 76">
            <a:extLst>
              <a:ext uri="{FF2B5EF4-FFF2-40B4-BE49-F238E27FC236}">
                <a16:creationId xmlns:a16="http://schemas.microsoft.com/office/drawing/2014/main" id="{6F8B57A2-1A69-EC45-80CC-457D6999A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4" name="Rectangle 77">
            <a:extLst>
              <a:ext uri="{FF2B5EF4-FFF2-40B4-BE49-F238E27FC236}">
                <a16:creationId xmlns:a16="http://schemas.microsoft.com/office/drawing/2014/main" id="{C6E6368B-6793-6C4F-9D47-9AE771EC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1" y="4803776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05" name="Text Box 78">
            <a:extLst>
              <a:ext uri="{FF2B5EF4-FFF2-40B4-BE49-F238E27FC236}">
                <a16:creationId xmlns:a16="http://schemas.microsoft.com/office/drawing/2014/main" id="{87BC5EA8-0009-0241-B430-16EA9FD5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4" y="4770438"/>
            <a:ext cx="1273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req_conn(x)</a:t>
            </a:r>
          </a:p>
        </p:txBody>
      </p:sp>
      <p:sp>
        <p:nvSpPr>
          <p:cNvPr id="97306" name="Rectangle 79">
            <a:extLst>
              <a:ext uri="{FF2B5EF4-FFF2-40B4-BE49-F238E27FC236}">
                <a16:creationId xmlns:a16="http://schemas.microsoft.com/office/drawing/2014/main" id="{FE69860D-D572-E347-8E56-1668F260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227639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07" name="Text Box 81">
            <a:extLst>
              <a:ext uri="{FF2B5EF4-FFF2-40B4-BE49-F238E27FC236}">
                <a16:creationId xmlns:a16="http://schemas.microsoft.com/office/drawing/2014/main" id="{4FAC09F6-AE0C-504D-8156-9E9A79602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882" y="5038725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308" name="Text Box 82">
            <a:extLst>
              <a:ext uri="{FF2B5EF4-FFF2-40B4-BE49-F238E27FC236}">
                <a16:creationId xmlns:a16="http://schemas.microsoft.com/office/drawing/2014/main" id="{06DBBFF5-3908-BA4B-B029-A0E312BC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19" y="5372100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309" name="Oval 83">
            <a:extLst>
              <a:ext uri="{FF2B5EF4-FFF2-40B4-BE49-F238E27FC236}">
                <a16:creationId xmlns:a16="http://schemas.microsoft.com/office/drawing/2014/main" id="{B1D9456E-EB83-5545-AF2B-9F36CB8E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4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310" name="Oval 84">
            <a:extLst>
              <a:ext uri="{FF2B5EF4-FFF2-40B4-BE49-F238E27FC236}">
                <a16:creationId xmlns:a16="http://schemas.microsoft.com/office/drawing/2014/main" id="{847651D9-D1F7-CD43-8358-6A04FCD8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311" name="Rectangle 86">
            <a:extLst>
              <a:ext uri="{FF2B5EF4-FFF2-40B4-BE49-F238E27FC236}">
                <a16:creationId xmlns:a16="http://schemas.microsoft.com/office/drawing/2014/main" id="{D8338B3B-157E-0049-AB47-CA41DD8C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1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12" name="Text Box 85">
            <a:extLst>
              <a:ext uri="{FF2B5EF4-FFF2-40B4-BE49-F238E27FC236}">
                <a16:creationId xmlns:a16="http://schemas.microsoft.com/office/drawing/2014/main" id="{70946718-355A-5440-8AB0-DA39D1BA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615" y="5195888"/>
            <a:ext cx="13019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acc_conn(x)</a:t>
            </a:r>
          </a:p>
        </p:txBody>
      </p:sp>
      <p:grpSp>
        <p:nvGrpSpPr>
          <p:cNvPr id="97315" name="Group 92">
            <a:extLst>
              <a:ext uri="{FF2B5EF4-FFF2-40B4-BE49-F238E27FC236}">
                <a16:creationId xmlns:a16="http://schemas.microsoft.com/office/drawing/2014/main" id="{9F257E15-9221-024E-B77B-D94A62AF8D35}"/>
              </a:ext>
            </a:extLst>
          </p:cNvPr>
          <p:cNvGrpSpPr>
            <a:grpSpLocks/>
          </p:cNvGrpSpPr>
          <p:nvPr/>
        </p:nvGrpSpPr>
        <p:grpSpPr bwMode="auto">
          <a:xfrm>
            <a:off x="2733676" y="4202113"/>
            <a:ext cx="574675" cy="520700"/>
            <a:chOff x="-44" y="1473"/>
            <a:chExt cx="981" cy="1105"/>
          </a:xfrm>
        </p:grpSpPr>
        <p:pic>
          <p:nvPicPr>
            <p:cNvPr id="97349" name="Picture 93" descr="desktop_computer_stylized_medium">
              <a:extLst>
                <a:ext uri="{FF2B5EF4-FFF2-40B4-BE49-F238E27FC236}">
                  <a16:creationId xmlns:a16="http://schemas.microsoft.com/office/drawing/2014/main" id="{6C9F20F2-6963-8841-B297-887B70796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350" name="Freeform 94">
              <a:extLst>
                <a:ext uri="{FF2B5EF4-FFF2-40B4-BE49-F238E27FC236}">
                  <a16:creationId xmlns:a16="http://schemas.microsoft.com/office/drawing/2014/main" id="{E20EA1D5-39D6-D744-B3F1-5EC932E63D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97316" name="Group 95">
            <a:extLst>
              <a:ext uri="{FF2B5EF4-FFF2-40B4-BE49-F238E27FC236}">
                <a16:creationId xmlns:a16="http://schemas.microsoft.com/office/drawing/2014/main" id="{8DFF4729-7613-D44E-AD9D-FE8DF46DC1B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183063"/>
            <a:ext cx="336550" cy="512762"/>
            <a:chOff x="4140" y="429"/>
            <a:chExt cx="1425" cy="2396"/>
          </a:xfrm>
        </p:grpSpPr>
        <p:sp>
          <p:nvSpPr>
            <p:cNvPr id="97317" name="Freeform 96">
              <a:extLst>
                <a:ext uri="{FF2B5EF4-FFF2-40B4-BE49-F238E27FC236}">
                  <a16:creationId xmlns:a16="http://schemas.microsoft.com/office/drawing/2014/main" id="{5BDF2DE3-DCA3-5E43-B1B3-B7E2B5972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18" name="Rectangle 97">
              <a:extLst>
                <a:ext uri="{FF2B5EF4-FFF2-40B4-BE49-F238E27FC236}">
                  <a16:creationId xmlns:a16="http://schemas.microsoft.com/office/drawing/2014/main" id="{0FA22257-D447-BF4F-9FD9-B803EE50E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19" name="Freeform 98">
              <a:extLst>
                <a:ext uri="{FF2B5EF4-FFF2-40B4-BE49-F238E27FC236}">
                  <a16:creationId xmlns:a16="http://schemas.microsoft.com/office/drawing/2014/main" id="{EC9B09C7-B6F2-7F4F-99D6-1B121611E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20" name="Freeform 99">
              <a:extLst>
                <a:ext uri="{FF2B5EF4-FFF2-40B4-BE49-F238E27FC236}">
                  <a16:creationId xmlns:a16="http://schemas.microsoft.com/office/drawing/2014/main" id="{4F480F17-A210-164B-A814-13407D304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21" name="Rectangle 100">
              <a:extLst>
                <a:ext uri="{FF2B5EF4-FFF2-40B4-BE49-F238E27FC236}">
                  <a16:creationId xmlns:a16="http://schemas.microsoft.com/office/drawing/2014/main" id="{6757FEFE-D980-C547-86D4-ECA8F5F8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2" name="Group 101">
              <a:extLst>
                <a:ext uri="{FF2B5EF4-FFF2-40B4-BE49-F238E27FC236}">
                  <a16:creationId xmlns:a16="http://schemas.microsoft.com/office/drawing/2014/main" id="{7297DD24-F66C-3D4D-8DC2-28403117D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7347" name="AutoShape 102">
                <a:extLst>
                  <a:ext uri="{FF2B5EF4-FFF2-40B4-BE49-F238E27FC236}">
                    <a16:creationId xmlns:a16="http://schemas.microsoft.com/office/drawing/2014/main" id="{DD430447-2248-AA44-A8E8-3EDF60DCA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8" name="AutoShape 103">
                <a:extLst>
                  <a:ext uri="{FF2B5EF4-FFF2-40B4-BE49-F238E27FC236}">
                    <a16:creationId xmlns:a16="http://schemas.microsoft.com/office/drawing/2014/main" id="{5530D00C-7504-1F4D-8451-1AE713708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3" name="Rectangle 104">
              <a:extLst>
                <a:ext uri="{FF2B5EF4-FFF2-40B4-BE49-F238E27FC236}">
                  <a16:creationId xmlns:a16="http://schemas.microsoft.com/office/drawing/2014/main" id="{EB84BAE5-DADE-4D44-BD17-5C88F8B0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4" name="Group 105">
              <a:extLst>
                <a:ext uri="{FF2B5EF4-FFF2-40B4-BE49-F238E27FC236}">
                  <a16:creationId xmlns:a16="http://schemas.microsoft.com/office/drawing/2014/main" id="{4E2A7FBC-D523-8142-8969-B4779BC28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7345" name="AutoShape 106">
                <a:extLst>
                  <a:ext uri="{FF2B5EF4-FFF2-40B4-BE49-F238E27FC236}">
                    <a16:creationId xmlns:a16="http://schemas.microsoft.com/office/drawing/2014/main" id="{BE781A78-4143-7F45-85F0-6938E5642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6" name="AutoShape 107">
                <a:extLst>
                  <a:ext uri="{FF2B5EF4-FFF2-40B4-BE49-F238E27FC236}">
                    <a16:creationId xmlns:a16="http://schemas.microsoft.com/office/drawing/2014/main" id="{895C2649-AC62-8E4A-9C63-6FC4B68C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5" name="Rectangle 108">
              <a:extLst>
                <a:ext uri="{FF2B5EF4-FFF2-40B4-BE49-F238E27FC236}">
                  <a16:creationId xmlns:a16="http://schemas.microsoft.com/office/drawing/2014/main" id="{8C829312-BDD1-624B-B54B-540C8C5B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26" name="Rectangle 109">
              <a:extLst>
                <a:ext uri="{FF2B5EF4-FFF2-40B4-BE49-F238E27FC236}">
                  <a16:creationId xmlns:a16="http://schemas.microsoft.com/office/drawing/2014/main" id="{B69DA8B7-D2CB-0B42-BF36-24EA206C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7" name="Group 110">
              <a:extLst>
                <a:ext uri="{FF2B5EF4-FFF2-40B4-BE49-F238E27FC236}">
                  <a16:creationId xmlns:a16="http://schemas.microsoft.com/office/drawing/2014/main" id="{3D93F33D-9B82-0440-A2F6-296ACC60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343" name="AutoShape 111">
                <a:extLst>
                  <a:ext uri="{FF2B5EF4-FFF2-40B4-BE49-F238E27FC236}">
                    <a16:creationId xmlns:a16="http://schemas.microsoft.com/office/drawing/2014/main" id="{FC982663-1190-304E-AC8D-525E8D700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4" name="AutoShape 112">
                <a:extLst>
                  <a:ext uri="{FF2B5EF4-FFF2-40B4-BE49-F238E27FC236}">
                    <a16:creationId xmlns:a16="http://schemas.microsoft.com/office/drawing/2014/main" id="{D83C9E48-5A18-DE4B-BB66-FBCFE0BC1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8" name="Freeform 113">
              <a:extLst>
                <a:ext uri="{FF2B5EF4-FFF2-40B4-BE49-F238E27FC236}">
                  <a16:creationId xmlns:a16="http://schemas.microsoft.com/office/drawing/2014/main" id="{FE10DFB0-3203-B343-A666-652A53EA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7329" name="Group 114">
              <a:extLst>
                <a:ext uri="{FF2B5EF4-FFF2-40B4-BE49-F238E27FC236}">
                  <a16:creationId xmlns:a16="http://schemas.microsoft.com/office/drawing/2014/main" id="{9A4E253D-A9A0-D347-A14F-6D6547531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7341" name="AutoShape 115">
                <a:extLst>
                  <a:ext uri="{FF2B5EF4-FFF2-40B4-BE49-F238E27FC236}">
                    <a16:creationId xmlns:a16="http://schemas.microsoft.com/office/drawing/2014/main" id="{7F1D3956-C042-7D4A-9088-50F217F9D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2" name="AutoShape 116">
                <a:extLst>
                  <a:ext uri="{FF2B5EF4-FFF2-40B4-BE49-F238E27FC236}">
                    <a16:creationId xmlns:a16="http://schemas.microsoft.com/office/drawing/2014/main" id="{289807F4-FBBC-EF4B-905D-BF2AC3244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30" name="Rectangle 117">
              <a:extLst>
                <a:ext uri="{FF2B5EF4-FFF2-40B4-BE49-F238E27FC236}">
                  <a16:creationId xmlns:a16="http://schemas.microsoft.com/office/drawing/2014/main" id="{7B0286D6-6B90-2546-8B39-5509D616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1" name="Freeform 118">
              <a:extLst>
                <a:ext uri="{FF2B5EF4-FFF2-40B4-BE49-F238E27FC236}">
                  <a16:creationId xmlns:a16="http://schemas.microsoft.com/office/drawing/2014/main" id="{F005C9F2-0098-524E-B044-9D16BFCE5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2" name="Freeform 119">
              <a:extLst>
                <a:ext uri="{FF2B5EF4-FFF2-40B4-BE49-F238E27FC236}">
                  <a16:creationId xmlns:a16="http://schemas.microsoft.com/office/drawing/2014/main" id="{AABD73C2-3D1F-8148-BA26-D31E8D8F4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3" name="Oval 120">
              <a:extLst>
                <a:ext uri="{FF2B5EF4-FFF2-40B4-BE49-F238E27FC236}">
                  <a16:creationId xmlns:a16="http://schemas.microsoft.com/office/drawing/2014/main" id="{299E11B7-C294-EE4E-9687-0C661703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4" name="Freeform 121">
              <a:extLst>
                <a:ext uri="{FF2B5EF4-FFF2-40B4-BE49-F238E27FC236}">
                  <a16:creationId xmlns:a16="http://schemas.microsoft.com/office/drawing/2014/main" id="{022B0D49-E638-644E-AE5A-509E5A930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5" name="AutoShape 122">
              <a:extLst>
                <a:ext uri="{FF2B5EF4-FFF2-40B4-BE49-F238E27FC236}">
                  <a16:creationId xmlns:a16="http://schemas.microsoft.com/office/drawing/2014/main" id="{B5D7F592-EB94-B54B-ADE5-FC27760F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6" name="AutoShape 123">
              <a:extLst>
                <a:ext uri="{FF2B5EF4-FFF2-40B4-BE49-F238E27FC236}">
                  <a16:creationId xmlns:a16="http://schemas.microsoft.com/office/drawing/2014/main" id="{5C5BB898-E0F4-6848-9227-C2874052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7" name="Oval 124">
              <a:extLst>
                <a:ext uri="{FF2B5EF4-FFF2-40B4-BE49-F238E27FC236}">
                  <a16:creationId xmlns:a16="http://schemas.microsoft.com/office/drawing/2014/main" id="{394037D6-E9FA-3B4B-A515-C1DEB8F48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8" name="Oval 125">
              <a:extLst>
                <a:ext uri="{FF2B5EF4-FFF2-40B4-BE49-F238E27FC236}">
                  <a16:creationId xmlns:a16="http://schemas.microsoft.com/office/drawing/2014/main" id="{8FBE7584-7E99-7143-B1AF-8F9D2D4CE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339" name="Oval 126">
              <a:extLst>
                <a:ext uri="{FF2B5EF4-FFF2-40B4-BE49-F238E27FC236}">
                  <a16:creationId xmlns:a16="http://schemas.microsoft.com/office/drawing/2014/main" id="{006B028C-E280-694C-A99A-E2C77EEF7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40" name="Rectangle 127">
              <a:extLst>
                <a:ext uri="{FF2B5EF4-FFF2-40B4-BE49-F238E27FC236}">
                  <a16:creationId xmlns:a16="http://schemas.microsoft.com/office/drawing/2014/main" id="{F8CC97DC-F759-C747-B4A1-31BFE5B84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980689E-1241-994E-8A20-9F0EEDE3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to establish a connection</a:t>
            </a:r>
          </a:p>
        </p:txBody>
      </p:sp>
    </p:spTree>
    <p:extLst>
      <p:ext uri="{BB962C8B-B14F-4D97-AF65-F5344CB8AC3E}">
        <p14:creationId xmlns:p14="http://schemas.microsoft.com/office/powerpoint/2010/main" val="98438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6">
            <a:extLst>
              <a:ext uri="{FF2B5EF4-FFF2-40B4-BE49-F238E27FC236}">
                <a16:creationId xmlns:a16="http://schemas.microsoft.com/office/drawing/2014/main" id="{D365AD7D-25AD-6F4E-9F5E-1BDF4253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525F6BF-38C9-8C41-BDBD-124A2BBF62AF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98310" name="Line 25">
            <a:extLst>
              <a:ext uri="{FF2B5EF4-FFF2-40B4-BE49-F238E27FC236}">
                <a16:creationId xmlns:a16="http://schemas.microsoft.com/office/drawing/2014/main" id="{D67B0591-0F6E-FB44-976B-075ECD472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7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8311" name="Line 39">
            <a:extLst>
              <a:ext uri="{FF2B5EF4-FFF2-40B4-BE49-F238E27FC236}">
                <a16:creationId xmlns:a16="http://schemas.microsoft.com/office/drawing/2014/main" id="{668FB928-03CA-F14C-BF9E-895C6898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6639" y="2374901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93311" name="Group 95">
            <a:extLst>
              <a:ext uri="{FF2B5EF4-FFF2-40B4-BE49-F238E27FC236}">
                <a16:creationId xmlns:a16="http://schemas.microsoft.com/office/drawing/2014/main" id="{A11B0468-3B6A-9848-BD4D-9406B645CB1A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2927350"/>
            <a:ext cx="3681412" cy="3549650"/>
            <a:chOff x="309" y="1844"/>
            <a:chExt cx="2319" cy="2236"/>
          </a:xfrm>
        </p:grpSpPr>
        <p:sp>
          <p:nvSpPr>
            <p:cNvPr id="98442" name="Text Box 42">
              <a:extLst>
                <a:ext uri="{FF2B5EF4-FFF2-40B4-BE49-F238E27FC236}">
                  <a16:creationId xmlns:a16="http://schemas.microsoft.com/office/drawing/2014/main" id="{C5B55E47-BAF8-484B-867F-81D845B1F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43" name="Freeform 43">
              <a:extLst>
                <a:ext uri="{FF2B5EF4-FFF2-40B4-BE49-F238E27FC236}">
                  <a16:creationId xmlns:a16="http://schemas.microsoft.com/office/drawing/2014/main" id="{67E8E907-9D20-F247-B1B3-4FB8961B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44" name="Text Box 44">
              <a:extLst>
                <a:ext uri="{FF2B5EF4-FFF2-40B4-BE49-F238E27FC236}">
                  <a16:creationId xmlns:a16="http://schemas.microsoft.com/office/drawing/2014/main" id="{F4C654AE-C97A-C540-B774-35CA50298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3517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445" name="Oval 45">
              <a:extLst>
                <a:ext uri="{FF2B5EF4-FFF2-40B4-BE49-F238E27FC236}">
                  <a16:creationId xmlns:a16="http://schemas.microsoft.com/office/drawing/2014/main" id="{11390853-6D18-D64A-B77B-1037EE74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446" name="Group 46">
              <a:extLst>
                <a:ext uri="{FF2B5EF4-FFF2-40B4-BE49-F238E27FC236}">
                  <a16:creationId xmlns:a16="http://schemas.microsoft.com/office/drawing/2014/main" id="{D176C051-A186-C844-A91D-DE65B17B3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98448" name="Rectangle 47">
                <a:extLst>
                  <a:ext uri="{FF2B5EF4-FFF2-40B4-BE49-F238E27FC236}">
                    <a16:creationId xmlns:a16="http://schemas.microsoft.com/office/drawing/2014/main" id="{6A30D04C-7239-A548-84A2-9F328EA26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49" name="Text Box 48">
                <a:extLst>
                  <a:ext uri="{FF2B5EF4-FFF2-40B4-BE49-F238E27FC236}">
                    <a16:creationId xmlns:a16="http://schemas.microsoft.com/office/drawing/2014/main" id="{488606F1-80F1-9A42-9E6E-14894857F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req_conn(x)</a:t>
                </a:r>
              </a:p>
            </p:txBody>
          </p:sp>
        </p:grpSp>
        <p:sp>
          <p:nvSpPr>
            <p:cNvPr id="98447" name="Text Box 49">
              <a:extLst>
                <a:ext uri="{FF2B5EF4-FFF2-40B4-BE49-F238E27FC236}">
                  <a16:creationId xmlns:a16="http://schemas.microsoft.com/office/drawing/2014/main" id="{EAB4D28B-5418-074A-97A0-00223EDA4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half open connection!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(no client!)</a:t>
              </a:r>
            </a:p>
          </p:txBody>
        </p:sp>
      </p:grpSp>
      <p:grpSp>
        <p:nvGrpSpPr>
          <p:cNvPr id="393309" name="Group 93">
            <a:extLst>
              <a:ext uri="{FF2B5EF4-FFF2-40B4-BE49-F238E27FC236}">
                <a16:creationId xmlns:a16="http://schemas.microsoft.com/office/drawing/2014/main" id="{8F656DDF-D42D-0544-86D9-EE80F9080CBD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4456107"/>
            <a:ext cx="3830638" cy="722311"/>
            <a:chOff x="406" y="2807"/>
            <a:chExt cx="2413" cy="455"/>
          </a:xfrm>
        </p:grpSpPr>
        <p:sp>
          <p:nvSpPr>
            <p:cNvPr id="98438" name="Line 40">
              <a:extLst>
                <a:ext uri="{FF2B5EF4-FFF2-40B4-BE49-F238E27FC236}">
                  <a16:creationId xmlns:a16="http://schemas.microsoft.com/office/drawing/2014/main" id="{CF099EA1-3D28-2042-BB2C-8D8B22516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39" name="Text Box 83">
              <a:extLst>
                <a:ext uri="{FF2B5EF4-FFF2-40B4-BE49-F238E27FC236}">
                  <a16:creationId xmlns:a16="http://schemas.microsoft.com/office/drawing/2014/main" id="{A6944B32-113D-3545-AA4C-74111EEB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 terminates</a:t>
              </a:r>
            </a:p>
          </p:txBody>
        </p:sp>
        <p:sp>
          <p:nvSpPr>
            <p:cNvPr id="98440" name="Text Box 84">
              <a:extLst>
                <a:ext uri="{FF2B5EF4-FFF2-40B4-BE49-F238E27FC236}">
                  <a16:creationId xmlns:a16="http://schemas.microsoft.com/office/drawing/2014/main" id="{CCE03B74-9BBD-5E49-A16E-F19F011D2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forgets x</a:t>
              </a:r>
            </a:p>
          </p:txBody>
        </p:sp>
        <p:sp>
          <p:nvSpPr>
            <p:cNvPr id="98441" name="Text Box 85">
              <a:extLst>
                <a:ext uri="{FF2B5EF4-FFF2-40B4-BE49-F238E27FC236}">
                  <a16:creationId xmlns:a16="http://schemas.microsoft.com/office/drawing/2014/main" id="{231AD0E6-60EF-7244-B683-7120094C7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807"/>
              <a:ext cx="718" cy="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x completes</a:t>
              </a:r>
            </a:p>
          </p:txBody>
        </p:sp>
      </p:grpSp>
      <p:grpSp>
        <p:nvGrpSpPr>
          <p:cNvPr id="393315" name="Group 99">
            <a:extLst>
              <a:ext uri="{FF2B5EF4-FFF2-40B4-BE49-F238E27FC236}">
                <a16:creationId xmlns:a16="http://schemas.microsoft.com/office/drawing/2014/main" id="{0DE70384-44F0-3043-BF51-F2698994AA34}"/>
              </a:ext>
            </a:extLst>
          </p:cNvPr>
          <p:cNvGrpSpPr>
            <a:grpSpLocks/>
          </p:cNvGrpSpPr>
          <p:nvPr/>
        </p:nvGrpSpPr>
        <p:grpSpPr bwMode="auto">
          <a:xfrm>
            <a:off x="6334126" y="2914650"/>
            <a:ext cx="4048125" cy="3424238"/>
            <a:chOff x="3030" y="1831"/>
            <a:chExt cx="2550" cy="2157"/>
          </a:xfrm>
        </p:grpSpPr>
        <p:sp>
          <p:nvSpPr>
            <p:cNvPr id="98427" name="Text Box 69">
              <a:extLst>
                <a:ext uri="{FF2B5EF4-FFF2-40B4-BE49-F238E27FC236}">
                  <a16:creationId xmlns:a16="http://schemas.microsoft.com/office/drawing/2014/main" id="{B4E35B1C-B3AD-D441-9B76-5EA1953C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28" name="Freeform 70">
              <a:extLst>
                <a:ext uri="{FF2B5EF4-FFF2-40B4-BE49-F238E27FC236}">
                  <a16:creationId xmlns:a16="http://schemas.microsoft.com/office/drawing/2014/main" id="{B7AC5091-BC6F-9F44-B2E5-D94F606B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29" name="Text Box 71">
              <a:extLst>
                <a:ext uri="{FF2B5EF4-FFF2-40B4-BE49-F238E27FC236}">
                  <a16:creationId xmlns:a16="http://schemas.microsoft.com/office/drawing/2014/main" id="{97CAF3B3-62EB-DF4F-9D0B-354AC734A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504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430" name="Oval 72">
              <a:extLst>
                <a:ext uri="{FF2B5EF4-FFF2-40B4-BE49-F238E27FC236}">
                  <a16:creationId xmlns:a16="http://schemas.microsoft.com/office/drawing/2014/main" id="{86A78D8A-A737-8549-92F4-BD01DAAA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431" name="Rectangle 74">
              <a:extLst>
                <a:ext uri="{FF2B5EF4-FFF2-40B4-BE49-F238E27FC236}">
                  <a16:creationId xmlns:a16="http://schemas.microsoft.com/office/drawing/2014/main" id="{B457CE85-B2E2-3041-A8CA-BE312B04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432" name="Text Box 75">
              <a:extLst>
                <a:ext uri="{FF2B5EF4-FFF2-40B4-BE49-F238E27FC236}">
                  <a16:creationId xmlns:a16="http://schemas.microsoft.com/office/drawing/2014/main" id="{A3E9DA0C-B51D-0748-A6D1-A0C8AAEE0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433" name="Freeform 86">
              <a:extLst>
                <a:ext uri="{FF2B5EF4-FFF2-40B4-BE49-F238E27FC236}">
                  <a16:creationId xmlns:a16="http://schemas.microsoft.com/office/drawing/2014/main" id="{8F132774-798B-4348-9530-FA1DADCDD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434" name="Rectangle 88">
              <a:extLst>
                <a:ext uri="{FF2B5EF4-FFF2-40B4-BE49-F238E27FC236}">
                  <a16:creationId xmlns:a16="http://schemas.microsoft.com/office/drawing/2014/main" id="{D7F49A19-8CE5-CA43-B6D5-5DEDEB5F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435" name="Text Box 87">
              <a:extLst>
                <a:ext uri="{FF2B5EF4-FFF2-40B4-BE49-F238E27FC236}">
                  <a16:creationId xmlns:a16="http://schemas.microsoft.com/office/drawing/2014/main" id="{85DA1E74-95FF-5B43-861F-14F36A0EF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sp>
          <p:nvSpPr>
            <p:cNvPr id="98436" name="Text Box 89">
              <a:extLst>
                <a:ext uri="{FF2B5EF4-FFF2-40B4-BE49-F238E27FC236}">
                  <a16:creationId xmlns:a16="http://schemas.microsoft.com/office/drawing/2014/main" id="{FAFAA034-2F6A-2D46-9916-530451C1A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437" name="Text Box 90">
              <a:extLst>
                <a:ext uri="{FF2B5EF4-FFF2-40B4-BE49-F238E27FC236}">
                  <a16:creationId xmlns:a16="http://schemas.microsoft.com/office/drawing/2014/main" id="{E1A95F05-0AB6-4C45-9CEE-0A5EE43DD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</p:grpSp>
      <p:grpSp>
        <p:nvGrpSpPr>
          <p:cNvPr id="98315" name="Group 102">
            <a:extLst>
              <a:ext uri="{FF2B5EF4-FFF2-40B4-BE49-F238E27FC236}">
                <a16:creationId xmlns:a16="http://schemas.microsoft.com/office/drawing/2014/main" id="{B6FD0AC5-5B88-2945-BBC8-E3C85F49E9A9}"/>
              </a:ext>
            </a:extLst>
          </p:cNvPr>
          <p:cNvGrpSpPr>
            <a:grpSpLocks/>
          </p:cNvGrpSpPr>
          <p:nvPr/>
        </p:nvGrpSpPr>
        <p:grpSpPr bwMode="auto">
          <a:xfrm>
            <a:off x="2260601" y="1746251"/>
            <a:ext cx="3455988" cy="2138363"/>
            <a:chOff x="464" y="1100"/>
            <a:chExt cx="2177" cy="1347"/>
          </a:xfrm>
        </p:grpSpPr>
        <p:sp>
          <p:nvSpPr>
            <p:cNvPr id="98378" name="Text Box 103">
              <a:extLst>
                <a:ext uri="{FF2B5EF4-FFF2-40B4-BE49-F238E27FC236}">
                  <a16:creationId xmlns:a16="http://schemas.microsoft.com/office/drawing/2014/main" id="{5903C548-5F5C-064D-8DCC-8806216A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393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379" name="Line 104">
              <a:extLst>
                <a:ext uri="{FF2B5EF4-FFF2-40B4-BE49-F238E27FC236}">
                  <a16:creationId xmlns:a16="http://schemas.microsoft.com/office/drawing/2014/main" id="{DAA95138-25D0-5642-9A78-DF5D3D10F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80" name="Line 105">
              <a:extLst>
                <a:ext uri="{FF2B5EF4-FFF2-40B4-BE49-F238E27FC236}">
                  <a16:creationId xmlns:a16="http://schemas.microsoft.com/office/drawing/2014/main" id="{0AB91E80-1D20-9E45-ADA7-2A4AEAC4F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81" name="Rectangle 106">
              <a:extLst>
                <a:ext uri="{FF2B5EF4-FFF2-40B4-BE49-F238E27FC236}">
                  <a16:creationId xmlns:a16="http://schemas.microsoft.com/office/drawing/2014/main" id="{6CC87730-9D0F-0544-B5AD-F0C621AAA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82" name="Text Box 107">
              <a:extLst>
                <a:ext uri="{FF2B5EF4-FFF2-40B4-BE49-F238E27FC236}">
                  <a16:creationId xmlns:a16="http://schemas.microsoft.com/office/drawing/2014/main" id="{1E1F6539-3A0F-FB41-9D00-415CC6F1C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383" name="Rectangle 108">
              <a:extLst>
                <a:ext uri="{FF2B5EF4-FFF2-40B4-BE49-F238E27FC236}">
                  <a16:creationId xmlns:a16="http://schemas.microsoft.com/office/drawing/2014/main" id="{C8440B2D-690A-BA45-BA74-F78C90B15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84" name="Text Box 109">
              <a:extLst>
                <a:ext uri="{FF2B5EF4-FFF2-40B4-BE49-F238E27FC236}">
                  <a16:creationId xmlns:a16="http://schemas.microsoft.com/office/drawing/2014/main" id="{F1D40279-2451-7544-990A-F9636D14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9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85" name="Text Box 110">
              <a:extLst>
                <a:ext uri="{FF2B5EF4-FFF2-40B4-BE49-F238E27FC236}">
                  <a16:creationId xmlns:a16="http://schemas.microsoft.com/office/drawing/2014/main" id="{6653A6D5-411A-BD48-9E09-F701949BA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2234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86" name="Oval 111">
              <a:extLst>
                <a:ext uri="{FF2B5EF4-FFF2-40B4-BE49-F238E27FC236}">
                  <a16:creationId xmlns:a16="http://schemas.microsoft.com/office/drawing/2014/main" id="{C33C598F-5223-F74B-8015-0B44D657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87" name="Oval 112">
              <a:extLst>
                <a:ext uri="{FF2B5EF4-FFF2-40B4-BE49-F238E27FC236}">
                  <a16:creationId xmlns:a16="http://schemas.microsoft.com/office/drawing/2014/main" id="{344E1860-9257-2C47-93E5-6A1DD706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388" name="Group 113">
              <a:extLst>
                <a:ext uri="{FF2B5EF4-FFF2-40B4-BE49-F238E27FC236}">
                  <a16:creationId xmlns:a16="http://schemas.microsoft.com/office/drawing/2014/main" id="{076FE0A3-7F4A-554E-9100-DDA2CBA12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1861"/>
              <a:ext cx="820" cy="213"/>
              <a:chOff x="1056" y="2085"/>
              <a:chExt cx="820" cy="213"/>
            </a:xfrm>
          </p:grpSpPr>
          <p:sp>
            <p:nvSpPr>
              <p:cNvPr id="98425" name="Rectangle 114">
                <a:extLst>
                  <a:ext uri="{FF2B5EF4-FFF2-40B4-BE49-F238E27FC236}">
                    <a16:creationId xmlns:a16="http://schemas.microsoft.com/office/drawing/2014/main" id="{9ADE8E35-8110-FA4E-A44D-F74C78D2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26" name="Text Box 115">
                <a:extLst>
                  <a:ext uri="{FF2B5EF4-FFF2-40B4-BE49-F238E27FC236}">
                    <a16:creationId xmlns:a16="http://schemas.microsoft.com/office/drawing/2014/main" id="{C8CBE943-7CB4-5145-976B-8D649330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85"/>
                <a:ext cx="8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acc_conn(x)</a:t>
                </a:r>
              </a:p>
            </p:txBody>
          </p:sp>
        </p:grpSp>
        <p:grpSp>
          <p:nvGrpSpPr>
            <p:cNvPr id="98389" name="Group 116">
              <a:extLst>
                <a:ext uri="{FF2B5EF4-FFF2-40B4-BE49-F238E27FC236}">
                  <a16:creationId xmlns:a16="http://schemas.microsoft.com/office/drawing/2014/main" id="{6B44C9BD-AE82-544E-B984-C553A238D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8423" name="Picture 117" descr="desktop_computer_stylized_medium">
                <a:extLst>
                  <a:ext uri="{FF2B5EF4-FFF2-40B4-BE49-F238E27FC236}">
                    <a16:creationId xmlns:a16="http://schemas.microsoft.com/office/drawing/2014/main" id="{E2C343F6-185D-8A4B-A2DF-8113873A86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424" name="Freeform 118">
                <a:extLst>
                  <a:ext uri="{FF2B5EF4-FFF2-40B4-BE49-F238E27FC236}">
                    <a16:creationId xmlns:a16="http://schemas.microsoft.com/office/drawing/2014/main" id="{CCA12087-63D2-6F4E-B22B-C398F6FD2D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8390" name="Group 119">
              <a:extLst>
                <a:ext uri="{FF2B5EF4-FFF2-40B4-BE49-F238E27FC236}">
                  <a16:creationId xmlns:a16="http://schemas.microsoft.com/office/drawing/2014/main" id="{BF40BA72-FC5E-EA44-BEBC-B3488A2C3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8391" name="Freeform 120">
                <a:extLst>
                  <a:ext uri="{FF2B5EF4-FFF2-40B4-BE49-F238E27FC236}">
                    <a16:creationId xmlns:a16="http://schemas.microsoft.com/office/drawing/2014/main" id="{20DC7611-B75C-4C4B-B4DA-2C31BFA3B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2" name="Rectangle 121">
                <a:extLst>
                  <a:ext uri="{FF2B5EF4-FFF2-40B4-BE49-F238E27FC236}">
                    <a16:creationId xmlns:a16="http://schemas.microsoft.com/office/drawing/2014/main" id="{2A177FC3-A31A-AB41-90A2-C00CAB854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93" name="Freeform 122">
                <a:extLst>
                  <a:ext uri="{FF2B5EF4-FFF2-40B4-BE49-F238E27FC236}">
                    <a16:creationId xmlns:a16="http://schemas.microsoft.com/office/drawing/2014/main" id="{89468B10-A699-0847-BA99-AD98DD9C4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4" name="Freeform 123">
                <a:extLst>
                  <a:ext uri="{FF2B5EF4-FFF2-40B4-BE49-F238E27FC236}">
                    <a16:creationId xmlns:a16="http://schemas.microsoft.com/office/drawing/2014/main" id="{B390AD3E-4508-734F-820F-8921F71F0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95" name="Rectangle 124">
                <a:extLst>
                  <a:ext uri="{FF2B5EF4-FFF2-40B4-BE49-F238E27FC236}">
                    <a16:creationId xmlns:a16="http://schemas.microsoft.com/office/drawing/2014/main" id="{35D5F83A-D940-1144-81BD-57885A40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96" name="Group 125">
                <a:extLst>
                  <a:ext uri="{FF2B5EF4-FFF2-40B4-BE49-F238E27FC236}">
                    <a16:creationId xmlns:a16="http://schemas.microsoft.com/office/drawing/2014/main" id="{33A0A68F-1D24-EA47-A63B-D6599C31A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421" name="AutoShape 126">
                  <a:extLst>
                    <a:ext uri="{FF2B5EF4-FFF2-40B4-BE49-F238E27FC236}">
                      <a16:creationId xmlns:a16="http://schemas.microsoft.com/office/drawing/2014/main" id="{3BE9A8CC-DF9F-144F-9A9D-12F17E9D0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22" name="AutoShape 127">
                  <a:extLst>
                    <a:ext uri="{FF2B5EF4-FFF2-40B4-BE49-F238E27FC236}">
                      <a16:creationId xmlns:a16="http://schemas.microsoft.com/office/drawing/2014/main" id="{20114E56-8FA1-1242-8145-C6B5736B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97" name="Rectangle 128">
                <a:extLst>
                  <a:ext uri="{FF2B5EF4-FFF2-40B4-BE49-F238E27FC236}">
                    <a16:creationId xmlns:a16="http://schemas.microsoft.com/office/drawing/2014/main" id="{3B23E564-43F9-7940-BEA2-2B08A0FD6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98" name="Group 129">
                <a:extLst>
                  <a:ext uri="{FF2B5EF4-FFF2-40B4-BE49-F238E27FC236}">
                    <a16:creationId xmlns:a16="http://schemas.microsoft.com/office/drawing/2014/main" id="{0CEC3228-5194-3C4A-93DC-CB5BB98378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419" name="AutoShape 130">
                  <a:extLst>
                    <a:ext uri="{FF2B5EF4-FFF2-40B4-BE49-F238E27FC236}">
                      <a16:creationId xmlns:a16="http://schemas.microsoft.com/office/drawing/2014/main" id="{C085403D-AFA0-234F-902C-F262D912E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20" name="AutoShape 131">
                  <a:extLst>
                    <a:ext uri="{FF2B5EF4-FFF2-40B4-BE49-F238E27FC236}">
                      <a16:creationId xmlns:a16="http://schemas.microsoft.com/office/drawing/2014/main" id="{40B74CE6-D324-A049-A56A-C0C0E30CC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99" name="Rectangle 132">
                <a:extLst>
                  <a:ext uri="{FF2B5EF4-FFF2-40B4-BE49-F238E27FC236}">
                    <a16:creationId xmlns:a16="http://schemas.microsoft.com/office/drawing/2014/main" id="{357C6393-237B-1E4A-8894-19A93F50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0" name="Rectangle 133">
                <a:extLst>
                  <a:ext uri="{FF2B5EF4-FFF2-40B4-BE49-F238E27FC236}">
                    <a16:creationId xmlns:a16="http://schemas.microsoft.com/office/drawing/2014/main" id="{DFE9D5E6-709B-9746-BE75-9BAC5FA9D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401" name="Group 134">
                <a:extLst>
                  <a:ext uri="{FF2B5EF4-FFF2-40B4-BE49-F238E27FC236}">
                    <a16:creationId xmlns:a16="http://schemas.microsoft.com/office/drawing/2014/main" id="{19CEA4AD-7CEA-DD4E-B13F-80B57AE11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417" name="AutoShape 135">
                  <a:extLst>
                    <a:ext uri="{FF2B5EF4-FFF2-40B4-BE49-F238E27FC236}">
                      <a16:creationId xmlns:a16="http://schemas.microsoft.com/office/drawing/2014/main" id="{0D60C6DF-CBB0-EE47-A488-07D24FCD5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18" name="AutoShape 136">
                  <a:extLst>
                    <a:ext uri="{FF2B5EF4-FFF2-40B4-BE49-F238E27FC236}">
                      <a16:creationId xmlns:a16="http://schemas.microsoft.com/office/drawing/2014/main" id="{2309BDED-BB3C-6B45-8D9A-AB813F422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402" name="Freeform 137">
                <a:extLst>
                  <a:ext uri="{FF2B5EF4-FFF2-40B4-BE49-F238E27FC236}">
                    <a16:creationId xmlns:a16="http://schemas.microsoft.com/office/drawing/2014/main" id="{0F6DEB40-3D7C-D846-B906-433F69EC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8403" name="Group 138">
                <a:extLst>
                  <a:ext uri="{FF2B5EF4-FFF2-40B4-BE49-F238E27FC236}">
                    <a16:creationId xmlns:a16="http://schemas.microsoft.com/office/drawing/2014/main" id="{7798E63F-CCE5-2C49-A23D-A1B72DCCC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415" name="AutoShape 139">
                  <a:extLst>
                    <a:ext uri="{FF2B5EF4-FFF2-40B4-BE49-F238E27FC236}">
                      <a16:creationId xmlns:a16="http://schemas.microsoft.com/office/drawing/2014/main" id="{7232DCFA-3FD3-0542-8BB8-A5D4BA3F6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416" name="AutoShape 140">
                  <a:extLst>
                    <a:ext uri="{FF2B5EF4-FFF2-40B4-BE49-F238E27FC236}">
                      <a16:creationId xmlns:a16="http://schemas.microsoft.com/office/drawing/2014/main" id="{56A492B0-B03A-E340-A6C9-85D27CD6F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404" name="Rectangle 141">
                <a:extLst>
                  <a:ext uri="{FF2B5EF4-FFF2-40B4-BE49-F238E27FC236}">
                    <a16:creationId xmlns:a16="http://schemas.microsoft.com/office/drawing/2014/main" id="{DE60BE50-D74B-C54D-9735-95A7C80A5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5" name="Freeform 142">
                <a:extLst>
                  <a:ext uri="{FF2B5EF4-FFF2-40B4-BE49-F238E27FC236}">
                    <a16:creationId xmlns:a16="http://schemas.microsoft.com/office/drawing/2014/main" id="{41517E5F-B898-FB43-A2AB-731E654CF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6" name="Freeform 143">
                <a:extLst>
                  <a:ext uri="{FF2B5EF4-FFF2-40B4-BE49-F238E27FC236}">
                    <a16:creationId xmlns:a16="http://schemas.microsoft.com/office/drawing/2014/main" id="{BEA781ED-E87F-CB43-815F-BF84F5DC1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7" name="Oval 144">
                <a:extLst>
                  <a:ext uri="{FF2B5EF4-FFF2-40B4-BE49-F238E27FC236}">
                    <a16:creationId xmlns:a16="http://schemas.microsoft.com/office/drawing/2014/main" id="{F04E8A8A-4D0D-F84D-8853-FC0FBBD40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08" name="Freeform 145">
                <a:extLst>
                  <a:ext uri="{FF2B5EF4-FFF2-40B4-BE49-F238E27FC236}">
                    <a16:creationId xmlns:a16="http://schemas.microsoft.com/office/drawing/2014/main" id="{A808B6C8-6F5D-1643-A07D-728A91F8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409" name="AutoShape 146">
                <a:extLst>
                  <a:ext uri="{FF2B5EF4-FFF2-40B4-BE49-F238E27FC236}">
                    <a16:creationId xmlns:a16="http://schemas.microsoft.com/office/drawing/2014/main" id="{6B0B3E03-6296-4844-8D4D-1B6CBCC7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0" name="AutoShape 147">
                <a:extLst>
                  <a:ext uri="{FF2B5EF4-FFF2-40B4-BE49-F238E27FC236}">
                    <a16:creationId xmlns:a16="http://schemas.microsoft.com/office/drawing/2014/main" id="{94F3E07E-E16F-9742-A45B-120BC62E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1" name="Oval 148">
                <a:extLst>
                  <a:ext uri="{FF2B5EF4-FFF2-40B4-BE49-F238E27FC236}">
                    <a16:creationId xmlns:a16="http://schemas.microsoft.com/office/drawing/2014/main" id="{A6735227-22E2-AD4D-B218-0E8FF3DE1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2" name="Oval 149">
                <a:extLst>
                  <a:ext uri="{FF2B5EF4-FFF2-40B4-BE49-F238E27FC236}">
                    <a16:creationId xmlns:a16="http://schemas.microsoft.com/office/drawing/2014/main" id="{889752DA-A215-D844-84EF-59B5023F0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13" name="Oval 150">
                <a:extLst>
                  <a:ext uri="{FF2B5EF4-FFF2-40B4-BE49-F238E27FC236}">
                    <a16:creationId xmlns:a16="http://schemas.microsoft.com/office/drawing/2014/main" id="{C6B48107-0A23-D842-98AF-2B67C9A60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414" name="Rectangle 151">
                <a:extLst>
                  <a:ext uri="{FF2B5EF4-FFF2-40B4-BE49-F238E27FC236}">
                    <a16:creationId xmlns:a16="http://schemas.microsoft.com/office/drawing/2014/main" id="{1D8ED4E9-70D1-A54F-996D-129026460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393368" name="Group 152">
            <a:extLst>
              <a:ext uri="{FF2B5EF4-FFF2-40B4-BE49-F238E27FC236}">
                <a16:creationId xmlns:a16="http://schemas.microsoft.com/office/drawing/2014/main" id="{3B43943D-842A-0B47-9578-57525F9A0639}"/>
              </a:ext>
            </a:extLst>
          </p:cNvPr>
          <p:cNvGrpSpPr>
            <a:grpSpLocks/>
          </p:cNvGrpSpPr>
          <p:nvPr/>
        </p:nvGrpSpPr>
        <p:grpSpPr bwMode="auto">
          <a:xfrm>
            <a:off x="6524626" y="1757364"/>
            <a:ext cx="3933825" cy="4568825"/>
            <a:chOff x="3150" y="1107"/>
            <a:chExt cx="2478" cy="2878"/>
          </a:xfrm>
        </p:grpSpPr>
        <p:sp>
          <p:nvSpPr>
            <p:cNvPr id="98317" name="Line 153">
              <a:extLst>
                <a:ext uri="{FF2B5EF4-FFF2-40B4-BE49-F238E27FC236}">
                  <a16:creationId xmlns:a16="http://schemas.microsoft.com/office/drawing/2014/main" id="{A73B3A3F-85AF-BB48-9436-29AE49422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18" name="Text Box 154">
              <a:extLst>
                <a:ext uri="{FF2B5EF4-FFF2-40B4-BE49-F238E27FC236}">
                  <a16:creationId xmlns:a16="http://schemas.microsoft.com/office/drawing/2014/main" id="{E20D3E2D-9DB1-104B-990C-F634A004D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 terminates</a:t>
              </a:r>
            </a:p>
          </p:txBody>
        </p:sp>
        <p:sp>
          <p:nvSpPr>
            <p:cNvPr id="98319" name="Line 155">
              <a:extLst>
                <a:ext uri="{FF2B5EF4-FFF2-40B4-BE49-F238E27FC236}">
                  <a16:creationId xmlns:a16="http://schemas.microsoft.com/office/drawing/2014/main" id="{16531F21-0729-FE4E-8138-6478E7728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0" name="Line 156">
              <a:extLst>
                <a:ext uri="{FF2B5EF4-FFF2-40B4-BE49-F238E27FC236}">
                  <a16:creationId xmlns:a16="http://schemas.microsoft.com/office/drawing/2014/main" id="{767BE525-56F1-5D4E-852F-F5EF539C8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1" name="Rectangle 157">
              <a:extLst>
                <a:ext uri="{FF2B5EF4-FFF2-40B4-BE49-F238E27FC236}">
                  <a16:creationId xmlns:a16="http://schemas.microsoft.com/office/drawing/2014/main" id="{0ED031EB-8A9B-2848-A088-125E6AC6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22" name="Text Box 158">
              <a:extLst>
                <a:ext uri="{FF2B5EF4-FFF2-40B4-BE49-F238E27FC236}">
                  <a16:creationId xmlns:a16="http://schemas.microsoft.com/office/drawing/2014/main" id="{7109405D-9781-7343-B829-9AA0F76C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221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23" name="Oval 159">
              <a:extLst>
                <a:ext uri="{FF2B5EF4-FFF2-40B4-BE49-F238E27FC236}">
                  <a16:creationId xmlns:a16="http://schemas.microsoft.com/office/drawing/2014/main" id="{2C33E071-0255-354A-B069-AF8420A9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24" name="Text Box 160">
              <a:extLst>
                <a:ext uri="{FF2B5EF4-FFF2-40B4-BE49-F238E27FC236}">
                  <a16:creationId xmlns:a16="http://schemas.microsoft.com/office/drawing/2014/main" id="{AEF538F2-E414-FF48-9D3A-FD075D40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" y="1380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8325" name="Line 161">
              <a:extLst>
                <a:ext uri="{FF2B5EF4-FFF2-40B4-BE49-F238E27FC236}">
                  <a16:creationId xmlns:a16="http://schemas.microsoft.com/office/drawing/2014/main" id="{772D8F96-7BD7-4143-A194-CB348C1BC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26" name="Rectangle 162">
              <a:extLst>
                <a:ext uri="{FF2B5EF4-FFF2-40B4-BE49-F238E27FC236}">
                  <a16:creationId xmlns:a16="http://schemas.microsoft.com/office/drawing/2014/main" id="{826940BB-DF22-2A4C-8DC1-A2444D965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27" name="Text Box 163">
              <a:extLst>
                <a:ext uri="{FF2B5EF4-FFF2-40B4-BE49-F238E27FC236}">
                  <a16:creationId xmlns:a16="http://schemas.microsoft.com/office/drawing/2014/main" id="{54830D4B-04A6-ED4A-A501-16F284ED7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req_conn(x)</a:t>
              </a:r>
            </a:p>
          </p:txBody>
        </p:sp>
        <p:sp>
          <p:nvSpPr>
            <p:cNvPr id="98328" name="Text Box 164">
              <a:extLst>
                <a:ext uri="{FF2B5EF4-FFF2-40B4-BE49-F238E27FC236}">
                  <a16:creationId xmlns:a16="http://schemas.microsoft.com/office/drawing/2014/main" id="{047435C0-76C7-0140-ADD5-DA3480D8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1636"/>
              <a:ext cx="5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8329" name="Oval 165">
              <a:extLst>
                <a:ext uri="{FF2B5EF4-FFF2-40B4-BE49-F238E27FC236}">
                  <a16:creationId xmlns:a16="http://schemas.microsoft.com/office/drawing/2014/main" id="{F09721A4-947C-F646-A79D-B1F14DACA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grpSp>
          <p:nvGrpSpPr>
            <p:cNvPr id="98330" name="Group 166">
              <a:extLst>
                <a:ext uri="{FF2B5EF4-FFF2-40B4-BE49-F238E27FC236}">
                  <a16:creationId xmlns:a16="http://schemas.microsoft.com/office/drawing/2014/main" id="{8BA522BA-6247-FC4D-B0DC-C18BEC6D0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7" y="1848"/>
              <a:ext cx="820" cy="213"/>
              <a:chOff x="1056" y="2085"/>
              <a:chExt cx="820" cy="213"/>
            </a:xfrm>
          </p:grpSpPr>
          <p:sp>
            <p:nvSpPr>
              <p:cNvPr id="98376" name="Rectangle 167">
                <a:extLst>
                  <a:ext uri="{FF2B5EF4-FFF2-40B4-BE49-F238E27FC236}">
                    <a16:creationId xmlns:a16="http://schemas.microsoft.com/office/drawing/2014/main" id="{68C50307-7D30-C747-9454-299BDEC73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77" name="Text Box 168">
                <a:extLst>
                  <a:ext uri="{FF2B5EF4-FFF2-40B4-BE49-F238E27FC236}">
                    <a16:creationId xmlns:a16="http://schemas.microsoft.com/office/drawing/2014/main" id="{DC4975A4-3CE7-214B-875A-6532D0199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85"/>
                <a:ext cx="82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acc_conn(x)</a:t>
                </a:r>
              </a:p>
            </p:txBody>
          </p:sp>
        </p:grpSp>
        <p:sp>
          <p:nvSpPr>
            <p:cNvPr id="98331" name="Line 169">
              <a:extLst>
                <a:ext uri="{FF2B5EF4-FFF2-40B4-BE49-F238E27FC236}">
                  <a16:creationId xmlns:a16="http://schemas.microsoft.com/office/drawing/2014/main" id="{7439489D-B15E-F646-8ED1-8C5D16353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8332" name="Rectangle 170">
              <a:extLst>
                <a:ext uri="{FF2B5EF4-FFF2-40B4-BE49-F238E27FC236}">
                  <a16:creationId xmlns:a16="http://schemas.microsoft.com/office/drawing/2014/main" id="{62E74A2A-5FED-4449-8B87-70533AEBB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8333" name="Text Box 171">
              <a:extLst>
                <a:ext uri="{FF2B5EF4-FFF2-40B4-BE49-F238E27FC236}">
                  <a16:creationId xmlns:a16="http://schemas.microsoft.com/office/drawing/2014/main" id="{8D0A4F55-A51B-614F-A7FE-C392EDE21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sp>
          <p:nvSpPr>
            <p:cNvPr id="98334" name="Oval 172">
              <a:extLst>
                <a:ext uri="{FF2B5EF4-FFF2-40B4-BE49-F238E27FC236}">
                  <a16:creationId xmlns:a16="http://schemas.microsoft.com/office/drawing/2014/main" id="{D78865F7-D63B-F541-9693-615C7B0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  <a:latin typeface="Helvetica" pitchFamily="2" charset="0"/>
              </a:endParaRPr>
            </a:p>
          </p:txBody>
        </p:sp>
        <p:sp>
          <p:nvSpPr>
            <p:cNvPr id="98335" name="Text Box 173">
              <a:extLst>
                <a:ext uri="{FF2B5EF4-FFF2-40B4-BE49-F238E27FC236}">
                  <a16:creationId xmlns:a16="http://schemas.microsoft.com/office/drawing/2014/main" id="{806E542D-C3A8-C546-A977-52D194E1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data(x+1)</a:t>
              </a:r>
            </a:p>
          </p:txBody>
        </p:sp>
        <p:grpSp>
          <p:nvGrpSpPr>
            <p:cNvPr id="98336" name="Group 174">
              <a:extLst>
                <a:ext uri="{FF2B5EF4-FFF2-40B4-BE49-F238E27FC236}">
                  <a16:creationId xmlns:a16="http://schemas.microsoft.com/office/drawing/2014/main" id="{77505983-BA6D-C541-9860-D90BFA8FF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3"/>
              <a:chOff x="3818" y="2796"/>
              <a:chExt cx="1515" cy="303"/>
            </a:xfrm>
          </p:grpSpPr>
          <p:sp>
            <p:nvSpPr>
              <p:cNvPr id="98374" name="Line 175">
                <a:extLst>
                  <a:ext uri="{FF2B5EF4-FFF2-40B4-BE49-F238E27FC236}">
                    <a16:creationId xmlns:a16="http://schemas.microsoft.com/office/drawing/2014/main" id="{9FECB9E8-A2A5-214F-8EFC-64BD9CFAB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75" name="Text Box 176">
                <a:extLst>
                  <a:ext uri="{FF2B5EF4-FFF2-40B4-BE49-F238E27FC236}">
                    <a16:creationId xmlns:a16="http://schemas.microsoft.com/office/drawing/2014/main" id="{16E4A6A7-998B-0F4A-B420-2139A1921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3" y="2796"/>
                <a:ext cx="718" cy="3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Helvetica" pitchFamily="2" charset="0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Helvetica" pitchFamily="2" charset="0"/>
                  </a:rPr>
                  <a:t>x completes</a:t>
                </a:r>
              </a:p>
            </p:txBody>
          </p:sp>
        </p:grpSp>
        <p:sp>
          <p:nvSpPr>
            <p:cNvPr id="98337" name="Text Box 177">
              <a:extLst>
                <a:ext uri="{FF2B5EF4-FFF2-40B4-BE49-F238E27FC236}">
                  <a16:creationId xmlns:a16="http://schemas.microsoft.com/office/drawing/2014/main" id="{5C5731DF-A525-DE42-9314-764DA3858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forgets x</a:t>
              </a:r>
            </a:p>
          </p:txBody>
        </p:sp>
        <p:grpSp>
          <p:nvGrpSpPr>
            <p:cNvPr id="98338" name="Group 178">
              <a:extLst>
                <a:ext uri="{FF2B5EF4-FFF2-40B4-BE49-F238E27FC236}">
                  <a16:creationId xmlns:a16="http://schemas.microsoft.com/office/drawing/2014/main" id="{9FE222AA-D0C0-6E43-A517-5218A4E80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8372" name="Picture 179" descr="desktop_computer_stylized_medium">
                <a:extLst>
                  <a:ext uri="{FF2B5EF4-FFF2-40B4-BE49-F238E27FC236}">
                    <a16:creationId xmlns:a16="http://schemas.microsoft.com/office/drawing/2014/main" id="{E1EE7F68-4E6D-F74D-AD44-9189BCD26B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73" name="Freeform 180">
                <a:extLst>
                  <a:ext uri="{FF2B5EF4-FFF2-40B4-BE49-F238E27FC236}">
                    <a16:creationId xmlns:a16="http://schemas.microsoft.com/office/drawing/2014/main" id="{6036F6EB-E559-6A44-B1CB-A1429D154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8339" name="Group 181">
              <a:extLst>
                <a:ext uri="{FF2B5EF4-FFF2-40B4-BE49-F238E27FC236}">
                  <a16:creationId xmlns:a16="http://schemas.microsoft.com/office/drawing/2014/main" id="{64498469-F550-8D48-8851-40CC811D9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8340" name="Freeform 182">
                <a:extLst>
                  <a:ext uri="{FF2B5EF4-FFF2-40B4-BE49-F238E27FC236}">
                    <a16:creationId xmlns:a16="http://schemas.microsoft.com/office/drawing/2014/main" id="{81489F67-5583-2649-9BC6-ED8EE39F5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1" name="Rectangle 183">
                <a:extLst>
                  <a:ext uri="{FF2B5EF4-FFF2-40B4-BE49-F238E27FC236}">
                    <a16:creationId xmlns:a16="http://schemas.microsoft.com/office/drawing/2014/main" id="{BA7503F8-AAAD-3C44-B0B7-9FA71687A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42" name="Freeform 184">
                <a:extLst>
                  <a:ext uri="{FF2B5EF4-FFF2-40B4-BE49-F238E27FC236}">
                    <a16:creationId xmlns:a16="http://schemas.microsoft.com/office/drawing/2014/main" id="{D3CE4EC7-9279-E74F-965C-8BAAB1E34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3" name="Freeform 185">
                <a:extLst>
                  <a:ext uri="{FF2B5EF4-FFF2-40B4-BE49-F238E27FC236}">
                    <a16:creationId xmlns:a16="http://schemas.microsoft.com/office/drawing/2014/main" id="{6A5AE3EB-C22F-3644-A097-6A20B837B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44" name="Rectangle 186">
                <a:extLst>
                  <a:ext uri="{FF2B5EF4-FFF2-40B4-BE49-F238E27FC236}">
                    <a16:creationId xmlns:a16="http://schemas.microsoft.com/office/drawing/2014/main" id="{ADB02D4B-D545-A641-AE1D-1726FA3E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45" name="Group 187">
                <a:extLst>
                  <a:ext uri="{FF2B5EF4-FFF2-40B4-BE49-F238E27FC236}">
                    <a16:creationId xmlns:a16="http://schemas.microsoft.com/office/drawing/2014/main" id="{05696634-8964-184A-8051-19A6D521C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370" name="AutoShape 188">
                  <a:extLst>
                    <a:ext uri="{FF2B5EF4-FFF2-40B4-BE49-F238E27FC236}">
                      <a16:creationId xmlns:a16="http://schemas.microsoft.com/office/drawing/2014/main" id="{6DC40E6D-28A6-674D-A548-6DA169A38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71" name="AutoShape 189">
                  <a:extLst>
                    <a:ext uri="{FF2B5EF4-FFF2-40B4-BE49-F238E27FC236}">
                      <a16:creationId xmlns:a16="http://schemas.microsoft.com/office/drawing/2014/main" id="{9BD05E84-CB9C-6A47-9D0E-344BAD984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46" name="Rectangle 190">
                <a:extLst>
                  <a:ext uri="{FF2B5EF4-FFF2-40B4-BE49-F238E27FC236}">
                    <a16:creationId xmlns:a16="http://schemas.microsoft.com/office/drawing/2014/main" id="{0D8726B5-5FDF-3B44-91FD-7312CAA8B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47" name="Group 191">
                <a:extLst>
                  <a:ext uri="{FF2B5EF4-FFF2-40B4-BE49-F238E27FC236}">
                    <a16:creationId xmlns:a16="http://schemas.microsoft.com/office/drawing/2014/main" id="{8325B6CE-54A6-AE41-BFE2-BDA2F92B0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368" name="AutoShape 192">
                  <a:extLst>
                    <a:ext uri="{FF2B5EF4-FFF2-40B4-BE49-F238E27FC236}">
                      <a16:creationId xmlns:a16="http://schemas.microsoft.com/office/drawing/2014/main" id="{4CA9B7CC-5E02-A34E-A665-45191991A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9" name="AutoShape 193">
                  <a:extLst>
                    <a:ext uri="{FF2B5EF4-FFF2-40B4-BE49-F238E27FC236}">
                      <a16:creationId xmlns:a16="http://schemas.microsoft.com/office/drawing/2014/main" id="{67E0AA90-D360-0A4C-A65A-A0CC9EE07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48" name="Rectangle 194">
                <a:extLst>
                  <a:ext uri="{FF2B5EF4-FFF2-40B4-BE49-F238E27FC236}">
                    <a16:creationId xmlns:a16="http://schemas.microsoft.com/office/drawing/2014/main" id="{C223E4E2-98E2-D84A-8A34-F37CDE87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49" name="Rectangle 195">
                <a:extLst>
                  <a:ext uri="{FF2B5EF4-FFF2-40B4-BE49-F238E27FC236}">
                    <a16:creationId xmlns:a16="http://schemas.microsoft.com/office/drawing/2014/main" id="{510A485A-1BAD-0341-A0DD-BCB41A8CE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grpSp>
            <p:nvGrpSpPr>
              <p:cNvPr id="98350" name="Group 196">
                <a:extLst>
                  <a:ext uri="{FF2B5EF4-FFF2-40B4-BE49-F238E27FC236}">
                    <a16:creationId xmlns:a16="http://schemas.microsoft.com/office/drawing/2014/main" id="{B45EC836-B2A5-1D42-8428-5ED8DA702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366" name="AutoShape 197">
                  <a:extLst>
                    <a:ext uri="{FF2B5EF4-FFF2-40B4-BE49-F238E27FC236}">
                      <a16:creationId xmlns:a16="http://schemas.microsoft.com/office/drawing/2014/main" id="{0B9E5126-2F3D-C34E-B532-EC9F283AD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7" name="AutoShape 198">
                  <a:extLst>
                    <a:ext uri="{FF2B5EF4-FFF2-40B4-BE49-F238E27FC236}">
                      <a16:creationId xmlns:a16="http://schemas.microsoft.com/office/drawing/2014/main" id="{0AE49D5E-24C6-9949-9CE7-99B30084F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51" name="Freeform 199">
                <a:extLst>
                  <a:ext uri="{FF2B5EF4-FFF2-40B4-BE49-F238E27FC236}">
                    <a16:creationId xmlns:a16="http://schemas.microsoft.com/office/drawing/2014/main" id="{A019F7E8-4273-B240-B724-F6ACCE72C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8352" name="Group 200">
                <a:extLst>
                  <a:ext uri="{FF2B5EF4-FFF2-40B4-BE49-F238E27FC236}">
                    <a16:creationId xmlns:a16="http://schemas.microsoft.com/office/drawing/2014/main" id="{7D436180-2ADC-8743-95AC-F51B0B273C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364" name="AutoShape 201">
                  <a:extLst>
                    <a:ext uri="{FF2B5EF4-FFF2-40B4-BE49-F238E27FC236}">
                      <a16:creationId xmlns:a16="http://schemas.microsoft.com/office/drawing/2014/main" id="{FBA8FFF2-2B1E-F84F-812F-CE10ADF4F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  <p:sp>
              <p:nvSpPr>
                <p:cNvPr id="98365" name="AutoShape 202">
                  <a:extLst>
                    <a:ext uri="{FF2B5EF4-FFF2-40B4-BE49-F238E27FC236}">
                      <a16:creationId xmlns:a16="http://schemas.microsoft.com/office/drawing/2014/main" id="{548ECEEC-7B87-124F-B0E1-0351D6C2B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Helvetica" pitchFamily="2" charset="0"/>
                  </a:endParaRPr>
                </a:p>
              </p:txBody>
            </p:sp>
          </p:grpSp>
          <p:sp>
            <p:nvSpPr>
              <p:cNvPr id="98353" name="Rectangle 203">
                <a:extLst>
                  <a:ext uri="{FF2B5EF4-FFF2-40B4-BE49-F238E27FC236}">
                    <a16:creationId xmlns:a16="http://schemas.microsoft.com/office/drawing/2014/main" id="{DDC3CB6E-7E95-944C-844B-2A7E4173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4" name="Freeform 204">
                <a:extLst>
                  <a:ext uri="{FF2B5EF4-FFF2-40B4-BE49-F238E27FC236}">
                    <a16:creationId xmlns:a16="http://schemas.microsoft.com/office/drawing/2014/main" id="{162F576C-9688-054C-90FE-514A98150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5" name="Freeform 205">
                <a:extLst>
                  <a:ext uri="{FF2B5EF4-FFF2-40B4-BE49-F238E27FC236}">
                    <a16:creationId xmlns:a16="http://schemas.microsoft.com/office/drawing/2014/main" id="{AC4BEE95-0573-514B-8C93-A726D44CD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6" name="Oval 206">
                <a:extLst>
                  <a:ext uri="{FF2B5EF4-FFF2-40B4-BE49-F238E27FC236}">
                    <a16:creationId xmlns:a16="http://schemas.microsoft.com/office/drawing/2014/main" id="{D4768DF6-AB1E-C54B-A174-1999782FB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7" name="Freeform 207">
                <a:extLst>
                  <a:ext uri="{FF2B5EF4-FFF2-40B4-BE49-F238E27FC236}">
                    <a16:creationId xmlns:a16="http://schemas.microsoft.com/office/drawing/2014/main" id="{634C6D11-3A6E-CD4C-8839-73FA6B5B4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8358" name="AutoShape 208">
                <a:extLst>
                  <a:ext uri="{FF2B5EF4-FFF2-40B4-BE49-F238E27FC236}">
                    <a16:creationId xmlns:a16="http://schemas.microsoft.com/office/drawing/2014/main" id="{922D2B2F-E3C7-9D4E-AD93-BA4A33A78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59" name="AutoShape 209">
                <a:extLst>
                  <a:ext uri="{FF2B5EF4-FFF2-40B4-BE49-F238E27FC236}">
                    <a16:creationId xmlns:a16="http://schemas.microsoft.com/office/drawing/2014/main" id="{F3FBC7BC-DACA-4E4E-8F62-04ABFBF66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0" name="Oval 210">
                <a:extLst>
                  <a:ext uri="{FF2B5EF4-FFF2-40B4-BE49-F238E27FC236}">
                    <a16:creationId xmlns:a16="http://schemas.microsoft.com/office/drawing/2014/main" id="{71EF5448-1AF3-1B44-A45F-20D07F7F8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1" name="Oval 211">
                <a:extLst>
                  <a:ext uri="{FF2B5EF4-FFF2-40B4-BE49-F238E27FC236}">
                    <a16:creationId xmlns:a16="http://schemas.microsoft.com/office/drawing/2014/main" id="{F4CE8D3C-61B7-CA4B-9A9C-7D5AB9D63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62" name="Oval 212">
                <a:extLst>
                  <a:ext uri="{FF2B5EF4-FFF2-40B4-BE49-F238E27FC236}">
                    <a16:creationId xmlns:a16="http://schemas.microsoft.com/office/drawing/2014/main" id="{3361AC5C-1281-9342-B859-49EAFEFB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8363" name="Rectangle 213">
                <a:extLst>
                  <a:ext uri="{FF2B5EF4-FFF2-40B4-BE49-F238E27FC236}">
                    <a16:creationId xmlns:a16="http://schemas.microsoft.com/office/drawing/2014/main" id="{C72883E2-83C5-0749-A8D5-CB9B3B58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557BDF2-F054-BF42-AA96-451510B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handshake failure scenarios</a:t>
            </a:r>
          </a:p>
        </p:txBody>
      </p:sp>
    </p:spTree>
    <p:extLst>
      <p:ext uri="{BB962C8B-B14F-4D97-AF65-F5344CB8AC3E}">
        <p14:creationId xmlns:p14="http://schemas.microsoft.com/office/powerpoint/2010/main" val="6946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6">
            <a:extLst>
              <a:ext uri="{FF2B5EF4-FFF2-40B4-BE49-F238E27FC236}">
                <a16:creationId xmlns:a16="http://schemas.microsoft.com/office/drawing/2014/main" id="{46B6CF0A-5B9C-674C-BFE1-22E13F1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6FCCCF5-941F-6243-B662-68F0F3E7CD31}" type="slidenum">
              <a:rPr lang="en-US" altLang="en-US" sz="14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CD8A2320-A4D1-5441-B069-A2D6C8FA9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6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>
              <a:latin typeface="Helvetica" pitchFamily="2" charset="0"/>
            </a:endParaRPr>
          </a:p>
        </p:txBody>
      </p:sp>
      <p:grpSp>
        <p:nvGrpSpPr>
          <p:cNvPr id="394342" name="Group 102">
            <a:extLst>
              <a:ext uri="{FF2B5EF4-FFF2-40B4-BE49-F238E27FC236}">
                <a16:creationId xmlns:a16="http://schemas.microsoft.com/office/drawing/2014/main" id="{3790F8ED-D41C-264B-AF7C-A8F0A860A1A0}"/>
              </a:ext>
            </a:extLst>
          </p:cNvPr>
          <p:cNvGrpSpPr>
            <a:grpSpLocks/>
          </p:cNvGrpSpPr>
          <p:nvPr/>
        </p:nvGrpSpPr>
        <p:grpSpPr bwMode="auto">
          <a:xfrm>
            <a:off x="2546350" y="2241551"/>
            <a:ext cx="4768849" cy="955675"/>
            <a:chOff x="637" y="1363"/>
            <a:chExt cx="3004" cy="602"/>
          </a:xfrm>
        </p:grpSpPr>
        <p:sp>
          <p:nvSpPr>
            <p:cNvPr id="99399" name="Line 10">
              <a:extLst>
                <a:ext uri="{FF2B5EF4-FFF2-40B4-BE49-F238E27FC236}">
                  <a16:creationId xmlns:a16="http://schemas.microsoft.com/office/drawing/2014/main" id="{5714814D-F168-7041-9EBC-30A760E8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99400" name="Rectangle 12">
              <a:extLst>
                <a:ext uri="{FF2B5EF4-FFF2-40B4-BE49-F238E27FC236}">
                  <a16:creationId xmlns:a16="http://schemas.microsoft.com/office/drawing/2014/main" id="{743633C3-4A44-9842-A587-D8885ECEA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99401" name="Text Box 13">
              <a:extLst>
                <a:ext uri="{FF2B5EF4-FFF2-40B4-BE49-F238E27FC236}">
                  <a16:creationId xmlns:a16="http://schemas.microsoft.com/office/drawing/2014/main" id="{20E1F0FD-4959-B648-B2B8-030650A8C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1624"/>
              <a:ext cx="12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SYNbit=1, Seq=x</a:t>
              </a:r>
            </a:p>
          </p:txBody>
        </p:sp>
        <p:sp>
          <p:nvSpPr>
            <p:cNvPr id="99402" name="Text Box 21">
              <a:extLst>
                <a:ext uri="{FF2B5EF4-FFF2-40B4-BE49-F238E27FC236}">
                  <a16:creationId xmlns:a16="http://schemas.microsoft.com/office/drawing/2014/main" id="{B2233CDF-884A-2E44-A6CA-BAB7759E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1363"/>
              <a:ext cx="140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 TCP SYN msg</a:t>
              </a:r>
            </a:p>
          </p:txBody>
        </p:sp>
      </p:grpSp>
      <p:sp>
        <p:nvSpPr>
          <p:cNvPr id="99335" name="Line 22">
            <a:extLst>
              <a:ext uri="{FF2B5EF4-FFF2-40B4-BE49-F238E27FC236}">
                <a16:creationId xmlns:a16="http://schemas.microsoft.com/office/drawing/2014/main" id="{4ED79D3A-D336-5B47-A56A-3B48ECD5E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6164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>
              <a:latin typeface="Helvetica" pitchFamily="2" charset="0"/>
            </a:endParaRPr>
          </a:p>
        </p:txBody>
      </p:sp>
      <p:sp>
        <p:nvSpPr>
          <p:cNvPr id="394332" name="Text Box 92">
            <a:extLst>
              <a:ext uri="{FF2B5EF4-FFF2-40B4-BE49-F238E27FC236}">
                <a16:creationId xmlns:a16="http://schemas.microsoft.com/office/drawing/2014/main" id="{4BCE7F38-F62A-FB47-BE51-79ADE2EA2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768" y="5222875"/>
            <a:ext cx="924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grpSp>
        <p:nvGrpSpPr>
          <p:cNvPr id="394349" name="Group 109">
            <a:extLst>
              <a:ext uri="{FF2B5EF4-FFF2-40B4-BE49-F238E27FC236}">
                <a16:creationId xmlns:a16="http://schemas.microsoft.com/office/drawing/2014/main" id="{87476966-02C9-BE4A-9A28-67165FA70FBF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2911476"/>
            <a:ext cx="4792661" cy="1425575"/>
            <a:chOff x="2060" y="1785"/>
            <a:chExt cx="3019" cy="898"/>
          </a:xfrm>
        </p:grpSpPr>
        <p:sp>
          <p:nvSpPr>
            <p:cNvPr id="99395" name="Line 11">
              <a:extLst>
                <a:ext uri="{FF2B5EF4-FFF2-40B4-BE49-F238E27FC236}">
                  <a16:creationId xmlns:a16="http://schemas.microsoft.com/office/drawing/2014/main" id="{9A867AC9-18A5-CC47-A54F-3760AF27D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99396" name="Rectangle 14">
              <a:extLst>
                <a:ext uri="{FF2B5EF4-FFF2-40B4-BE49-F238E27FC236}">
                  <a16:creationId xmlns:a16="http://schemas.microsoft.com/office/drawing/2014/main" id="{32E9EBBD-237F-EB44-986D-806823F4B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99397" name="Text Box 83">
              <a:extLst>
                <a:ext uri="{FF2B5EF4-FFF2-40B4-BE49-F238E27FC236}">
                  <a16:creationId xmlns:a16="http://schemas.microsoft.com/office/drawing/2014/main" id="{386221AE-4D3D-A147-972A-A64C5E3B2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" y="2169"/>
              <a:ext cx="17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SYNbit=1, Seq=y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ACKbit=1; ACKnum=x+1</a:t>
              </a:r>
            </a:p>
          </p:txBody>
        </p:sp>
        <p:sp>
          <p:nvSpPr>
            <p:cNvPr id="99398" name="Text Box 93">
              <a:extLst>
                <a:ext uri="{FF2B5EF4-FFF2-40B4-BE49-F238E27FC236}">
                  <a16:creationId xmlns:a16="http://schemas.microsoft.com/office/drawing/2014/main" id="{74CF3672-7557-2A4E-80C6-D1EC01A4B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403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choose init seq num, 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 TCP SYNACK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msg, acking SYN</a:t>
              </a:r>
            </a:p>
          </p:txBody>
        </p:sp>
      </p:grpSp>
      <p:grpSp>
        <p:nvGrpSpPr>
          <p:cNvPr id="394350" name="Group 110">
            <a:extLst>
              <a:ext uri="{FF2B5EF4-FFF2-40B4-BE49-F238E27FC236}">
                <a16:creationId xmlns:a16="http://schemas.microsoft.com/office/drawing/2014/main" id="{F2B3C1DC-9FFF-8C4C-8660-1306B975A6B8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4010027"/>
            <a:ext cx="7200899" cy="1433514"/>
            <a:chOff x="425" y="2477"/>
            <a:chExt cx="4536" cy="903"/>
          </a:xfrm>
        </p:grpSpPr>
        <p:sp>
          <p:nvSpPr>
            <p:cNvPr id="99390" name="Line 84">
              <a:extLst>
                <a:ext uri="{FF2B5EF4-FFF2-40B4-BE49-F238E27FC236}">
                  <a16:creationId xmlns:a16="http://schemas.microsoft.com/office/drawing/2014/main" id="{AA5BDF3A-7926-EB45-AE51-DD6BA4E57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99391" name="Rectangle 89">
              <a:extLst>
                <a:ext uri="{FF2B5EF4-FFF2-40B4-BE49-F238E27FC236}">
                  <a16:creationId xmlns:a16="http://schemas.microsoft.com/office/drawing/2014/main" id="{8E71D300-D164-1F4C-8EF6-F23DF07CE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99392" name="Text Box 90">
              <a:extLst>
                <a:ext uri="{FF2B5EF4-FFF2-40B4-BE49-F238E27FC236}">
                  <a16:creationId xmlns:a16="http://schemas.microsoft.com/office/drawing/2014/main" id="{78ED8CB7-B14A-3842-8B6B-6D6FE2B08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2852"/>
              <a:ext cx="17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ACKbit=1, ACKnum=y+1</a:t>
              </a:r>
            </a:p>
          </p:txBody>
        </p:sp>
        <p:sp>
          <p:nvSpPr>
            <p:cNvPr id="99393" name="Text Box 94">
              <a:extLst>
                <a:ext uri="{FF2B5EF4-FFF2-40B4-BE49-F238E27FC236}">
                  <a16:creationId xmlns:a16="http://schemas.microsoft.com/office/drawing/2014/main" id="{9D1F200D-1C7D-4345-B692-1CECAA4CD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2477"/>
              <a:ext cx="1619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 SYNACK(x)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 ACK for SYNACK;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client-to-server data</a:t>
              </a:r>
            </a:p>
          </p:txBody>
        </p:sp>
        <p:sp>
          <p:nvSpPr>
            <p:cNvPr id="99394" name="Text Box 95">
              <a:extLst>
                <a:ext uri="{FF2B5EF4-FFF2-40B4-BE49-F238E27FC236}">
                  <a16:creationId xmlns:a16="http://schemas.microsoft.com/office/drawing/2014/main" id="{73FB7C1E-BCE7-5A47-89D4-DE4045BE7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32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 ACK(y)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indicates client is live</a:t>
              </a:r>
            </a:p>
          </p:txBody>
        </p:sp>
      </p:grpSp>
      <p:grpSp>
        <p:nvGrpSpPr>
          <p:cNvPr id="394345" name="Group 105">
            <a:extLst>
              <a:ext uri="{FF2B5EF4-FFF2-40B4-BE49-F238E27FC236}">
                <a16:creationId xmlns:a16="http://schemas.microsoft.com/office/drawing/2014/main" id="{694DA8F2-772C-A04E-89C0-EA55EDF19315}"/>
              </a:ext>
            </a:extLst>
          </p:cNvPr>
          <p:cNvGrpSpPr>
            <a:grpSpLocks/>
          </p:cNvGrpSpPr>
          <p:nvPr/>
        </p:nvGrpSpPr>
        <p:grpSpPr bwMode="auto">
          <a:xfrm>
            <a:off x="1701802" y="2279652"/>
            <a:ext cx="1274761" cy="733426"/>
            <a:chOff x="105" y="1387"/>
            <a:chExt cx="803" cy="462"/>
          </a:xfrm>
        </p:grpSpPr>
        <p:sp>
          <p:nvSpPr>
            <p:cNvPr id="99388" name="Text Box 91">
              <a:extLst>
                <a:ext uri="{FF2B5EF4-FFF2-40B4-BE49-F238E27FC236}">
                  <a16:creationId xmlns:a16="http://schemas.microsoft.com/office/drawing/2014/main" id="{C9A45C93-F614-E64F-AE2C-429994350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" y="1616"/>
              <a:ext cx="8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SYNSENT</a:t>
              </a:r>
            </a:p>
          </p:txBody>
        </p:sp>
        <p:sp>
          <p:nvSpPr>
            <p:cNvPr id="99389" name="Line 103">
              <a:extLst>
                <a:ext uri="{FF2B5EF4-FFF2-40B4-BE49-F238E27FC236}">
                  <a16:creationId xmlns:a16="http://schemas.microsoft.com/office/drawing/2014/main" id="{BA05BE91-3570-6346-B3DB-C8F711D0A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grpSp>
        <p:nvGrpSpPr>
          <p:cNvPr id="394351" name="Group 111">
            <a:extLst>
              <a:ext uri="{FF2B5EF4-FFF2-40B4-BE49-F238E27FC236}">
                <a16:creationId xmlns:a16="http://schemas.microsoft.com/office/drawing/2014/main" id="{222EAA31-AEBA-334A-9B38-AF5022E24752}"/>
              </a:ext>
            </a:extLst>
          </p:cNvPr>
          <p:cNvGrpSpPr>
            <a:grpSpLocks/>
          </p:cNvGrpSpPr>
          <p:nvPr/>
        </p:nvGrpSpPr>
        <p:grpSpPr bwMode="auto">
          <a:xfrm>
            <a:off x="1749427" y="2940052"/>
            <a:ext cx="923926" cy="1655763"/>
            <a:chOff x="135" y="1803"/>
            <a:chExt cx="582" cy="1043"/>
          </a:xfrm>
        </p:grpSpPr>
        <p:sp>
          <p:nvSpPr>
            <p:cNvPr id="99386" name="Text Box 16">
              <a:extLst>
                <a:ext uri="{FF2B5EF4-FFF2-40B4-BE49-F238E27FC236}">
                  <a16:creationId xmlns:a16="http://schemas.microsoft.com/office/drawing/2014/main" id="{4E2FE57E-D097-B446-ADBD-F542DF258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" y="2613"/>
              <a:ext cx="5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Helvetica" pitchFamily="2" charset="0"/>
                </a:rPr>
                <a:t>ESTAB</a:t>
              </a:r>
            </a:p>
          </p:txBody>
        </p:sp>
        <p:sp>
          <p:nvSpPr>
            <p:cNvPr id="99387" name="Line 104">
              <a:extLst>
                <a:ext uri="{FF2B5EF4-FFF2-40B4-BE49-F238E27FC236}">
                  <a16:creationId xmlns:a16="http://schemas.microsoft.com/office/drawing/2014/main" id="{DC70229A-9B2C-6946-A651-8A5A8C36E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grpSp>
        <p:nvGrpSpPr>
          <p:cNvPr id="394348" name="Group 108">
            <a:extLst>
              <a:ext uri="{FF2B5EF4-FFF2-40B4-BE49-F238E27FC236}">
                <a16:creationId xmlns:a16="http://schemas.microsoft.com/office/drawing/2014/main" id="{C6B25AD9-7DAF-2F45-A4E3-AE6C521089DC}"/>
              </a:ext>
            </a:extLst>
          </p:cNvPr>
          <p:cNvGrpSpPr>
            <a:grpSpLocks/>
          </p:cNvGrpSpPr>
          <p:nvPr/>
        </p:nvGrpSpPr>
        <p:grpSpPr bwMode="auto">
          <a:xfrm>
            <a:off x="9150349" y="2335212"/>
            <a:ext cx="1377949" cy="1225549"/>
            <a:chOff x="4797" y="1422"/>
            <a:chExt cx="868" cy="772"/>
          </a:xfrm>
        </p:grpSpPr>
        <p:sp>
          <p:nvSpPr>
            <p:cNvPr id="99384" name="Text Box 99">
              <a:extLst>
                <a:ext uri="{FF2B5EF4-FFF2-40B4-BE49-F238E27FC236}">
                  <a16:creationId xmlns:a16="http://schemas.microsoft.com/office/drawing/2014/main" id="{DB7F62EA-873C-AB4F-B827-ACBC1EB0F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7" y="1961"/>
              <a:ext cx="8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SYN RCVD</a:t>
              </a:r>
            </a:p>
          </p:txBody>
        </p:sp>
        <p:sp>
          <p:nvSpPr>
            <p:cNvPr id="99385" name="Line 106">
              <a:extLst>
                <a:ext uri="{FF2B5EF4-FFF2-40B4-BE49-F238E27FC236}">
                  <a16:creationId xmlns:a16="http://schemas.microsoft.com/office/drawing/2014/main" id="{14681DDD-4C3E-7D4B-AAEE-E73FA50D0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394347" name="Line 107">
            <a:extLst>
              <a:ext uri="{FF2B5EF4-FFF2-40B4-BE49-F238E27FC236}">
                <a16:creationId xmlns:a16="http://schemas.microsoft.com/office/drawing/2014/main" id="{18FB8C48-B6F6-634F-8EF3-C31C8CB34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3313" y="3536951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>
              <a:latin typeface="Helvetica" pitchFamily="2" charset="0"/>
            </a:endParaRPr>
          </a:p>
        </p:txBody>
      </p:sp>
      <p:grpSp>
        <p:nvGrpSpPr>
          <p:cNvPr id="99343" name="Group 113">
            <a:extLst>
              <a:ext uri="{FF2B5EF4-FFF2-40B4-BE49-F238E27FC236}">
                <a16:creationId xmlns:a16="http://schemas.microsoft.com/office/drawing/2014/main" id="{32D4518B-8EC4-E14E-ADF7-84248893F926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1590678"/>
            <a:ext cx="8732837" cy="769939"/>
            <a:chOff x="115" y="1002"/>
            <a:chExt cx="5501" cy="485"/>
          </a:xfrm>
        </p:grpSpPr>
        <p:sp>
          <p:nvSpPr>
            <p:cNvPr id="99344" name="Text Box 114">
              <a:extLst>
                <a:ext uri="{FF2B5EF4-FFF2-40B4-BE49-F238E27FC236}">
                  <a16:creationId xmlns:a16="http://schemas.microsoft.com/office/drawing/2014/main" id="{458259C2-D0FF-CD41-A133-6A08CC53B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1002"/>
              <a:ext cx="81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99"/>
                  </a:solidFill>
                  <a:latin typeface="Helvetica" pitchFamily="2" charset="0"/>
                </a:rPr>
                <a:t>client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i="1">
                <a:solidFill>
                  <a:srgbClr val="000099"/>
                </a:solidFill>
                <a:latin typeface="Helvetica" pitchFamily="2" charset="0"/>
              </a:endParaRPr>
            </a:p>
          </p:txBody>
        </p:sp>
        <p:sp>
          <p:nvSpPr>
            <p:cNvPr id="99345" name="Text Box 115">
              <a:extLst>
                <a:ext uri="{FF2B5EF4-FFF2-40B4-BE49-F238E27FC236}">
                  <a16:creationId xmlns:a16="http://schemas.microsoft.com/office/drawing/2014/main" id="{D6974911-EA01-6C49-B1AE-B68E9FDDE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1243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LISTEN</a:t>
              </a:r>
            </a:p>
          </p:txBody>
        </p:sp>
        <p:sp>
          <p:nvSpPr>
            <p:cNvPr id="99346" name="Text Box 116">
              <a:extLst>
                <a:ext uri="{FF2B5EF4-FFF2-40B4-BE49-F238E27FC236}">
                  <a16:creationId xmlns:a16="http://schemas.microsoft.com/office/drawing/2014/main" id="{2F208551-F15B-8B41-B127-9F67710A9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13"/>
              <a:ext cx="87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99"/>
                  </a:solidFill>
                  <a:latin typeface="Helvetica" pitchFamily="2" charset="0"/>
                </a:rPr>
                <a:t>server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i="1">
                <a:solidFill>
                  <a:srgbClr val="000099"/>
                </a:solidFill>
                <a:latin typeface="Helvetica" pitchFamily="2" charset="0"/>
              </a:endParaRPr>
            </a:p>
          </p:txBody>
        </p:sp>
        <p:sp>
          <p:nvSpPr>
            <p:cNvPr id="99347" name="Text Box 117">
              <a:extLst>
                <a:ext uri="{FF2B5EF4-FFF2-40B4-BE49-F238E27FC236}">
                  <a16:creationId xmlns:a16="http://schemas.microsoft.com/office/drawing/2014/main" id="{F65482AC-B48A-104D-989E-5E77DB20B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" y="1254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LISTEN</a:t>
              </a:r>
            </a:p>
          </p:txBody>
        </p:sp>
        <p:grpSp>
          <p:nvGrpSpPr>
            <p:cNvPr id="99348" name="Group 118">
              <a:extLst>
                <a:ext uri="{FF2B5EF4-FFF2-40B4-BE49-F238E27FC236}">
                  <a16:creationId xmlns:a16="http://schemas.microsoft.com/office/drawing/2014/main" id="{972949DA-6832-2D48-AF53-5852A1335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9382" name="Picture 119" descr="desktop_computer_stylized_medium">
                <a:extLst>
                  <a:ext uri="{FF2B5EF4-FFF2-40B4-BE49-F238E27FC236}">
                    <a16:creationId xmlns:a16="http://schemas.microsoft.com/office/drawing/2014/main" id="{7A5D2CA5-E710-2A40-BDC4-71E13F45B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83" name="Freeform 120">
                <a:extLst>
                  <a:ext uri="{FF2B5EF4-FFF2-40B4-BE49-F238E27FC236}">
                    <a16:creationId xmlns:a16="http://schemas.microsoft.com/office/drawing/2014/main" id="{39E0A981-B8C2-2344-A1EA-D3B08167627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</p:grpSp>
        <p:grpSp>
          <p:nvGrpSpPr>
            <p:cNvPr id="99349" name="Group 121">
              <a:extLst>
                <a:ext uri="{FF2B5EF4-FFF2-40B4-BE49-F238E27FC236}">
                  <a16:creationId xmlns:a16="http://schemas.microsoft.com/office/drawing/2014/main" id="{0E856B0F-F0D3-7E4A-B33E-72F03D6A1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9350" name="Freeform 122">
                <a:extLst>
                  <a:ext uri="{FF2B5EF4-FFF2-40B4-BE49-F238E27FC236}">
                    <a16:creationId xmlns:a16="http://schemas.microsoft.com/office/drawing/2014/main" id="{093978D1-109B-8446-8D1C-59B94E13A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51" name="Rectangle 123">
                <a:extLst>
                  <a:ext uri="{FF2B5EF4-FFF2-40B4-BE49-F238E27FC236}">
                    <a16:creationId xmlns:a16="http://schemas.microsoft.com/office/drawing/2014/main" id="{1BA74677-2E18-7A46-ADC4-C40C16057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52" name="Freeform 124">
                <a:extLst>
                  <a:ext uri="{FF2B5EF4-FFF2-40B4-BE49-F238E27FC236}">
                    <a16:creationId xmlns:a16="http://schemas.microsoft.com/office/drawing/2014/main" id="{FAA8ACB2-45CF-0E42-BE88-CE52205D3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53" name="Freeform 125">
                <a:extLst>
                  <a:ext uri="{FF2B5EF4-FFF2-40B4-BE49-F238E27FC236}">
                    <a16:creationId xmlns:a16="http://schemas.microsoft.com/office/drawing/2014/main" id="{6EB29656-089E-CB48-A467-0D1A557E2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54" name="Rectangle 126">
                <a:extLst>
                  <a:ext uri="{FF2B5EF4-FFF2-40B4-BE49-F238E27FC236}">
                    <a16:creationId xmlns:a16="http://schemas.microsoft.com/office/drawing/2014/main" id="{AA3BBB9F-B32A-4C46-AB31-3931CB25C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grpSp>
            <p:nvGrpSpPr>
              <p:cNvPr id="99355" name="Group 127">
                <a:extLst>
                  <a:ext uri="{FF2B5EF4-FFF2-40B4-BE49-F238E27FC236}">
                    <a16:creationId xmlns:a16="http://schemas.microsoft.com/office/drawing/2014/main" id="{4DD2FB75-3836-254F-8144-620C4DC16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9380" name="AutoShape 128">
                  <a:extLst>
                    <a:ext uri="{FF2B5EF4-FFF2-40B4-BE49-F238E27FC236}">
                      <a16:creationId xmlns:a16="http://schemas.microsoft.com/office/drawing/2014/main" id="{2A38C368-E129-AD45-9F67-8A1C5B66C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81" name="AutoShape 129">
                  <a:extLst>
                    <a:ext uri="{FF2B5EF4-FFF2-40B4-BE49-F238E27FC236}">
                      <a16:creationId xmlns:a16="http://schemas.microsoft.com/office/drawing/2014/main" id="{97B83E14-0E20-E245-9D43-EF69A10CB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56" name="Rectangle 130">
                <a:extLst>
                  <a:ext uri="{FF2B5EF4-FFF2-40B4-BE49-F238E27FC236}">
                    <a16:creationId xmlns:a16="http://schemas.microsoft.com/office/drawing/2014/main" id="{B10207AB-5FDD-8F4D-AEB1-40F331A1E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grpSp>
            <p:nvGrpSpPr>
              <p:cNvPr id="99357" name="Group 131">
                <a:extLst>
                  <a:ext uri="{FF2B5EF4-FFF2-40B4-BE49-F238E27FC236}">
                    <a16:creationId xmlns:a16="http://schemas.microsoft.com/office/drawing/2014/main" id="{D9C74EDF-DB02-D64D-9D7D-EAD8906A68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378" name="AutoShape 132">
                  <a:extLst>
                    <a:ext uri="{FF2B5EF4-FFF2-40B4-BE49-F238E27FC236}">
                      <a16:creationId xmlns:a16="http://schemas.microsoft.com/office/drawing/2014/main" id="{D5F9DA9A-14A5-9945-8C2D-450CD13FD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79" name="AutoShape 133">
                  <a:extLst>
                    <a:ext uri="{FF2B5EF4-FFF2-40B4-BE49-F238E27FC236}">
                      <a16:creationId xmlns:a16="http://schemas.microsoft.com/office/drawing/2014/main" id="{733981CB-D5CA-B445-89D3-2C418A6EF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58" name="Rectangle 134">
                <a:extLst>
                  <a:ext uri="{FF2B5EF4-FFF2-40B4-BE49-F238E27FC236}">
                    <a16:creationId xmlns:a16="http://schemas.microsoft.com/office/drawing/2014/main" id="{B661DBE3-3236-1C47-8810-C9C60A370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59" name="Rectangle 135">
                <a:extLst>
                  <a:ext uri="{FF2B5EF4-FFF2-40B4-BE49-F238E27FC236}">
                    <a16:creationId xmlns:a16="http://schemas.microsoft.com/office/drawing/2014/main" id="{A1DC47D6-65B9-C64D-83FD-D042CF9D4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grpSp>
            <p:nvGrpSpPr>
              <p:cNvPr id="99360" name="Group 136">
                <a:extLst>
                  <a:ext uri="{FF2B5EF4-FFF2-40B4-BE49-F238E27FC236}">
                    <a16:creationId xmlns:a16="http://schemas.microsoft.com/office/drawing/2014/main" id="{F82E31FC-2572-3648-B38A-7F4E7D1E83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376" name="AutoShape 137">
                  <a:extLst>
                    <a:ext uri="{FF2B5EF4-FFF2-40B4-BE49-F238E27FC236}">
                      <a16:creationId xmlns:a16="http://schemas.microsoft.com/office/drawing/2014/main" id="{D4DFE227-3167-C349-B30A-8AE0EFDF2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77" name="AutoShape 138">
                  <a:extLst>
                    <a:ext uri="{FF2B5EF4-FFF2-40B4-BE49-F238E27FC236}">
                      <a16:creationId xmlns:a16="http://schemas.microsoft.com/office/drawing/2014/main" id="{53A07369-474F-5348-8AA8-2AE589730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61" name="Freeform 139">
                <a:extLst>
                  <a:ext uri="{FF2B5EF4-FFF2-40B4-BE49-F238E27FC236}">
                    <a16:creationId xmlns:a16="http://schemas.microsoft.com/office/drawing/2014/main" id="{C059550A-6AF0-DC4E-A7CA-447F76F44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grpSp>
            <p:nvGrpSpPr>
              <p:cNvPr id="99362" name="Group 140">
                <a:extLst>
                  <a:ext uri="{FF2B5EF4-FFF2-40B4-BE49-F238E27FC236}">
                    <a16:creationId xmlns:a16="http://schemas.microsoft.com/office/drawing/2014/main" id="{622E48CB-3FDC-1E4D-8FFC-DF84EB916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374" name="AutoShape 141">
                  <a:extLst>
                    <a:ext uri="{FF2B5EF4-FFF2-40B4-BE49-F238E27FC236}">
                      <a16:creationId xmlns:a16="http://schemas.microsoft.com/office/drawing/2014/main" id="{4683C933-F7C6-0347-AA90-E8CA2069C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  <p:sp>
              <p:nvSpPr>
                <p:cNvPr id="99375" name="AutoShape 142">
                  <a:extLst>
                    <a:ext uri="{FF2B5EF4-FFF2-40B4-BE49-F238E27FC236}">
                      <a16:creationId xmlns:a16="http://schemas.microsoft.com/office/drawing/2014/main" id="{274A05B4-C081-0A4A-BA39-224899069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>
                    <a:latin typeface="Helvetica" pitchFamily="2" charset="0"/>
                  </a:endParaRPr>
                </a:p>
              </p:txBody>
            </p:sp>
          </p:grpSp>
          <p:sp>
            <p:nvSpPr>
              <p:cNvPr id="99363" name="Rectangle 143">
                <a:extLst>
                  <a:ext uri="{FF2B5EF4-FFF2-40B4-BE49-F238E27FC236}">
                    <a16:creationId xmlns:a16="http://schemas.microsoft.com/office/drawing/2014/main" id="{67D533DD-1EAE-5947-8410-7D13C186A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64" name="Freeform 144">
                <a:extLst>
                  <a:ext uri="{FF2B5EF4-FFF2-40B4-BE49-F238E27FC236}">
                    <a16:creationId xmlns:a16="http://schemas.microsoft.com/office/drawing/2014/main" id="{18183A47-029C-8247-8241-BEE618A3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65" name="Freeform 145">
                <a:extLst>
                  <a:ext uri="{FF2B5EF4-FFF2-40B4-BE49-F238E27FC236}">
                    <a16:creationId xmlns:a16="http://schemas.microsoft.com/office/drawing/2014/main" id="{1A6F3B19-969D-1B48-A9E0-729143D8D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66" name="Oval 146">
                <a:extLst>
                  <a:ext uri="{FF2B5EF4-FFF2-40B4-BE49-F238E27FC236}">
                    <a16:creationId xmlns:a16="http://schemas.microsoft.com/office/drawing/2014/main" id="{5F2D955E-7068-814D-BD63-4C9A82045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67" name="Freeform 147">
                <a:extLst>
                  <a:ext uri="{FF2B5EF4-FFF2-40B4-BE49-F238E27FC236}">
                    <a16:creationId xmlns:a16="http://schemas.microsoft.com/office/drawing/2014/main" id="{8DD4AC48-AD2B-764C-8939-5C48BE173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Helvetica" pitchFamily="2" charset="0"/>
                </a:endParaRPr>
              </a:p>
            </p:txBody>
          </p:sp>
          <p:sp>
            <p:nvSpPr>
              <p:cNvPr id="99368" name="AutoShape 148">
                <a:extLst>
                  <a:ext uri="{FF2B5EF4-FFF2-40B4-BE49-F238E27FC236}">
                    <a16:creationId xmlns:a16="http://schemas.microsoft.com/office/drawing/2014/main" id="{4138052A-522B-6849-8597-D1605FB70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69" name="AutoShape 149">
                <a:extLst>
                  <a:ext uri="{FF2B5EF4-FFF2-40B4-BE49-F238E27FC236}">
                    <a16:creationId xmlns:a16="http://schemas.microsoft.com/office/drawing/2014/main" id="{8240A148-D9F2-FA4F-84FA-23E8A9623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70" name="Oval 150">
                <a:extLst>
                  <a:ext uri="{FF2B5EF4-FFF2-40B4-BE49-F238E27FC236}">
                    <a16:creationId xmlns:a16="http://schemas.microsoft.com/office/drawing/2014/main" id="{895F63B9-A4EC-C646-811D-7E171E5E1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71" name="Oval 151">
                <a:extLst>
                  <a:ext uri="{FF2B5EF4-FFF2-40B4-BE49-F238E27FC236}">
                    <a16:creationId xmlns:a16="http://schemas.microsoft.com/office/drawing/2014/main" id="{C61457CF-28FD-354D-898B-28E519731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rgbClr val="FF000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72" name="Oval 152">
                <a:extLst>
                  <a:ext uri="{FF2B5EF4-FFF2-40B4-BE49-F238E27FC236}">
                    <a16:creationId xmlns:a16="http://schemas.microsoft.com/office/drawing/2014/main" id="{DEFEE400-2D2B-A346-B887-E491240C5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99373" name="Rectangle 153">
                <a:extLst>
                  <a:ext uri="{FF2B5EF4-FFF2-40B4-BE49-F238E27FC236}">
                    <a16:creationId xmlns:a16="http://schemas.microsoft.com/office/drawing/2014/main" id="{8A6EFF28-F735-8C40-848B-8C79F7665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4116309-2586-E749-8ED4-C7A7051A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3-way handshake</a:t>
            </a:r>
          </a:p>
        </p:txBody>
      </p:sp>
    </p:spTree>
    <p:extLst>
      <p:ext uri="{BB962C8B-B14F-4D97-AF65-F5344CB8AC3E}">
        <p14:creationId xmlns:p14="http://schemas.microsoft.com/office/powerpoint/2010/main" val="318273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92B-EAF7-2244-A5F0-5EDB1B5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3684-4E9F-764D-8469-B2A5047F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261"/>
          </a:xfrm>
        </p:spPr>
        <p:txBody>
          <a:bodyPr>
            <a:normAutofit/>
          </a:bodyPr>
          <a:lstStyle/>
          <a:p>
            <a:r>
              <a:rPr lang="en-US" dirty="0"/>
              <a:t>Project 2 will go online today</a:t>
            </a:r>
          </a:p>
          <a:p>
            <a:r>
              <a:rPr lang="en-US" dirty="0"/>
              <a:t>Quiz 4 will go online today</a:t>
            </a:r>
          </a:p>
          <a:p>
            <a:pPr lvl="1"/>
            <a:r>
              <a:rPr lang="en-US" dirty="0"/>
              <a:t>Due Tue 03/10 at 10 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Mid-term grades will be released this weekend</a:t>
            </a:r>
          </a:p>
          <a:p>
            <a:pPr lvl="1"/>
            <a:r>
              <a:rPr lang="en-US" dirty="0"/>
              <a:t>Papers in class on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6">
            <a:extLst>
              <a:ext uri="{FF2B5EF4-FFF2-40B4-BE49-F238E27FC236}">
                <a16:creationId xmlns:a16="http://schemas.microsoft.com/office/drawing/2014/main" id="{34A7518A-7E7C-D746-B42E-45080429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743F265-7D6C-CF43-8E81-B0CD1BBA56F9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dirty="0">
              <a:latin typeface="Helvetica" pitchFamily="2" charset="0"/>
            </a:endParaRPr>
          </a:p>
        </p:txBody>
      </p:sp>
      <p:grpSp>
        <p:nvGrpSpPr>
          <p:cNvPr id="100357" name="Group 47">
            <a:extLst>
              <a:ext uri="{FF2B5EF4-FFF2-40B4-BE49-F238E27FC236}">
                <a16:creationId xmlns:a16="http://schemas.microsoft.com/office/drawing/2014/main" id="{38E9A950-3F38-D444-94A3-4743058B4DAD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246189"/>
            <a:ext cx="876300" cy="827087"/>
            <a:chOff x="1778" y="1720"/>
            <a:chExt cx="722" cy="642"/>
          </a:xfrm>
        </p:grpSpPr>
        <p:sp>
          <p:nvSpPr>
            <p:cNvPr id="100395" name="Oval 41">
              <a:extLst>
                <a:ext uri="{FF2B5EF4-FFF2-40B4-BE49-F238E27FC236}">
                  <a16:creationId xmlns:a16="http://schemas.microsoft.com/office/drawing/2014/main" id="{E9DF665E-963F-6E41-A3B0-11B5B689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6" name="Oval 42">
              <a:extLst>
                <a:ext uri="{FF2B5EF4-FFF2-40B4-BE49-F238E27FC236}">
                  <a16:creationId xmlns:a16="http://schemas.microsoft.com/office/drawing/2014/main" id="{7C65C440-F2EF-904E-AC49-8DED64C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58" name="Text Box 43">
            <a:extLst>
              <a:ext uri="{FF2B5EF4-FFF2-40B4-BE49-F238E27FC236}">
                <a16:creationId xmlns:a16="http://schemas.microsoft.com/office/drawing/2014/main" id="{38D81933-5B11-6A4A-B799-568E06BD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1466851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closed</a:t>
            </a:r>
          </a:p>
        </p:txBody>
      </p:sp>
      <p:sp>
        <p:nvSpPr>
          <p:cNvPr id="100359" name="Text Box 46">
            <a:extLst>
              <a:ext uri="{FF2B5EF4-FFF2-40B4-BE49-F238E27FC236}">
                <a16:creationId xmlns:a16="http://schemas.microsoft.com/office/drawing/2014/main" id="{DDB9E843-898B-FA4D-8DB4-B3B7DE861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479" y="24987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</a:t>
            </a:r>
          </a:p>
        </p:txBody>
      </p:sp>
      <p:grpSp>
        <p:nvGrpSpPr>
          <p:cNvPr id="100360" name="Group 48">
            <a:extLst>
              <a:ext uri="{FF2B5EF4-FFF2-40B4-BE49-F238E27FC236}">
                <a16:creationId xmlns:a16="http://schemas.microsoft.com/office/drawing/2014/main" id="{E6878D61-97DD-AE4A-9FE2-BF578E84BF6B}"/>
              </a:ext>
            </a:extLst>
          </p:cNvPr>
          <p:cNvGrpSpPr>
            <a:grpSpLocks/>
          </p:cNvGrpSpPr>
          <p:nvPr/>
        </p:nvGrpSpPr>
        <p:grpSpPr bwMode="auto">
          <a:xfrm>
            <a:off x="5176838" y="3175000"/>
            <a:ext cx="876300" cy="827088"/>
            <a:chOff x="1778" y="1720"/>
            <a:chExt cx="722" cy="642"/>
          </a:xfrm>
        </p:grpSpPr>
        <p:sp>
          <p:nvSpPr>
            <p:cNvPr id="100393" name="Oval 49">
              <a:extLst>
                <a:ext uri="{FF2B5EF4-FFF2-40B4-BE49-F238E27FC236}">
                  <a16:creationId xmlns:a16="http://schemas.microsoft.com/office/drawing/2014/main" id="{0BEA4116-1ACD-9942-A18F-F9308AE7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4" name="Oval 50">
              <a:extLst>
                <a:ext uri="{FF2B5EF4-FFF2-40B4-BE49-F238E27FC236}">
                  <a16:creationId xmlns:a16="http://schemas.microsoft.com/office/drawing/2014/main" id="{F99AA238-F48A-504F-8AEC-BD28FA7B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1" name="Text Box 51">
            <a:extLst>
              <a:ext uri="{FF2B5EF4-FFF2-40B4-BE49-F238E27FC236}">
                <a16:creationId xmlns:a16="http://schemas.microsoft.com/office/drawing/2014/main" id="{7C175F72-3275-774F-928B-FB098809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33956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listen</a:t>
            </a:r>
          </a:p>
        </p:txBody>
      </p:sp>
      <p:grpSp>
        <p:nvGrpSpPr>
          <p:cNvPr id="100362" name="Group 52">
            <a:extLst>
              <a:ext uri="{FF2B5EF4-FFF2-40B4-BE49-F238E27FC236}">
                <a16:creationId xmlns:a16="http://schemas.microsoft.com/office/drawing/2014/main" id="{B27582BE-CB85-AB4A-906F-A1979510DAF1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227514"/>
            <a:ext cx="876300" cy="827087"/>
            <a:chOff x="1778" y="1720"/>
            <a:chExt cx="722" cy="642"/>
          </a:xfrm>
        </p:grpSpPr>
        <p:sp>
          <p:nvSpPr>
            <p:cNvPr id="100391" name="Oval 53">
              <a:extLst>
                <a:ext uri="{FF2B5EF4-FFF2-40B4-BE49-F238E27FC236}">
                  <a16:creationId xmlns:a16="http://schemas.microsoft.com/office/drawing/2014/main" id="{E4004388-50B5-7D4C-85D4-3ED76A09F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2" name="Oval 54">
              <a:extLst>
                <a:ext uri="{FF2B5EF4-FFF2-40B4-BE49-F238E27FC236}">
                  <a16:creationId xmlns:a16="http://schemas.microsoft.com/office/drawing/2014/main" id="{FCCCBBDF-C193-7543-AABC-992576A72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3" name="Text Box 55">
            <a:extLst>
              <a:ext uri="{FF2B5EF4-FFF2-40B4-BE49-F238E27FC236}">
                <a16:creationId xmlns:a16="http://schemas.microsoft.com/office/drawing/2014/main" id="{1E7946DA-E019-0543-8DB4-2C3871BA8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999" y="4425951"/>
            <a:ext cx="659155" cy="54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rcvd</a:t>
            </a:r>
          </a:p>
        </p:txBody>
      </p:sp>
      <p:grpSp>
        <p:nvGrpSpPr>
          <p:cNvPr id="100364" name="Group 56">
            <a:extLst>
              <a:ext uri="{FF2B5EF4-FFF2-40B4-BE49-F238E27FC236}">
                <a16:creationId xmlns:a16="http://schemas.microsoft.com/office/drawing/2014/main" id="{6476E569-A6F6-8042-B89A-549FF6600D6E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4189414"/>
            <a:ext cx="876300" cy="827087"/>
            <a:chOff x="1778" y="1720"/>
            <a:chExt cx="722" cy="642"/>
          </a:xfrm>
        </p:grpSpPr>
        <p:sp>
          <p:nvSpPr>
            <p:cNvPr id="100389" name="Oval 57">
              <a:extLst>
                <a:ext uri="{FF2B5EF4-FFF2-40B4-BE49-F238E27FC236}">
                  <a16:creationId xmlns:a16="http://schemas.microsoft.com/office/drawing/2014/main" id="{3A4ACB5C-F64E-9144-B8B3-0A2AFF51A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90" name="Oval 58">
              <a:extLst>
                <a:ext uri="{FF2B5EF4-FFF2-40B4-BE49-F238E27FC236}">
                  <a16:creationId xmlns:a16="http://schemas.microsoft.com/office/drawing/2014/main" id="{F63BA5CD-2935-DB44-BB1D-7BC4A57E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5" name="Text Box 59">
            <a:extLst>
              <a:ext uri="{FF2B5EF4-FFF2-40B4-BE49-F238E27FC236}">
                <a16:creationId xmlns:a16="http://schemas.microsoft.com/office/drawing/2014/main" id="{42A71822-B3D6-FA4F-9F23-63CD472A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624" y="4387851"/>
            <a:ext cx="659155" cy="54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sent</a:t>
            </a:r>
          </a:p>
        </p:txBody>
      </p:sp>
      <p:grpSp>
        <p:nvGrpSpPr>
          <p:cNvPr id="100366" name="Group 60">
            <a:extLst>
              <a:ext uri="{FF2B5EF4-FFF2-40B4-BE49-F238E27FC236}">
                <a16:creationId xmlns:a16="http://schemas.microsoft.com/office/drawing/2014/main" id="{4AAFE3F3-D763-B340-92F7-6BD535C57469}"/>
              </a:ext>
            </a:extLst>
          </p:cNvPr>
          <p:cNvGrpSpPr>
            <a:grpSpLocks/>
          </p:cNvGrpSpPr>
          <p:nvPr/>
        </p:nvGrpSpPr>
        <p:grpSpPr bwMode="auto">
          <a:xfrm>
            <a:off x="5210175" y="5060950"/>
            <a:ext cx="876300" cy="827088"/>
            <a:chOff x="1778" y="1720"/>
            <a:chExt cx="722" cy="642"/>
          </a:xfrm>
        </p:grpSpPr>
        <p:sp>
          <p:nvSpPr>
            <p:cNvPr id="100387" name="Oval 61">
              <a:extLst>
                <a:ext uri="{FF2B5EF4-FFF2-40B4-BE49-F238E27FC236}">
                  <a16:creationId xmlns:a16="http://schemas.microsoft.com/office/drawing/2014/main" id="{473929EE-BF58-0246-A98D-331877DC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0388" name="Oval 62">
              <a:extLst>
                <a:ext uri="{FF2B5EF4-FFF2-40B4-BE49-F238E27FC236}">
                  <a16:creationId xmlns:a16="http://schemas.microsoft.com/office/drawing/2014/main" id="{BEC0BA7D-F610-2242-9E73-FF84D9943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100367" name="Text Box 63">
            <a:extLst>
              <a:ext uri="{FF2B5EF4-FFF2-40B4-BE49-F238E27FC236}">
                <a16:creationId xmlns:a16="http://schemas.microsoft.com/office/drawing/2014/main" id="{5EA514FE-D7E7-0544-B335-D3000907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654" y="5348288"/>
            <a:ext cx="924292" cy="32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ESTAB</a:t>
            </a:r>
          </a:p>
        </p:txBody>
      </p:sp>
      <p:sp>
        <p:nvSpPr>
          <p:cNvPr id="100368" name="Text Box 66">
            <a:extLst>
              <a:ext uri="{FF2B5EF4-FFF2-40B4-BE49-F238E27FC236}">
                <a16:creationId xmlns:a16="http://schemas.microsoft.com/office/drawing/2014/main" id="{926EB1A4-CE3D-484B-9BB1-7F0B803A2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2687639"/>
            <a:ext cx="35813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socket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clientSocket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socket.connect</a:t>
            </a:r>
            <a:r>
              <a:rPr lang="en-US" altLang="en-US" sz="1200" b="1" dirty="0">
                <a:latin typeface="Courier New" panose="02070309020205020404" pitchFamily="49" charset="0"/>
              </a:rPr>
              <a:t>("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hostname","port</a:t>
            </a:r>
            <a:r>
              <a:rPr lang="en-US" altLang="en-US" sz="1200" b="1" dirty="0">
                <a:latin typeface="Courier New" panose="02070309020205020404" pitchFamily="49" charset="0"/>
              </a:rPr>
              <a:t> number");</a:t>
            </a:r>
          </a:p>
        </p:txBody>
      </p:sp>
      <p:sp>
        <p:nvSpPr>
          <p:cNvPr id="100369" name="Line 67">
            <a:extLst>
              <a:ext uri="{FF2B5EF4-FFF2-40B4-BE49-F238E27FC236}">
                <a16:creationId xmlns:a16="http://schemas.microsoft.com/office/drawing/2014/main" id="{AB3C8910-6DCF-2845-9B4F-8A5657475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4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0" name="Text Box 68">
            <a:extLst>
              <a:ext uri="{FF2B5EF4-FFF2-40B4-BE49-F238E27FC236}">
                <a16:creationId xmlns:a16="http://schemas.microsoft.com/office/drawing/2014/main" id="{E504C915-00FD-454D-BF48-670A5D07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596" y="3351213"/>
            <a:ext cx="12955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SYN(seq=x)</a:t>
            </a:r>
          </a:p>
        </p:txBody>
      </p:sp>
      <p:sp>
        <p:nvSpPr>
          <p:cNvPr id="100371" name="Freeform 69">
            <a:extLst>
              <a:ext uri="{FF2B5EF4-FFF2-40B4-BE49-F238E27FC236}">
                <a16:creationId xmlns:a16="http://schemas.microsoft.com/office/drawing/2014/main" id="{CEB02D6E-AADA-5B4B-8570-CFD1C4612BA2}"/>
              </a:ext>
            </a:extLst>
          </p:cNvPr>
          <p:cNvSpPr>
            <a:spLocks/>
          </p:cNvSpPr>
          <p:nvPr/>
        </p:nvSpPr>
        <p:spPr bwMode="auto">
          <a:xfrm>
            <a:off x="6107113" y="1727201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6 w 576"/>
              <a:gd name="T3" fmla="*/ 0 h 1138"/>
              <a:gd name="T4" fmla="*/ 2147483646 w 576"/>
              <a:gd name="T5" fmla="*/ 2147483646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2" name="Line 70">
            <a:extLst>
              <a:ext uri="{FF2B5EF4-FFF2-40B4-BE49-F238E27FC236}">
                <a16:creationId xmlns:a16="http://schemas.microsoft.com/office/drawing/2014/main" id="{5B5960BC-8843-EE4E-A6B8-05F85CD47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3" name="Text Box 71">
            <a:extLst>
              <a:ext uri="{FF2B5EF4-FFF2-40B4-BE49-F238E27FC236}">
                <a16:creationId xmlns:a16="http://schemas.microsoft.com/office/drawing/2014/main" id="{A03882AC-BF4A-AE49-8DBB-395CBEE7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2074863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socket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connectionSocket</a:t>
            </a:r>
            <a:r>
              <a:rPr lang="en-US" altLang="en-US" sz="1200" b="1" dirty="0">
                <a:latin typeface="Courier New" panose="02070309020205020404" pitchFamily="49" charset="0"/>
              </a:rPr>
              <a:t> =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serverSocket.accept</a:t>
            </a:r>
            <a:r>
              <a:rPr lang="en-US" altLang="en-US" sz="1200" b="1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100374" name="Line 72">
            <a:extLst>
              <a:ext uri="{FF2B5EF4-FFF2-40B4-BE49-F238E27FC236}">
                <a16:creationId xmlns:a16="http://schemas.microsoft.com/office/drawing/2014/main" id="{64B0A36B-B91B-3C45-BAF7-91CABD6EA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6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5" name="Freeform 73">
            <a:extLst>
              <a:ext uri="{FF2B5EF4-FFF2-40B4-BE49-F238E27FC236}">
                <a16:creationId xmlns:a16="http://schemas.microsoft.com/office/drawing/2014/main" id="{7E7B3D84-A982-3042-9C7B-5EC446B13DB5}"/>
              </a:ext>
            </a:extLst>
          </p:cNvPr>
          <p:cNvSpPr>
            <a:spLocks/>
          </p:cNvSpPr>
          <p:nvPr/>
        </p:nvSpPr>
        <p:spPr bwMode="auto">
          <a:xfrm>
            <a:off x="3575051" y="3836988"/>
            <a:ext cx="1579563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6" name="Text Box 74">
            <a:extLst>
              <a:ext uri="{FF2B5EF4-FFF2-40B4-BE49-F238E27FC236}">
                <a16:creationId xmlns:a16="http://schemas.microsoft.com/office/drawing/2014/main" id="{67B2059D-5193-6046-B451-8D115F4EE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818" y="2838450"/>
            <a:ext cx="845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SYN(x)</a:t>
            </a:r>
          </a:p>
        </p:txBody>
      </p:sp>
      <p:sp>
        <p:nvSpPr>
          <p:cNvPr id="100377" name="Line 75">
            <a:extLst>
              <a:ext uri="{FF2B5EF4-FFF2-40B4-BE49-F238E27FC236}">
                <a16:creationId xmlns:a16="http://schemas.microsoft.com/office/drawing/2014/main" id="{4E15619B-83A5-364A-8953-A6C64F1E3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9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78" name="Text Box 76">
            <a:extLst>
              <a:ext uri="{FF2B5EF4-FFF2-40B4-BE49-F238E27FC236}">
                <a16:creationId xmlns:a16="http://schemas.microsoft.com/office/drawing/2014/main" id="{93134E5D-B044-BF48-8CFC-8495D002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337" y="2989263"/>
            <a:ext cx="2678554" cy="8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create new socket for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communication back to client</a:t>
            </a:r>
          </a:p>
        </p:txBody>
      </p:sp>
      <p:sp>
        <p:nvSpPr>
          <p:cNvPr id="100379" name="Freeform 77">
            <a:extLst>
              <a:ext uri="{FF2B5EF4-FFF2-40B4-BE49-F238E27FC236}">
                <a16:creationId xmlns:a16="http://schemas.microsoft.com/office/drawing/2014/main" id="{35907BDE-8661-FD49-8A19-7CDA3DD7730B}"/>
              </a:ext>
            </a:extLst>
          </p:cNvPr>
          <p:cNvSpPr>
            <a:spLocks/>
          </p:cNvSpPr>
          <p:nvPr/>
        </p:nvSpPr>
        <p:spPr bwMode="auto">
          <a:xfrm flipV="1">
            <a:off x="3570288" y="5076826"/>
            <a:ext cx="1579562" cy="373063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0" name="Freeform 78">
            <a:extLst>
              <a:ext uri="{FF2B5EF4-FFF2-40B4-BE49-F238E27FC236}">
                <a16:creationId xmlns:a16="http://schemas.microsoft.com/office/drawing/2014/main" id="{F2A11478-4D4B-D542-9552-1399308CA2E8}"/>
              </a:ext>
            </a:extLst>
          </p:cNvPr>
          <p:cNvSpPr>
            <a:spLocks/>
          </p:cNvSpPr>
          <p:nvPr/>
        </p:nvSpPr>
        <p:spPr bwMode="auto">
          <a:xfrm flipH="1" flipV="1">
            <a:off x="6137275" y="5094288"/>
            <a:ext cx="947738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1" name="Text Box 79">
            <a:extLst>
              <a:ext uri="{FF2B5EF4-FFF2-40B4-BE49-F238E27FC236}">
                <a16:creationId xmlns:a16="http://schemas.microsoft.com/office/drawing/2014/main" id="{19A0735A-FF3E-4949-BC53-3FFBD279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699" y="4970463"/>
            <a:ext cx="2678555" cy="6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</p:txBody>
      </p:sp>
      <p:sp>
        <p:nvSpPr>
          <p:cNvPr id="100382" name="Line 80">
            <a:extLst>
              <a:ext uri="{FF2B5EF4-FFF2-40B4-BE49-F238E27FC236}">
                <a16:creationId xmlns:a16="http://schemas.microsoft.com/office/drawing/2014/main" id="{FB7C04BE-E02D-294A-A66B-4E2D8662D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3" name="Text Box 81">
            <a:extLst>
              <a:ext uri="{FF2B5EF4-FFF2-40B4-BE49-F238E27FC236}">
                <a16:creationId xmlns:a16="http://schemas.microsoft.com/office/drawing/2014/main" id="{C7D2A5F9-C2AB-454E-AF07-4237B434A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08" y="5248275"/>
            <a:ext cx="1789272" cy="6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</p:txBody>
      </p:sp>
      <p:sp>
        <p:nvSpPr>
          <p:cNvPr id="100384" name="Line 82">
            <a:extLst>
              <a:ext uri="{FF2B5EF4-FFF2-40B4-BE49-F238E27FC236}">
                <a16:creationId xmlns:a16="http://schemas.microsoft.com/office/drawing/2014/main" id="{DF9B4037-4B62-DD47-818A-E475AEDBF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4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0385" name="Text Box 83">
            <a:extLst>
              <a:ext uri="{FF2B5EF4-FFF2-40B4-BE49-F238E27FC236}">
                <a16:creationId xmlns:a16="http://schemas.microsoft.com/office/drawing/2014/main" id="{A93DA0CC-0BB2-BE4C-8A0E-EDE1522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333" y="5356225"/>
            <a:ext cx="1789272" cy="6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Helvetica" pitchFamily="2" charset="0"/>
            </a:endParaRPr>
          </a:p>
        </p:txBody>
      </p:sp>
      <p:sp>
        <p:nvSpPr>
          <p:cNvPr id="100386" name="Text Box 84">
            <a:extLst>
              <a:ext uri="{FF2B5EF4-FFF2-40B4-BE49-F238E27FC236}">
                <a16:creationId xmlns:a16="http://schemas.microsoft.com/office/drawing/2014/main" id="{C09B5C44-2F7E-AB41-BAF2-024EC3833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716" y="57880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366F9-7671-2A4D-A9C4-5DFD6A6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machine (partially shown)</a:t>
            </a:r>
          </a:p>
        </p:txBody>
      </p:sp>
    </p:spTree>
    <p:extLst>
      <p:ext uri="{BB962C8B-B14F-4D97-AF65-F5344CB8AC3E}">
        <p14:creationId xmlns:p14="http://schemas.microsoft.com/office/powerpoint/2010/main" val="226577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6">
            <a:extLst>
              <a:ext uri="{FF2B5EF4-FFF2-40B4-BE49-F238E27FC236}">
                <a16:creationId xmlns:a16="http://schemas.microsoft.com/office/drawing/2014/main" id="{BF7C1311-E13D-DE4D-85BF-3072245A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8AA834B-0DB3-0C4A-8014-5B9A9E53A1F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83974" name="Rectangle 47">
            <a:extLst>
              <a:ext uri="{FF2B5EF4-FFF2-40B4-BE49-F238E27FC236}">
                <a16:creationId xmlns:a16="http://schemas.microsoft.com/office/drawing/2014/main" id="{58626A08-272C-BF41-B84D-D0F75D0C39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194871" y="1592760"/>
            <a:ext cx="8787329" cy="476359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client,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send TCP segment with FIN bit = 1</a:t>
            </a:r>
          </a:p>
          <a:p>
            <a:pPr lvl="1"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In general, </a:t>
            </a:r>
            <a:r>
              <a:rPr lang="en-US" dirty="0">
                <a:solidFill>
                  <a:srgbClr val="C00000"/>
                </a:solidFill>
              </a:rPr>
              <a:t>TCP is full-duplex</a:t>
            </a:r>
            <a:r>
              <a:rPr lang="en-US" dirty="0"/>
              <a:t>: both sides can send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But </a:t>
            </a:r>
            <a:r>
              <a:rPr lang="en-US" dirty="0">
                <a:solidFill>
                  <a:srgbClr val="C00000"/>
                </a:solidFill>
              </a:rPr>
              <a:t>FIN is unidirectional</a:t>
            </a:r>
            <a:r>
              <a:rPr lang="en-US" dirty="0"/>
              <a:t>: stop one side of the communication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>
                <a:cs typeface="+mn-cs"/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on receiving FIN, ACK can be combined with own FIN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simultaneous FIN exchanges can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AB79B-690F-9844-8215-8966D75F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closing a connection</a:t>
            </a:r>
          </a:p>
        </p:txBody>
      </p:sp>
    </p:spTree>
    <p:extLst>
      <p:ext uri="{BB962C8B-B14F-4D97-AF65-F5344CB8AC3E}">
        <p14:creationId xmlns:p14="http://schemas.microsoft.com/office/powerpoint/2010/main" val="41949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6">
            <a:extLst>
              <a:ext uri="{FF2B5EF4-FFF2-40B4-BE49-F238E27FC236}">
                <a16:creationId xmlns:a16="http://schemas.microsoft.com/office/drawing/2014/main" id="{15A4CBF7-3623-3D43-89A0-93343E2D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C18232E-7DF4-1C40-B86D-D40BF1CED1C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1C3B3D97-ABAC-B04F-955B-A06AA1279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405" name="Line 10">
            <a:extLst>
              <a:ext uri="{FF2B5EF4-FFF2-40B4-BE49-F238E27FC236}">
                <a16:creationId xmlns:a16="http://schemas.microsoft.com/office/drawing/2014/main" id="{6696A0BE-C579-C345-AB0D-531B6EB9B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96362" name="Group 74">
            <a:extLst>
              <a:ext uri="{FF2B5EF4-FFF2-40B4-BE49-F238E27FC236}">
                <a16:creationId xmlns:a16="http://schemas.microsoft.com/office/drawing/2014/main" id="{E64AD8D0-9B1E-0744-BF6D-CF9BFCC50BB9}"/>
              </a:ext>
            </a:extLst>
          </p:cNvPr>
          <p:cNvGrpSpPr>
            <a:grpSpLocks/>
          </p:cNvGrpSpPr>
          <p:nvPr/>
        </p:nvGrpSpPr>
        <p:grpSpPr bwMode="auto">
          <a:xfrm>
            <a:off x="2055814" y="2762253"/>
            <a:ext cx="1362074" cy="855663"/>
            <a:chOff x="335" y="1740"/>
            <a:chExt cx="858" cy="539"/>
          </a:xfrm>
        </p:grpSpPr>
        <p:sp>
          <p:nvSpPr>
            <p:cNvPr id="102492" name="Text Box 34">
              <a:extLst>
                <a:ext uri="{FF2B5EF4-FFF2-40B4-BE49-F238E27FC236}">
                  <a16:creationId xmlns:a16="http://schemas.microsoft.com/office/drawing/2014/main" id="{DC417D83-D5B4-3B46-8237-7A249F600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2066"/>
              <a:ext cx="8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FIN_WAIT_2</a:t>
              </a:r>
            </a:p>
          </p:txBody>
        </p:sp>
        <p:sp>
          <p:nvSpPr>
            <p:cNvPr id="102493" name="Line 35">
              <a:extLst>
                <a:ext uri="{FF2B5EF4-FFF2-40B4-BE49-F238E27FC236}">
                  <a16:creationId xmlns:a16="http://schemas.microsoft.com/office/drawing/2014/main" id="{1B0AF5DD-F941-ED42-9722-046038A8F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1" name="Group 73">
            <a:extLst>
              <a:ext uri="{FF2B5EF4-FFF2-40B4-BE49-F238E27FC236}">
                <a16:creationId xmlns:a16="http://schemas.microsoft.com/office/drawing/2014/main" id="{4E1E2D61-C50E-5440-AFFC-BCE44A658E65}"/>
              </a:ext>
            </a:extLst>
          </p:cNvPr>
          <p:cNvGrpSpPr>
            <a:grpSpLocks/>
          </p:cNvGrpSpPr>
          <p:nvPr/>
        </p:nvGrpSpPr>
        <p:grpSpPr bwMode="auto">
          <a:xfrm>
            <a:off x="8645525" y="2101851"/>
            <a:ext cx="1498600" cy="962026"/>
            <a:chOff x="4486" y="1324"/>
            <a:chExt cx="944" cy="606"/>
          </a:xfrm>
        </p:grpSpPr>
        <p:sp>
          <p:nvSpPr>
            <p:cNvPr id="102490" name="Text Box 37">
              <a:extLst>
                <a:ext uri="{FF2B5EF4-FFF2-40B4-BE49-F238E27FC236}">
                  <a16:creationId xmlns:a16="http://schemas.microsoft.com/office/drawing/2014/main" id="{A0E2C115-3234-E148-833A-046E428BD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1717"/>
              <a:ext cx="9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CLOSE_WAIT</a:t>
              </a:r>
            </a:p>
          </p:txBody>
        </p:sp>
        <p:sp>
          <p:nvSpPr>
            <p:cNvPr id="102491" name="Line 38">
              <a:extLst>
                <a:ext uri="{FF2B5EF4-FFF2-40B4-BE49-F238E27FC236}">
                  <a16:creationId xmlns:a16="http://schemas.microsoft.com/office/drawing/2014/main" id="{8645E494-7577-E041-9DF1-31B7CE86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3" name="Group 75">
            <a:extLst>
              <a:ext uri="{FF2B5EF4-FFF2-40B4-BE49-F238E27FC236}">
                <a16:creationId xmlns:a16="http://schemas.microsoft.com/office/drawing/2014/main" id="{1672A0EF-5720-2847-A7CE-68777C3DE706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102487" name="Line 41">
              <a:extLst>
                <a:ext uri="{FF2B5EF4-FFF2-40B4-BE49-F238E27FC236}">
                  <a16:creationId xmlns:a16="http://schemas.microsoft.com/office/drawing/2014/main" id="{0B7F7642-3E28-6048-8641-9A5072F44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88" name="Rectangle 42">
              <a:extLst>
                <a:ext uri="{FF2B5EF4-FFF2-40B4-BE49-F238E27FC236}">
                  <a16:creationId xmlns:a16="http://schemas.microsoft.com/office/drawing/2014/main" id="{1873E2B3-DBE0-444F-930C-CEDF697E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89" name="Text Box 43">
              <a:extLst>
                <a:ext uri="{FF2B5EF4-FFF2-40B4-BE49-F238E27FC236}">
                  <a16:creationId xmlns:a16="http://schemas.microsoft.com/office/drawing/2014/main" id="{BF94884D-1FE1-D94A-9017-2A0502E9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562"/>
              <a:ext cx="10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FINbit=1, seq=y</a:t>
              </a:r>
            </a:p>
          </p:txBody>
        </p:sp>
      </p:grpSp>
      <p:grpSp>
        <p:nvGrpSpPr>
          <p:cNvPr id="396368" name="Group 80">
            <a:extLst>
              <a:ext uri="{FF2B5EF4-FFF2-40B4-BE49-F238E27FC236}">
                <a16:creationId xmlns:a16="http://schemas.microsoft.com/office/drawing/2014/main" id="{90228D6C-F684-9C48-8EC0-FF420567198C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102484" name="Line 44">
              <a:extLst>
                <a:ext uri="{FF2B5EF4-FFF2-40B4-BE49-F238E27FC236}">
                  <a16:creationId xmlns:a16="http://schemas.microsoft.com/office/drawing/2014/main" id="{B7F0FE06-7656-0147-A1B2-628B6B08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85" name="Rectangle 46">
              <a:extLst>
                <a:ext uri="{FF2B5EF4-FFF2-40B4-BE49-F238E27FC236}">
                  <a16:creationId xmlns:a16="http://schemas.microsoft.com/office/drawing/2014/main" id="{48DE716C-A51F-B540-971E-4850F48D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86" name="Text Box 47">
              <a:extLst>
                <a:ext uri="{FF2B5EF4-FFF2-40B4-BE49-F238E27FC236}">
                  <a16:creationId xmlns:a16="http://schemas.microsoft.com/office/drawing/2014/main" id="{D9E0552F-5657-2548-B70A-C4993DA6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2958"/>
              <a:ext cx="15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ACKbit=1; ACKnum=y+1</a:t>
              </a:r>
            </a:p>
          </p:txBody>
        </p:sp>
      </p:grpSp>
      <p:grpSp>
        <p:nvGrpSpPr>
          <p:cNvPr id="396360" name="Group 72">
            <a:extLst>
              <a:ext uri="{FF2B5EF4-FFF2-40B4-BE49-F238E27FC236}">
                <a16:creationId xmlns:a16="http://schemas.microsoft.com/office/drawing/2014/main" id="{7237BB32-278C-2B42-ACF2-6D9372D78387}"/>
              </a:ext>
            </a:extLst>
          </p:cNvPr>
          <p:cNvGrpSpPr>
            <a:grpSpLocks/>
          </p:cNvGrpSpPr>
          <p:nvPr/>
        </p:nvGrpSpPr>
        <p:grpSpPr bwMode="auto">
          <a:xfrm>
            <a:off x="3633789" y="2901953"/>
            <a:ext cx="4927600" cy="858838"/>
            <a:chOff x="1329" y="1828"/>
            <a:chExt cx="3104" cy="541"/>
          </a:xfrm>
        </p:grpSpPr>
        <p:sp>
          <p:nvSpPr>
            <p:cNvPr id="102479" name="Line 13">
              <a:extLst>
                <a:ext uri="{FF2B5EF4-FFF2-40B4-BE49-F238E27FC236}">
                  <a16:creationId xmlns:a16="http://schemas.microsoft.com/office/drawing/2014/main" id="{EE073A4E-A8D6-AB45-A202-78CC38339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80" name="Rectangle 14">
              <a:extLst>
                <a:ext uri="{FF2B5EF4-FFF2-40B4-BE49-F238E27FC236}">
                  <a16:creationId xmlns:a16="http://schemas.microsoft.com/office/drawing/2014/main" id="{4F849044-7BBA-414B-9F39-4EAA62D1B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81" name="Text Box 15">
              <a:extLst>
                <a:ext uri="{FF2B5EF4-FFF2-40B4-BE49-F238E27FC236}">
                  <a16:creationId xmlns:a16="http://schemas.microsoft.com/office/drawing/2014/main" id="{50CA290A-0C5C-424E-A6C6-66590AFEE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ACKbit=1; ACKnum=x+1</a:t>
              </a:r>
            </a:p>
          </p:txBody>
        </p:sp>
        <p:sp>
          <p:nvSpPr>
            <p:cNvPr id="102482" name="Text Box 21">
              <a:extLst>
                <a:ext uri="{FF2B5EF4-FFF2-40B4-BE49-F238E27FC236}">
                  <a16:creationId xmlns:a16="http://schemas.microsoft.com/office/drawing/2014/main" id="{0FE01EA0-5C3F-0F45-A16E-87804A53D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2066"/>
              <a:ext cx="85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 wait for server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close</a:t>
              </a:r>
            </a:p>
          </p:txBody>
        </p:sp>
        <p:sp>
          <p:nvSpPr>
            <p:cNvPr id="102483" name="Text Box 49">
              <a:extLst>
                <a:ext uri="{FF2B5EF4-FFF2-40B4-BE49-F238E27FC236}">
                  <a16:creationId xmlns:a16="http://schemas.microsoft.com/office/drawing/2014/main" id="{543AC6A8-CF85-1E40-889A-B4CCF37C3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1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can still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send data</a:t>
              </a:r>
            </a:p>
          </p:txBody>
        </p:sp>
      </p:grpSp>
      <p:grpSp>
        <p:nvGrpSpPr>
          <p:cNvPr id="396366" name="Group 78">
            <a:extLst>
              <a:ext uri="{FF2B5EF4-FFF2-40B4-BE49-F238E27FC236}">
                <a16:creationId xmlns:a16="http://schemas.microsoft.com/office/drawing/2014/main" id="{5A94FDAB-84B5-C048-BA19-48F540D7D36F}"/>
              </a:ext>
            </a:extLst>
          </p:cNvPr>
          <p:cNvGrpSpPr>
            <a:grpSpLocks/>
          </p:cNvGrpSpPr>
          <p:nvPr/>
        </p:nvGrpSpPr>
        <p:grpSpPr bwMode="auto">
          <a:xfrm>
            <a:off x="7583489" y="3032126"/>
            <a:ext cx="2560638" cy="1739901"/>
            <a:chOff x="3817" y="1910"/>
            <a:chExt cx="1613" cy="1096"/>
          </a:xfrm>
        </p:grpSpPr>
        <p:sp>
          <p:nvSpPr>
            <p:cNvPr id="102475" name="Text Box 50">
              <a:extLst>
                <a:ext uri="{FF2B5EF4-FFF2-40B4-BE49-F238E27FC236}">
                  <a16:creationId xmlns:a16="http://schemas.microsoft.com/office/drawing/2014/main" id="{55FC7A26-83CD-2C42-9549-3827A19B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can no longer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send data</a:t>
              </a:r>
            </a:p>
          </p:txBody>
        </p:sp>
        <p:grpSp>
          <p:nvGrpSpPr>
            <p:cNvPr id="102476" name="Group 76">
              <a:extLst>
                <a:ext uri="{FF2B5EF4-FFF2-40B4-BE49-F238E27FC236}">
                  <a16:creationId xmlns:a16="http://schemas.microsoft.com/office/drawing/2014/main" id="{F4ADCEF0-7B29-574F-BEE9-F62F378E9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5" y="1910"/>
              <a:ext cx="775" cy="724"/>
              <a:chOff x="4655" y="1910"/>
              <a:chExt cx="775" cy="724"/>
            </a:xfrm>
          </p:grpSpPr>
          <p:sp>
            <p:nvSpPr>
              <p:cNvPr id="102477" name="Line 39">
                <a:extLst>
                  <a:ext uri="{FF2B5EF4-FFF2-40B4-BE49-F238E27FC236}">
                    <a16:creationId xmlns:a16="http://schemas.microsoft.com/office/drawing/2014/main" id="{DEFA2F24-A612-8F40-A2A9-4D3ACC81E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2478" name="Text Box 55">
                <a:extLst>
                  <a:ext uri="{FF2B5EF4-FFF2-40B4-BE49-F238E27FC236}">
                    <a16:creationId xmlns:a16="http://schemas.microsoft.com/office/drawing/2014/main" id="{A62D79CE-D47A-BB4B-A0A5-562008AE9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5" y="2421"/>
                <a:ext cx="77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LAST_ACK</a:t>
                </a:r>
              </a:p>
            </p:txBody>
          </p:sp>
        </p:grpSp>
      </p:grpSp>
      <p:grpSp>
        <p:nvGrpSpPr>
          <p:cNvPr id="396370" name="Group 82">
            <a:extLst>
              <a:ext uri="{FF2B5EF4-FFF2-40B4-BE49-F238E27FC236}">
                <a16:creationId xmlns:a16="http://schemas.microsoft.com/office/drawing/2014/main" id="{EA023988-8A58-5B49-8616-3DAB1DEF3C23}"/>
              </a:ext>
            </a:extLst>
          </p:cNvPr>
          <p:cNvGrpSpPr>
            <a:grpSpLocks/>
          </p:cNvGrpSpPr>
          <p:nvPr/>
        </p:nvGrpSpPr>
        <p:grpSpPr bwMode="auto">
          <a:xfrm>
            <a:off x="9112251" y="4213228"/>
            <a:ext cx="1025525" cy="1225551"/>
            <a:chOff x="4780" y="2654"/>
            <a:chExt cx="646" cy="772"/>
          </a:xfrm>
        </p:grpSpPr>
        <p:sp>
          <p:nvSpPr>
            <p:cNvPr id="102473" name="Text Box 11">
              <a:extLst>
                <a:ext uri="{FF2B5EF4-FFF2-40B4-BE49-F238E27FC236}">
                  <a16:creationId xmlns:a16="http://schemas.microsoft.com/office/drawing/2014/main" id="{2A36585A-A07F-2549-98DE-BC1E14467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0" y="3213"/>
              <a:ext cx="6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CLOSED</a:t>
              </a:r>
            </a:p>
          </p:txBody>
        </p:sp>
        <p:sp>
          <p:nvSpPr>
            <p:cNvPr id="102474" name="Line 57">
              <a:extLst>
                <a:ext uri="{FF2B5EF4-FFF2-40B4-BE49-F238E27FC236}">
                  <a16:creationId xmlns:a16="http://schemas.microsoft.com/office/drawing/2014/main" id="{AC49B57F-1B4A-C443-A5D7-4A866D945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5" name="Group 77">
            <a:extLst>
              <a:ext uri="{FF2B5EF4-FFF2-40B4-BE49-F238E27FC236}">
                <a16:creationId xmlns:a16="http://schemas.microsoft.com/office/drawing/2014/main" id="{6FF14590-DCEA-7142-85D5-FCBCD1DE45A1}"/>
              </a:ext>
            </a:extLst>
          </p:cNvPr>
          <p:cNvGrpSpPr>
            <a:grpSpLocks/>
          </p:cNvGrpSpPr>
          <p:nvPr/>
        </p:nvGrpSpPr>
        <p:grpSpPr bwMode="auto">
          <a:xfrm>
            <a:off x="2089152" y="3605216"/>
            <a:ext cx="1441450" cy="1046163"/>
            <a:chOff x="356" y="2271"/>
            <a:chExt cx="908" cy="659"/>
          </a:xfrm>
        </p:grpSpPr>
        <p:sp>
          <p:nvSpPr>
            <p:cNvPr id="102471" name="Text Box 58">
              <a:extLst>
                <a:ext uri="{FF2B5EF4-FFF2-40B4-BE49-F238E27FC236}">
                  <a16:creationId xmlns:a16="http://schemas.microsoft.com/office/drawing/2014/main" id="{1B608877-C67E-DB48-A11B-2FD842C97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2717"/>
              <a:ext cx="9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TIMED_WAIT</a:t>
              </a:r>
            </a:p>
          </p:txBody>
        </p:sp>
        <p:sp>
          <p:nvSpPr>
            <p:cNvPr id="102472" name="Line 60">
              <a:extLst>
                <a:ext uri="{FF2B5EF4-FFF2-40B4-BE49-F238E27FC236}">
                  <a16:creationId xmlns:a16="http://schemas.microsoft.com/office/drawing/2014/main" id="{9A98C764-1EDF-9742-8E35-BFF0B21DD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69" name="Group 81">
            <a:extLst>
              <a:ext uri="{FF2B5EF4-FFF2-40B4-BE49-F238E27FC236}">
                <a16:creationId xmlns:a16="http://schemas.microsoft.com/office/drawing/2014/main" id="{A86B9489-6B9B-8A40-B692-52B3A7F88513}"/>
              </a:ext>
            </a:extLst>
          </p:cNvPr>
          <p:cNvGrpSpPr>
            <a:grpSpLocks/>
          </p:cNvGrpSpPr>
          <p:nvPr/>
        </p:nvGrpSpPr>
        <p:grpSpPr bwMode="auto">
          <a:xfrm>
            <a:off x="2144713" y="4486277"/>
            <a:ext cx="2797175" cy="1770063"/>
            <a:chOff x="391" y="2826"/>
            <a:chExt cx="1762" cy="1115"/>
          </a:xfrm>
        </p:grpSpPr>
        <p:sp>
          <p:nvSpPr>
            <p:cNvPr id="102465" name="Line 52">
              <a:extLst>
                <a:ext uri="{FF2B5EF4-FFF2-40B4-BE49-F238E27FC236}">
                  <a16:creationId xmlns:a16="http://schemas.microsoft.com/office/drawing/2014/main" id="{66DB10E8-BCDC-B449-857E-FDC9AA708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66" name="Text Box 51">
              <a:extLst>
                <a:ext uri="{FF2B5EF4-FFF2-40B4-BE49-F238E27FC236}">
                  <a16:creationId xmlns:a16="http://schemas.microsoft.com/office/drawing/2014/main" id="{E9FF29AB-757C-334A-AD67-1F1C71CE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 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for 2*max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segment lifetime</a:t>
              </a:r>
            </a:p>
          </p:txBody>
        </p:sp>
        <p:sp>
          <p:nvSpPr>
            <p:cNvPr id="102467" name="Line 53">
              <a:extLst>
                <a:ext uri="{FF2B5EF4-FFF2-40B4-BE49-F238E27FC236}">
                  <a16:creationId xmlns:a16="http://schemas.microsoft.com/office/drawing/2014/main" id="{CE30326F-E11E-D84B-BF2B-1826ACB97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68" name="Line 54">
              <a:extLst>
                <a:ext uri="{FF2B5EF4-FFF2-40B4-BE49-F238E27FC236}">
                  <a16:creationId xmlns:a16="http://schemas.microsoft.com/office/drawing/2014/main" id="{64000B55-6476-1442-BDF8-440CA38C4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69" name="Text Box 59">
              <a:extLst>
                <a:ext uri="{FF2B5EF4-FFF2-40B4-BE49-F238E27FC236}">
                  <a16:creationId xmlns:a16="http://schemas.microsoft.com/office/drawing/2014/main" id="{C09C59F3-2BFE-984C-BC65-076F54247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3728"/>
              <a:ext cx="6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CLOSED</a:t>
              </a:r>
            </a:p>
          </p:txBody>
        </p:sp>
        <p:sp>
          <p:nvSpPr>
            <p:cNvPr id="102470" name="Line 61">
              <a:extLst>
                <a:ext uri="{FF2B5EF4-FFF2-40B4-BE49-F238E27FC236}">
                  <a16:creationId xmlns:a16="http://schemas.microsoft.com/office/drawing/2014/main" id="{3DA7F8B1-CEF5-4B43-90D0-5F833C8BD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59" name="Group 71">
            <a:extLst>
              <a:ext uri="{FF2B5EF4-FFF2-40B4-BE49-F238E27FC236}">
                <a16:creationId xmlns:a16="http://schemas.microsoft.com/office/drawing/2014/main" id="{6F8D03FB-4E4A-4F47-BE03-31B2529670F7}"/>
              </a:ext>
            </a:extLst>
          </p:cNvPr>
          <p:cNvGrpSpPr>
            <a:grpSpLocks/>
          </p:cNvGrpSpPr>
          <p:nvPr/>
        </p:nvGrpSpPr>
        <p:grpSpPr bwMode="auto">
          <a:xfrm>
            <a:off x="2062164" y="2046288"/>
            <a:ext cx="1362074" cy="701674"/>
            <a:chOff x="339" y="1289"/>
            <a:chExt cx="858" cy="442"/>
          </a:xfrm>
        </p:grpSpPr>
        <p:sp>
          <p:nvSpPr>
            <p:cNvPr id="102463" name="Text Box 31">
              <a:extLst>
                <a:ext uri="{FF2B5EF4-FFF2-40B4-BE49-F238E27FC236}">
                  <a16:creationId xmlns:a16="http://schemas.microsoft.com/office/drawing/2014/main" id="{3E74F585-1BF8-4A4B-80E2-FA60F9403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1518"/>
              <a:ext cx="8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FIN_WAIT_1</a:t>
              </a:r>
            </a:p>
          </p:txBody>
        </p:sp>
        <p:sp>
          <p:nvSpPr>
            <p:cNvPr id="102464" name="Line 32">
              <a:extLst>
                <a:ext uri="{FF2B5EF4-FFF2-40B4-BE49-F238E27FC236}">
                  <a16:creationId xmlns:a16="http://schemas.microsoft.com/office/drawing/2014/main" id="{601BD004-405E-DB43-A343-1A88FA171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6358" name="Group 70">
            <a:extLst>
              <a:ext uri="{FF2B5EF4-FFF2-40B4-BE49-F238E27FC236}">
                <a16:creationId xmlns:a16="http://schemas.microsoft.com/office/drawing/2014/main" id="{A10B14ED-46E6-C842-A322-173166A0318B}"/>
              </a:ext>
            </a:extLst>
          </p:cNvPr>
          <p:cNvGrpSpPr>
            <a:grpSpLocks/>
          </p:cNvGrpSpPr>
          <p:nvPr/>
        </p:nvGrpSpPr>
        <p:grpSpPr bwMode="auto">
          <a:xfrm>
            <a:off x="3016251" y="2100263"/>
            <a:ext cx="4487863" cy="1020762"/>
            <a:chOff x="940" y="1323"/>
            <a:chExt cx="2827" cy="643"/>
          </a:xfrm>
        </p:grpSpPr>
        <p:sp>
          <p:nvSpPr>
            <p:cNvPr id="102458" name="Line 6">
              <a:extLst>
                <a:ext uri="{FF2B5EF4-FFF2-40B4-BE49-F238E27FC236}">
                  <a16:creationId xmlns:a16="http://schemas.microsoft.com/office/drawing/2014/main" id="{9B235FCA-2F0B-594E-B511-731A2F15A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59" name="Rectangle 7">
              <a:extLst>
                <a:ext uri="{FF2B5EF4-FFF2-40B4-BE49-F238E27FC236}">
                  <a16:creationId xmlns:a16="http://schemas.microsoft.com/office/drawing/2014/main" id="{6723B022-FE19-6048-85E4-65B3A8E16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60" name="Text Box 8">
              <a:extLst>
                <a:ext uri="{FF2B5EF4-FFF2-40B4-BE49-F238E27FC236}">
                  <a16:creationId xmlns:a16="http://schemas.microsoft.com/office/drawing/2014/main" id="{99F24D09-156F-B643-B658-74B1E5B73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FINbit=1, seq=x</a:t>
              </a:r>
            </a:p>
          </p:txBody>
        </p:sp>
        <p:sp>
          <p:nvSpPr>
            <p:cNvPr id="102461" name="Text Box 9">
              <a:extLst>
                <a:ext uri="{FF2B5EF4-FFF2-40B4-BE49-F238E27FC236}">
                  <a16:creationId xmlns:a16="http://schemas.microsoft.com/office/drawing/2014/main" id="{F1CC809E-CB52-9F45-8D7C-CC74E8AD0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can no longer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send but can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 receive data</a:t>
              </a:r>
            </a:p>
          </p:txBody>
        </p:sp>
        <p:sp>
          <p:nvSpPr>
            <p:cNvPr id="102462" name="Text Box 67">
              <a:extLst>
                <a:ext uri="{FF2B5EF4-FFF2-40B4-BE49-F238E27FC236}">
                  <a16:creationId xmlns:a16="http://schemas.microsoft.com/office/drawing/2014/main" id="{D1001DCA-2BE8-6F41-AC7C-26182BF4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1323"/>
              <a:ext cx="10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clientSocket.close()</a:t>
              </a:r>
            </a:p>
          </p:txBody>
        </p:sp>
      </p:grpSp>
      <p:sp>
        <p:nvSpPr>
          <p:cNvPr id="102418" name="Text Box 84">
            <a:extLst>
              <a:ext uri="{FF2B5EF4-FFF2-40B4-BE49-F238E27FC236}">
                <a16:creationId xmlns:a16="http://schemas.microsoft.com/office/drawing/2014/main" id="{10026FDE-5F27-8849-B850-6D1468ED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6" y="1368426"/>
            <a:ext cx="1160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Helvetica" pitchFamily="2" charset="0"/>
              </a:rPr>
              <a:t>client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102419" name="Text Box 85">
            <a:extLst>
              <a:ext uri="{FF2B5EF4-FFF2-40B4-BE49-F238E27FC236}">
                <a16:creationId xmlns:a16="http://schemas.microsoft.com/office/drawing/2014/main" id="{27FC7A84-7EB8-FD4D-B9BD-6BC42086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6807" y="1385889"/>
            <a:ext cx="12587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Helvetica" pitchFamily="2" charset="0"/>
              </a:rPr>
              <a:t>server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102420" name="Text Box 86">
            <a:extLst>
              <a:ext uri="{FF2B5EF4-FFF2-40B4-BE49-F238E27FC236}">
                <a16:creationId xmlns:a16="http://schemas.microsoft.com/office/drawing/2014/main" id="{2DCEC3CB-CD03-0940-98FF-C81D51A1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194" y="1768475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ESTAB</a:t>
            </a:r>
          </a:p>
        </p:txBody>
      </p:sp>
      <p:sp>
        <p:nvSpPr>
          <p:cNvPr id="102421" name="Text Box 87">
            <a:extLst>
              <a:ext uri="{FF2B5EF4-FFF2-40B4-BE49-F238E27FC236}">
                <a16:creationId xmlns:a16="http://schemas.microsoft.com/office/drawing/2014/main" id="{C62857DA-D16A-784B-BE18-336F408F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369" y="1751013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ESTAB</a:t>
            </a:r>
          </a:p>
        </p:txBody>
      </p:sp>
      <p:grpSp>
        <p:nvGrpSpPr>
          <p:cNvPr id="102422" name="Group 88">
            <a:extLst>
              <a:ext uri="{FF2B5EF4-FFF2-40B4-BE49-F238E27FC236}">
                <a16:creationId xmlns:a16="http://schemas.microsoft.com/office/drawing/2014/main" id="{C118A91D-45F4-8F4F-9936-CADFB61690B7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02456" name="Picture 89" descr="desktop_computer_stylized_medium">
              <a:extLst>
                <a:ext uri="{FF2B5EF4-FFF2-40B4-BE49-F238E27FC236}">
                  <a16:creationId xmlns:a16="http://schemas.microsoft.com/office/drawing/2014/main" id="{0CB48659-2D55-9246-81E6-7EB6493D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>
              <a:extLst>
                <a:ext uri="{FF2B5EF4-FFF2-40B4-BE49-F238E27FC236}">
                  <a16:creationId xmlns:a16="http://schemas.microsoft.com/office/drawing/2014/main" id="{82A8AB24-7E0C-1C4E-A27E-A578DFEF2E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2423" name="Group 91">
            <a:extLst>
              <a:ext uri="{FF2B5EF4-FFF2-40B4-BE49-F238E27FC236}">
                <a16:creationId xmlns:a16="http://schemas.microsoft.com/office/drawing/2014/main" id="{E0CADE91-171E-D249-9D5F-0C7A90E6A786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02424" name="Freeform 92">
              <a:extLst>
                <a:ext uri="{FF2B5EF4-FFF2-40B4-BE49-F238E27FC236}">
                  <a16:creationId xmlns:a16="http://schemas.microsoft.com/office/drawing/2014/main" id="{B29C0661-3795-264C-B684-E7092CEE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25" name="Rectangle 93">
              <a:extLst>
                <a:ext uri="{FF2B5EF4-FFF2-40B4-BE49-F238E27FC236}">
                  <a16:creationId xmlns:a16="http://schemas.microsoft.com/office/drawing/2014/main" id="{321444A9-805B-0E4E-8E84-143851F2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26" name="Freeform 94">
              <a:extLst>
                <a:ext uri="{FF2B5EF4-FFF2-40B4-BE49-F238E27FC236}">
                  <a16:creationId xmlns:a16="http://schemas.microsoft.com/office/drawing/2014/main" id="{1C90165C-0CDA-C541-8A9A-B5168E8A7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27" name="Freeform 95">
              <a:extLst>
                <a:ext uri="{FF2B5EF4-FFF2-40B4-BE49-F238E27FC236}">
                  <a16:creationId xmlns:a16="http://schemas.microsoft.com/office/drawing/2014/main" id="{AD4D0B68-C988-D949-80EE-1D3B67C03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28" name="Rectangle 96">
              <a:extLst>
                <a:ext uri="{FF2B5EF4-FFF2-40B4-BE49-F238E27FC236}">
                  <a16:creationId xmlns:a16="http://schemas.microsoft.com/office/drawing/2014/main" id="{DA62AE9D-7A97-2D4E-BF57-238FED9F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102429" name="Group 97">
              <a:extLst>
                <a:ext uri="{FF2B5EF4-FFF2-40B4-BE49-F238E27FC236}">
                  <a16:creationId xmlns:a16="http://schemas.microsoft.com/office/drawing/2014/main" id="{E21199AC-42E1-9F44-9E92-6056E8FE3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2454" name="AutoShape 98">
                <a:extLst>
                  <a:ext uri="{FF2B5EF4-FFF2-40B4-BE49-F238E27FC236}">
                    <a16:creationId xmlns:a16="http://schemas.microsoft.com/office/drawing/2014/main" id="{89A12418-649A-CC44-82AD-EADC16D2A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55" name="AutoShape 99">
                <a:extLst>
                  <a:ext uri="{FF2B5EF4-FFF2-40B4-BE49-F238E27FC236}">
                    <a16:creationId xmlns:a16="http://schemas.microsoft.com/office/drawing/2014/main" id="{E4BA01E7-7885-3D47-BF9A-FB1CA375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0" name="Rectangle 100">
              <a:extLst>
                <a:ext uri="{FF2B5EF4-FFF2-40B4-BE49-F238E27FC236}">
                  <a16:creationId xmlns:a16="http://schemas.microsoft.com/office/drawing/2014/main" id="{476345DA-E98B-6142-8C8F-7ED35D1EA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102431" name="Group 101">
              <a:extLst>
                <a:ext uri="{FF2B5EF4-FFF2-40B4-BE49-F238E27FC236}">
                  <a16:creationId xmlns:a16="http://schemas.microsoft.com/office/drawing/2014/main" id="{DEA1F6CE-A901-AD43-84AA-9DB2F2629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2452" name="AutoShape 102">
                <a:extLst>
                  <a:ext uri="{FF2B5EF4-FFF2-40B4-BE49-F238E27FC236}">
                    <a16:creationId xmlns:a16="http://schemas.microsoft.com/office/drawing/2014/main" id="{F4565EFE-E792-3845-8D30-A0F680754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53" name="AutoShape 103">
                <a:extLst>
                  <a:ext uri="{FF2B5EF4-FFF2-40B4-BE49-F238E27FC236}">
                    <a16:creationId xmlns:a16="http://schemas.microsoft.com/office/drawing/2014/main" id="{08E4376F-C871-1946-9C9F-9346DC7F1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2" name="Rectangle 104">
              <a:extLst>
                <a:ext uri="{FF2B5EF4-FFF2-40B4-BE49-F238E27FC236}">
                  <a16:creationId xmlns:a16="http://schemas.microsoft.com/office/drawing/2014/main" id="{D5A1F5A8-2FEB-A242-8B0B-EB021247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33" name="Rectangle 105">
              <a:extLst>
                <a:ext uri="{FF2B5EF4-FFF2-40B4-BE49-F238E27FC236}">
                  <a16:creationId xmlns:a16="http://schemas.microsoft.com/office/drawing/2014/main" id="{A54EBE4C-9887-AA43-B7AF-A91D9AE2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102434" name="Group 106">
              <a:extLst>
                <a:ext uri="{FF2B5EF4-FFF2-40B4-BE49-F238E27FC236}">
                  <a16:creationId xmlns:a16="http://schemas.microsoft.com/office/drawing/2014/main" id="{D8C95E1D-F4A0-7D44-BA90-B17111E2D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450" name="AutoShape 107">
                <a:extLst>
                  <a:ext uri="{FF2B5EF4-FFF2-40B4-BE49-F238E27FC236}">
                    <a16:creationId xmlns:a16="http://schemas.microsoft.com/office/drawing/2014/main" id="{0201E516-5FE3-CF4B-9B5E-C31D7DBB4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51" name="AutoShape 108">
                <a:extLst>
                  <a:ext uri="{FF2B5EF4-FFF2-40B4-BE49-F238E27FC236}">
                    <a16:creationId xmlns:a16="http://schemas.microsoft.com/office/drawing/2014/main" id="{CB789C0F-D51B-874D-8524-8EB21C16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5" name="Freeform 109">
              <a:extLst>
                <a:ext uri="{FF2B5EF4-FFF2-40B4-BE49-F238E27FC236}">
                  <a16:creationId xmlns:a16="http://schemas.microsoft.com/office/drawing/2014/main" id="{4C440D65-3010-344F-943A-C3BDC6029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2436" name="Group 110">
              <a:extLst>
                <a:ext uri="{FF2B5EF4-FFF2-40B4-BE49-F238E27FC236}">
                  <a16:creationId xmlns:a16="http://schemas.microsoft.com/office/drawing/2014/main" id="{C839A388-4FE5-D146-986F-4B66823771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448" name="AutoShape 111">
                <a:extLst>
                  <a:ext uri="{FF2B5EF4-FFF2-40B4-BE49-F238E27FC236}">
                    <a16:creationId xmlns:a16="http://schemas.microsoft.com/office/drawing/2014/main" id="{53A65425-0A93-7744-8F1E-F677460D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2449" name="AutoShape 112">
                <a:extLst>
                  <a:ext uri="{FF2B5EF4-FFF2-40B4-BE49-F238E27FC236}">
                    <a16:creationId xmlns:a16="http://schemas.microsoft.com/office/drawing/2014/main" id="{9B19E064-F560-1C4F-8F56-D8686C048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102437" name="Rectangle 113">
              <a:extLst>
                <a:ext uri="{FF2B5EF4-FFF2-40B4-BE49-F238E27FC236}">
                  <a16:creationId xmlns:a16="http://schemas.microsoft.com/office/drawing/2014/main" id="{1FD1CE01-6D1F-BF47-B1B2-C6AD5B88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38" name="Freeform 114">
              <a:extLst>
                <a:ext uri="{FF2B5EF4-FFF2-40B4-BE49-F238E27FC236}">
                  <a16:creationId xmlns:a16="http://schemas.microsoft.com/office/drawing/2014/main" id="{98646343-118C-BE45-9DC2-7E5E747A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39" name="Freeform 115">
              <a:extLst>
                <a:ext uri="{FF2B5EF4-FFF2-40B4-BE49-F238E27FC236}">
                  <a16:creationId xmlns:a16="http://schemas.microsoft.com/office/drawing/2014/main" id="{06E37E06-04A5-5E48-B92B-487258366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40" name="Oval 116">
              <a:extLst>
                <a:ext uri="{FF2B5EF4-FFF2-40B4-BE49-F238E27FC236}">
                  <a16:creationId xmlns:a16="http://schemas.microsoft.com/office/drawing/2014/main" id="{39B077AE-671C-D84F-B88A-49C207074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1" name="Freeform 117">
              <a:extLst>
                <a:ext uri="{FF2B5EF4-FFF2-40B4-BE49-F238E27FC236}">
                  <a16:creationId xmlns:a16="http://schemas.microsoft.com/office/drawing/2014/main" id="{860466EB-A710-A64D-A626-097F7333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2442" name="AutoShape 118">
              <a:extLst>
                <a:ext uri="{FF2B5EF4-FFF2-40B4-BE49-F238E27FC236}">
                  <a16:creationId xmlns:a16="http://schemas.microsoft.com/office/drawing/2014/main" id="{61DA7384-761C-C845-948B-46D2E066E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3" name="AutoShape 119">
              <a:extLst>
                <a:ext uri="{FF2B5EF4-FFF2-40B4-BE49-F238E27FC236}">
                  <a16:creationId xmlns:a16="http://schemas.microsoft.com/office/drawing/2014/main" id="{77916A36-8907-F845-BC05-A49958FCC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4" name="Oval 120">
              <a:extLst>
                <a:ext uri="{FF2B5EF4-FFF2-40B4-BE49-F238E27FC236}">
                  <a16:creationId xmlns:a16="http://schemas.microsoft.com/office/drawing/2014/main" id="{B03B4FAD-95EC-BC40-A00D-2C8647FE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5" name="Oval 121">
              <a:extLst>
                <a:ext uri="{FF2B5EF4-FFF2-40B4-BE49-F238E27FC236}">
                  <a16:creationId xmlns:a16="http://schemas.microsoft.com/office/drawing/2014/main" id="{E7F213A7-DE43-E24A-A932-E1C49C67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2446" name="Oval 122">
              <a:extLst>
                <a:ext uri="{FF2B5EF4-FFF2-40B4-BE49-F238E27FC236}">
                  <a16:creationId xmlns:a16="http://schemas.microsoft.com/office/drawing/2014/main" id="{17582A36-5411-4C4C-82D2-9B85D3DB6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2447" name="Rectangle 123">
              <a:extLst>
                <a:ext uri="{FF2B5EF4-FFF2-40B4-BE49-F238E27FC236}">
                  <a16:creationId xmlns:a16="http://schemas.microsoft.com/office/drawing/2014/main" id="{ADE7A916-96DD-F247-8E6F-8B9371159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48F787E-3989-FF44-9207-5DA5D32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closing a connection</a:t>
            </a:r>
          </a:p>
        </p:txBody>
      </p:sp>
    </p:spTree>
    <p:extLst>
      <p:ext uri="{BB962C8B-B14F-4D97-AF65-F5344CB8AC3E}">
        <p14:creationId xmlns:p14="http://schemas.microsoft.com/office/powerpoint/2010/main" val="28033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FCBC-16D3-C545-A9D9-3D1FC56B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07CA-E111-1D46-AF2C-F0042FBA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Timeout computation</a:t>
            </a:r>
          </a:p>
          <a:p>
            <a:r>
              <a:rPr lang="en-US" dirty="0"/>
              <a:t>Connection management,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15608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FFC-F80E-1D46-B990-23306BD8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50D-BCF2-094F-A25B-1A75A8D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TCP congestion control: need distributed, efficient, fair</a:t>
            </a:r>
          </a:p>
          <a:p>
            <a:pPr lvl="1"/>
            <a:r>
              <a:rPr lang="en-US" dirty="0"/>
              <a:t>signals (loss) and knobs (congestion window)</a:t>
            </a:r>
          </a:p>
          <a:p>
            <a:r>
              <a:rPr lang="en-US" dirty="0"/>
              <a:t>ACK clocking</a:t>
            </a:r>
          </a:p>
          <a:p>
            <a:r>
              <a:rPr lang="en-US" dirty="0"/>
              <a:t>Slow start</a:t>
            </a:r>
          </a:p>
          <a:p>
            <a:r>
              <a:rPr lang="en-US" dirty="0"/>
              <a:t>Additive increase and the slow start threshold</a:t>
            </a:r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Triple duplicate ACKs and fast retransmit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1267238" y="797510"/>
            <a:ext cx="94754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performs additive increase and multiplicative decrease of its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This is often termed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AIMD.</a:t>
            </a:r>
          </a:p>
          <a:p>
            <a:pPr algn="ctr"/>
            <a:endParaRPr lang="en-US" sz="4200" dirty="0">
              <a:solidFill>
                <a:srgbClr val="C00000"/>
              </a:solidFill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AIMD results in the so-called </a:t>
            </a: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TCP sawtooth.</a:t>
            </a:r>
          </a:p>
        </p:txBody>
      </p:sp>
    </p:spTree>
    <p:extLst>
      <p:ext uri="{BB962C8B-B14F-4D97-AF65-F5344CB8AC3E}">
        <p14:creationId xmlns:p14="http://schemas.microsoft.com/office/powerpoint/2010/main" val="21984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5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2" y="1371600"/>
            <a:ext cx="2043113" cy="2057400"/>
            <a:chOff x="3024" y="864"/>
            <a:chExt cx="1287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576" y="1346"/>
              <a:ext cx="73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,</a:t>
              </a:r>
              <a:br>
                <a:rPr lang="en-US" altLang="x-none" sz="2000" dirty="0">
                  <a:latin typeface="Helvetica" pitchFamily="2" charset="0"/>
                </a:rPr>
              </a:br>
              <a:r>
                <a:rPr lang="en-US" altLang="x-none" sz="2000" dirty="0">
                  <a:latin typeface="Helvetica" pitchFamily="2" charset="0"/>
                </a:rPr>
                <a:t>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Times New Roman" charset="0"/>
              </a:rPr>
              <a:t>User 1: x</a:t>
            </a:r>
            <a:r>
              <a:rPr lang="en-US" altLang="x-none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233619" y="3339151"/>
            <a:ext cx="1527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User 2: x</a:t>
            </a:r>
            <a:r>
              <a:rPr lang="en-US" altLang="x-none" sz="24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126156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fairness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14613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efficiency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8688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000" dirty="0">
                <a:latin typeface="Helvetica" pitchFamily="2" charset="0"/>
              </a:rPr>
              <a:t>(x</a:t>
            </a:r>
            <a:r>
              <a:rPr lang="en-US" altLang="x-none" sz="2000" baseline="-25000" dirty="0">
                <a:latin typeface="Helvetica" pitchFamily="2" charset="0"/>
              </a:rPr>
              <a:t>1</a:t>
            </a:r>
            <a:r>
              <a:rPr lang="en-US" altLang="x-none" sz="2000" dirty="0">
                <a:latin typeface="Helvetica" pitchFamily="2" charset="0"/>
              </a:rPr>
              <a:t>,x</a:t>
            </a:r>
            <a:r>
              <a:rPr lang="en-US" altLang="x-none" sz="2000" baseline="-25000" dirty="0">
                <a:latin typeface="Helvetica" pitchFamily="2" charset="0"/>
              </a:rPr>
              <a:t>2</a:t>
            </a:r>
            <a:r>
              <a:rPr lang="en-US" altLang="x-none" sz="2000" dirty="0">
                <a:latin typeface="Helvetica" pitchFamily="2" charset="0"/>
              </a:rPr>
              <a:t>)</a:t>
            </a:r>
            <a:endParaRPr lang="en-US" altLang="x-none" sz="2000" baseline="-25000" dirty="0">
              <a:latin typeface="Helvetica" pitchFamily="2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2" y="2286000"/>
            <a:ext cx="1665288" cy="3429000"/>
            <a:chOff x="2400" y="1440"/>
            <a:chExt cx="1049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,b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  <a:endParaRPr lang="en-US" altLang="x-none" sz="2000" baseline="-25000" dirty="0">
                <a:latin typeface="Helvetica" pitchFamily="2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endParaRPr lang="en-US" altLang="x-none" dirty="0"/>
          </a:p>
          <a:p>
            <a:r>
              <a:rPr lang="en-US" altLang="x-none" dirty="0"/>
              <a:t>Can also show it converges to efficiency</a:t>
            </a:r>
          </a:p>
          <a:p>
            <a:pPr lvl="1"/>
            <a:r>
              <a:rPr lang="en-US" altLang="x-none" dirty="0"/>
              <a:t>Intuition: Increments to rate get smaller as fairness increases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</p:spTree>
    <p:extLst>
      <p:ext uri="{BB962C8B-B14F-4D97-AF65-F5344CB8AC3E}">
        <p14:creationId xmlns:p14="http://schemas.microsoft.com/office/powerpoint/2010/main" val="42211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931-467A-ED4E-90E9-BE1D4FAB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TCP timeout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3FD63-24C2-3D49-B209-F19560EFE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B9A0-8584-7D4A-BAC0-90CC0D8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timeout (RTO)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9057-F272-3F43-AD36-6D07D41F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Useful for reliable delivery and congestion control</a:t>
            </a:r>
          </a:p>
          <a:p>
            <a:r>
              <a:rPr lang="en-US" dirty="0">
                <a:solidFill>
                  <a:srgbClr val="C00000"/>
                </a:solidFill>
              </a:rPr>
              <a:t>How to pick the RTO value?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long: slow reaction to loss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short: premature unnecessary retransmissions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Intuition: somehow use the observed RTT (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we just directly set the latest RTT as the RTO?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RTT can vary significantly!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Intermittent congestion, path changes, signal quality changes on wireless channel, etc.</a:t>
            </a:r>
          </a:p>
        </p:txBody>
      </p:sp>
    </p:spTree>
    <p:extLst>
      <p:ext uri="{BB962C8B-B14F-4D97-AF65-F5344CB8AC3E}">
        <p14:creationId xmlns:p14="http://schemas.microsoft.com/office/powerpoint/2010/main" val="33892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8034-3A40-0541-9987-9658F992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RTT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B2A3-1E44-924B-BBDE-5E6681B8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moving average (typical alpha = 1/8)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36053B75-B755-354B-BC8F-E850A4802ECD}"/>
              </a:ext>
            </a:extLst>
          </p:cNvPr>
          <p:cNvGrpSpPr>
            <a:grpSpLocks/>
          </p:cNvGrpSpPr>
          <p:nvPr/>
        </p:nvGrpSpPr>
        <p:grpSpPr bwMode="auto">
          <a:xfrm>
            <a:off x="3066896" y="2565400"/>
            <a:ext cx="6272213" cy="4292600"/>
            <a:chOff x="782" y="1865"/>
            <a:chExt cx="3951" cy="2704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5B08D119-B545-7C47-8D4C-DFD9FAEE5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1D1AF654-74DE-444E-9CC2-A164D4C2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18">
            <a:extLst>
              <a:ext uri="{FF2B5EF4-FFF2-40B4-BE49-F238E27FC236}">
                <a16:creationId xmlns:a16="http://schemas.microsoft.com/office/drawing/2014/main" id="{64FDF834-9E7C-C548-A8BD-42B9AE3AA32A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889553" y="3534427"/>
            <a:ext cx="430887" cy="17497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RTT (milliseconds)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1339A857-1FBF-6045-927B-CBF730CBD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108" y="3168650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RTT: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gaia.cs.umass.edu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to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fantasia.eurecom.fr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5A62800A-EE78-484C-B453-11D337B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158" y="52308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sampleRTT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B7D6C9FF-40D6-1344-B989-764199B7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809" y="5548313"/>
            <a:ext cx="143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EstimatedRTT</a:t>
            </a:r>
          </a:p>
        </p:txBody>
      </p:sp>
      <p:sp>
        <p:nvSpPr>
          <p:cNvPr id="11" name="AutoShape 22">
            <a:extLst>
              <a:ext uri="{FF2B5EF4-FFF2-40B4-BE49-F238E27FC236}">
                <a16:creationId xmlns:a16="http://schemas.microsoft.com/office/drawing/2014/main" id="{40B89580-FFAB-6449-85D9-1887B04A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259" y="5343526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B94D6B88-F891-8B49-8A60-EC8085DFBB37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7369815" y="5633245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F72D3BA-8DB6-D449-B4AE-77CEFC64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7" y="2305051"/>
            <a:ext cx="751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= (1-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)*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+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SampleRTT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9BF-95B7-D843-A7B9-B3A86EF1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== estimated RTT + </a:t>
            </a:r>
            <a:r>
              <a:rPr lang="en-US" dirty="0">
                <a:solidFill>
                  <a:srgbClr val="C00000"/>
                </a:solidFill>
              </a:rPr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EAE5-A285-774F-A8C5-FA680BD3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RTT can have a large </a:t>
            </a:r>
            <a:r>
              <a:rPr lang="en-US" dirty="0">
                <a:solidFill>
                  <a:srgbClr val="C00000"/>
                </a:solidFill>
              </a:rPr>
              <a:t>variance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a larger safety margin if larger variance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56056954-0181-1747-A53F-77EE98A070F0}"/>
              </a:ext>
            </a:extLst>
          </p:cNvPr>
          <p:cNvGrpSpPr>
            <a:grpSpLocks/>
          </p:cNvGrpSpPr>
          <p:nvPr/>
        </p:nvGrpSpPr>
        <p:grpSpPr bwMode="auto">
          <a:xfrm>
            <a:off x="3066896" y="2565400"/>
            <a:ext cx="6272213" cy="4292600"/>
            <a:chOff x="782" y="1865"/>
            <a:chExt cx="3951" cy="2704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3AAC57A4-6987-E94D-9EC8-B803ECFA8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51C2C3BC-3E48-4049-B124-D423663F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35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1277</Words>
  <Application>Microsoft Macintosh PowerPoint</Application>
  <PresentationFormat>Widescreen</PresentationFormat>
  <Paragraphs>300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Helvetica</vt:lpstr>
      <vt:lpstr>Tahoma</vt:lpstr>
      <vt:lpstr>Times New Roman</vt:lpstr>
      <vt:lpstr>Wingdings</vt:lpstr>
      <vt:lpstr>Office Theme</vt:lpstr>
      <vt:lpstr>The Transport Layer: TCP Timeouts and Connection management</vt:lpstr>
      <vt:lpstr>Course announcements</vt:lpstr>
      <vt:lpstr>Review of concepts</vt:lpstr>
      <vt:lpstr>PowerPoint Presentation</vt:lpstr>
      <vt:lpstr>Why AIMD?</vt:lpstr>
      <vt:lpstr>Calculating the TCP timeout</vt:lpstr>
      <vt:lpstr>TCP timeout (RTO)</vt:lpstr>
      <vt:lpstr>Estimated RTT</vt:lpstr>
      <vt:lpstr>Timeout == estimated RTT + safety</vt:lpstr>
      <vt:lpstr>Timeout == estimated RTT + safety</vt:lpstr>
      <vt:lpstr>Managing a single timer</vt:lpstr>
      <vt:lpstr>Problem with sampleRTT calculation</vt:lpstr>
      <vt:lpstr>Retransmission ambiguity</vt:lpstr>
      <vt:lpstr>Karn’s algorithm</vt:lpstr>
      <vt:lpstr>Connection Management</vt:lpstr>
      <vt:lpstr>Connection Management</vt:lpstr>
      <vt:lpstr>Agreeing to establish a connection</vt:lpstr>
      <vt:lpstr>2-way handshake failure scenarios</vt:lpstr>
      <vt:lpstr>TCP 3-way handshake</vt:lpstr>
      <vt:lpstr>TCP state machine (partially shown)</vt:lpstr>
      <vt:lpstr>TCP: closing a connection</vt:lpstr>
      <vt:lpstr>TCP: closing a connection</vt:lpstr>
      <vt:lpstr>TCP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2014</cp:revision>
  <cp:lastPrinted>2019-02-15T23:29:10Z</cp:lastPrinted>
  <dcterms:created xsi:type="dcterms:W3CDTF">2019-01-23T03:40:12Z</dcterms:created>
  <dcterms:modified xsi:type="dcterms:W3CDTF">2020-03-06T19:59:54Z</dcterms:modified>
</cp:coreProperties>
</file>