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384" r:id="rId2"/>
    <p:sldId id="437" r:id="rId3"/>
    <p:sldId id="438" r:id="rId4"/>
    <p:sldId id="385" r:id="rId5"/>
    <p:sldId id="386" r:id="rId6"/>
    <p:sldId id="388" r:id="rId7"/>
    <p:sldId id="439" r:id="rId8"/>
    <p:sldId id="389" r:id="rId9"/>
    <p:sldId id="43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12"/>
    <p:restoredTop sz="94626"/>
  </p:normalViewPr>
  <p:slideViewPr>
    <p:cSldViewPr snapToGrid="0" snapToObjects="1">
      <p:cViewPr varScale="1">
        <p:scale>
          <a:sx n="133" d="100"/>
          <a:sy n="133" d="100"/>
        </p:scale>
        <p:origin x="23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42666-03D5-5341-A833-B4D3FAA577B7}" type="datetimeFigureOut">
              <a:rPr lang="en-US" smtClean="0"/>
              <a:t>10/5/20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CFC95-A4B1-B94A-8100-0CEEF7FB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0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4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5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7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4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7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5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6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B3B3-0381-6043-97A3-E72CD5022D9A}" type="datetimeFigureOut">
              <a:rPr lang="en-US" smtClean="0"/>
              <a:t>10/5/20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1524000" y="356871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Srinivas Narayana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Fall 2020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79141" y="1895706"/>
            <a:ext cx="11285035" cy="1580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algn="ctr"/>
            <a:r>
              <a:rPr lang="en-US" dirty="0"/>
              <a:t>Packet Scheduling</a:t>
            </a:r>
          </a:p>
        </p:txBody>
      </p:sp>
    </p:spTree>
    <p:extLst>
      <p:ext uri="{BB962C8B-B14F-4D97-AF65-F5344CB8AC3E}">
        <p14:creationId xmlns:p14="http://schemas.microsoft.com/office/powerpoint/2010/main" val="436939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02DED-2137-A14D-B9FD-95C722467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5748" cy="1325563"/>
          </a:xfrm>
        </p:spPr>
        <p:txBody>
          <a:bodyPr/>
          <a:lstStyle/>
          <a:p>
            <a:r>
              <a:rPr lang="en-US" dirty="0"/>
              <a:t>Are endpoint algorithms alone enough?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88458-3E35-A04C-A103-3E9DA3DB1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81522" cy="4932985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if an endpoint is malicious or buggy?</a:t>
            </a:r>
          </a:p>
          <a:p>
            <a:endParaRPr lang="en-US" dirty="0"/>
          </a:p>
          <a:p>
            <a:r>
              <a:rPr lang="en-US" dirty="0"/>
              <a:t>Want the network core to do something more about </a:t>
            </a:r>
            <a:r>
              <a:rPr lang="en-US" dirty="0">
                <a:solidFill>
                  <a:srgbClr val="C00000"/>
                </a:solidFill>
              </a:rPr>
              <a:t>resource allocation</a:t>
            </a:r>
            <a:r>
              <a:rPr lang="en-US" dirty="0"/>
              <a:t> than best effort</a:t>
            </a:r>
          </a:p>
        </p:txBody>
      </p:sp>
      <p:pic>
        <p:nvPicPr>
          <p:cNvPr id="4" name="Picture 5" descr="ANd9GcTXHm9XcH9T0I0EOJrLBOGANosV-xO3mlldiVZue4LYNHmLIOt0">
            <a:extLst>
              <a:ext uri="{FF2B5EF4-FFF2-40B4-BE49-F238E27FC236}">
                <a16:creationId xmlns:a16="http://schemas.microsoft.com/office/drawing/2014/main" id="{760BDC0F-6EAC-7C4D-980F-A6CC80B3E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135" y="2042021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ANd9GcTXHm9XcH9T0I0EOJrLBOGANosV-xO3mlldiVZue4LYNHmLIOt0">
            <a:extLst>
              <a:ext uri="{FF2B5EF4-FFF2-40B4-BE49-F238E27FC236}">
                <a16:creationId xmlns:a16="http://schemas.microsoft.com/office/drawing/2014/main" id="{AFFDBB75-4D8A-764D-803E-CDCEC4668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167" y="1434802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45D0E4-EEF1-0A42-B591-309F5663FCC8}"/>
              </a:ext>
            </a:extLst>
          </p:cNvPr>
          <p:cNvCxnSpPr>
            <a:cxnSpLocks/>
          </p:cNvCxnSpPr>
          <p:nvPr/>
        </p:nvCxnSpPr>
        <p:spPr>
          <a:xfrm>
            <a:off x="4992678" y="1800080"/>
            <a:ext cx="2135401" cy="42701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3A2565-047C-ED47-90F8-9D8F53A6803D}"/>
              </a:ext>
            </a:extLst>
          </p:cNvPr>
          <p:cNvCxnSpPr>
            <a:cxnSpLocks/>
          </p:cNvCxnSpPr>
          <p:nvPr/>
        </p:nvCxnSpPr>
        <p:spPr>
          <a:xfrm flipV="1">
            <a:off x="3281503" y="2705976"/>
            <a:ext cx="3724286" cy="1405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9" descr="Router Clip Art">
            <a:extLst>
              <a:ext uri="{FF2B5EF4-FFF2-40B4-BE49-F238E27FC236}">
                <a16:creationId xmlns:a16="http://schemas.microsoft.com/office/drawing/2014/main" id="{252E45E9-B006-3B4A-90C3-29A8FB5CF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342" y="2011308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1C4F42-C6B2-0242-ADCD-7E3DFF9AEAD1}"/>
              </a:ext>
            </a:extLst>
          </p:cNvPr>
          <p:cNvCxnSpPr>
            <a:cxnSpLocks/>
          </p:cNvCxnSpPr>
          <p:nvPr/>
        </p:nvCxnSpPr>
        <p:spPr>
          <a:xfrm>
            <a:off x="9061943" y="2614398"/>
            <a:ext cx="13943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flower&#10;&#10;Description automatically generated">
            <a:extLst>
              <a:ext uri="{FF2B5EF4-FFF2-40B4-BE49-F238E27FC236}">
                <a16:creationId xmlns:a16="http://schemas.microsoft.com/office/drawing/2014/main" id="{55B3D04D-0ED5-664A-BCC8-235E97E51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9204" y="2011308"/>
            <a:ext cx="939800" cy="10160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6FAB97-D82B-884E-BF8A-1CF5B3E6B881}"/>
              </a:ext>
            </a:extLst>
          </p:cNvPr>
          <p:cNvCxnSpPr>
            <a:cxnSpLocks/>
          </p:cNvCxnSpPr>
          <p:nvPr/>
        </p:nvCxnSpPr>
        <p:spPr>
          <a:xfrm flipV="1">
            <a:off x="5985910" y="3027308"/>
            <a:ext cx="1019879" cy="24364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5" descr="ANd9GcTXHm9XcH9T0I0EOJrLBOGANosV-xO3mlldiVZue4LYNHmLIOt0">
            <a:extLst>
              <a:ext uri="{FF2B5EF4-FFF2-40B4-BE49-F238E27FC236}">
                <a16:creationId xmlns:a16="http://schemas.microsoft.com/office/drawing/2014/main" id="{276BBA23-5566-C949-9017-4E0D968C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710" y="2855178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80A9AF-7807-FC49-860D-768F1AD1BF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90711" y="3030627"/>
            <a:ext cx="1319922" cy="163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17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17945">
            <a:off x="8212664" y="3203295"/>
            <a:ext cx="1411404" cy="1121117"/>
          </a:xfrm>
          <a:prstGeom prst="rect">
            <a:avLst/>
          </a:prstGeom>
        </p:spPr>
      </p:pic>
      <p:sp>
        <p:nvSpPr>
          <p:cNvPr id="33" name="Cloud 32"/>
          <p:cNvSpPr/>
          <p:nvPr/>
        </p:nvSpPr>
        <p:spPr>
          <a:xfrm>
            <a:off x="3206245" y="2086529"/>
            <a:ext cx="8671429" cy="4048339"/>
          </a:xfrm>
          <a:prstGeom prst="cloud">
            <a:avLst/>
          </a:prstGeom>
          <a:noFill/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model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9" y="2362967"/>
            <a:ext cx="1536076" cy="926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790" y="3257625"/>
            <a:ext cx="2219451" cy="1320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82" y="4296732"/>
            <a:ext cx="1536076" cy="926831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2100262" y="2934468"/>
            <a:ext cx="1585912" cy="5143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001718" y="3991743"/>
            <a:ext cx="1684456" cy="58140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824568" y="3420242"/>
            <a:ext cx="2248025" cy="687657"/>
            <a:chOff x="7250905" y="2583511"/>
            <a:chExt cx="3064670" cy="100948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7250906" y="2583511"/>
              <a:ext cx="306466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250905" y="3586163"/>
              <a:ext cx="306466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10287001" y="2587151"/>
              <a:ext cx="0" cy="10058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186" y="3255453"/>
            <a:ext cx="2219451" cy="1320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6907614" y="3425061"/>
            <a:ext cx="440024" cy="66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337984" y="3436542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587444" y="3431289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663932" y="3437685"/>
            <a:ext cx="363028" cy="66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673206" y="2377255"/>
            <a:ext cx="440024" cy="66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431253" y="2562601"/>
            <a:ext cx="363028" cy="66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530334" y="4652075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219056" y="4321618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724635" y="4288299"/>
            <a:ext cx="244789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Bottleneck queue</a:t>
            </a:r>
          </a:p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(max size B)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907614" y="3177358"/>
            <a:ext cx="114401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439987" y="2597664"/>
            <a:ext cx="244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>
                <a:latin typeface="Helvetica" charset="0"/>
                <a:ea typeface="Helvetica" charset="0"/>
                <a:cs typeface="Helvetica" charset="0"/>
              </a:rPr>
              <a:t>Queuing delay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85844" y="5548701"/>
            <a:ext cx="244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Flows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815847" y="5807492"/>
            <a:ext cx="52807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atin typeface="Helvetica" charset="0"/>
                <a:ea typeface="Helvetica" charset="0"/>
                <a:cs typeface="Helvetica" charset="0"/>
              </a:rPr>
              <a:t>Packet-switched core network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817055" y="4226193"/>
            <a:ext cx="244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Link rate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06" y="2707711"/>
            <a:ext cx="3502307" cy="332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99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82" y="4193496"/>
            <a:ext cx="1536076" cy="9268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First-in first-out (FIFO) queue + tail-drop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100262" y="2934470"/>
            <a:ext cx="1585912" cy="5143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001718" y="3991745"/>
            <a:ext cx="1684456" cy="58140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5633885" y="3049305"/>
            <a:ext cx="5960430" cy="1545298"/>
            <a:chOff x="3849329" y="2872327"/>
            <a:chExt cx="5960430" cy="1545298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3849330" y="2872327"/>
              <a:ext cx="59436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849329" y="4407173"/>
              <a:ext cx="59436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9809759" y="2877899"/>
              <a:ext cx="0" cy="15397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2673206" y="2377257"/>
            <a:ext cx="440024" cy="66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431253" y="2562603"/>
            <a:ext cx="363028" cy="66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530334" y="4652077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219056" y="4321620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0891225" y="3047391"/>
            <a:ext cx="701517" cy="1534847"/>
            <a:chOff x="8457745" y="2870413"/>
            <a:chExt cx="701517" cy="1534847"/>
          </a:xfrm>
        </p:grpSpPr>
        <p:sp>
          <p:nvSpPr>
            <p:cNvPr id="10" name="Rectangle 9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613572" y="3407003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1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445843" y="2662226"/>
            <a:ext cx="54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26552" y="2460105"/>
            <a:ext cx="54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01675" y="4421243"/>
            <a:ext cx="54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30334" y="4751700"/>
            <a:ext cx="54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b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0189708" y="3054877"/>
            <a:ext cx="731017" cy="1534847"/>
            <a:chOff x="7726728" y="2877899"/>
            <a:chExt cx="731017" cy="1534847"/>
          </a:xfrm>
        </p:grpSpPr>
        <p:sp>
          <p:nvSpPr>
            <p:cNvPr id="26" name="Rectangle 25"/>
            <p:cNvSpPr/>
            <p:nvPr/>
          </p:nvSpPr>
          <p:spPr>
            <a:xfrm>
              <a:off x="7726728" y="2877899"/>
              <a:ext cx="685199" cy="153484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912055" y="3414489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a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9493541" y="3062265"/>
            <a:ext cx="701517" cy="1534847"/>
            <a:chOff x="8457745" y="2870413"/>
            <a:chExt cx="701517" cy="1534847"/>
          </a:xfrm>
        </p:grpSpPr>
        <p:sp>
          <p:nvSpPr>
            <p:cNvPr id="29" name="Rectangle 28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613572" y="3407003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2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802992" y="3065968"/>
            <a:ext cx="731017" cy="1534847"/>
            <a:chOff x="6340012" y="2888990"/>
            <a:chExt cx="731017" cy="1534847"/>
          </a:xfrm>
        </p:grpSpPr>
        <p:sp>
          <p:nvSpPr>
            <p:cNvPr id="32" name="Rectangle 31"/>
            <p:cNvSpPr/>
            <p:nvPr/>
          </p:nvSpPr>
          <p:spPr>
            <a:xfrm>
              <a:off x="6340012" y="2888990"/>
              <a:ext cx="685199" cy="153484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525339" y="3425580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b</a:t>
              </a:r>
            </a:p>
          </p:txBody>
        </p:sp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9" y="2362969"/>
            <a:ext cx="1536076" cy="92683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82" y="4252488"/>
            <a:ext cx="1536076" cy="92683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071" y="3272668"/>
            <a:ext cx="2219451" cy="1320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015" y="4799385"/>
            <a:ext cx="1932812" cy="1932812"/>
          </a:xfrm>
          <a:prstGeom prst="rect">
            <a:avLst/>
          </a:prstGeom>
        </p:spPr>
      </p:pic>
      <p:cxnSp>
        <p:nvCxnSpPr>
          <p:cNvPr id="41" name="Straight Connector 40"/>
          <p:cNvCxnSpPr/>
          <p:nvPr/>
        </p:nvCxnSpPr>
        <p:spPr>
          <a:xfrm flipH="1">
            <a:off x="6758739" y="1810057"/>
            <a:ext cx="25721" cy="273132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842480" y="1798385"/>
            <a:ext cx="119461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Buffer size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608373" y="5730918"/>
            <a:ext cx="177160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Dropped packets</a:t>
            </a:r>
          </a:p>
        </p:txBody>
      </p:sp>
    </p:spTree>
    <p:extLst>
      <p:ext uri="{BB962C8B-B14F-4D97-AF65-F5344CB8AC3E}">
        <p14:creationId xmlns:p14="http://schemas.microsoft.com/office/powerpoint/2010/main" val="1515972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First-in first-out (FIFO) queue + tail-drop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100262" y="2934469"/>
            <a:ext cx="1585912" cy="5143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001718" y="3991744"/>
            <a:ext cx="1684456" cy="58140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530334" y="4652076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219056" y="4321619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431253" y="2562602"/>
            <a:ext cx="560280" cy="660913"/>
            <a:chOff x="3431253" y="2385625"/>
            <a:chExt cx="560280" cy="660913"/>
          </a:xfrm>
        </p:grpSpPr>
        <p:sp>
          <p:nvSpPr>
            <p:cNvPr id="15" name="Rectangle 14"/>
            <p:cNvSpPr/>
            <p:nvPr/>
          </p:nvSpPr>
          <p:spPr>
            <a:xfrm>
              <a:off x="3431253" y="2385625"/>
              <a:ext cx="363028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45843" y="2485248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1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893218" y="2483674"/>
            <a:ext cx="599036" cy="660913"/>
            <a:chOff x="2673206" y="2200279"/>
            <a:chExt cx="599036" cy="660913"/>
          </a:xfrm>
        </p:grpSpPr>
        <p:sp>
          <p:nvSpPr>
            <p:cNvPr id="14" name="Rectangle 13"/>
            <p:cNvSpPr/>
            <p:nvPr/>
          </p:nvSpPr>
          <p:spPr>
            <a:xfrm>
              <a:off x="2673206" y="2200279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26552" y="2283127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2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201675" y="4421242"/>
            <a:ext cx="54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30334" y="4751699"/>
            <a:ext cx="54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b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82" y="4119756"/>
            <a:ext cx="1536076" cy="92683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9376" y="1917311"/>
            <a:ext cx="1346198" cy="1666669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2387622" y="2294253"/>
            <a:ext cx="599036" cy="660913"/>
            <a:chOff x="3462025" y="1569648"/>
            <a:chExt cx="599036" cy="660913"/>
          </a:xfrm>
        </p:grpSpPr>
        <p:sp>
          <p:nvSpPr>
            <p:cNvPr id="41" name="Rectangle 40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15371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3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612159" y="1767953"/>
            <a:ext cx="599036" cy="660913"/>
            <a:chOff x="3462025" y="1569648"/>
            <a:chExt cx="599036" cy="660913"/>
          </a:xfrm>
        </p:grpSpPr>
        <p:sp>
          <p:nvSpPr>
            <p:cNvPr id="44" name="Rectangle 43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515371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4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033724" y="1636831"/>
            <a:ext cx="599036" cy="660913"/>
            <a:chOff x="3462025" y="1569648"/>
            <a:chExt cx="599036" cy="660913"/>
          </a:xfrm>
        </p:grpSpPr>
        <p:sp>
          <p:nvSpPr>
            <p:cNvPr id="47" name="Rectangle 46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515371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5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76988" y="1479600"/>
            <a:ext cx="599036" cy="660913"/>
            <a:chOff x="3462025" y="1569648"/>
            <a:chExt cx="599036" cy="660913"/>
          </a:xfrm>
        </p:grpSpPr>
        <p:sp>
          <p:nvSpPr>
            <p:cNvPr id="53" name="Rectangle 52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515371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6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0891225" y="3047390"/>
            <a:ext cx="701517" cy="1534847"/>
            <a:chOff x="8457745" y="2870413"/>
            <a:chExt cx="701517" cy="1534847"/>
          </a:xfrm>
        </p:grpSpPr>
        <p:sp>
          <p:nvSpPr>
            <p:cNvPr id="67" name="Rectangle 66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613572" y="3407003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1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436244" y="3049968"/>
            <a:ext cx="731017" cy="1534847"/>
            <a:chOff x="7726728" y="2877899"/>
            <a:chExt cx="731017" cy="1534847"/>
          </a:xfrm>
        </p:grpSpPr>
        <p:sp>
          <p:nvSpPr>
            <p:cNvPr id="70" name="Rectangle 69"/>
            <p:cNvSpPr/>
            <p:nvPr/>
          </p:nvSpPr>
          <p:spPr>
            <a:xfrm>
              <a:off x="7726728" y="2877899"/>
              <a:ext cx="685199" cy="153484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912055" y="3414489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a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9493541" y="3047516"/>
            <a:ext cx="701517" cy="1534847"/>
            <a:chOff x="8457745" y="2870413"/>
            <a:chExt cx="701517" cy="1534847"/>
          </a:xfrm>
        </p:grpSpPr>
        <p:sp>
          <p:nvSpPr>
            <p:cNvPr id="73" name="Rectangle 72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613572" y="3407003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2</a:t>
              </a:r>
            </a:p>
          </p:txBody>
        </p:sp>
      </p:grpSp>
      <p:pic>
        <p:nvPicPr>
          <p:cNvPr id="78" name="Picture 7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071" y="3272667"/>
            <a:ext cx="2219451" cy="1320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015" y="4799384"/>
            <a:ext cx="1932812" cy="1932812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5633884" y="3049304"/>
            <a:ext cx="5960430" cy="1545298"/>
            <a:chOff x="5633885" y="2872327"/>
            <a:chExt cx="5960430" cy="1545298"/>
          </a:xfrm>
        </p:grpSpPr>
        <p:cxnSp>
          <p:nvCxnSpPr>
            <p:cNvPr id="65" name="Straight Connector 64"/>
            <p:cNvCxnSpPr/>
            <p:nvPr/>
          </p:nvCxnSpPr>
          <p:spPr>
            <a:xfrm flipV="1">
              <a:off x="11594315" y="2877899"/>
              <a:ext cx="0" cy="15397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5633886" y="2872327"/>
              <a:ext cx="59436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5633885" y="4407173"/>
              <a:ext cx="59436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8806776" y="3084881"/>
            <a:ext cx="701517" cy="1488268"/>
            <a:chOff x="8457745" y="2870413"/>
            <a:chExt cx="701517" cy="1534847"/>
          </a:xfrm>
        </p:grpSpPr>
        <p:sp>
          <p:nvSpPr>
            <p:cNvPr id="83" name="Rectangle 82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613572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3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0184680" y="3085623"/>
            <a:ext cx="701517" cy="1488268"/>
            <a:chOff x="8457745" y="2870413"/>
            <a:chExt cx="701517" cy="1534847"/>
          </a:xfrm>
        </p:grpSpPr>
        <p:sp>
          <p:nvSpPr>
            <p:cNvPr id="89" name="Rectangle 88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8613572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5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6751817" y="3076208"/>
            <a:ext cx="701517" cy="1488268"/>
            <a:chOff x="8457745" y="2870413"/>
            <a:chExt cx="701517" cy="1534847"/>
          </a:xfrm>
        </p:grpSpPr>
        <p:sp>
          <p:nvSpPr>
            <p:cNvPr id="92" name="Rectangle 91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613572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6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8128499" y="3082674"/>
            <a:ext cx="701517" cy="1488268"/>
            <a:chOff x="8457745" y="2870413"/>
            <a:chExt cx="701517" cy="1534847"/>
          </a:xfrm>
        </p:grpSpPr>
        <p:sp>
          <p:nvSpPr>
            <p:cNvPr id="95" name="Rectangle 94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8613572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4</a:t>
              </a:r>
            </a:p>
          </p:txBody>
        </p:sp>
      </p:grpSp>
      <p:cxnSp>
        <p:nvCxnSpPr>
          <p:cNvPr id="100" name="Straight Connector 99"/>
          <p:cNvCxnSpPr/>
          <p:nvPr/>
        </p:nvCxnSpPr>
        <p:spPr>
          <a:xfrm flipH="1">
            <a:off x="6758739" y="1810056"/>
            <a:ext cx="25721" cy="273132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6349437" y="4296733"/>
            <a:ext cx="731017" cy="756046"/>
            <a:chOff x="7726728" y="2877899"/>
            <a:chExt cx="731017" cy="1534847"/>
          </a:xfrm>
        </p:grpSpPr>
        <p:sp>
          <p:nvSpPr>
            <p:cNvPr id="98" name="Rectangle 97"/>
            <p:cNvSpPr/>
            <p:nvPr/>
          </p:nvSpPr>
          <p:spPr>
            <a:xfrm>
              <a:off x="7726728" y="2877899"/>
              <a:ext cx="685199" cy="153484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912055" y="3414489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b</a:t>
              </a: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6842480" y="1798384"/>
            <a:ext cx="119461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Buffer size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608373" y="5730917"/>
            <a:ext cx="177160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Dropped packets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470358" y="1468473"/>
            <a:ext cx="31492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Head of line blocking (HOL)</a:t>
            </a:r>
          </a:p>
        </p:txBody>
      </p:sp>
      <p:sp>
        <p:nvSpPr>
          <p:cNvPr id="104" name="Left Brace 103"/>
          <p:cNvSpPr/>
          <p:nvPr/>
        </p:nvSpPr>
        <p:spPr>
          <a:xfrm rot="5400000">
            <a:off x="9582112" y="921776"/>
            <a:ext cx="568542" cy="3525694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D39E86-A5B0-954F-AB09-93223A498EE5}"/>
              </a:ext>
            </a:extLst>
          </p:cNvPr>
          <p:cNvSpPr txBox="1"/>
          <p:nvPr/>
        </p:nvSpPr>
        <p:spPr>
          <a:xfrm>
            <a:off x="218082" y="5730917"/>
            <a:ext cx="51888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Can you guess what happens in the next round-trip time interval?</a:t>
            </a:r>
          </a:p>
        </p:txBody>
      </p:sp>
    </p:spTree>
    <p:extLst>
      <p:ext uri="{BB962C8B-B14F-4D97-AF65-F5344CB8AC3E}">
        <p14:creationId xmlns:p14="http://schemas.microsoft.com/office/powerpoint/2010/main" val="275950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0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ACK-clocking makes it worse: lucky case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100262" y="2875476"/>
            <a:ext cx="1585912" cy="5143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001718" y="3932751"/>
            <a:ext cx="1684456" cy="58140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530334" y="4593083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219056" y="4262626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431253" y="2503609"/>
            <a:ext cx="560280" cy="660913"/>
            <a:chOff x="3431253" y="2385625"/>
            <a:chExt cx="560280" cy="660913"/>
          </a:xfrm>
        </p:grpSpPr>
        <p:sp>
          <p:nvSpPr>
            <p:cNvPr id="15" name="Rectangle 14"/>
            <p:cNvSpPr/>
            <p:nvPr/>
          </p:nvSpPr>
          <p:spPr>
            <a:xfrm>
              <a:off x="3431253" y="2385625"/>
              <a:ext cx="363028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45843" y="2485248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7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893218" y="2424681"/>
            <a:ext cx="599036" cy="660913"/>
            <a:chOff x="2673206" y="2200279"/>
            <a:chExt cx="599036" cy="660913"/>
          </a:xfrm>
        </p:grpSpPr>
        <p:sp>
          <p:nvSpPr>
            <p:cNvPr id="14" name="Rectangle 13"/>
            <p:cNvSpPr/>
            <p:nvPr/>
          </p:nvSpPr>
          <p:spPr>
            <a:xfrm>
              <a:off x="2673206" y="2200279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26552" y="2283127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8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201675" y="4362249"/>
            <a:ext cx="54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30334" y="4692706"/>
            <a:ext cx="54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c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82" y="4237740"/>
            <a:ext cx="1536076" cy="92683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9376" y="1858318"/>
            <a:ext cx="1346198" cy="1666669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2387622" y="2235260"/>
            <a:ext cx="599036" cy="660913"/>
            <a:chOff x="3462025" y="1569648"/>
            <a:chExt cx="599036" cy="660913"/>
          </a:xfrm>
        </p:grpSpPr>
        <p:sp>
          <p:nvSpPr>
            <p:cNvPr id="41" name="Rectangle 40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15371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9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577016" y="1708960"/>
            <a:ext cx="545690" cy="660913"/>
            <a:chOff x="3426882" y="1569648"/>
            <a:chExt cx="545690" cy="660913"/>
          </a:xfrm>
        </p:grpSpPr>
        <p:sp>
          <p:nvSpPr>
            <p:cNvPr id="44" name="Rectangle 43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426882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10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013330" y="1577838"/>
            <a:ext cx="545690" cy="660913"/>
            <a:chOff x="3441631" y="1569648"/>
            <a:chExt cx="545690" cy="660913"/>
          </a:xfrm>
        </p:grpSpPr>
        <p:sp>
          <p:nvSpPr>
            <p:cNvPr id="47" name="Rectangle 46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41631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11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27095" y="1420607"/>
            <a:ext cx="545690" cy="660913"/>
            <a:chOff x="3412132" y="1569648"/>
            <a:chExt cx="545690" cy="660913"/>
          </a:xfrm>
        </p:grpSpPr>
        <p:sp>
          <p:nvSpPr>
            <p:cNvPr id="53" name="Rectangle 52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412132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12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0891225" y="2988397"/>
            <a:ext cx="701517" cy="1534847"/>
            <a:chOff x="8457745" y="2870413"/>
            <a:chExt cx="701517" cy="1534847"/>
          </a:xfrm>
        </p:grpSpPr>
        <p:sp>
          <p:nvSpPr>
            <p:cNvPr id="67" name="Rectangle 66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613572" y="3407003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7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0189708" y="2995883"/>
            <a:ext cx="731017" cy="1534847"/>
            <a:chOff x="7726728" y="2877899"/>
            <a:chExt cx="731017" cy="1534847"/>
          </a:xfrm>
        </p:grpSpPr>
        <p:sp>
          <p:nvSpPr>
            <p:cNvPr id="70" name="Rectangle 69"/>
            <p:cNvSpPr/>
            <p:nvPr/>
          </p:nvSpPr>
          <p:spPr>
            <a:xfrm>
              <a:off x="7726728" y="2877899"/>
              <a:ext cx="685199" cy="153484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912055" y="3414489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b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9493541" y="2988523"/>
            <a:ext cx="701517" cy="1534847"/>
            <a:chOff x="8457745" y="2870413"/>
            <a:chExt cx="701517" cy="1534847"/>
          </a:xfrm>
        </p:grpSpPr>
        <p:sp>
          <p:nvSpPr>
            <p:cNvPr id="73" name="Rectangle 72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613572" y="3407003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8</a:t>
              </a:r>
            </a:p>
          </p:txBody>
        </p:sp>
      </p:grpSp>
      <p:pic>
        <p:nvPicPr>
          <p:cNvPr id="78" name="Picture 7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071" y="3213674"/>
            <a:ext cx="2219451" cy="1320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015" y="4740391"/>
            <a:ext cx="1932812" cy="1932812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5633884" y="2990311"/>
            <a:ext cx="5960430" cy="1545298"/>
            <a:chOff x="5633885" y="2872327"/>
            <a:chExt cx="5960430" cy="1545298"/>
          </a:xfrm>
        </p:grpSpPr>
        <p:cxnSp>
          <p:nvCxnSpPr>
            <p:cNvPr id="65" name="Straight Connector 64"/>
            <p:cNvCxnSpPr/>
            <p:nvPr/>
          </p:nvCxnSpPr>
          <p:spPr>
            <a:xfrm flipV="1">
              <a:off x="11594315" y="2877899"/>
              <a:ext cx="0" cy="15397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5633886" y="2872327"/>
              <a:ext cx="59436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5633885" y="4407173"/>
              <a:ext cx="59436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8806776" y="3011140"/>
            <a:ext cx="701517" cy="1488268"/>
            <a:chOff x="8457745" y="2870413"/>
            <a:chExt cx="701517" cy="1534847"/>
          </a:xfrm>
        </p:grpSpPr>
        <p:sp>
          <p:nvSpPr>
            <p:cNvPr id="83" name="Rectangle 82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613572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9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7440158" y="3014717"/>
            <a:ext cx="685199" cy="1488268"/>
            <a:chOff x="8457745" y="2870413"/>
            <a:chExt cx="685199" cy="1534847"/>
          </a:xfrm>
        </p:grpSpPr>
        <p:sp>
          <p:nvSpPr>
            <p:cNvPr id="89" name="Rectangle 88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8569328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11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6751817" y="3017215"/>
            <a:ext cx="685199" cy="1488268"/>
            <a:chOff x="8457745" y="2870413"/>
            <a:chExt cx="685199" cy="1534847"/>
          </a:xfrm>
        </p:grpSpPr>
        <p:sp>
          <p:nvSpPr>
            <p:cNvPr id="92" name="Rectangle 91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554580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12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8128499" y="3023681"/>
            <a:ext cx="685199" cy="1488268"/>
            <a:chOff x="8457745" y="2870413"/>
            <a:chExt cx="685199" cy="1534847"/>
          </a:xfrm>
        </p:grpSpPr>
        <p:sp>
          <p:nvSpPr>
            <p:cNvPr id="95" name="Rectangle 94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8554580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10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cxnSp>
        <p:nvCxnSpPr>
          <p:cNvPr id="100" name="Straight Connector 99"/>
          <p:cNvCxnSpPr/>
          <p:nvPr/>
        </p:nvCxnSpPr>
        <p:spPr>
          <a:xfrm flipH="1">
            <a:off x="6758739" y="1751063"/>
            <a:ext cx="25721" cy="273132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842480" y="1739391"/>
            <a:ext cx="119461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Buffer size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608373" y="5671924"/>
            <a:ext cx="177160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Dropped packets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1910229" y="1302642"/>
            <a:ext cx="545690" cy="660913"/>
            <a:chOff x="3426881" y="1569648"/>
            <a:chExt cx="545690" cy="660913"/>
          </a:xfrm>
        </p:grpSpPr>
        <p:sp>
          <p:nvSpPr>
            <p:cNvPr id="63" name="Rectangle 62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426881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13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428415" y="4289935"/>
            <a:ext cx="685199" cy="741995"/>
            <a:chOff x="8457745" y="2870413"/>
            <a:chExt cx="685199" cy="1534847"/>
          </a:xfrm>
        </p:grpSpPr>
        <p:sp>
          <p:nvSpPr>
            <p:cNvPr id="76" name="Rectangle 75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554580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13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9097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04755" cy="1325563"/>
          </a:xfrm>
        </p:spPr>
        <p:txBody>
          <a:bodyPr/>
          <a:lstStyle/>
          <a:p>
            <a:r>
              <a:rPr lang="en-US" dirty="0"/>
              <a:t>ACK-clocking makes it worse</a:t>
            </a:r>
            <a:r>
              <a:rPr lang="en-US"/>
              <a:t>: unlucky case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100262" y="2875476"/>
            <a:ext cx="1585912" cy="5143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001718" y="3932751"/>
            <a:ext cx="1684456" cy="58140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530334" y="4593083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219056" y="4262626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431253" y="2503609"/>
            <a:ext cx="560280" cy="660913"/>
            <a:chOff x="3431253" y="2385625"/>
            <a:chExt cx="560280" cy="660913"/>
          </a:xfrm>
        </p:grpSpPr>
        <p:sp>
          <p:nvSpPr>
            <p:cNvPr id="15" name="Rectangle 14"/>
            <p:cNvSpPr/>
            <p:nvPr/>
          </p:nvSpPr>
          <p:spPr>
            <a:xfrm>
              <a:off x="3431253" y="2385625"/>
              <a:ext cx="363028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45843" y="2485248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7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893218" y="2424681"/>
            <a:ext cx="599036" cy="660913"/>
            <a:chOff x="2673206" y="2200279"/>
            <a:chExt cx="599036" cy="660913"/>
          </a:xfrm>
        </p:grpSpPr>
        <p:sp>
          <p:nvSpPr>
            <p:cNvPr id="14" name="Rectangle 13"/>
            <p:cNvSpPr/>
            <p:nvPr/>
          </p:nvSpPr>
          <p:spPr>
            <a:xfrm>
              <a:off x="2673206" y="2200279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26552" y="2283127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8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201675" y="4362249"/>
            <a:ext cx="54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30334" y="4692706"/>
            <a:ext cx="54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c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82" y="4237740"/>
            <a:ext cx="1536076" cy="92683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9376" y="1858318"/>
            <a:ext cx="1346198" cy="1666669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2387622" y="2235260"/>
            <a:ext cx="599036" cy="660913"/>
            <a:chOff x="3462025" y="1569648"/>
            <a:chExt cx="599036" cy="660913"/>
          </a:xfrm>
        </p:grpSpPr>
        <p:sp>
          <p:nvSpPr>
            <p:cNvPr id="41" name="Rectangle 40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15371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9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577016" y="1708960"/>
            <a:ext cx="545690" cy="660913"/>
            <a:chOff x="3426882" y="1569648"/>
            <a:chExt cx="545690" cy="660913"/>
          </a:xfrm>
        </p:grpSpPr>
        <p:sp>
          <p:nvSpPr>
            <p:cNvPr id="44" name="Rectangle 43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426882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10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013330" y="1577838"/>
            <a:ext cx="545690" cy="660913"/>
            <a:chOff x="3441631" y="1569648"/>
            <a:chExt cx="545690" cy="660913"/>
          </a:xfrm>
        </p:grpSpPr>
        <p:sp>
          <p:nvSpPr>
            <p:cNvPr id="47" name="Rectangle 46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41631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11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27095" y="1420607"/>
            <a:ext cx="545690" cy="660913"/>
            <a:chOff x="3412132" y="1569648"/>
            <a:chExt cx="545690" cy="660913"/>
          </a:xfrm>
        </p:grpSpPr>
        <p:sp>
          <p:nvSpPr>
            <p:cNvPr id="53" name="Rectangle 52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412132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12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0891225" y="2988397"/>
            <a:ext cx="701517" cy="1534847"/>
            <a:chOff x="8457745" y="2870413"/>
            <a:chExt cx="701517" cy="1534847"/>
          </a:xfrm>
        </p:grpSpPr>
        <p:sp>
          <p:nvSpPr>
            <p:cNvPr id="67" name="Rectangle 66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613572" y="3407003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7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769071" y="2987956"/>
            <a:ext cx="685199" cy="1534847"/>
            <a:chOff x="7726728" y="2877899"/>
            <a:chExt cx="685199" cy="1534847"/>
          </a:xfrm>
        </p:grpSpPr>
        <p:sp>
          <p:nvSpPr>
            <p:cNvPr id="70" name="Rectangle 69"/>
            <p:cNvSpPr/>
            <p:nvPr/>
          </p:nvSpPr>
          <p:spPr>
            <a:xfrm>
              <a:off x="7726728" y="2877899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808817" y="3414489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13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0201463" y="2988523"/>
            <a:ext cx="701517" cy="1534847"/>
            <a:chOff x="8457745" y="2870413"/>
            <a:chExt cx="701517" cy="1534847"/>
          </a:xfrm>
        </p:grpSpPr>
        <p:sp>
          <p:nvSpPr>
            <p:cNvPr id="73" name="Rectangle 72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613572" y="3407003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8</a:t>
              </a:r>
            </a:p>
          </p:txBody>
        </p:sp>
      </p:grpSp>
      <p:pic>
        <p:nvPicPr>
          <p:cNvPr id="78" name="Picture 7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071" y="3213674"/>
            <a:ext cx="2219451" cy="1320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015" y="4740391"/>
            <a:ext cx="1932812" cy="1932812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5633884" y="2990311"/>
            <a:ext cx="5960430" cy="1545298"/>
            <a:chOff x="5633885" y="2872327"/>
            <a:chExt cx="5960430" cy="1545298"/>
          </a:xfrm>
        </p:grpSpPr>
        <p:cxnSp>
          <p:nvCxnSpPr>
            <p:cNvPr id="65" name="Straight Connector 64"/>
            <p:cNvCxnSpPr/>
            <p:nvPr/>
          </p:nvCxnSpPr>
          <p:spPr>
            <a:xfrm flipV="1">
              <a:off x="11594315" y="2877899"/>
              <a:ext cx="0" cy="15397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5633886" y="2872327"/>
              <a:ext cx="59436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5633885" y="4407173"/>
              <a:ext cx="59436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9514698" y="3025888"/>
            <a:ext cx="701517" cy="1488268"/>
            <a:chOff x="8457745" y="2870413"/>
            <a:chExt cx="701517" cy="1534847"/>
          </a:xfrm>
        </p:grpSpPr>
        <p:sp>
          <p:nvSpPr>
            <p:cNvPr id="83" name="Rectangle 82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613572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9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8148080" y="3014717"/>
            <a:ext cx="685199" cy="1488268"/>
            <a:chOff x="8457745" y="2870413"/>
            <a:chExt cx="685199" cy="1534847"/>
          </a:xfrm>
        </p:grpSpPr>
        <p:sp>
          <p:nvSpPr>
            <p:cNvPr id="89" name="Rectangle 88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8569328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11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7459739" y="3017215"/>
            <a:ext cx="685199" cy="1488268"/>
            <a:chOff x="8457745" y="2870413"/>
            <a:chExt cx="685199" cy="1534847"/>
          </a:xfrm>
        </p:grpSpPr>
        <p:sp>
          <p:nvSpPr>
            <p:cNvPr id="92" name="Rectangle 91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554580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12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8836421" y="3023681"/>
            <a:ext cx="685199" cy="1488268"/>
            <a:chOff x="8457745" y="2870413"/>
            <a:chExt cx="685199" cy="1534847"/>
          </a:xfrm>
        </p:grpSpPr>
        <p:sp>
          <p:nvSpPr>
            <p:cNvPr id="95" name="Rectangle 94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8554580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10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cxnSp>
        <p:nvCxnSpPr>
          <p:cNvPr id="100" name="Straight Connector 99"/>
          <p:cNvCxnSpPr/>
          <p:nvPr/>
        </p:nvCxnSpPr>
        <p:spPr>
          <a:xfrm flipH="1">
            <a:off x="6773487" y="1751063"/>
            <a:ext cx="25721" cy="273132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6349437" y="4237740"/>
            <a:ext cx="731017" cy="756046"/>
            <a:chOff x="7726728" y="2877899"/>
            <a:chExt cx="731017" cy="1534847"/>
          </a:xfrm>
        </p:grpSpPr>
        <p:sp>
          <p:nvSpPr>
            <p:cNvPr id="98" name="Rectangle 97"/>
            <p:cNvSpPr/>
            <p:nvPr/>
          </p:nvSpPr>
          <p:spPr>
            <a:xfrm>
              <a:off x="7726728" y="2877899"/>
              <a:ext cx="685199" cy="153484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912055" y="3414488"/>
              <a:ext cx="545690" cy="937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b</a:t>
              </a: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6842480" y="1739391"/>
            <a:ext cx="119461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Buffer size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608373" y="5671924"/>
            <a:ext cx="177160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Dropped packets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1910229" y="1302642"/>
            <a:ext cx="545690" cy="660913"/>
            <a:chOff x="3426881" y="1569648"/>
            <a:chExt cx="545690" cy="660913"/>
          </a:xfrm>
        </p:grpSpPr>
        <p:sp>
          <p:nvSpPr>
            <p:cNvPr id="63" name="Rectangle 62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426881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13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0246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monopolized by “bad” endpoints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63748" cy="4351338"/>
          </a:xfrm>
        </p:spPr>
        <p:txBody>
          <a:bodyPr>
            <a:normAutofit/>
          </a:bodyPr>
          <a:lstStyle/>
          <a:p>
            <a:r>
              <a:rPr lang="en-US" dirty="0"/>
              <a:t>An ACK signals the source of a free router buffer slot</a:t>
            </a:r>
          </a:p>
          <a:p>
            <a:pPr lvl="1"/>
            <a:r>
              <a:rPr lang="en-US" dirty="0"/>
              <a:t>Further, ACK clocking means that the source transmits again</a:t>
            </a:r>
          </a:p>
          <a:p>
            <a:endParaRPr lang="en-US" dirty="0"/>
          </a:p>
          <a:p>
            <a:r>
              <a:rPr lang="en-US" dirty="0"/>
              <a:t>Contending packet arrivals may not be random enough</a:t>
            </a:r>
          </a:p>
          <a:p>
            <a:pPr lvl="1"/>
            <a:r>
              <a:rPr lang="is-IS" dirty="0"/>
              <a:t>Blue flow can’t capture buffer space for </a:t>
            </a:r>
            <a:r>
              <a:rPr lang="is-IS" i="1" dirty="0"/>
              <a:t>a</a:t>
            </a:r>
            <a:r>
              <a:rPr lang="is-IS" dirty="0"/>
              <a:t> </a:t>
            </a:r>
            <a:r>
              <a:rPr lang="is-IS" i="1" dirty="0"/>
              <a:t>few </a:t>
            </a:r>
            <a:r>
              <a:rPr lang="is-IS" dirty="0"/>
              <a:t>round-trips</a:t>
            </a:r>
          </a:p>
          <a:p>
            <a:pPr lvl="1"/>
            <a:endParaRPr lang="is-IS" dirty="0"/>
          </a:p>
          <a:p>
            <a:r>
              <a:rPr lang="en-US" dirty="0"/>
              <a:t>Sources which sent successfully earlier get to send again</a:t>
            </a:r>
          </a:p>
          <a:p>
            <a:pPr lvl="1"/>
            <a:endParaRPr lang="is-IS" dirty="0"/>
          </a:p>
          <a:p>
            <a:r>
              <a:rPr lang="en-US" dirty="0"/>
              <a:t>A FIFO tail-drop queue </a:t>
            </a:r>
            <a:r>
              <a:rPr lang="en-US" i="1" dirty="0"/>
              <a:t>incentivizes </a:t>
            </a:r>
            <a:r>
              <a:rPr lang="en-US" dirty="0"/>
              <a:t>sources to misbehave!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122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775C3-5804-1A42-BA54-C04722178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scheduling on routers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352C5-C12E-8347-8B66-821366BF5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3227"/>
          </a:xfrm>
        </p:spPr>
        <p:txBody>
          <a:bodyPr>
            <a:normAutofit/>
          </a:bodyPr>
          <a:lstStyle/>
          <a:p>
            <a:r>
              <a:rPr lang="en-US" dirty="0"/>
              <a:t>We will discuss packet scheduling algorithms implemented on routers in detail later in this course.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Goal: Achieve a predetermined resource allocation </a:t>
            </a:r>
            <a:r>
              <a:rPr lang="en-US" dirty="0">
                <a:solidFill>
                  <a:srgbClr val="C00000"/>
                </a:solidFill>
              </a:rPr>
              <a:t>regardless of endpoint behavior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How to make such allocation “efficient”?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Implement on routers at high speeds and low cost</a:t>
            </a:r>
          </a:p>
          <a:p>
            <a:pPr lvl="1"/>
            <a:r>
              <a:rPr lang="en-US" dirty="0"/>
              <a:t>Achieve equitable sharing of network bandwidth &amp; queues</a:t>
            </a:r>
          </a:p>
          <a:p>
            <a:pPr lvl="1"/>
            <a:r>
              <a:rPr lang="en-US" dirty="0"/>
              <a:t>Use available bandwidth effectively</a:t>
            </a:r>
          </a:p>
        </p:txBody>
      </p:sp>
    </p:spTree>
    <p:extLst>
      <p:ext uri="{BB962C8B-B14F-4D97-AF65-F5344CB8AC3E}">
        <p14:creationId xmlns:p14="http://schemas.microsoft.com/office/powerpoint/2010/main" val="3632132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  <a:prstDash val="sysDot"/>
          <a:tailEnd type="triangle" w="lg" len="lg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400"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3820</TotalTime>
  <Words>299</Words>
  <Application>Microsoft Macintosh PowerPoint</Application>
  <PresentationFormat>Widescreen</PresentationFormat>
  <Paragraphs>112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</vt:lpstr>
      <vt:lpstr>Office Theme</vt:lpstr>
      <vt:lpstr>PowerPoint Presentation</vt:lpstr>
      <vt:lpstr>Are endpoint algorithms alone enough?</vt:lpstr>
      <vt:lpstr>Network model</vt:lpstr>
      <vt:lpstr>First-in first-out (FIFO) queue + tail-drop</vt:lpstr>
      <vt:lpstr>First-in first-out (FIFO) queue + tail-drop</vt:lpstr>
      <vt:lpstr>ACK-clocking makes it worse: lucky case</vt:lpstr>
      <vt:lpstr>ACK-clocking makes it worse: unlucky case</vt:lpstr>
      <vt:lpstr>Network monopolized by “bad” endpoints</vt:lpstr>
      <vt:lpstr>Packet scheduling on routers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552: Computer Networks</dc:title>
  <dc:creator>Srinivas NG</dc:creator>
  <cp:lastModifiedBy>Srinivas Narayana Ganapathy</cp:lastModifiedBy>
  <cp:revision>2080</cp:revision>
  <dcterms:created xsi:type="dcterms:W3CDTF">2018-09-05T17:47:04Z</dcterms:created>
  <dcterms:modified xsi:type="dcterms:W3CDTF">2020-10-06T00:16:53Z</dcterms:modified>
</cp:coreProperties>
</file>