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384" r:id="rId2"/>
    <p:sldId id="406" r:id="rId3"/>
    <p:sldId id="440" r:id="rId4"/>
    <p:sldId id="298" r:id="rId5"/>
    <p:sldId id="408" r:id="rId6"/>
    <p:sldId id="410" r:id="rId7"/>
    <p:sldId id="409" r:id="rId8"/>
    <p:sldId id="412" r:id="rId9"/>
    <p:sldId id="413" r:id="rId10"/>
    <p:sldId id="414" r:id="rId11"/>
    <p:sldId id="415" r:id="rId12"/>
    <p:sldId id="416" r:id="rId13"/>
    <p:sldId id="417" r:id="rId14"/>
    <p:sldId id="419" r:id="rId15"/>
    <p:sldId id="418" r:id="rId16"/>
    <p:sldId id="420" r:id="rId17"/>
    <p:sldId id="421" r:id="rId18"/>
    <p:sldId id="422" r:id="rId19"/>
    <p:sldId id="423" r:id="rId20"/>
    <p:sldId id="425" r:id="rId21"/>
    <p:sldId id="424" r:id="rId22"/>
    <p:sldId id="427" r:id="rId23"/>
    <p:sldId id="428" r:id="rId24"/>
    <p:sldId id="429" r:id="rId25"/>
    <p:sldId id="430" r:id="rId26"/>
    <p:sldId id="431" r:id="rId27"/>
    <p:sldId id="426" r:id="rId28"/>
    <p:sldId id="432" r:id="rId29"/>
    <p:sldId id="433" r:id="rId30"/>
    <p:sldId id="434" r:id="rId31"/>
    <p:sldId id="355" r:id="rId32"/>
    <p:sldId id="436" r:id="rId33"/>
    <p:sldId id="437" r:id="rId34"/>
    <p:sldId id="438" r:id="rId35"/>
    <p:sldId id="385" r:id="rId36"/>
    <p:sldId id="386" r:id="rId37"/>
    <p:sldId id="388" r:id="rId38"/>
    <p:sldId id="439" r:id="rId39"/>
    <p:sldId id="389" r:id="rId40"/>
    <p:sldId id="43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9592"/>
    <p:restoredTop sz="94643"/>
  </p:normalViewPr>
  <p:slideViewPr>
    <p:cSldViewPr snapToGrid="0" snapToObjects="1">
      <p:cViewPr varScale="1">
        <p:scale>
          <a:sx n="121" d="100"/>
          <a:sy n="121" d="100"/>
        </p:scale>
        <p:origin x="16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9/12/19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Lecture 4, Computer Networks (198:552)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Transport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3693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D7AE-BE90-8643-8048-BF9300C9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one packet per ACK enough?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6B44-7BF5-834F-BD2F-A3D7B3A2E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2056" cy="5032375"/>
          </a:xfrm>
        </p:spPr>
        <p:txBody>
          <a:bodyPr>
            <a:normAutofit/>
          </a:bodyPr>
          <a:lstStyle/>
          <a:p>
            <a:r>
              <a:rPr lang="en-US" dirty="0"/>
              <a:t>Should sender wait for an ACK before sending another packet?</a:t>
            </a:r>
          </a:p>
          <a:p>
            <a:endParaRPr lang="en-US" dirty="0"/>
          </a:p>
          <a:p>
            <a:r>
              <a:rPr lang="en-US" dirty="0"/>
              <a:t>Consider: </a:t>
            </a:r>
          </a:p>
          <a:p>
            <a:pPr lvl="1"/>
            <a:r>
              <a:rPr lang="en-US" dirty="0"/>
              <a:t>Round-trip-time: 100 milliseconds</a:t>
            </a:r>
          </a:p>
          <a:p>
            <a:pPr lvl="1"/>
            <a:r>
              <a:rPr lang="en-US" dirty="0"/>
              <a:t>Packet size: 12,000 bits</a:t>
            </a:r>
          </a:p>
          <a:p>
            <a:pPr lvl="1"/>
            <a:r>
              <a:rPr lang="en-US" dirty="0"/>
              <a:t>Link rate: 12 Mega bits/s</a:t>
            </a:r>
          </a:p>
          <a:p>
            <a:pPr lvl="1"/>
            <a:r>
              <a:rPr lang="en-US" dirty="0"/>
              <a:t>Suppose no packets are dropped</a:t>
            </a:r>
          </a:p>
          <a:p>
            <a:pPr lvl="1"/>
            <a:endParaRPr lang="en-US" dirty="0"/>
          </a:p>
          <a:p>
            <a:r>
              <a:rPr lang="en-US" dirty="0"/>
              <a:t>At what rate is the sender getting data across to the receiver?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ED50B6-800D-7E46-8405-B1B7F35EC0F2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EB30D-A8A6-9840-9EFA-439E1EB82C32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A8AC84-4B7B-6248-947C-9B8E910156F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7BAFE5-84A2-AB45-A4E8-A60AAD356AE1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A0672-6BED-1149-8DEB-3EB16BBCBC59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DC3F8D-E3E6-D44D-8587-AB5872F00866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04FFF5C-C9C1-7744-B65B-5EE4FC163A1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F96447-B603-954A-823E-07BDA54C5B7E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153CE2-9FDC-2046-B482-3658441C8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FF101-3EEC-4340-BEDB-5EC9AC00E5F0}"/>
              </a:ext>
            </a:extLst>
          </p:cNvPr>
          <p:cNvCxnSpPr>
            <a:cxnSpLocks/>
          </p:cNvCxnSpPr>
          <p:nvPr/>
        </p:nvCxnSpPr>
        <p:spPr>
          <a:xfrm flipH="1">
            <a:off x="7531611" y="3172752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EA792B-D465-074B-8203-D689DCA0FAE6}"/>
              </a:ext>
            </a:extLst>
          </p:cNvPr>
          <p:cNvGrpSpPr/>
          <p:nvPr/>
        </p:nvGrpSpPr>
        <p:grpSpPr>
          <a:xfrm>
            <a:off x="8404369" y="3632239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F58D13F-1136-6047-B08A-6FDCA05EEFB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3E3931-F36C-4D4E-A5C1-23C755426E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1F0E19-3C59-8F43-9FBA-470232294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5DCF74-25B0-E343-8CBD-153F03372E57}"/>
              </a:ext>
            </a:extLst>
          </p:cNvPr>
          <p:cNvCxnSpPr/>
          <p:nvPr/>
        </p:nvCxnSpPr>
        <p:spPr>
          <a:xfrm>
            <a:off x="7518473" y="5596013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6C424E-2D75-0245-9089-0CA66C99C259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6F24F5-21F9-C544-90C8-F098434896B9}"/>
              </a:ext>
            </a:extLst>
          </p:cNvPr>
          <p:cNvCxnSpPr>
            <a:cxnSpLocks/>
          </p:cNvCxnSpPr>
          <p:nvPr/>
        </p:nvCxnSpPr>
        <p:spPr>
          <a:xfrm>
            <a:off x="7580245" y="2487462"/>
            <a:ext cx="0" cy="215839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DC5618-EBA4-6A4C-A18A-E54B6F600207}"/>
              </a:ext>
            </a:extLst>
          </p:cNvPr>
          <p:cNvSpPr txBox="1"/>
          <p:nvPr/>
        </p:nvSpPr>
        <p:spPr>
          <a:xfrm rot="5400000">
            <a:off x="7351210" y="3431452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EEC8A7-C6D7-5E49-B732-7FC18A83207F}"/>
              </a:ext>
            </a:extLst>
          </p:cNvPr>
          <p:cNvCxnSpPr>
            <a:cxnSpLocks/>
          </p:cNvCxnSpPr>
          <p:nvPr/>
        </p:nvCxnSpPr>
        <p:spPr>
          <a:xfrm>
            <a:off x="7645677" y="4786275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4AA0D6-0A25-DF41-980E-30E07A13E83F}"/>
              </a:ext>
            </a:extLst>
          </p:cNvPr>
          <p:cNvGrpSpPr/>
          <p:nvPr/>
        </p:nvGrpSpPr>
        <p:grpSpPr>
          <a:xfrm>
            <a:off x="8821325" y="5134348"/>
            <a:ext cx="914398" cy="461665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56B6009-A818-1F40-B58A-164CB373DA5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8702E9-427D-5840-9784-B02FAC22FE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844226-9A0A-3F4F-AAE2-5475DDA65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FC313DB-74F7-8644-9608-FFC1242D670D}"/>
              </a:ext>
            </a:extLst>
          </p:cNvPr>
          <p:cNvSpPr txBox="1"/>
          <p:nvPr/>
        </p:nvSpPr>
        <p:spPr>
          <a:xfrm>
            <a:off x="6970642" y="6228522"/>
            <a:ext cx="4585243" cy="463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120 Kilo bit/s (1% of link rate)</a:t>
            </a:r>
          </a:p>
        </p:txBody>
      </p:sp>
    </p:spTree>
    <p:extLst>
      <p:ext uri="{BB962C8B-B14F-4D97-AF65-F5344CB8AC3E}">
        <p14:creationId xmlns:p14="http://schemas.microsoft.com/office/powerpoint/2010/main" val="336664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3C4F-74F4-AB47-B20E-C174A335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Amount of “in-flight”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4BC02-F441-674C-86B7-76678E950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term the amount of </a:t>
            </a:r>
            <a:r>
              <a:rPr lang="en-US" dirty="0" err="1"/>
              <a:t>unACKed</a:t>
            </a:r>
            <a:r>
              <a:rPr lang="en-US" dirty="0"/>
              <a:t> data as data </a:t>
            </a:r>
            <a:r>
              <a:rPr lang="en-US" dirty="0">
                <a:solidFill>
                  <a:srgbClr val="C00000"/>
                </a:solidFill>
              </a:rPr>
              <a:t>“in flight”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With just one packet in flight, the data rate is limited by the packet delay (RTT) rather than available bandwidth (link rate)</a:t>
            </a:r>
          </a:p>
          <a:p>
            <a:endParaRPr lang="en-US" dirty="0"/>
          </a:p>
          <a:p>
            <a:r>
              <a:rPr lang="en-US" dirty="0"/>
              <a:t>Idea: Keep many packets in flight!</a:t>
            </a:r>
          </a:p>
          <a:p>
            <a:endParaRPr lang="en-US" dirty="0"/>
          </a:p>
          <a:p>
            <a:r>
              <a:rPr lang="en-US" dirty="0"/>
              <a:t>More packets in flight improves </a:t>
            </a:r>
            <a:r>
              <a:rPr lang="en-US" dirty="0">
                <a:solidFill>
                  <a:srgbClr val="C00000"/>
                </a:solidFill>
              </a:rPr>
              <a:t>throughput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96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B9A9-6180-3C4E-A181-5A0CE292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many packets in flight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7A4B-7EF3-2A49-853C-811EFF9A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94318" cy="4667250"/>
          </a:xfrm>
        </p:spPr>
        <p:txBody>
          <a:bodyPr/>
          <a:lstStyle/>
          <a:p>
            <a:r>
              <a:rPr lang="en-US" dirty="0"/>
              <a:t>In our example before, if there are, say 4 packets in flight, throughput is 480 Kbits/s!</a:t>
            </a:r>
          </a:p>
          <a:p>
            <a:endParaRPr lang="en-US" dirty="0"/>
          </a:p>
          <a:p>
            <a:r>
              <a:rPr lang="en-US" dirty="0"/>
              <a:t>We just improved the throughput 4 times by keeping 4 packets in flight</a:t>
            </a:r>
          </a:p>
          <a:p>
            <a:endParaRPr lang="en-US" dirty="0"/>
          </a:p>
          <a:p>
            <a:r>
              <a:rPr lang="en-US" dirty="0"/>
              <a:t>Trouble: what if some packets (or ACKs) are dropped? </a:t>
            </a:r>
          </a:p>
          <a:p>
            <a:r>
              <a:rPr lang="en-US" dirty="0"/>
              <a:t>How should the sender retransmit?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EAAB7-DDE7-A243-BF6B-48346E357D2E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03B6A6-6C62-424E-BAB6-C2E04F03DD3E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32C0F7-A172-B347-9698-CA979B4E0D1B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B20427-17FC-A74A-A8FF-69043B8EF395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AAA60-0783-0844-BDB4-13AFF8AB8F06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44423-2999-2C4F-8C91-AA63548F8C3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C90892-C525-EF47-89DE-13C9269E0BE3}"/>
              </a:ext>
            </a:extLst>
          </p:cNvPr>
          <p:cNvCxnSpPr/>
          <p:nvPr/>
        </p:nvCxnSpPr>
        <p:spPr>
          <a:xfrm>
            <a:off x="8780742" y="5609770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034E9B-9AAF-0148-B49B-82CD700E017B}"/>
              </a:ext>
            </a:extLst>
          </p:cNvPr>
          <p:cNvCxnSpPr/>
          <p:nvPr/>
        </p:nvCxnSpPr>
        <p:spPr>
          <a:xfrm>
            <a:off x="8817668" y="2353569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EF565-469E-304A-B51D-782D278ED1F2}"/>
              </a:ext>
            </a:extLst>
          </p:cNvPr>
          <p:cNvCxnSpPr>
            <a:cxnSpLocks/>
          </p:cNvCxnSpPr>
          <p:nvPr/>
        </p:nvCxnSpPr>
        <p:spPr>
          <a:xfrm>
            <a:off x="8842514" y="2501219"/>
            <a:ext cx="0" cy="197725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F0C46E-11B0-AB4F-AD35-B1F20712236C}"/>
              </a:ext>
            </a:extLst>
          </p:cNvPr>
          <p:cNvSpPr txBox="1"/>
          <p:nvPr/>
        </p:nvSpPr>
        <p:spPr>
          <a:xfrm rot="5400000">
            <a:off x="8613356" y="3588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3FDB37-ED29-3A41-B6B5-1B5E0D6C3299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EBF24-B3D3-F34B-B072-2D722F4161D9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925A3C-B3FC-584C-8044-E2D704C68FEC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FA421-0E72-C14A-B5F6-6C772BA20F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E9DFBB-AA37-C745-B469-ACC72CAD98AF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8F2C85-7064-9D45-9C82-90DB777A4488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BA8E08-F5FE-744C-A22E-A3966B509398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6A7CF9E-9C8B-DD49-BAC1-040196A87B28}"/>
              </a:ext>
            </a:extLst>
          </p:cNvPr>
          <p:cNvGrpSpPr/>
          <p:nvPr/>
        </p:nvGrpSpPr>
        <p:grpSpPr>
          <a:xfrm>
            <a:off x="10169873" y="3951511"/>
            <a:ext cx="453882" cy="281889"/>
            <a:chOff x="9342783" y="1192696"/>
            <a:chExt cx="2011017" cy="1019419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A3C29592-AED9-6E4A-A7D7-1890139C8F77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46E8BA-84A2-D847-AB2B-9DAB5D09B0B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7AE4E51-035D-9244-824F-2DB8D62AA0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A7AF5D60-0F4E-A54B-AC5D-C26258F9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7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94 0.00602 C -0.02213 0.00463 -0.03932 0.00347 -0.04622 0.03495 C -0.05312 0.06643 -0.0496 0.13102 -0.04622 0.1956 " pathEditMode="relative" ptsTypes="AAA">
                                      <p:cBhvr>
                                        <p:cTn id="1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packets (and ACKs)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2E6F-4432-7E4E-9311-65C64205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3981" cy="4840218"/>
          </a:xfrm>
        </p:spPr>
        <p:txBody>
          <a:bodyPr>
            <a:normAutofit/>
          </a:bodyPr>
          <a:lstStyle/>
          <a:p>
            <a:r>
              <a:rPr lang="en-US" dirty="0"/>
              <a:t>Every packet contains a </a:t>
            </a:r>
            <a:r>
              <a:rPr lang="en-US" dirty="0">
                <a:solidFill>
                  <a:srgbClr val="C00000"/>
                </a:solidFill>
              </a:rPr>
              <a:t>sequence number</a:t>
            </a:r>
          </a:p>
          <a:p>
            <a:pPr lvl="1"/>
            <a:r>
              <a:rPr lang="en-US" dirty="0"/>
              <a:t>(In reality, every byte has a sequence number)</a:t>
            </a:r>
          </a:p>
          <a:p>
            <a:pPr lvl="1"/>
            <a:endParaRPr lang="en-US" dirty="0"/>
          </a:p>
          <a:p>
            <a:r>
              <a:rPr lang="en-US" dirty="0"/>
              <a:t>ACK echoes the sequence number of the packet that is acknowledged</a:t>
            </a:r>
          </a:p>
          <a:p>
            <a:endParaRPr lang="en-US" dirty="0"/>
          </a:p>
          <a:p>
            <a:r>
              <a:rPr lang="en-US" dirty="0"/>
              <a:t>Sender retransmits only those packets whose sequence numbers haven’t been </a:t>
            </a:r>
            <a:r>
              <a:rPr lang="en-US" dirty="0" err="1"/>
              <a:t>ACKed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5F2A9-5501-E340-A26A-B43655D435DB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7A0B2-7CA0-B44E-803B-D58E486DEB90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F72158-9419-AA44-B1C7-724E24E7354F}"/>
              </a:ext>
            </a:extLst>
          </p:cNvPr>
          <p:cNvSpPr txBox="1"/>
          <p:nvPr/>
        </p:nvSpPr>
        <p:spPr>
          <a:xfrm>
            <a:off x="9548676" y="4007463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96AF0B-EDB1-3E40-81C2-A61220FEE38D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05332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18914-F5AA-9C4B-8627-932110E6E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2E699-21F8-5841-8209-405871A4B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14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00" cy="4351338"/>
          </a:xfrm>
        </p:spPr>
        <p:txBody>
          <a:bodyPr/>
          <a:lstStyle/>
          <a:p>
            <a:r>
              <a:rPr lang="en-US" dirty="0"/>
              <a:t>Let’s suppose receiver gets packets 1, 2, and 4, but not 3 (dropped)</a:t>
            </a:r>
          </a:p>
          <a:p>
            <a:endParaRPr lang="en-US" dirty="0"/>
          </a:p>
          <a:p>
            <a:r>
              <a:rPr lang="en-US" dirty="0"/>
              <a:t>Suppose you’re trying to download a Word document containing a report</a:t>
            </a:r>
          </a:p>
          <a:p>
            <a:endParaRPr lang="en-US" dirty="0"/>
          </a:p>
          <a:p>
            <a:r>
              <a:rPr lang="en-US" dirty="0"/>
              <a:t>What would happen if transport at the receiver directly presents packets 1, 2, and 4 to the Word application?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1253301" cy="309292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pic>
        <p:nvPicPr>
          <p:cNvPr id="27" name="Picture 26" descr="A close up of a flower&#10;&#10;Description automatically generated">
            <a:extLst>
              <a:ext uri="{FF2B5EF4-FFF2-40B4-BE49-F238E27FC236}">
                <a16:creationId xmlns:a16="http://schemas.microsoft.com/office/drawing/2014/main" id="{BFB74EC6-AE87-D544-8B1C-92FDC47E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239" y="2611363"/>
            <a:ext cx="651545" cy="7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00" cy="4351338"/>
          </a:xfrm>
        </p:spPr>
        <p:txBody>
          <a:bodyPr/>
          <a:lstStyle/>
          <a:p>
            <a:r>
              <a:rPr lang="en-US" dirty="0"/>
              <a:t>Reordering can also happen due to packets taking different paths through a network</a:t>
            </a:r>
          </a:p>
          <a:p>
            <a:endParaRPr lang="en-US" dirty="0"/>
          </a:p>
          <a:p>
            <a:r>
              <a:rPr lang="en-US" dirty="0"/>
              <a:t>Receiver needs a general strategy to ensure that data is presented to the application </a:t>
            </a:r>
            <a:r>
              <a:rPr lang="en-US" dirty="0">
                <a:solidFill>
                  <a:srgbClr val="C00000"/>
                </a:solidFill>
              </a:rPr>
              <a:t>in order of transmission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60636" cy="1176721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437BBC-BFFA-824A-BD88-7A0B372B6F4C}"/>
              </a:ext>
            </a:extLst>
          </p:cNvPr>
          <p:cNvCxnSpPr>
            <a:cxnSpLocks/>
          </p:cNvCxnSpPr>
          <p:nvPr/>
        </p:nvCxnSpPr>
        <p:spPr>
          <a:xfrm flipH="1">
            <a:off x="8758265" y="4087005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355AB6-8C17-2246-9A7C-93478FE2F190}"/>
              </a:ext>
            </a:extLst>
          </p:cNvPr>
          <p:cNvSpPr txBox="1"/>
          <p:nvPr/>
        </p:nvSpPr>
        <p:spPr>
          <a:xfrm>
            <a:off x="9179764" y="487505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95785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44F1-D6E9-C34B-AEA5-020AC06E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Buffering</a:t>
            </a:r>
            <a:r>
              <a:rPr lang="en-US" dirty="0"/>
              <a:t> at the receiver side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E5B4F-1E6D-554D-A850-9E8DCCF31280}"/>
              </a:ext>
            </a:extLst>
          </p:cNvPr>
          <p:cNvSpPr/>
          <p:nvPr/>
        </p:nvSpPr>
        <p:spPr>
          <a:xfrm>
            <a:off x="2637183" y="2471668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AC456-9565-8E40-8525-8544A7B46384}"/>
              </a:ext>
            </a:extLst>
          </p:cNvPr>
          <p:cNvSpPr/>
          <p:nvPr/>
        </p:nvSpPr>
        <p:spPr>
          <a:xfrm>
            <a:off x="2756452" y="2559394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AA84B-C400-6E48-B447-3D309C3357FE}"/>
              </a:ext>
            </a:extLst>
          </p:cNvPr>
          <p:cNvSpPr/>
          <p:nvPr/>
        </p:nvSpPr>
        <p:spPr>
          <a:xfrm>
            <a:off x="4224144" y="2559035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59663-288D-3F41-8356-CE0BF3369C19}"/>
              </a:ext>
            </a:extLst>
          </p:cNvPr>
          <p:cNvSpPr txBox="1"/>
          <p:nvPr/>
        </p:nvSpPr>
        <p:spPr>
          <a:xfrm>
            <a:off x="3233531" y="269263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00CDB-8FFB-DE41-900B-37586A1151C0}"/>
              </a:ext>
            </a:extLst>
          </p:cNvPr>
          <p:cNvSpPr txBox="1"/>
          <p:nvPr/>
        </p:nvSpPr>
        <p:spPr>
          <a:xfrm>
            <a:off x="4737655" y="2719500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7A2F38-BC8D-A644-A539-127813D4B0F9}"/>
              </a:ext>
            </a:extLst>
          </p:cNvPr>
          <p:cNvSpPr/>
          <p:nvPr/>
        </p:nvSpPr>
        <p:spPr>
          <a:xfrm>
            <a:off x="2635529" y="3896277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6969B-A3A2-974B-BF28-DCCFD6F62E8D}"/>
              </a:ext>
            </a:extLst>
          </p:cNvPr>
          <p:cNvSpPr/>
          <p:nvPr/>
        </p:nvSpPr>
        <p:spPr>
          <a:xfrm>
            <a:off x="2754798" y="39840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C02CE6-88E6-C347-A0AC-C606371620A1}"/>
              </a:ext>
            </a:extLst>
          </p:cNvPr>
          <p:cNvSpPr/>
          <p:nvPr/>
        </p:nvSpPr>
        <p:spPr>
          <a:xfrm>
            <a:off x="4222477" y="39894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937B8-EFF8-0D4D-B6BD-785393AE8DF4}"/>
              </a:ext>
            </a:extLst>
          </p:cNvPr>
          <p:cNvSpPr/>
          <p:nvPr/>
        </p:nvSpPr>
        <p:spPr>
          <a:xfrm>
            <a:off x="7108135" y="3974961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345B4-CD8B-724B-94A8-65459A47FAC7}"/>
              </a:ext>
            </a:extLst>
          </p:cNvPr>
          <p:cNvSpPr txBox="1"/>
          <p:nvPr/>
        </p:nvSpPr>
        <p:spPr>
          <a:xfrm>
            <a:off x="3231877" y="411724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923DCA-AEFF-2949-AE1B-5274066A947B}"/>
              </a:ext>
            </a:extLst>
          </p:cNvPr>
          <p:cNvSpPr txBox="1"/>
          <p:nvPr/>
        </p:nvSpPr>
        <p:spPr>
          <a:xfrm>
            <a:off x="4736001" y="414410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7AB826-5E94-5347-89AA-C10FB9E6382F}"/>
              </a:ext>
            </a:extLst>
          </p:cNvPr>
          <p:cNvSpPr txBox="1"/>
          <p:nvPr/>
        </p:nvSpPr>
        <p:spPr>
          <a:xfrm>
            <a:off x="7611720" y="4123366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FA82B2-41E5-9449-BEC0-152CB2D5EF1F}"/>
              </a:ext>
            </a:extLst>
          </p:cNvPr>
          <p:cNvSpPr/>
          <p:nvPr/>
        </p:nvSpPr>
        <p:spPr>
          <a:xfrm>
            <a:off x="2633875" y="5395360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92E084-1B7C-1041-A273-E6A0A772B01A}"/>
              </a:ext>
            </a:extLst>
          </p:cNvPr>
          <p:cNvSpPr/>
          <p:nvPr/>
        </p:nvSpPr>
        <p:spPr>
          <a:xfrm>
            <a:off x="2753144" y="54830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BD15C-6C94-7343-8EDF-A78B6F8F90DA}"/>
              </a:ext>
            </a:extLst>
          </p:cNvPr>
          <p:cNvSpPr/>
          <p:nvPr/>
        </p:nvSpPr>
        <p:spPr>
          <a:xfrm>
            <a:off x="4220823" y="54884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114FCD-94D8-A04A-A40A-5EDDE31D60C4}"/>
              </a:ext>
            </a:extLst>
          </p:cNvPr>
          <p:cNvSpPr/>
          <p:nvPr/>
        </p:nvSpPr>
        <p:spPr>
          <a:xfrm>
            <a:off x="7106481" y="548729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B266F-C0C9-924D-960E-446541F944F1}"/>
              </a:ext>
            </a:extLst>
          </p:cNvPr>
          <p:cNvSpPr txBox="1"/>
          <p:nvPr/>
        </p:nvSpPr>
        <p:spPr>
          <a:xfrm>
            <a:off x="3230223" y="5616331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71F6F-2773-614E-8CDC-B07B6E098FB8}"/>
              </a:ext>
            </a:extLst>
          </p:cNvPr>
          <p:cNvSpPr txBox="1"/>
          <p:nvPr/>
        </p:nvSpPr>
        <p:spPr>
          <a:xfrm>
            <a:off x="4734347" y="5643192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98C28-35EB-0F46-833B-7B4AA0FEF749}"/>
              </a:ext>
            </a:extLst>
          </p:cNvPr>
          <p:cNvSpPr txBox="1"/>
          <p:nvPr/>
        </p:nvSpPr>
        <p:spPr>
          <a:xfrm>
            <a:off x="7610066" y="562244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FFC444-B2B0-D143-89E0-0547167C8BEC}"/>
              </a:ext>
            </a:extLst>
          </p:cNvPr>
          <p:cNvSpPr/>
          <p:nvPr/>
        </p:nvSpPr>
        <p:spPr>
          <a:xfrm>
            <a:off x="5670281" y="5478030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032B9F-0A81-1F4E-9097-620CC53C114F}"/>
              </a:ext>
            </a:extLst>
          </p:cNvPr>
          <p:cNvSpPr txBox="1"/>
          <p:nvPr/>
        </p:nvSpPr>
        <p:spPr>
          <a:xfrm>
            <a:off x="6210308" y="565138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A990D8-BA94-1B4F-97CB-6C194DE24647}"/>
              </a:ext>
            </a:extLst>
          </p:cNvPr>
          <p:cNvSpPr txBox="1"/>
          <p:nvPr/>
        </p:nvSpPr>
        <p:spPr>
          <a:xfrm>
            <a:off x="9435548" y="1829277"/>
            <a:ext cx="231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Application can read up to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8DD625-CA73-1143-9BA9-FC64582B8D3A}"/>
              </a:ext>
            </a:extLst>
          </p:cNvPr>
          <p:cNvSpPr txBox="1"/>
          <p:nvPr/>
        </p:nvSpPr>
        <p:spPr>
          <a:xfrm>
            <a:off x="187203" y="1692054"/>
            <a:ext cx="231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Network writes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A63519-F30F-A34B-B000-9FB1D6045801}"/>
              </a:ext>
            </a:extLst>
          </p:cNvPr>
          <p:cNvSpPr txBox="1"/>
          <p:nvPr/>
        </p:nvSpPr>
        <p:spPr>
          <a:xfrm>
            <a:off x="3183844" y="6393154"/>
            <a:ext cx="4972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Memory on the receiver machine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7D2656B-0264-DA47-870C-396D9A5A04AF}"/>
              </a:ext>
            </a:extLst>
          </p:cNvPr>
          <p:cNvSpPr/>
          <p:nvPr/>
        </p:nvSpPr>
        <p:spPr>
          <a:xfrm>
            <a:off x="2358887" y="1829277"/>
            <a:ext cx="2312494" cy="556114"/>
          </a:xfrm>
          <a:custGeom>
            <a:avLst/>
            <a:gdLst>
              <a:gd name="connsiteX0" fmla="*/ 0 w 980661"/>
              <a:gd name="connsiteY0" fmla="*/ 224810 h 556114"/>
              <a:gd name="connsiteX1" fmla="*/ 742122 w 980661"/>
              <a:gd name="connsiteY1" fmla="*/ 12775 h 556114"/>
              <a:gd name="connsiteX2" fmla="*/ 980661 w 980661"/>
              <a:gd name="connsiteY2" fmla="*/ 556114 h 55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661" h="556114">
                <a:moveTo>
                  <a:pt x="0" y="224810"/>
                </a:moveTo>
                <a:cubicBezTo>
                  <a:pt x="289339" y="91184"/>
                  <a:pt x="578679" y="-42442"/>
                  <a:pt x="742122" y="12775"/>
                </a:cubicBezTo>
                <a:cubicBezTo>
                  <a:pt x="905565" y="67992"/>
                  <a:pt x="943113" y="312053"/>
                  <a:pt x="980661" y="55611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ACA6A42-077C-9548-B9C8-6D7CC1EA9931}"/>
              </a:ext>
            </a:extLst>
          </p:cNvPr>
          <p:cNvSpPr/>
          <p:nvPr/>
        </p:nvSpPr>
        <p:spPr>
          <a:xfrm>
            <a:off x="4871855" y="1470153"/>
            <a:ext cx="4550441" cy="888734"/>
          </a:xfrm>
          <a:custGeom>
            <a:avLst/>
            <a:gdLst>
              <a:gd name="connsiteX0" fmla="*/ 5698435 w 5698435"/>
              <a:gd name="connsiteY0" fmla="*/ 636943 h 888734"/>
              <a:gd name="connsiteX1" fmla="*/ 2199861 w 5698435"/>
              <a:gd name="connsiteY1" fmla="*/ 186369 h 888734"/>
              <a:gd name="connsiteX2" fmla="*/ 503582 w 5698435"/>
              <a:gd name="connsiteY2" fmla="*/ 40595 h 888734"/>
              <a:gd name="connsiteX3" fmla="*/ 0 w 5698435"/>
              <a:gd name="connsiteY3" fmla="*/ 888734 h 88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8435" h="888734">
                <a:moveTo>
                  <a:pt x="5698435" y="636943"/>
                </a:moveTo>
                <a:lnTo>
                  <a:pt x="2199861" y="186369"/>
                </a:lnTo>
                <a:cubicBezTo>
                  <a:pt x="1334052" y="86978"/>
                  <a:pt x="870226" y="-76466"/>
                  <a:pt x="503582" y="40595"/>
                </a:cubicBezTo>
                <a:cubicBezTo>
                  <a:pt x="136938" y="157656"/>
                  <a:pt x="68469" y="523195"/>
                  <a:pt x="0" y="88873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31B74CD-3AC9-B24D-90AB-368CFBFA9CB3}"/>
              </a:ext>
            </a:extLst>
          </p:cNvPr>
          <p:cNvSpPr/>
          <p:nvPr/>
        </p:nvSpPr>
        <p:spPr>
          <a:xfrm>
            <a:off x="1343553" y="2809461"/>
            <a:ext cx="6743588" cy="1166191"/>
          </a:xfrm>
          <a:custGeom>
            <a:avLst/>
            <a:gdLst>
              <a:gd name="connsiteX0" fmla="*/ 312969 w 3528302"/>
              <a:gd name="connsiteY0" fmla="*/ 0 h 1166191"/>
              <a:gd name="connsiteX1" fmla="*/ 259960 w 3528302"/>
              <a:gd name="connsiteY1" fmla="*/ 781878 h 1166191"/>
              <a:gd name="connsiteX2" fmla="*/ 3135682 w 3528302"/>
              <a:gd name="connsiteY2" fmla="*/ 848139 h 1166191"/>
              <a:gd name="connsiteX3" fmla="*/ 3427230 w 3528302"/>
              <a:gd name="connsiteY3" fmla="*/ 1166191 h 116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02" h="1166191">
                <a:moveTo>
                  <a:pt x="312969" y="0"/>
                </a:moveTo>
                <a:cubicBezTo>
                  <a:pt x="51238" y="320261"/>
                  <a:pt x="-210492" y="640522"/>
                  <a:pt x="259960" y="781878"/>
                </a:cubicBezTo>
                <a:cubicBezTo>
                  <a:pt x="730412" y="923234"/>
                  <a:pt x="2607804" y="784087"/>
                  <a:pt x="3135682" y="848139"/>
                </a:cubicBezTo>
                <a:cubicBezTo>
                  <a:pt x="3663560" y="912191"/>
                  <a:pt x="3545395" y="1039191"/>
                  <a:pt x="3427230" y="1166191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5290CC-F25F-684F-BD90-18C4E3561BFD}"/>
              </a:ext>
            </a:extLst>
          </p:cNvPr>
          <p:cNvSpPr/>
          <p:nvPr/>
        </p:nvSpPr>
        <p:spPr>
          <a:xfrm>
            <a:off x="4876800" y="3273287"/>
            <a:ext cx="4757530" cy="1868579"/>
          </a:xfrm>
          <a:custGeom>
            <a:avLst/>
            <a:gdLst>
              <a:gd name="connsiteX0" fmla="*/ 4757530 w 4757530"/>
              <a:gd name="connsiteY0" fmla="*/ 0 h 1868579"/>
              <a:gd name="connsiteX1" fmla="*/ 3988904 w 4757530"/>
              <a:gd name="connsiteY1" fmla="*/ 1391478 h 1868579"/>
              <a:gd name="connsiteX2" fmla="*/ 2915478 w 4757530"/>
              <a:gd name="connsiteY2" fmla="*/ 1789043 h 1868579"/>
              <a:gd name="connsiteX3" fmla="*/ 821635 w 4757530"/>
              <a:gd name="connsiteY3" fmla="*/ 1842052 h 1868579"/>
              <a:gd name="connsiteX4" fmla="*/ 0 w 4757530"/>
              <a:gd name="connsiteY4" fmla="*/ 1470991 h 186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7530" h="1868579">
                <a:moveTo>
                  <a:pt x="4757530" y="0"/>
                </a:moveTo>
                <a:cubicBezTo>
                  <a:pt x="4526721" y="546652"/>
                  <a:pt x="4295913" y="1093304"/>
                  <a:pt x="3988904" y="1391478"/>
                </a:cubicBezTo>
                <a:cubicBezTo>
                  <a:pt x="3681895" y="1689652"/>
                  <a:pt x="3443356" y="1713947"/>
                  <a:pt x="2915478" y="1789043"/>
                </a:cubicBezTo>
                <a:cubicBezTo>
                  <a:pt x="2387600" y="1864139"/>
                  <a:pt x="1307548" y="1895061"/>
                  <a:pt x="821635" y="1842052"/>
                </a:cubicBezTo>
                <a:cubicBezTo>
                  <a:pt x="335722" y="1789043"/>
                  <a:pt x="167861" y="1630017"/>
                  <a:pt x="0" y="1470991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194831C-857A-C542-B93E-A886BC45E956}"/>
              </a:ext>
            </a:extLst>
          </p:cNvPr>
          <p:cNvSpPr/>
          <p:nvPr/>
        </p:nvSpPr>
        <p:spPr>
          <a:xfrm>
            <a:off x="751646" y="2835965"/>
            <a:ext cx="5105815" cy="2557670"/>
          </a:xfrm>
          <a:custGeom>
            <a:avLst/>
            <a:gdLst>
              <a:gd name="connsiteX0" fmla="*/ 202511 w 5105815"/>
              <a:gd name="connsiteY0" fmla="*/ 0 h 2557670"/>
              <a:gd name="connsiteX1" fmla="*/ 401293 w 5105815"/>
              <a:gd name="connsiteY1" fmla="*/ 2292626 h 2557670"/>
              <a:gd name="connsiteX2" fmla="*/ 3820354 w 5105815"/>
              <a:gd name="connsiteY2" fmla="*/ 2252870 h 2557670"/>
              <a:gd name="connsiteX3" fmla="*/ 5105815 w 5105815"/>
              <a:gd name="connsiteY3" fmla="*/ 255767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815" h="2557670">
                <a:moveTo>
                  <a:pt x="202511" y="0"/>
                </a:moveTo>
                <a:cubicBezTo>
                  <a:pt x="415" y="958574"/>
                  <a:pt x="-201681" y="1917148"/>
                  <a:pt x="401293" y="2292626"/>
                </a:cubicBezTo>
                <a:cubicBezTo>
                  <a:pt x="1004267" y="2668104"/>
                  <a:pt x="3036267" y="2208696"/>
                  <a:pt x="3820354" y="2252870"/>
                </a:cubicBezTo>
                <a:cubicBezTo>
                  <a:pt x="4604441" y="2297044"/>
                  <a:pt x="4855128" y="2427357"/>
                  <a:pt x="5105815" y="255767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EEEDCEE-7640-C744-86E6-6B6586FFBF36}"/>
              </a:ext>
            </a:extLst>
          </p:cNvPr>
          <p:cNvSpPr/>
          <p:nvPr/>
        </p:nvSpPr>
        <p:spPr>
          <a:xfrm>
            <a:off x="8454887" y="3551583"/>
            <a:ext cx="1563756" cy="2279374"/>
          </a:xfrm>
          <a:custGeom>
            <a:avLst/>
            <a:gdLst>
              <a:gd name="connsiteX0" fmla="*/ 1563756 w 1563756"/>
              <a:gd name="connsiteY0" fmla="*/ 0 h 2279374"/>
              <a:gd name="connsiteX1" fmla="*/ 821635 w 1563756"/>
              <a:gd name="connsiteY1" fmla="*/ 1643269 h 2279374"/>
              <a:gd name="connsiteX2" fmla="*/ 0 w 1563756"/>
              <a:gd name="connsiteY2" fmla="*/ 2279374 h 227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756" h="2279374">
                <a:moveTo>
                  <a:pt x="1563756" y="0"/>
                </a:moveTo>
                <a:cubicBezTo>
                  <a:pt x="1323008" y="631686"/>
                  <a:pt x="1082261" y="1263373"/>
                  <a:pt x="821635" y="1643269"/>
                </a:cubicBezTo>
                <a:cubicBezTo>
                  <a:pt x="561009" y="2023165"/>
                  <a:pt x="280504" y="2151269"/>
                  <a:pt x="0" y="2279374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38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32" grpId="0"/>
      <p:bldP spid="33" grpId="0"/>
      <p:bldP spid="35" grpId="0" animBg="1"/>
      <p:bldP spid="37" grpId="0" animBg="1"/>
      <p:bldP spid="38" grpId="0" animBg="1"/>
      <p:bldP spid="42" grpId="0" animBg="1"/>
      <p:bldP spid="43" grpId="0" animBg="1"/>
      <p:bldP spid="4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6A6A-325C-F943-A03A-AA891EA8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90AF-DB19-524F-966E-B64B8024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/>
          </a:bodyPr>
          <a:lstStyle/>
          <a:p>
            <a:r>
              <a:rPr lang="en-US" dirty="0"/>
              <a:t>The TCP  receiver uses a </a:t>
            </a:r>
            <a:r>
              <a:rPr lang="en-US" dirty="0">
                <a:solidFill>
                  <a:srgbClr val="C00000"/>
                </a:solidFill>
              </a:rPr>
              <a:t>memory buffer</a:t>
            </a:r>
            <a:r>
              <a:rPr lang="en-US" dirty="0"/>
              <a:t> to hold packets until they can be read by the application in order</a:t>
            </a:r>
          </a:p>
          <a:p>
            <a:endParaRPr lang="en-US" dirty="0"/>
          </a:p>
          <a:p>
            <a:r>
              <a:rPr lang="en-US" dirty="0"/>
              <a:t>This process is known as </a:t>
            </a:r>
            <a:r>
              <a:rPr lang="en-US" dirty="0">
                <a:solidFill>
                  <a:srgbClr val="C00000"/>
                </a:solidFill>
              </a:rPr>
              <a:t>TCP reassembly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7612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4ACE-5225-034E-80E1-138452F9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TCP reassembly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2FE-6739-9B4A-A0A2-995732A8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Packets cannot be delivered to an application if there is an in-order packet missing from the receiver’s buffer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TCP application throughput will suffer </a:t>
            </a:r>
            <a:r>
              <a:rPr lang="en-US" dirty="0"/>
              <a:t>if there is too much packet reordering in the network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There is only so much the receiver can buffer before dropping subsequent packets (even if successfully arrived at receiver)</a:t>
            </a:r>
          </a:p>
          <a:p>
            <a:pPr lvl="1"/>
            <a:r>
              <a:rPr lang="en-US" dirty="0"/>
              <a:t>A TCP sender can only send as much as the </a:t>
            </a:r>
            <a:r>
              <a:rPr lang="en-US" dirty="0">
                <a:solidFill>
                  <a:srgbClr val="C00000"/>
                </a:solidFill>
              </a:rPr>
              <a:t>free receiver buffer space </a:t>
            </a:r>
            <a:r>
              <a:rPr lang="en-US" dirty="0"/>
              <a:t>available before packets are dropped at the receiver</a:t>
            </a:r>
          </a:p>
          <a:p>
            <a:pPr lvl="1"/>
            <a:r>
              <a:rPr lang="en-US" dirty="0"/>
              <a:t>This number is called the </a:t>
            </a:r>
            <a:r>
              <a:rPr lang="en-US" dirty="0">
                <a:solidFill>
                  <a:srgbClr val="C00000"/>
                </a:solidFill>
              </a:rPr>
              <a:t>receiver window size</a:t>
            </a:r>
          </a:p>
          <a:p>
            <a:pPr lvl="1"/>
            <a:r>
              <a:rPr lang="en-US" dirty="0"/>
              <a:t>TCP is said to implement </a:t>
            </a:r>
            <a:r>
              <a:rPr lang="en-US" dirty="0">
                <a:solidFill>
                  <a:srgbClr val="C00000"/>
                </a:solidFill>
              </a:rPr>
              <a:t>flow control</a:t>
            </a:r>
          </a:p>
        </p:txBody>
      </p:sp>
    </p:spTree>
    <p:extLst>
      <p:ext uri="{BB962C8B-B14F-4D97-AF65-F5344CB8AC3E}">
        <p14:creationId xmlns:p14="http://schemas.microsoft.com/office/powerpoint/2010/main" val="358573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FE55-BE47-D942-9B7A-DA8827A0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Core: Best effort packet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85887-E137-534D-94C8-4D8CB6C9C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Routers (typically) make no guarantees about </a:t>
            </a:r>
          </a:p>
          <a:p>
            <a:endParaRPr lang="en-US" dirty="0"/>
          </a:p>
          <a:p>
            <a:r>
              <a:rPr lang="en-US" dirty="0"/>
              <a:t>… whether packets get delivered</a:t>
            </a:r>
          </a:p>
          <a:p>
            <a:r>
              <a:rPr lang="en-US" dirty="0"/>
              <a:t>… whether packets will reach without being corrupted</a:t>
            </a:r>
          </a:p>
          <a:p>
            <a:r>
              <a:rPr lang="en-US" dirty="0"/>
              <a:t>… whether packets will reach the other side in order</a:t>
            </a:r>
          </a:p>
          <a:p>
            <a:r>
              <a:rPr lang="en-US" dirty="0"/>
              <a:t>… the app performance experienced by a user</a:t>
            </a:r>
          </a:p>
          <a:p>
            <a:endParaRPr lang="en-US" dirty="0"/>
          </a:p>
          <a:p>
            <a:r>
              <a:rPr lang="en-US" dirty="0"/>
              <a:t>So how are we still able to get good performance over the Internet?</a:t>
            </a:r>
          </a:p>
        </p:txBody>
      </p:sp>
    </p:spTree>
    <p:extLst>
      <p:ext uri="{BB962C8B-B14F-4D97-AF65-F5344CB8AC3E}">
        <p14:creationId xmlns:p14="http://schemas.microsoft.com/office/powerpoint/2010/main" val="212406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42889-EBEF-7C4F-88CA-761CE526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B0FAD-CFC1-8740-9425-08EE02289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68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How should multiple endpoints share 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8458-3E35-A04C-A103-3E9DA3DB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81522" cy="50323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It is difficult to know where the </a:t>
            </a:r>
            <a:r>
              <a:rPr lang="en-US" dirty="0">
                <a:solidFill>
                  <a:srgbClr val="C00000"/>
                </a:solidFill>
              </a:rPr>
              <a:t>bottleneck</a:t>
            </a:r>
            <a:r>
              <a:rPr lang="en-US" dirty="0"/>
              <a:t> link is</a:t>
            </a:r>
          </a:p>
          <a:p>
            <a:r>
              <a:rPr lang="en-US" dirty="0"/>
              <a:t>It is difficult to know how many other endpoints are using that link</a:t>
            </a:r>
          </a:p>
          <a:p>
            <a:r>
              <a:rPr lang="en-US" dirty="0"/>
              <a:t>Endpoints may join and leave at any time</a:t>
            </a:r>
          </a:p>
          <a:p>
            <a:r>
              <a:rPr lang="en-US" dirty="0"/>
              <a:t>Network paths may change over time, leading to different bottleneck links (with different link rates) over time 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2042021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4348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800080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705976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2011308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614398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2011308"/>
            <a:ext cx="939800" cy="1016000"/>
          </a:xfrm>
          <a:prstGeom prst="rect">
            <a:avLst/>
          </a:prstGeom>
        </p:spPr>
      </p:pic>
      <p:pic>
        <p:nvPicPr>
          <p:cNvPr id="11" name="Picture 5" descr="ANd9GcTXHm9XcH9T0I0EOJrLBOGANosV-xO3mlldiVZue4LYNHmLIOt0">
            <a:extLst>
              <a:ext uri="{FF2B5EF4-FFF2-40B4-BE49-F238E27FC236}">
                <a16:creationId xmlns:a16="http://schemas.microsoft.com/office/drawing/2014/main" id="{68345F7C-D9E6-D14B-9A50-61FB5316A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855178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3027308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17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</p:spTree>
    <p:extLst>
      <p:ext uri="{BB962C8B-B14F-4D97-AF65-F5344CB8AC3E}">
        <p14:creationId xmlns:p14="http://schemas.microsoft.com/office/powerpoint/2010/main" val="3515275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</a:t>
            </a:r>
            <a:r>
              <a:rPr lang="en-US" sz="3200" dirty="0">
                <a:latin typeface="Helvetica" pitchFamily="2" charset="0"/>
              </a:rPr>
              <a:t> to converge to an efficient 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4" y="3896139"/>
            <a:ext cx="87199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 one can centrally view or control all the endpoints and bottlenecks in the Internet. 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Every endpoint must try to reach a globally good outcome by itself: i.e., in a distributed fashion.</a:t>
            </a:r>
          </a:p>
        </p:txBody>
      </p:sp>
    </p:spTree>
    <p:extLst>
      <p:ext uri="{BB962C8B-B14F-4D97-AF65-F5344CB8AC3E}">
        <p14:creationId xmlns:p14="http://schemas.microsoft.com/office/powerpoint/2010/main" val="937053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efficient </a:t>
            </a:r>
            <a:r>
              <a:rPr lang="en-US" sz="3200" dirty="0">
                <a:latin typeface="Helvetica" pitchFamily="2" charset="0"/>
              </a:rPr>
              <a:t>and fair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3" y="3896139"/>
            <a:ext cx="10243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is spare capacity in the bottleneck link, the endpoint should use it.</a:t>
            </a:r>
          </a:p>
        </p:txBody>
      </p:sp>
    </p:spTree>
    <p:extLst>
      <p:ext uri="{BB962C8B-B14F-4D97-AF65-F5344CB8AC3E}">
        <p14:creationId xmlns:p14="http://schemas.microsoft.com/office/powerpoint/2010/main" val="3994335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 </a:t>
            </a:r>
            <a:r>
              <a:rPr lang="en-US" sz="3200" dirty="0">
                <a:latin typeface="Helvetica" pitchFamily="2" charset="0"/>
              </a:rPr>
              <a:t>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364974" y="3896139"/>
            <a:ext cx="8812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If there are N endpoints sharing a bottleneck link, they should be able to get equitable shares of the link’s capacity.</a:t>
            </a:r>
          </a:p>
        </p:txBody>
      </p:sp>
    </p:spTree>
    <p:extLst>
      <p:ext uri="{BB962C8B-B14F-4D97-AF65-F5344CB8AC3E}">
        <p14:creationId xmlns:p14="http://schemas.microsoft.com/office/powerpoint/2010/main" val="1052700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is to use a distributed algorithm to converge to an efficient and fair outcome.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33654-ED2D-6D4B-96ED-C65A27EDE116}"/>
              </a:ext>
            </a:extLst>
          </p:cNvPr>
          <p:cNvSpPr txBox="1"/>
          <p:nvPr/>
        </p:nvSpPr>
        <p:spPr>
          <a:xfrm>
            <a:off x="1364974" y="3896139"/>
            <a:ext cx="881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So, how to achieve this?</a:t>
            </a:r>
          </a:p>
        </p:txBody>
      </p:sp>
    </p:spTree>
    <p:extLst>
      <p:ext uri="{BB962C8B-B14F-4D97-AF65-F5344CB8AC3E}">
        <p14:creationId xmlns:p14="http://schemas.microsoft.com/office/powerpoint/2010/main" val="1969091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9ECD-8DBF-4C46-886C-6D5FDAD13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from network offers clues…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D2C33-39D7-0A4E-A0FB-6E03ABE19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73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Signals</a:t>
            </a:r>
          </a:p>
          <a:p>
            <a:pPr lvl="1"/>
            <a:r>
              <a:rPr lang="en-US" dirty="0"/>
              <a:t>Packets being dropped (ex, RTO fires)</a:t>
            </a:r>
          </a:p>
          <a:p>
            <a:pPr lvl="1"/>
            <a:r>
              <a:rPr lang="en-US" dirty="0"/>
              <a:t>Packets being delayed</a:t>
            </a:r>
          </a:p>
          <a:p>
            <a:pPr lvl="1"/>
            <a:r>
              <a:rPr lang="en-US" dirty="0"/>
              <a:t>Rate of incoming ACKs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Knobs</a:t>
            </a:r>
          </a:p>
          <a:p>
            <a:pPr lvl="1"/>
            <a:r>
              <a:rPr lang="en-US" dirty="0"/>
              <a:t>What can you change to “probe” the sending rate?</a:t>
            </a:r>
          </a:p>
          <a:p>
            <a:pPr lvl="1"/>
            <a:r>
              <a:rPr lang="en-US" dirty="0"/>
              <a:t>Suppose receiver buffer is unbounded:</a:t>
            </a:r>
          </a:p>
          <a:p>
            <a:pPr lvl="2"/>
            <a:r>
              <a:rPr lang="en-US" dirty="0"/>
              <a:t>The amount of in-flight data is called the </a:t>
            </a:r>
            <a:r>
              <a:rPr lang="en-US" dirty="0">
                <a:solidFill>
                  <a:srgbClr val="C00000"/>
                </a:solidFill>
              </a:rPr>
              <a:t>congestion window</a:t>
            </a:r>
            <a:endParaRPr lang="en-US" dirty="0"/>
          </a:p>
          <a:p>
            <a:pPr lvl="1"/>
            <a:r>
              <a:rPr lang="en-US" dirty="0"/>
              <a:t>Increase congestion window: e.g., by x or by a factor of x</a:t>
            </a:r>
          </a:p>
          <a:p>
            <a:pPr lvl="1"/>
            <a:r>
              <a:rPr lang="en-US" dirty="0"/>
              <a:t>Decrease congestion window: e.g., by x or by a factor of 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DD0660C-9A11-9E44-A7D1-FF57A0F5608C}"/>
              </a:ext>
            </a:extLst>
          </p:cNvPr>
          <p:cNvSpPr/>
          <p:nvPr/>
        </p:nvSpPr>
        <p:spPr>
          <a:xfrm>
            <a:off x="7315200" y="1987826"/>
            <a:ext cx="397565" cy="165652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E6469-1AD0-E94E-A488-E8A92A224A0F}"/>
              </a:ext>
            </a:extLst>
          </p:cNvPr>
          <p:cNvSpPr txBox="1"/>
          <p:nvPr/>
        </p:nvSpPr>
        <p:spPr>
          <a:xfrm>
            <a:off x="7832034" y="2400588"/>
            <a:ext cx="3763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“Implicit” feedback signals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(more on explicit signals later)</a:t>
            </a:r>
          </a:p>
        </p:txBody>
      </p:sp>
    </p:spTree>
    <p:extLst>
      <p:ext uri="{BB962C8B-B14F-4D97-AF65-F5344CB8AC3E}">
        <p14:creationId xmlns:p14="http://schemas.microsoft.com/office/powerpoint/2010/main" val="351214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5BB369-61F4-834F-A939-1AEEFFF711A7}"/>
              </a:ext>
            </a:extLst>
          </p:cNvPr>
          <p:cNvSpPr txBox="1"/>
          <p:nvPr/>
        </p:nvSpPr>
        <p:spPr>
          <a:xfrm>
            <a:off x="2392017" y="2756452"/>
            <a:ext cx="7407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Helvetica" pitchFamily="2" charset="0"/>
              </a:rPr>
              <a:t>Time for an activity</a:t>
            </a:r>
          </a:p>
        </p:txBody>
      </p:sp>
    </p:spTree>
    <p:extLst>
      <p:ext uri="{BB962C8B-B14F-4D97-AF65-F5344CB8AC3E}">
        <p14:creationId xmlns:p14="http://schemas.microsoft.com/office/powerpoint/2010/main" val="3557169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AA49-0214-8043-89BE-6984E58A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 clocking: steady state behavior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30A02D2A-9136-BC41-BD05-E19AE9034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8591" y="1563805"/>
            <a:ext cx="9094818" cy="4705924"/>
          </a:xfrm>
        </p:spPr>
      </p:pic>
    </p:spTree>
    <p:extLst>
      <p:ext uri="{BB962C8B-B14F-4D97-AF65-F5344CB8AC3E}">
        <p14:creationId xmlns:p14="http://schemas.microsoft.com/office/powerpoint/2010/main" val="416436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Edge: Application guarantees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How should endpoints provide guarantees to applications?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Transport </a:t>
            </a:r>
            <a:r>
              <a:rPr lang="en-US" dirty="0"/>
              <a:t>software on the endpoint is in charge of implementing guarantees on top of an unreliable network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Ordered delivery</a:t>
            </a:r>
          </a:p>
          <a:p>
            <a:pPr lvl="1"/>
            <a:r>
              <a:rPr lang="en-US" dirty="0"/>
              <a:t>Packet delay not exceeding 50 </a:t>
            </a:r>
            <a:r>
              <a:rPr lang="en-US" dirty="0" err="1"/>
              <a:t>ms</a:t>
            </a:r>
            <a:r>
              <a:rPr lang="en-US" dirty="0"/>
              <a:t>?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0EC0C-D14C-FB4E-9E0B-3517CEAF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25972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A281-CF8F-1C47-8E7C-D1CE0316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how to get to steady state?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04CA-88B7-4B4C-AF38-74E1A1B13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 start?</a:t>
            </a:r>
          </a:p>
          <a:p>
            <a:r>
              <a:rPr lang="en-US" dirty="0"/>
              <a:t>Additive increase, multiplicative decrease (</a:t>
            </a:r>
            <a:r>
              <a:rPr lang="en-US" dirty="0">
                <a:solidFill>
                  <a:srgbClr val="C00000"/>
                </a:solidFill>
              </a:rPr>
              <a:t>AIMD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9EE182-C60B-1847-8A36-435753603EAA}"/>
              </a:ext>
            </a:extLst>
          </p:cNvPr>
          <p:cNvSpPr>
            <a:spLocks/>
          </p:cNvSpPr>
          <p:nvPr/>
        </p:nvSpPr>
        <p:spPr bwMode="auto">
          <a:xfrm>
            <a:off x="2667000" y="3486157"/>
            <a:ext cx="7010400" cy="26670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1968 h 1968"/>
              <a:gd name="T4" fmla="*/ 4416 w 4416"/>
              <a:gd name="T5" fmla="*/ 1968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A095B62-AC7C-EE42-9D7A-B9B1F548AA54}"/>
              </a:ext>
            </a:extLst>
          </p:cNvPr>
          <p:cNvSpPr>
            <a:spLocks/>
          </p:cNvSpPr>
          <p:nvPr/>
        </p:nvSpPr>
        <p:spPr bwMode="auto">
          <a:xfrm>
            <a:off x="2667000" y="4143381"/>
            <a:ext cx="7162800" cy="1981200"/>
          </a:xfrm>
          <a:custGeom>
            <a:avLst/>
            <a:gdLst>
              <a:gd name="T0" fmla="*/ 0 w 4512"/>
              <a:gd name="T1" fmla="*/ 1248 h 1248"/>
              <a:gd name="T2" fmla="*/ 1152 w 4512"/>
              <a:gd name="T3" fmla="*/ 336 h 1248"/>
              <a:gd name="T4" fmla="*/ 1152 w 4512"/>
              <a:gd name="T5" fmla="*/ 816 h 1248"/>
              <a:gd name="T6" fmla="*/ 1536 w 4512"/>
              <a:gd name="T7" fmla="*/ 528 h 1248"/>
              <a:gd name="T8" fmla="*/ 1536 w 4512"/>
              <a:gd name="T9" fmla="*/ 960 h 1248"/>
              <a:gd name="T10" fmla="*/ 2832 w 4512"/>
              <a:gd name="T11" fmla="*/ 0 h 1248"/>
              <a:gd name="T12" fmla="*/ 2832 w 4512"/>
              <a:gd name="T13" fmla="*/ 720 h 1248"/>
              <a:gd name="T14" fmla="*/ 3504 w 4512"/>
              <a:gd name="T15" fmla="*/ 240 h 1248"/>
              <a:gd name="T16" fmla="*/ 3504 w 4512"/>
              <a:gd name="T17" fmla="*/ 864 h 1248"/>
              <a:gd name="T18" fmla="*/ 4224 w 4512"/>
              <a:gd name="T19" fmla="*/ 288 h 1248"/>
              <a:gd name="T20" fmla="*/ 4224 w 4512"/>
              <a:gd name="T21" fmla="*/ 816 h 1248"/>
              <a:gd name="T22" fmla="*/ 4512 w 4512"/>
              <a:gd name="T23" fmla="*/ 576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7BAB02F-978E-A94C-A248-8B124E2F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59" y="4032682"/>
            <a:ext cx="17443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altLang="x-none" sz="2400" b="0" dirty="0">
                <a:latin typeface="Helvetica" pitchFamily="2" charset="0"/>
              </a:rPr>
              <a:t>Congestion</a:t>
            </a:r>
          </a:p>
          <a:p>
            <a:pPr algn="r"/>
            <a:r>
              <a:rPr lang="en-US" altLang="x-none" sz="2400" b="0" dirty="0">
                <a:latin typeface="Helvetica" pitchFamily="2" charset="0"/>
              </a:rPr>
              <a:t>Window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D096DD9-238F-9F48-8398-6FCAE6DD1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6673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B400A09E-B2BB-E141-906D-001172183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9815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B714B0AB-026E-6744-9E46-2056CF1D1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981581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3A3DCF4-B576-3D4F-8D08-BB15BF508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180019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halved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F9C12FD-6FC8-9742-ABBA-1B0994C70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7623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702BE1BB-3A74-D940-B17C-C06E005F3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90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894B54EF-F3DE-374C-96A3-E107CE674D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1" y="3457581"/>
            <a:ext cx="365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CC163273-9152-B843-8A03-901A0C0FD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609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A8103D1A-B2D9-C940-A740-D75BA0E26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36861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07A4DE5B-AE23-2D40-A2A0-89D422DF8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375031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Helvetica" pitchFamily="2" charset="0"/>
              </a:rPr>
              <a:t>Loss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BF706244-8F89-1B44-B423-5ADA0E6EF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480" y="6200781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625470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16AAC-6165-0F43-A975-2C14318FB91A}" type="slidenum">
              <a:rPr lang="en-US" altLang="x-none"/>
              <a:pPr/>
              <a:t>31</a:t>
            </a:fld>
            <a:endParaRPr lang="en-US" altLang="x-none"/>
          </a:p>
        </p:txBody>
      </p:sp>
      <p:grpSp>
        <p:nvGrpSpPr>
          <p:cNvPr id="542757" name="Group 37"/>
          <p:cNvGrpSpPr>
            <a:grpSpLocks/>
          </p:cNvGrpSpPr>
          <p:nvPr/>
        </p:nvGrpSpPr>
        <p:grpSpPr bwMode="auto">
          <a:xfrm>
            <a:off x="6324602" y="1371600"/>
            <a:ext cx="2043113" cy="2057400"/>
            <a:chOff x="3024" y="864"/>
            <a:chExt cx="1287" cy="1296"/>
          </a:xfrm>
        </p:grpSpPr>
        <p:sp>
          <p:nvSpPr>
            <p:cNvPr id="542750" name="Freeform 30"/>
            <p:cNvSpPr>
              <a:spLocks/>
            </p:cNvSpPr>
            <p:nvPr/>
          </p:nvSpPr>
          <p:spPr bwMode="auto">
            <a:xfrm>
              <a:off x="3024" y="864"/>
              <a:ext cx="1008" cy="1296"/>
            </a:xfrm>
            <a:custGeom>
              <a:avLst/>
              <a:gdLst>
                <a:gd name="T0" fmla="*/ 0 w 1008"/>
                <a:gd name="T1" fmla="*/ 1248 h 1296"/>
                <a:gd name="T2" fmla="*/ 1008 w 1008"/>
                <a:gd name="T3" fmla="*/ 288 h 1296"/>
                <a:gd name="T4" fmla="*/ 576 w 1008"/>
                <a:gd name="T5" fmla="*/ 0 h 1296"/>
                <a:gd name="T6" fmla="*/ 0 w 1008"/>
                <a:gd name="T7" fmla="*/ 1296 h 1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296">
                  <a:moveTo>
                    <a:pt x="0" y="1248"/>
                  </a:moveTo>
                  <a:lnTo>
                    <a:pt x="1008" y="288"/>
                  </a:lnTo>
                  <a:lnTo>
                    <a:pt x="576" y="0"/>
                  </a:lnTo>
                  <a:lnTo>
                    <a:pt x="0" y="1296"/>
                  </a:lnTo>
                </a:path>
              </a:pathLst>
            </a:custGeom>
            <a:solidFill>
              <a:srgbClr val="99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2000">
                <a:latin typeface="Helvetica" pitchFamily="2" charset="0"/>
              </a:endParaRPr>
            </a:p>
          </p:txBody>
        </p:sp>
        <p:sp>
          <p:nvSpPr>
            <p:cNvPr id="542740" name="Text Box 20"/>
            <p:cNvSpPr txBox="1">
              <a:spLocks noChangeArrowheads="1"/>
            </p:cNvSpPr>
            <p:nvPr/>
          </p:nvSpPr>
          <p:spPr bwMode="auto">
            <a:xfrm>
              <a:off x="3576" y="1346"/>
              <a:ext cx="735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2000" dirty="0">
                  <a:latin typeface="Helvetica" pitchFamily="2" charset="0"/>
                </a:rPr>
                <a:t>(b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1</a:t>
              </a:r>
              <a:r>
                <a:rPr lang="en-US" altLang="x-none" sz="2000" dirty="0">
                  <a:latin typeface="Helvetica" pitchFamily="2" charset="0"/>
                </a:rPr>
                <a:t>+a</a:t>
              </a:r>
              <a:r>
                <a:rPr lang="en-US" altLang="x-none" sz="2000" baseline="-25000" dirty="0">
                  <a:latin typeface="Helvetica" pitchFamily="2" charset="0"/>
                </a:rPr>
                <a:t>I</a:t>
              </a:r>
              <a:r>
                <a:rPr lang="en-US" altLang="x-none" sz="2000" dirty="0">
                  <a:latin typeface="Helvetica" pitchFamily="2" charset="0"/>
                </a:rPr>
                <a:t>,</a:t>
              </a:r>
              <a:br>
                <a:rPr lang="en-US" altLang="x-none" sz="2000" dirty="0">
                  <a:latin typeface="Helvetica" pitchFamily="2" charset="0"/>
                </a:rPr>
              </a:br>
              <a:r>
                <a:rPr lang="en-US" altLang="x-none" sz="2000" dirty="0">
                  <a:latin typeface="Helvetica" pitchFamily="2" charset="0"/>
                </a:rPr>
                <a:t>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2</a:t>
              </a:r>
              <a:r>
                <a:rPr lang="en-US" altLang="x-none" sz="2000" dirty="0">
                  <a:latin typeface="Helvetica" pitchFamily="2" charset="0"/>
                </a:rPr>
                <a:t>+a</a:t>
              </a:r>
              <a:r>
                <a:rPr lang="en-US" altLang="x-none" sz="2000" baseline="-25000" dirty="0">
                  <a:latin typeface="Helvetica" pitchFamily="2" charset="0"/>
                </a:rPr>
                <a:t>I</a:t>
              </a:r>
              <a:r>
                <a:rPr lang="en-US" altLang="x-none" sz="2000" dirty="0">
                  <a:latin typeface="Helvetica" pitchFamily="2" charset="0"/>
                </a:rPr>
                <a:t>)</a:t>
              </a:r>
            </a:p>
          </p:txBody>
        </p:sp>
        <p:sp>
          <p:nvSpPr>
            <p:cNvPr id="542731" name="Oval 11"/>
            <p:cNvSpPr>
              <a:spLocks noChangeArrowheads="1"/>
            </p:cNvSpPr>
            <p:nvPr/>
          </p:nvSpPr>
          <p:spPr bwMode="auto">
            <a:xfrm>
              <a:off x="3552" y="163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2000">
                <a:latin typeface="Helvetica" pitchFamily="2" charset="0"/>
              </a:endParaRPr>
            </a:p>
          </p:txBody>
        </p:sp>
        <p:sp>
          <p:nvSpPr>
            <p:cNvPr id="542736" name="Line 16"/>
            <p:cNvSpPr>
              <a:spLocks noChangeShapeType="1"/>
            </p:cNvSpPr>
            <p:nvPr/>
          </p:nvSpPr>
          <p:spPr bwMode="auto">
            <a:xfrm flipH="1">
              <a:off x="3072" y="1680"/>
              <a:ext cx="432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sz="2000">
                <a:latin typeface="Helvetica" pitchFamily="2" charset="0"/>
              </a:endParaRPr>
            </a:p>
          </p:txBody>
        </p:sp>
      </p:grpSp>
      <p:sp>
        <p:nvSpPr>
          <p:cNvPr id="542723" name="Line 3"/>
          <p:cNvSpPr>
            <a:spLocks noChangeShapeType="1"/>
          </p:cNvSpPr>
          <p:nvPr/>
        </p:nvSpPr>
        <p:spPr bwMode="auto">
          <a:xfrm flipH="1" flipV="1">
            <a:off x="5334000" y="13716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24" name="Text Box 4"/>
          <p:cNvSpPr txBox="1">
            <a:spLocks noChangeArrowheads="1"/>
          </p:cNvSpPr>
          <p:nvPr/>
        </p:nvSpPr>
        <p:spPr bwMode="auto">
          <a:xfrm>
            <a:off x="6934201" y="5867401"/>
            <a:ext cx="141385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Times New Roman" charset="0"/>
              </a:rPr>
              <a:t>User 1: x</a:t>
            </a:r>
            <a:r>
              <a:rPr lang="en-US" altLang="x-none" sz="2400" baseline="-25000" dirty="0">
                <a:latin typeface="Times New Roman" charset="0"/>
              </a:rPr>
              <a:t>1</a:t>
            </a:r>
          </a:p>
        </p:txBody>
      </p:sp>
      <p:sp>
        <p:nvSpPr>
          <p:cNvPr id="542725" name="Text Box 5"/>
          <p:cNvSpPr txBox="1">
            <a:spLocks noChangeArrowheads="1"/>
          </p:cNvSpPr>
          <p:nvPr/>
        </p:nvSpPr>
        <p:spPr bwMode="auto">
          <a:xfrm rot="16200000">
            <a:off x="4233619" y="3339151"/>
            <a:ext cx="152766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Helvetica" pitchFamily="2" charset="0"/>
              </a:rPr>
              <a:t>User 2: x</a:t>
            </a:r>
            <a:r>
              <a:rPr lang="en-US" altLang="x-none" sz="2400" baseline="-25000" dirty="0">
                <a:latin typeface="Helvetica" pitchFamily="2" charset="0"/>
              </a:rPr>
              <a:t>2</a:t>
            </a:r>
          </a:p>
        </p:txBody>
      </p:sp>
      <p:sp>
        <p:nvSpPr>
          <p:cNvPr id="542726" name="Line 6"/>
          <p:cNvSpPr>
            <a:spLocks noChangeShapeType="1"/>
          </p:cNvSpPr>
          <p:nvPr/>
        </p:nvSpPr>
        <p:spPr bwMode="auto">
          <a:xfrm flipH="1">
            <a:off x="5334000" y="1676401"/>
            <a:ext cx="4038600" cy="4054475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27" name="Text Box 7"/>
          <p:cNvSpPr txBox="1">
            <a:spLocks noChangeArrowheads="1"/>
          </p:cNvSpPr>
          <p:nvPr/>
        </p:nvSpPr>
        <p:spPr bwMode="auto">
          <a:xfrm>
            <a:off x="9448800" y="1371601"/>
            <a:ext cx="1261565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Helvetica" pitchFamily="2" charset="0"/>
              </a:rPr>
              <a:t>fairness</a:t>
            </a:r>
          </a:p>
          <a:p>
            <a:r>
              <a:rPr lang="en-US" altLang="x-none" sz="2400" dirty="0">
                <a:latin typeface="Helvetica" pitchFamily="2" charset="0"/>
              </a:rPr>
              <a:t>line</a:t>
            </a:r>
            <a:endParaRPr lang="en-US" altLang="x-none" sz="2400" baseline="-25000" dirty="0">
              <a:latin typeface="Helvetica" pitchFamily="2" charset="0"/>
            </a:endParaRPr>
          </a:p>
        </p:txBody>
      </p:sp>
      <p:sp>
        <p:nvSpPr>
          <p:cNvPr id="542728" name="Text Box 8"/>
          <p:cNvSpPr txBox="1">
            <a:spLocks noChangeArrowheads="1"/>
          </p:cNvSpPr>
          <p:nvPr/>
        </p:nvSpPr>
        <p:spPr bwMode="auto">
          <a:xfrm>
            <a:off x="9525001" y="5105401"/>
            <a:ext cx="1461363" cy="82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400" dirty="0">
                <a:latin typeface="Helvetica" pitchFamily="2" charset="0"/>
              </a:rPr>
              <a:t>efficiency</a:t>
            </a:r>
          </a:p>
          <a:p>
            <a:r>
              <a:rPr lang="en-US" altLang="x-none" sz="2400" dirty="0">
                <a:latin typeface="Helvetica" pitchFamily="2" charset="0"/>
              </a:rPr>
              <a:t>line</a:t>
            </a:r>
            <a:endParaRPr lang="en-US" altLang="x-none" sz="2400" baseline="-25000" dirty="0">
              <a:latin typeface="Helvetica" pitchFamily="2" charset="0"/>
            </a:endParaRPr>
          </a:p>
        </p:txBody>
      </p:sp>
      <p:sp>
        <p:nvSpPr>
          <p:cNvPr id="542729" name="Line 9"/>
          <p:cNvSpPr>
            <a:spLocks noChangeShapeType="1"/>
          </p:cNvSpPr>
          <p:nvPr/>
        </p:nvSpPr>
        <p:spPr bwMode="auto">
          <a:xfrm rot="5400000" flipH="1" flipV="1">
            <a:off x="7505700" y="3543300"/>
            <a:ext cx="0" cy="434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30" name="Line 10"/>
          <p:cNvSpPr>
            <a:spLocks noChangeShapeType="1"/>
          </p:cNvSpPr>
          <p:nvPr/>
        </p:nvSpPr>
        <p:spPr bwMode="auto">
          <a:xfrm>
            <a:off x="5334000" y="1524000"/>
            <a:ext cx="4191000" cy="419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32" name="Text Box 12"/>
          <p:cNvSpPr txBox="1">
            <a:spLocks noChangeArrowheads="1"/>
          </p:cNvSpPr>
          <p:nvPr/>
        </p:nvSpPr>
        <p:spPr bwMode="auto">
          <a:xfrm>
            <a:off x="6477001" y="1676401"/>
            <a:ext cx="86882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x-none" sz="2000" dirty="0">
                <a:latin typeface="Helvetica" pitchFamily="2" charset="0"/>
              </a:rPr>
              <a:t>(x</a:t>
            </a:r>
            <a:r>
              <a:rPr lang="en-US" altLang="x-none" sz="2000" baseline="-25000" dirty="0">
                <a:latin typeface="Helvetica" pitchFamily="2" charset="0"/>
              </a:rPr>
              <a:t>1</a:t>
            </a:r>
            <a:r>
              <a:rPr lang="en-US" altLang="x-none" sz="2000" dirty="0">
                <a:latin typeface="Helvetica" pitchFamily="2" charset="0"/>
              </a:rPr>
              <a:t>,x</a:t>
            </a:r>
            <a:r>
              <a:rPr lang="en-US" altLang="x-none" sz="2000" baseline="-25000" dirty="0">
                <a:latin typeface="Helvetica" pitchFamily="2" charset="0"/>
              </a:rPr>
              <a:t>2</a:t>
            </a:r>
            <a:r>
              <a:rPr lang="en-US" altLang="x-none" sz="2000" dirty="0">
                <a:latin typeface="Helvetica" pitchFamily="2" charset="0"/>
              </a:rPr>
              <a:t>)</a:t>
            </a:r>
            <a:endParaRPr lang="en-US" altLang="x-none" sz="2000" baseline="-25000" dirty="0">
              <a:latin typeface="Helvetica" pitchFamily="2" charset="0"/>
            </a:endParaRPr>
          </a:p>
        </p:txBody>
      </p:sp>
      <p:grpSp>
        <p:nvGrpSpPr>
          <p:cNvPr id="542751" name="Group 31"/>
          <p:cNvGrpSpPr>
            <a:grpSpLocks/>
          </p:cNvGrpSpPr>
          <p:nvPr/>
        </p:nvGrpSpPr>
        <p:grpSpPr bwMode="auto">
          <a:xfrm>
            <a:off x="5334002" y="2286000"/>
            <a:ext cx="1665288" cy="3429000"/>
            <a:chOff x="2400" y="1440"/>
            <a:chExt cx="1049" cy="2160"/>
          </a:xfrm>
        </p:grpSpPr>
        <p:sp>
          <p:nvSpPr>
            <p:cNvPr id="542734" name="Text Box 14"/>
            <p:cNvSpPr txBox="1">
              <a:spLocks noChangeArrowheads="1"/>
            </p:cNvSpPr>
            <p:nvPr/>
          </p:nvSpPr>
          <p:spPr bwMode="auto">
            <a:xfrm>
              <a:off x="2566" y="2208"/>
              <a:ext cx="8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x-none" sz="2000" dirty="0">
                  <a:latin typeface="Helvetica" pitchFamily="2" charset="0"/>
                </a:rPr>
                <a:t>(b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1</a:t>
              </a:r>
              <a:r>
                <a:rPr lang="en-US" altLang="x-none" sz="2000" dirty="0">
                  <a:latin typeface="Helvetica" pitchFamily="2" charset="0"/>
                </a:rPr>
                <a:t>,b</a:t>
              </a:r>
              <a:r>
                <a:rPr lang="en-US" altLang="x-none" sz="2000" baseline="-25000" dirty="0">
                  <a:latin typeface="Helvetica" pitchFamily="2" charset="0"/>
                </a:rPr>
                <a:t>D</a:t>
              </a:r>
              <a:r>
                <a:rPr lang="en-US" altLang="x-none" sz="2000" dirty="0">
                  <a:latin typeface="Helvetica" pitchFamily="2" charset="0"/>
                </a:rPr>
                <a:t>x</a:t>
              </a:r>
              <a:r>
                <a:rPr lang="en-US" altLang="x-none" sz="2000" baseline="-25000" dirty="0">
                  <a:latin typeface="Helvetica" pitchFamily="2" charset="0"/>
                </a:rPr>
                <a:t>2</a:t>
              </a:r>
              <a:r>
                <a:rPr lang="en-US" altLang="x-none" sz="2000" dirty="0">
                  <a:latin typeface="Helvetica" pitchFamily="2" charset="0"/>
                </a:rPr>
                <a:t>)</a:t>
              </a:r>
              <a:endParaRPr lang="en-US" altLang="x-none" sz="2000" baseline="-25000" dirty="0">
                <a:latin typeface="Helvetica" pitchFamily="2" charset="0"/>
              </a:endParaRPr>
            </a:p>
          </p:txBody>
        </p:sp>
        <p:sp>
          <p:nvSpPr>
            <p:cNvPr id="542735" name="Oval 15"/>
            <p:cNvSpPr>
              <a:spLocks noChangeArrowheads="1"/>
            </p:cNvSpPr>
            <p:nvPr/>
          </p:nvSpPr>
          <p:spPr bwMode="auto">
            <a:xfrm>
              <a:off x="3024" y="2112"/>
              <a:ext cx="48" cy="4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38" name="Line 18"/>
            <p:cNvSpPr>
              <a:spLocks noChangeShapeType="1"/>
            </p:cNvSpPr>
            <p:nvPr/>
          </p:nvSpPr>
          <p:spPr bwMode="auto">
            <a:xfrm flipV="1">
              <a:off x="3072" y="1440"/>
              <a:ext cx="288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39" name="Line 19"/>
            <p:cNvSpPr>
              <a:spLocks noChangeShapeType="1"/>
            </p:cNvSpPr>
            <p:nvPr/>
          </p:nvSpPr>
          <p:spPr bwMode="auto">
            <a:xfrm flipV="1">
              <a:off x="2400" y="2160"/>
              <a:ext cx="62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542741" name="Oval 21"/>
          <p:cNvSpPr>
            <a:spLocks noChangeArrowheads="1"/>
          </p:cNvSpPr>
          <p:nvPr/>
        </p:nvSpPr>
        <p:spPr bwMode="auto">
          <a:xfrm>
            <a:off x="6858000" y="21336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42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838200" y="1738313"/>
            <a:ext cx="3750442" cy="4267200"/>
          </a:xfrm>
          <a:noFill/>
          <a:ln/>
        </p:spPr>
        <p:txBody>
          <a:bodyPr>
            <a:normAutofit/>
          </a:bodyPr>
          <a:lstStyle/>
          <a:p>
            <a:r>
              <a:rPr lang="en-US" altLang="x-none" dirty="0"/>
              <a:t>Converges to fairness</a:t>
            </a:r>
          </a:p>
          <a:p>
            <a:r>
              <a:rPr lang="en-US" altLang="x-none" dirty="0"/>
              <a:t>Converges to efficiency</a:t>
            </a:r>
          </a:p>
          <a:p>
            <a:r>
              <a:rPr lang="en-US" altLang="x-none" dirty="0"/>
              <a:t>Increments to rate smaller as fairness increases</a:t>
            </a:r>
          </a:p>
        </p:txBody>
      </p:sp>
      <p:grpSp>
        <p:nvGrpSpPr>
          <p:cNvPr id="542763" name="Group 43"/>
          <p:cNvGrpSpPr>
            <a:grpSpLocks/>
          </p:cNvGrpSpPr>
          <p:nvPr/>
        </p:nvGrpSpPr>
        <p:grpSpPr bwMode="auto">
          <a:xfrm>
            <a:off x="5334000" y="2667000"/>
            <a:ext cx="1905000" cy="3048000"/>
            <a:chOff x="2400" y="1680"/>
            <a:chExt cx="1200" cy="1920"/>
          </a:xfrm>
        </p:grpSpPr>
        <p:sp>
          <p:nvSpPr>
            <p:cNvPr id="542756" name="Line 36"/>
            <p:cNvSpPr>
              <a:spLocks noChangeShapeType="1"/>
            </p:cNvSpPr>
            <p:nvPr/>
          </p:nvSpPr>
          <p:spPr bwMode="auto">
            <a:xfrm flipH="1">
              <a:off x="3408" y="182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54" name="Line 34"/>
            <p:cNvSpPr>
              <a:spLocks noChangeShapeType="1"/>
            </p:cNvSpPr>
            <p:nvPr/>
          </p:nvSpPr>
          <p:spPr bwMode="auto">
            <a:xfrm flipH="1">
              <a:off x="3264" y="1680"/>
              <a:ext cx="288" cy="48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55" name="Line 35"/>
            <p:cNvSpPr>
              <a:spLocks noChangeShapeType="1"/>
            </p:cNvSpPr>
            <p:nvPr/>
          </p:nvSpPr>
          <p:spPr bwMode="auto">
            <a:xfrm flipV="1">
              <a:off x="3264" y="1824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60" name="Line 40"/>
            <p:cNvSpPr>
              <a:spLocks noChangeShapeType="1"/>
            </p:cNvSpPr>
            <p:nvPr/>
          </p:nvSpPr>
          <p:spPr bwMode="auto">
            <a:xfrm flipV="1">
              <a:off x="2400" y="2160"/>
              <a:ext cx="864" cy="144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2761" name="Line 41"/>
            <p:cNvSpPr>
              <a:spLocks noChangeShapeType="1"/>
            </p:cNvSpPr>
            <p:nvPr/>
          </p:nvSpPr>
          <p:spPr bwMode="auto">
            <a:xfrm flipV="1">
              <a:off x="2400" y="2112"/>
              <a:ext cx="1008" cy="1488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AIMD?</a:t>
            </a:r>
          </a:p>
        </p:txBody>
      </p:sp>
    </p:spTree>
    <p:extLst>
      <p:ext uri="{BB962C8B-B14F-4D97-AF65-F5344CB8AC3E}">
        <p14:creationId xmlns:p14="http://schemas.microsoft.com/office/powerpoint/2010/main" val="197276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2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E49B-3A78-8E44-9B91-C302FF84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Scheduling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49BE6-6949-7E46-ACC7-9D5989671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87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Are endpoint algorithms alone enough?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8458-3E35-A04C-A103-3E9DA3DB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81522" cy="493298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an endpoint is malicious or buggy?</a:t>
            </a:r>
          </a:p>
          <a:p>
            <a:endParaRPr lang="en-US" dirty="0"/>
          </a:p>
          <a:p>
            <a:r>
              <a:rPr lang="en-US" dirty="0"/>
              <a:t>Want the network core to do something more about resource allocation than best effort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2042021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4348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800080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705976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2011308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614398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2011308"/>
            <a:ext cx="939800" cy="1016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3027308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5" descr="ANd9GcTXHm9XcH9T0I0EOJrLBOGANosV-xO3mlldiVZue4LYNHmLIOt0">
            <a:extLst>
              <a:ext uri="{FF2B5EF4-FFF2-40B4-BE49-F238E27FC236}">
                <a16:creationId xmlns:a16="http://schemas.microsoft.com/office/drawing/2014/main" id="{276BBA23-5566-C949-9017-4E0D968C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855178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80A9AF-7807-FC49-860D-768F1AD1B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90711" y="3030627"/>
            <a:ext cx="1319922" cy="163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7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7945">
            <a:off x="8212664" y="3203295"/>
            <a:ext cx="1411404" cy="1121117"/>
          </a:xfrm>
          <a:prstGeom prst="rect">
            <a:avLst/>
          </a:prstGeom>
        </p:spPr>
      </p:pic>
      <p:sp>
        <p:nvSpPr>
          <p:cNvPr id="33" name="Cloud 32"/>
          <p:cNvSpPr/>
          <p:nvPr/>
        </p:nvSpPr>
        <p:spPr>
          <a:xfrm>
            <a:off x="3206245" y="2086529"/>
            <a:ext cx="8671429" cy="4048339"/>
          </a:xfrm>
          <a:prstGeom prst="cloud">
            <a:avLst/>
          </a:pr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model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9" y="2362967"/>
            <a:ext cx="1536076" cy="926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90" y="3257625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96732"/>
            <a:ext cx="1536076" cy="92683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100262" y="2934468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001718" y="3991743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824568" y="3420242"/>
            <a:ext cx="2248025" cy="687657"/>
            <a:chOff x="7250905" y="2583511"/>
            <a:chExt cx="3064670" cy="100948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250906" y="2583511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250905" y="3586163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0287001" y="2587151"/>
              <a:ext cx="0" cy="10058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186" y="3255453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907614" y="3425061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37984" y="3436542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87444" y="3431289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63932" y="3437685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673206" y="2377255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31253" y="2562601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530334" y="4652075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19056" y="4321618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24635" y="4288299"/>
            <a:ext cx="24478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Bottleneck queue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(max size B)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907614" y="3177358"/>
            <a:ext cx="114401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39987" y="2597664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>
                <a:latin typeface="Helvetica" charset="0"/>
                <a:ea typeface="Helvetica" charset="0"/>
                <a:cs typeface="Helvetica" charset="0"/>
              </a:rPr>
              <a:t>Queuing delay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85844" y="5548701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Flows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15847" y="5807492"/>
            <a:ext cx="5280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Helvetica" charset="0"/>
                <a:ea typeface="Helvetica" charset="0"/>
                <a:cs typeface="Helvetica" charset="0"/>
              </a:rPr>
              <a:t>Packet-switched core network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17055" y="4226193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Link rate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06" y="2707711"/>
            <a:ext cx="3502307" cy="332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9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193496"/>
            <a:ext cx="1536076" cy="926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First-in first-out (FIFO) queue + tail-drop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934470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91745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633885" y="3049305"/>
            <a:ext cx="5960430" cy="1545298"/>
            <a:chOff x="3849329" y="2872327"/>
            <a:chExt cx="5960430" cy="154529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849330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49329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9809759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2673206" y="2377257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31253" y="2562603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30334" y="4652077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321620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891225" y="3047391"/>
            <a:ext cx="701517" cy="1534847"/>
            <a:chOff x="8457745" y="2870413"/>
            <a:chExt cx="701517" cy="1534847"/>
          </a:xfrm>
        </p:grpSpPr>
        <p:sp>
          <p:nvSpPr>
            <p:cNvPr id="10" name="Rectangle 9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445843" y="2662226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26552" y="2460105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1675" y="4421243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334" y="4751700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189708" y="3054877"/>
            <a:ext cx="731017" cy="1534847"/>
            <a:chOff x="7726728" y="2877899"/>
            <a:chExt cx="731017" cy="1534847"/>
          </a:xfrm>
        </p:grpSpPr>
        <p:sp>
          <p:nvSpPr>
            <p:cNvPr id="26" name="Rectangle 25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493541" y="3062265"/>
            <a:ext cx="701517" cy="1534847"/>
            <a:chOff x="8457745" y="2870413"/>
            <a:chExt cx="701517" cy="1534847"/>
          </a:xfrm>
        </p:grpSpPr>
        <p:sp>
          <p:nvSpPr>
            <p:cNvPr id="29" name="Rectangle 2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802992" y="3065968"/>
            <a:ext cx="731017" cy="1534847"/>
            <a:chOff x="6340012" y="2888990"/>
            <a:chExt cx="731017" cy="1534847"/>
          </a:xfrm>
        </p:grpSpPr>
        <p:sp>
          <p:nvSpPr>
            <p:cNvPr id="32" name="Rectangle 31"/>
            <p:cNvSpPr/>
            <p:nvPr/>
          </p:nvSpPr>
          <p:spPr>
            <a:xfrm>
              <a:off x="6340012" y="2888990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25339" y="3425580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9" y="2362969"/>
            <a:ext cx="1536076" cy="92683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52488"/>
            <a:ext cx="1536076" cy="92683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72668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99385"/>
            <a:ext cx="1932812" cy="1932812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 flipH="1">
            <a:off x="6758739" y="1810057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42480" y="1798385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Buffer size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08373" y="5730918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Dropped packets</a:t>
            </a:r>
          </a:p>
        </p:txBody>
      </p:sp>
    </p:spTree>
    <p:extLst>
      <p:ext uri="{BB962C8B-B14F-4D97-AF65-F5344CB8AC3E}">
        <p14:creationId xmlns:p14="http://schemas.microsoft.com/office/powerpoint/2010/main" val="1515972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First-in first-out (FIFO) queue + tail-drop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934469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91744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30334" y="4652076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321619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1253" y="2562602"/>
            <a:ext cx="560280" cy="660913"/>
            <a:chOff x="3431253" y="2385625"/>
            <a:chExt cx="560280" cy="660913"/>
          </a:xfrm>
        </p:grpSpPr>
        <p:sp>
          <p:nvSpPr>
            <p:cNvPr id="15" name="Rectangle 14"/>
            <p:cNvSpPr/>
            <p:nvPr/>
          </p:nvSpPr>
          <p:spPr>
            <a:xfrm>
              <a:off x="3431253" y="2385625"/>
              <a:ext cx="363028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5843" y="2485248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3218" y="2483674"/>
            <a:ext cx="599036" cy="660913"/>
            <a:chOff x="2673206" y="2200279"/>
            <a:chExt cx="599036" cy="660913"/>
          </a:xfrm>
        </p:grpSpPr>
        <p:sp>
          <p:nvSpPr>
            <p:cNvPr id="14" name="Rectangle 13"/>
            <p:cNvSpPr/>
            <p:nvPr/>
          </p:nvSpPr>
          <p:spPr>
            <a:xfrm>
              <a:off x="2673206" y="2200279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26552" y="2283127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01675" y="4421242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334" y="4751699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119756"/>
            <a:ext cx="1536076" cy="9268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376" y="1917311"/>
            <a:ext cx="1346198" cy="166666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87622" y="2294253"/>
            <a:ext cx="599036" cy="660913"/>
            <a:chOff x="3462025" y="1569648"/>
            <a:chExt cx="599036" cy="660913"/>
          </a:xfrm>
        </p:grpSpPr>
        <p:sp>
          <p:nvSpPr>
            <p:cNvPr id="41" name="Rectangle 40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3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12159" y="1767953"/>
            <a:ext cx="599036" cy="660913"/>
            <a:chOff x="3462025" y="1569648"/>
            <a:chExt cx="599036" cy="660913"/>
          </a:xfrm>
        </p:grpSpPr>
        <p:sp>
          <p:nvSpPr>
            <p:cNvPr id="44" name="Rectangle 43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33724" y="1636831"/>
            <a:ext cx="599036" cy="660913"/>
            <a:chOff x="3462025" y="1569648"/>
            <a:chExt cx="599036" cy="660913"/>
          </a:xfrm>
        </p:grpSpPr>
        <p:sp>
          <p:nvSpPr>
            <p:cNvPr id="47" name="Rectangle 46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76988" y="1479600"/>
            <a:ext cx="599036" cy="660913"/>
            <a:chOff x="3462025" y="1569648"/>
            <a:chExt cx="599036" cy="660913"/>
          </a:xfrm>
        </p:grpSpPr>
        <p:sp>
          <p:nvSpPr>
            <p:cNvPr id="53" name="Rectangle 5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6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891225" y="3047390"/>
            <a:ext cx="701517" cy="1534847"/>
            <a:chOff x="8457745" y="2870413"/>
            <a:chExt cx="701517" cy="1534847"/>
          </a:xfrm>
        </p:grpSpPr>
        <p:sp>
          <p:nvSpPr>
            <p:cNvPr id="67" name="Rectangle 66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436244" y="3049968"/>
            <a:ext cx="731017" cy="1534847"/>
            <a:chOff x="7726728" y="2877899"/>
            <a:chExt cx="731017" cy="1534847"/>
          </a:xfrm>
        </p:grpSpPr>
        <p:sp>
          <p:nvSpPr>
            <p:cNvPr id="70" name="Rectangle 69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a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493541" y="3047516"/>
            <a:ext cx="701517" cy="1534847"/>
            <a:chOff x="8457745" y="2870413"/>
            <a:chExt cx="701517" cy="1534847"/>
          </a:xfrm>
        </p:grpSpPr>
        <p:sp>
          <p:nvSpPr>
            <p:cNvPr id="73" name="Rectangle 7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72667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99384"/>
            <a:ext cx="1932812" cy="19328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633884" y="3049304"/>
            <a:ext cx="5960430" cy="1545298"/>
            <a:chOff x="5633885" y="2872327"/>
            <a:chExt cx="5960430" cy="1545298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1594315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633886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33885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8806776" y="3084881"/>
            <a:ext cx="701517" cy="1488268"/>
            <a:chOff x="8457745" y="2870413"/>
            <a:chExt cx="701517" cy="1534847"/>
          </a:xfrm>
        </p:grpSpPr>
        <p:sp>
          <p:nvSpPr>
            <p:cNvPr id="83" name="Rectangle 8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3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184680" y="3085623"/>
            <a:ext cx="701517" cy="1488268"/>
            <a:chOff x="8457745" y="2870413"/>
            <a:chExt cx="701517" cy="1534847"/>
          </a:xfrm>
        </p:grpSpPr>
        <p:sp>
          <p:nvSpPr>
            <p:cNvPr id="89" name="Rectangle 8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5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751817" y="3076208"/>
            <a:ext cx="701517" cy="1488268"/>
            <a:chOff x="8457745" y="2870413"/>
            <a:chExt cx="701517" cy="1534847"/>
          </a:xfrm>
        </p:grpSpPr>
        <p:sp>
          <p:nvSpPr>
            <p:cNvPr id="92" name="Rectangle 91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6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128499" y="3082674"/>
            <a:ext cx="701517" cy="1488268"/>
            <a:chOff x="8457745" y="2870413"/>
            <a:chExt cx="701517" cy="1534847"/>
          </a:xfrm>
        </p:grpSpPr>
        <p:sp>
          <p:nvSpPr>
            <p:cNvPr id="95" name="Rectangle 94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4</a:t>
              </a:r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H="1">
            <a:off x="6758739" y="1810056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6349437" y="4296733"/>
            <a:ext cx="731017" cy="756046"/>
            <a:chOff x="7726728" y="2877899"/>
            <a:chExt cx="731017" cy="1534847"/>
          </a:xfrm>
        </p:grpSpPr>
        <p:sp>
          <p:nvSpPr>
            <p:cNvPr id="98" name="Rectangle 97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842480" y="1798384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Buffer size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608373" y="5730917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Dropped packets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470358" y="1468473"/>
            <a:ext cx="31492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Head of line blocking (HOL)</a:t>
            </a:r>
          </a:p>
        </p:txBody>
      </p:sp>
      <p:sp>
        <p:nvSpPr>
          <p:cNvPr id="104" name="Left Brace 103"/>
          <p:cNvSpPr/>
          <p:nvPr/>
        </p:nvSpPr>
        <p:spPr>
          <a:xfrm rot="5400000">
            <a:off x="9582112" y="921776"/>
            <a:ext cx="568542" cy="352569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39E86-A5B0-954F-AB09-93223A498EE5}"/>
              </a:ext>
            </a:extLst>
          </p:cNvPr>
          <p:cNvSpPr txBox="1"/>
          <p:nvPr/>
        </p:nvSpPr>
        <p:spPr>
          <a:xfrm>
            <a:off x="218082" y="5730917"/>
            <a:ext cx="5188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Can you guess what happens in the next round-trip time interval?</a:t>
            </a:r>
          </a:p>
        </p:txBody>
      </p:sp>
    </p:spTree>
    <p:extLst>
      <p:ext uri="{BB962C8B-B14F-4D97-AF65-F5344CB8AC3E}">
        <p14:creationId xmlns:p14="http://schemas.microsoft.com/office/powerpoint/2010/main" val="275950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ACK-clocking makes it worse: lucky case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875476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32751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30334" y="4593083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262626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1253" y="2503609"/>
            <a:ext cx="560280" cy="660913"/>
            <a:chOff x="3431253" y="2385625"/>
            <a:chExt cx="560280" cy="660913"/>
          </a:xfrm>
        </p:grpSpPr>
        <p:sp>
          <p:nvSpPr>
            <p:cNvPr id="15" name="Rectangle 14"/>
            <p:cNvSpPr/>
            <p:nvPr/>
          </p:nvSpPr>
          <p:spPr>
            <a:xfrm>
              <a:off x="3431253" y="2385625"/>
              <a:ext cx="363028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5843" y="2485248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3218" y="2424681"/>
            <a:ext cx="599036" cy="660913"/>
            <a:chOff x="2673206" y="2200279"/>
            <a:chExt cx="599036" cy="660913"/>
          </a:xfrm>
        </p:grpSpPr>
        <p:sp>
          <p:nvSpPr>
            <p:cNvPr id="14" name="Rectangle 13"/>
            <p:cNvSpPr/>
            <p:nvPr/>
          </p:nvSpPr>
          <p:spPr>
            <a:xfrm>
              <a:off x="2673206" y="2200279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26552" y="2283127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8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01675" y="4362249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334" y="4692706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37740"/>
            <a:ext cx="1536076" cy="9268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376" y="1858318"/>
            <a:ext cx="1346198" cy="166666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87622" y="2235260"/>
            <a:ext cx="599036" cy="660913"/>
            <a:chOff x="3462025" y="1569648"/>
            <a:chExt cx="599036" cy="660913"/>
          </a:xfrm>
        </p:grpSpPr>
        <p:sp>
          <p:nvSpPr>
            <p:cNvPr id="41" name="Rectangle 40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9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77016" y="1708960"/>
            <a:ext cx="545690" cy="660913"/>
            <a:chOff x="3426882" y="1569648"/>
            <a:chExt cx="545690" cy="660913"/>
          </a:xfrm>
        </p:grpSpPr>
        <p:sp>
          <p:nvSpPr>
            <p:cNvPr id="44" name="Rectangle 43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2688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13330" y="1577838"/>
            <a:ext cx="545690" cy="660913"/>
            <a:chOff x="3441631" y="1569648"/>
            <a:chExt cx="545690" cy="660913"/>
          </a:xfrm>
        </p:grpSpPr>
        <p:sp>
          <p:nvSpPr>
            <p:cNvPr id="47" name="Rectangle 46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163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27095" y="1420607"/>
            <a:ext cx="545690" cy="660913"/>
            <a:chOff x="3412132" y="1569648"/>
            <a:chExt cx="545690" cy="660913"/>
          </a:xfrm>
        </p:grpSpPr>
        <p:sp>
          <p:nvSpPr>
            <p:cNvPr id="53" name="Rectangle 5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1213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891225" y="2988397"/>
            <a:ext cx="701517" cy="1534847"/>
            <a:chOff x="8457745" y="2870413"/>
            <a:chExt cx="701517" cy="1534847"/>
          </a:xfrm>
        </p:grpSpPr>
        <p:sp>
          <p:nvSpPr>
            <p:cNvPr id="67" name="Rectangle 66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189708" y="2995883"/>
            <a:ext cx="731017" cy="1534847"/>
            <a:chOff x="7726728" y="2877899"/>
            <a:chExt cx="731017" cy="1534847"/>
          </a:xfrm>
        </p:grpSpPr>
        <p:sp>
          <p:nvSpPr>
            <p:cNvPr id="70" name="Rectangle 69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493541" y="2988523"/>
            <a:ext cx="701517" cy="1534847"/>
            <a:chOff x="8457745" y="2870413"/>
            <a:chExt cx="701517" cy="1534847"/>
          </a:xfrm>
        </p:grpSpPr>
        <p:sp>
          <p:nvSpPr>
            <p:cNvPr id="73" name="Rectangle 7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8</a:t>
              </a:r>
            </a:p>
          </p:txBody>
        </p:sp>
      </p:grpSp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13674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40391"/>
            <a:ext cx="1932812" cy="19328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633884" y="2990311"/>
            <a:ext cx="5960430" cy="1545298"/>
            <a:chOff x="5633885" y="2872327"/>
            <a:chExt cx="5960430" cy="1545298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1594315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633886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33885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8806776" y="3011140"/>
            <a:ext cx="701517" cy="1488268"/>
            <a:chOff x="8457745" y="2870413"/>
            <a:chExt cx="701517" cy="1534847"/>
          </a:xfrm>
        </p:grpSpPr>
        <p:sp>
          <p:nvSpPr>
            <p:cNvPr id="83" name="Rectangle 8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9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440158" y="3014717"/>
            <a:ext cx="685199" cy="1488268"/>
            <a:chOff x="8457745" y="2870413"/>
            <a:chExt cx="685199" cy="1534847"/>
          </a:xfrm>
        </p:grpSpPr>
        <p:sp>
          <p:nvSpPr>
            <p:cNvPr id="89" name="Rectangle 8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569328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751817" y="3017215"/>
            <a:ext cx="685199" cy="1488268"/>
            <a:chOff x="8457745" y="2870413"/>
            <a:chExt cx="685199" cy="1534847"/>
          </a:xfrm>
        </p:grpSpPr>
        <p:sp>
          <p:nvSpPr>
            <p:cNvPr id="92" name="Rectangle 91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128499" y="3023681"/>
            <a:ext cx="685199" cy="1488268"/>
            <a:chOff x="8457745" y="2870413"/>
            <a:chExt cx="685199" cy="1534847"/>
          </a:xfrm>
        </p:grpSpPr>
        <p:sp>
          <p:nvSpPr>
            <p:cNvPr id="95" name="Rectangle 94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H="1">
            <a:off x="6758739" y="1751063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42480" y="1739391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Buffer size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608373" y="5671924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Dropped packets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910229" y="1302642"/>
            <a:ext cx="545690" cy="660913"/>
            <a:chOff x="3426881" y="1569648"/>
            <a:chExt cx="545690" cy="660913"/>
          </a:xfrm>
        </p:grpSpPr>
        <p:sp>
          <p:nvSpPr>
            <p:cNvPr id="63" name="Rectangle 6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2688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28415" y="4289935"/>
            <a:ext cx="685199" cy="741995"/>
            <a:chOff x="8457745" y="2870413"/>
            <a:chExt cx="685199" cy="1534847"/>
          </a:xfrm>
        </p:grpSpPr>
        <p:sp>
          <p:nvSpPr>
            <p:cNvPr id="76" name="Rectangle 75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097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4755" cy="1325563"/>
          </a:xfrm>
        </p:spPr>
        <p:txBody>
          <a:bodyPr/>
          <a:lstStyle/>
          <a:p>
            <a:r>
              <a:rPr lang="en-US" dirty="0"/>
              <a:t>ACK-clocking makes it worse</a:t>
            </a:r>
            <a:r>
              <a:rPr lang="en-US"/>
              <a:t>: unlucky case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875476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32751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30334" y="4593083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262626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1253" y="2503609"/>
            <a:ext cx="560280" cy="660913"/>
            <a:chOff x="3431253" y="2385625"/>
            <a:chExt cx="560280" cy="660913"/>
          </a:xfrm>
        </p:grpSpPr>
        <p:sp>
          <p:nvSpPr>
            <p:cNvPr id="15" name="Rectangle 14"/>
            <p:cNvSpPr/>
            <p:nvPr/>
          </p:nvSpPr>
          <p:spPr>
            <a:xfrm>
              <a:off x="3431253" y="2385625"/>
              <a:ext cx="363028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5843" y="2485248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3218" y="2424681"/>
            <a:ext cx="599036" cy="660913"/>
            <a:chOff x="2673206" y="2200279"/>
            <a:chExt cx="599036" cy="660913"/>
          </a:xfrm>
        </p:grpSpPr>
        <p:sp>
          <p:nvSpPr>
            <p:cNvPr id="14" name="Rectangle 13"/>
            <p:cNvSpPr/>
            <p:nvPr/>
          </p:nvSpPr>
          <p:spPr>
            <a:xfrm>
              <a:off x="2673206" y="2200279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26552" y="2283127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8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01675" y="4362249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334" y="4692706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c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37740"/>
            <a:ext cx="1536076" cy="9268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376" y="1858318"/>
            <a:ext cx="1346198" cy="166666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87622" y="2235260"/>
            <a:ext cx="599036" cy="660913"/>
            <a:chOff x="3462025" y="1569648"/>
            <a:chExt cx="599036" cy="660913"/>
          </a:xfrm>
        </p:grpSpPr>
        <p:sp>
          <p:nvSpPr>
            <p:cNvPr id="41" name="Rectangle 40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9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77016" y="1708960"/>
            <a:ext cx="545690" cy="660913"/>
            <a:chOff x="3426882" y="1569648"/>
            <a:chExt cx="545690" cy="660913"/>
          </a:xfrm>
        </p:grpSpPr>
        <p:sp>
          <p:nvSpPr>
            <p:cNvPr id="44" name="Rectangle 43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2688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13330" y="1577838"/>
            <a:ext cx="545690" cy="660913"/>
            <a:chOff x="3441631" y="1569648"/>
            <a:chExt cx="545690" cy="660913"/>
          </a:xfrm>
        </p:grpSpPr>
        <p:sp>
          <p:nvSpPr>
            <p:cNvPr id="47" name="Rectangle 46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163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27095" y="1420607"/>
            <a:ext cx="545690" cy="660913"/>
            <a:chOff x="3412132" y="1569648"/>
            <a:chExt cx="545690" cy="660913"/>
          </a:xfrm>
        </p:grpSpPr>
        <p:sp>
          <p:nvSpPr>
            <p:cNvPr id="53" name="Rectangle 5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1213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891225" y="2988397"/>
            <a:ext cx="701517" cy="1534847"/>
            <a:chOff x="8457745" y="2870413"/>
            <a:chExt cx="701517" cy="1534847"/>
          </a:xfrm>
        </p:grpSpPr>
        <p:sp>
          <p:nvSpPr>
            <p:cNvPr id="67" name="Rectangle 66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769071" y="2987956"/>
            <a:ext cx="685199" cy="1534847"/>
            <a:chOff x="7726728" y="2877899"/>
            <a:chExt cx="685199" cy="1534847"/>
          </a:xfrm>
        </p:grpSpPr>
        <p:sp>
          <p:nvSpPr>
            <p:cNvPr id="70" name="Rectangle 69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808817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13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201463" y="2988523"/>
            <a:ext cx="701517" cy="1534847"/>
            <a:chOff x="8457745" y="2870413"/>
            <a:chExt cx="701517" cy="1534847"/>
          </a:xfrm>
        </p:grpSpPr>
        <p:sp>
          <p:nvSpPr>
            <p:cNvPr id="73" name="Rectangle 7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8</a:t>
              </a:r>
            </a:p>
          </p:txBody>
        </p:sp>
      </p:grpSp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13674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40391"/>
            <a:ext cx="1932812" cy="19328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633884" y="2990311"/>
            <a:ext cx="5960430" cy="1545298"/>
            <a:chOff x="5633885" y="2872327"/>
            <a:chExt cx="5960430" cy="1545298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1594315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633886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33885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9514698" y="3025888"/>
            <a:ext cx="701517" cy="1488268"/>
            <a:chOff x="8457745" y="2870413"/>
            <a:chExt cx="701517" cy="1534847"/>
          </a:xfrm>
        </p:grpSpPr>
        <p:sp>
          <p:nvSpPr>
            <p:cNvPr id="83" name="Rectangle 8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9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148080" y="3014717"/>
            <a:ext cx="685199" cy="1488268"/>
            <a:chOff x="8457745" y="2870413"/>
            <a:chExt cx="685199" cy="1534847"/>
          </a:xfrm>
        </p:grpSpPr>
        <p:sp>
          <p:nvSpPr>
            <p:cNvPr id="89" name="Rectangle 8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569328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459739" y="3017215"/>
            <a:ext cx="685199" cy="1488268"/>
            <a:chOff x="8457745" y="2870413"/>
            <a:chExt cx="685199" cy="1534847"/>
          </a:xfrm>
        </p:grpSpPr>
        <p:sp>
          <p:nvSpPr>
            <p:cNvPr id="92" name="Rectangle 91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836421" y="3023681"/>
            <a:ext cx="685199" cy="1488268"/>
            <a:chOff x="8457745" y="2870413"/>
            <a:chExt cx="685199" cy="1534847"/>
          </a:xfrm>
        </p:grpSpPr>
        <p:sp>
          <p:nvSpPr>
            <p:cNvPr id="95" name="Rectangle 94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H="1">
            <a:off x="6773487" y="1751063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6349437" y="4237740"/>
            <a:ext cx="731017" cy="756046"/>
            <a:chOff x="7726728" y="2877899"/>
            <a:chExt cx="731017" cy="1534847"/>
          </a:xfrm>
        </p:grpSpPr>
        <p:sp>
          <p:nvSpPr>
            <p:cNvPr id="98" name="Rectangle 97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912055" y="3414488"/>
              <a:ext cx="545690" cy="937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b</a:t>
              </a: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842480" y="1739391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Buffer size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608373" y="5671924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Dropped packets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910229" y="1302642"/>
            <a:ext cx="545690" cy="660913"/>
            <a:chOff x="3426881" y="1569648"/>
            <a:chExt cx="545690" cy="660913"/>
          </a:xfrm>
        </p:grpSpPr>
        <p:sp>
          <p:nvSpPr>
            <p:cNvPr id="63" name="Rectangle 6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2688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Helvetica" charset="0"/>
                  <a:ea typeface="Helvetica" charset="0"/>
                  <a:cs typeface="Helvetica" charset="0"/>
                </a:rPr>
                <a:t>13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2461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monopolized by “bad”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3748" cy="4351338"/>
          </a:xfrm>
        </p:spPr>
        <p:txBody>
          <a:bodyPr>
            <a:normAutofit/>
          </a:bodyPr>
          <a:lstStyle/>
          <a:p>
            <a:r>
              <a:rPr lang="en-US" dirty="0"/>
              <a:t>An ACK signals the source of a free router buffer slot</a:t>
            </a:r>
          </a:p>
          <a:p>
            <a:pPr lvl="1"/>
            <a:r>
              <a:rPr lang="en-US" dirty="0"/>
              <a:t>Further, ACK clocking means that the source transmits again</a:t>
            </a:r>
          </a:p>
          <a:p>
            <a:endParaRPr lang="en-US" dirty="0"/>
          </a:p>
          <a:p>
            <a:r>
              <a:rPr lang="en-US" dirty="0"/>
              <a:t>Contending packet arrivals may not be random enough</a:t>
            </a:r>
          </a:p>
          <a:p>
            <a:pPr lvl="1"/>
            <a:r>
              <a:rPr lang="is-IS" dirty="0"/>
              <a:t>Blue flow can’t capture buffer space for </a:t>
            </a:r>
            <a:r>
              <a:rPr lang="is-IS" i="1" dirty="0"/>
              <a:t>a</a:t>
            </a:r>
            <a:r>
              <a:rPr lang="is-IS" dirty="0"/>
              <a:t> </a:t>
            </a:r>
            <a:r>
              <a:rPr lang="is-IS" i="1" dirty="0"/>
              <a:t>few </a:t>
            </a:r>
            <a:r>
              <a:rPr lang="is-IS" dirty="0"/>
              <a:t>round-trips</a:t>
            </a:r>
          </a:p>
          <a:p>
            <a:pPr lvl="1"/>
            <a:endParaRPr lang="is-IS" dirty="0"/>
          </a:p>
          <a:p>
            <a:r>
              <a:rPr lang="en-US" dirty="0"/>
              <a:t>Sources which sent successfully earlier get to send again</a:t>
            </a:r>
          </a:p>
          <a:p>
            <a:pPr lvl="1"/>
            <a:endParaRPr lang="is-IS" dirty="0"/>
          </a:p>
          <a:p>
            <a:r>
              <a:rPr lang="en-US" dirty="0"/>
              <a:t>A FIFO tail-drop queue </a:t>
            </a:r>
            <a:r>
              <a:rPr lang="en-US" i="1" dirty="0"/>
              <a:t>incentivizes </a:t>
            </a:r>
            <a:r>
              <a:rPr lang="en-US" dirty="0"/>
              <a:t>sources to misbehave!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22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Apps: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Modularity through layering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742505" y="2094351"/>
            <a:ext cx="4033022" cy="3378730"/>
            <a:chOff x="7742505" y="2343737"/>
            <a:chExt cx="4033022" cy="3378730"/>
          </a:xfrm>
        </p:grpSpPr>
        <p:sp>
          <p:nvSpPr>
            <p:cNvPr id="62" name="Arc 8"/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8"/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8"/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rc 8"/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42" name="AutoShape 32"/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3"/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4"/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5"/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6"/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7"/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8"/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9"/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0"/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TextBox 71"/>
          <p:cNvSpPr txBox="1"/>
          <p:nvPr/>
        </p:nvSpPr>
        <p:spPr>
          <a:xfrm>
            <a:off x="7828637" y="664241"/>
            <a:ext cx="3889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Protocols “stacked” in endpoint and router software/hardware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6802583" y="1274618"/>
            <a:ext cx="1343886" cy="3740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68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75C3-5804-1A42-BA54-C0472217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scheduling on routers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352C5-C12E-8347-8B66-821366BF5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3227"/>
          </a:xfrm>
        </p:spPr>
        <p:txBody>
          <a:bodyPr>
            <a:normAutofit/>
          </a:bodyPr>
          <a:lstStyle/>
          <a:p>
            <a:r>
              <a:rPr lang="en-US" dirty="0"/>
              <a:t>We will discuss packet scheduling algorithms implemented on routers in detail later in this course.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Goal: Achieve a predetermined resource allocation </a:t>
            </a:r>
            <a:r>
              <a:rPr lang="en-US" dirty="0">
                <a:solidFill>
                  <a:srgbClr val="C00000"/>
                </a:solidFill>
              </a:rPr>
              <a:t>regardless of endpoint behavior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How to make such allocation “efficient”?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Implement on routers at high speeds</a:t>
            </a:r>
          </a:p>
          <a:p>
            <a:pPr lvl="1"/>
            <a:r>
              <a:rPr lang="en-US" dirty="0"/>
              <a:t>Achieve equitable sharing of network bandwidth &amp; queues</a:t>
            </a:r>
          </a:p>
          <a:p>
            <a:pPr lvl="1"/>
            <a:r>
              <a:rPr lang="en-US" dirty="0"/>
              <a:t>Use available </a:t>
            </a:r>
            <a:r>
              <a:rPr lang="en-US"/>
              <a:t>bandwidth effectively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3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FFF9-4241-704B-A73B-C45AA79FA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 (TCP)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E5E2-2D84-5142-9439-00D357CF8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162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Multiplexing/demultiplexing </a:t>
            </a:r>
          </a:p>
          <a:p>
            <a:pPr lvl="1"/>
            <a:r>
              <a:rPr lang="en-US" dirty="0"/>
              <a:t>Determine which conversation a given packet belongs to</a:t>
            </a:r>
          </a:p>
          <a:p>
            <a:pPr lvl="1"/>
            <a:r>
              <a:rPr lang="en-US" dirty="0"/>
              <a:t>All transports need to do this</a:t>
            </a:r>
          </a:p>
          <a:p>
            <a:endParaRPr lang="en-US" dirty="0"/>
          </a:p>
          <a:p>
            <a:r>
              <a:rPr lang="en-US" dirty="0"/>
              <a:t>Reliability and flow control</a:t>
            </a:r>
          </a:p>
          <a:p>
            <a:pPr lvl="1"/>
            <a:r>
              <a:rPr lang="en-US" dirty="0"/>
              <a:t>Ensure that data sent is delivered to the receiver application</a:t>
            </a:r>
          </a:p>
          <a:p>
            <a:pPr lvl="1"/>
            <a:endParaRPr lang="en-US" dirty="0"/>
          </a:p>
          <a:p>
            <a:r>
              <a:rPr lang="en-US" dirty="0"/>
              <a:t>Ordered delivery</a:t>
            </a:r>
          </a:p>
          <a:p>
            <a:pPr lvl="1"/>
            <a:r>
              <a:rPr lang="en-US" dirty="0"/>
              <a:t>Ensure bits pushed by sender arrive at receiver app </a:t>
            </a:r>
            <a:r>
              <a:rPr lang="en-US" dirty="0">
                <a:solidFill>
                  <a:srgbClr val="C00000"/>
                </a:solidFill>
              </a:rPr>
              <a:t>in order</a:t>
            </a:r>
          </a:p>
          <a:p>
            <a:pPr lvl="1"/>
            <a:r>
              <a:rPr lang="en-US" dirty="0"/>
              <a:t>Q: why would packets ever be received out of order?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Ensure that data sent doesn’t overwhelm </a:t>
            </a:r>
            <a:r>
              <a:rPr lang="en-US" dirty="0">
                <a:solidFill>
                  <a:srgbClr val="C00000"/>
                </a:solidFill>
              </a:rPr>
              <a:t>network resources</a:t>
            </a:r>
          </a:p>
          <a:p>
            <a:pPr lvl="1"/>
            <a:r>
              <a:rPr lang="en-US" dirty="0"/>
              <a:t>Q: which network resource?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80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2776-176F-764E-8C88-FE3D3CE9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data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E6558-4FE4-CF4F-9D0B-99F77E939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86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BFA8-F9D0-5F4D-A341-FEF699D2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Packet loss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5A0C39-D7FE-9045-BE74-79214036A215}"/>
              </a:ext>
            </a:extLst>
          </p:cNvPr>
          <p:cNvCxnSpPr/>
          <p:nvPr/>
        </p:nvCxnSpPr>
        <p:spPr>
          <a:xfrm>
            <a:off x="2252871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CEC69-5E65-1145-BDD7-B50BA3773396}"/>
              </a:ext>
            </a:extLst>
          </p:cNvPr>
          <p:cNvCxnSpPr/>
          <p:nvPr/>
        </p:nvCxnSpPr>
        <p:spPr>
          <a:xfrm>
            <a:off x="5161723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B5E4A0-A546-534D-A3ED-FCB61B37D5CD}"/>
              </a:ext>
            </a:extLst>
          </p:cNvPr>
          <p:cNvCxnSpPr/>
          <p:nvPr/>
        </p:nvCxnSpPr>
        <p:spPr>
          <a:xfrm>
            <a:off x="2425150" y="2450654"/>
            <a:ext cx="2557669" cy="11529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FC5EEA-E7CA-1142-BF98-DE4779A8D97D}"/>
              </a:ext>
            </a:extLst>
          </p:cNvPr>
          <p:cNvSpPr txBox="1"/>
          <p:nvPr/>
        </p:nvSpPr>
        <p:spPr>
          <a:xfrm>
            <a:off x="1736036" y="1698350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CDDA3-D251-4841-A1FC-EB2303045C26}"/>
              </a:ext>
            </a:extLst>
          </p:cNvPr>
          <p:cNvSpPr txBox="1"/>
          <p:nvPr/>
        </p:nvSpPr>
        <p:spPr>
          <a:xfrm>
            <a:off x="4563718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pic>
        <p:nvPicPr>
          <p:cNvPr id="12" name="Picture 1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305F55A6-D480-7D42-9D83-9A5664B6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24" y="5185156"/>
            <a:ext cx="1464365" cy="146436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521B307-9AE2-D24D-9D15-1E16E6C0959B}"/>
              </a:ext>
            </a:extLst>
          </p:cNvPr>
          <p:cNvGrpSpPr/>
          <p:nvPr/>
        </p:nvGrpSpPr>
        <p:grpSpPr>
          <a:xfrm>
            <a:off x="2431776" y="2804951"/>
            <a:ext cx="914398" cy="461665"/>
            <a:chOff x="9342783" y="1192696"/>
            <a:chExt cx="2011017" cy="101941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07AC0B8-0E20-B648-935D-9A724D8C181E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BFE649-9E51-6346-8BC4-FBF3192F523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1ACBDE-BDB5-AD49-BF36-142C3304E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4E226A8-77F6-7649-B5FF-E34B898AB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761" y="1929182"/>
            <a:ext cx="5257800" cy="4295881"/>
          </a:xfrm>
        </p:spPr>
        <p:txBody>
          <a:bodyPr>
            <a:normAutofit/>
          </a:bodyPr>
          <a:lstStyle/>
          <a:p>
            <a:r>
              <a:rPr lang="en-US" dirty="0"/>
              <a:t>How might a sender and receiver ensure that data is delivered reliably (despite some packets being lost)?</a:t>
            </a:r>
          </a:p>
          <a:p>
            <a:endParaRPr lang="en-US" dirty="0"/>
          </a:p>
          <a:p>
            <a:r>
              <a:rPr lang="en-US" dirty="0"/>
              <a:t>TCP uses two mechanisms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8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 -0.01365 C 0.02539 0.00093 0.05508 0.01551 0.06745 0.07315 C 0.07969 0.13079 0.07461 0.23148 0.06953 0.33218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1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(1)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351338"/>
          </a:xfrm>
        </p:spPr>
        <p:txBody>
          <a:bodyPr/>
          <a:lstStyle/>
          <a:p>
            <a:r>
              <a:rPr lang="en-US" dirty="0"/>
              <a:t>Key idea: Receiver returns an </a:t>
            </a:r>
            <a:r>
              <a:rPr lang="en-US" dirty="0">
                <a:solidFill>
                  <a:srgbClr val="C00000"/>
                </a:solidFill>
              </a:rPr>
              <a:t>acknowledgment </a:t>
            </a:r>
            <a:r>
              <a:rPr lang="en-US" dirty="0"/>
              <a:t>(ACK) per packet sent</a:t>
            </a:r>
          </a:p>
          <a:p>
            <a:endParaRPr lang="en-US" dirty="0"/>
          </a:p>
          <a:p>
            <a:r>
              <a:rPr lang="en-US" dirty="0"/>
              <a:t>If sender receives an ACK, it knows that the receiver got the packet.</a:t>
            </a:r>
          </a:p>
          <a:p>
            <a:endParaRPr lang="en-US" dirty="0"/>
          </a:p>
          <a:p>
            <a:r>
              <a:rPr lang="en-US" dirty="0"/>
              <a:t>What if a packet was lost and ACK never arrives?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7851916" y="233981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98468" y="3200786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30656" y="359555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8670" y="319298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11E8E-9508-3D42-A961-CBF36079CD60}"/>
              </a:ext>
            </a:extLst>
          </p:cNvPr>
          <p:cNvSpPr txBox="1"/>
          <p:nvPr/>
        </p:nvSpPr>
        <p:spPr>
          <a:xfrm>
            <a:off x="7787865" y="282712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6FFA8B-B28D-B544-91D2-FFE9C37A85A5}"/>
              </a:ext>
            </a:extLst>
          </p:cNvPr>
          <p:cNvCxnSpPr>
            <a:cxnSpLocks/>
          </p:cNvCxnSpPr>
          <p:nvPr/>
        </p:nvCxnSpPr>
        <p:spPr>
          <a:xfrm>
            <a:off x="7580245" y="441718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F064D1-7C00-5644-94B5-5ACA42BDBBB1}"/>
              </a:ext>
            </a:extLst>
          </p:cNvPr>
          <p:cNvGrpSpPr/>
          <p:nvPr/>
        </p:nvGrpSpPr>
        <p:grpSpPr>
          <a:xfrm>
            <a:off x="7851916" y="4306338"/>
            <a:ext cx="914398" cy="461665"/>
            <a:chOff x="9342783" y="1192696"/>
            <a:chExt cx="2011017" cy="101941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20DA565-C817-754F-A1E5-99C975DAC3E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9E76E4-849C-AE46-850B-9365F7E4A7A8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A921094-7A0B-F04C-B469-0170031AB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7F3C35-B6EC-B94E-A35E-29CA217C4D3A}"/>
              </a:ext>
            </a:extLst>
          </p:cNvPr>
          <p:cNvCxnSpPr>
            <a:cxnSpLocks/>
          </p:cNvCxnSpPr>
          <p:nvPr/>
        </p:nvCxnSpPr>
        <p:spPr>
          <a:xfrm flipH="1">
            <a:off x="7598468" y="5167312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E1AAA8-2EA6-6A41-B08C-499C3F87C266}"/>
              </a:ext>
            </a:extLst>
          </p:cNvPr>
          <p:cNvGrpSpPr/>
          <p:nvPr/>
        </p:nvGrpSpPr>
        <p:grpSpPr>
          <a:xfrm>
            <a:off x="8330656" y="5562081"/>
            <a:ext cx="453882" cy="281889"/>
            <a:chOff x="9342783" y="1192696"/>
            <a:chExt cx="2011017" cy="101941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9D6209B-412E-4244-A5B0-ABA0097886F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C0DD30-83A7-6445-96DE-A9925A721367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E7A61D-0F3C-3B4E-A898-3E3DF62C7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228D541-0B1E-A84C-A546-9072E694EEB1}"/>
              </a:ext>
            </a:extLst>
          </p:cNvPr>
          <p:cNvSpPr txBox="1"/>
          <p:nvPr/>
        </p:nvSpPr>
        <p:spPr>
          <a:xfrm>
            <a:off x="8148670" y="515951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97CF2B-4516-384E-B49C-D4CD7BDA0238}"/>
              </a:ext>
            </a:extLst>
          </p:cNvPr>
          <p:cNvSpPr txBox="1"/>
          <p:nvPr/>
        </p:nvSpPr>
        <p:spPr>
          <a:xfrm>
            <a:off x="7787865" y="4793654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2415015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2009" cy="1325563"/>
          </a:xfrm>
        </p:spPr>
        <p:txBody>
          <a:bodyPr/>
          <a:lstStyle/>
          <a:p>
            <a:r>
              <a:rPr lang="en-US" dirty="0"/>
              <a:t>Coping with packet loss: (2) RTO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667250"/>
          </a:xfrm>
        </p:spPr>
        <p:txBody>
          <a:bodyPr/>
          <a:lstStyle/>
          <a:p>
            <a:r>
              <a:rPr lang="en-US" dirty="0"/>
              <a:t>Key idea: Wait for a duration of time (called </a:t>
            </a:r>
            <a:r>
              <a:rPr lang="en-US" dirty="0">
                <a:solidFill>
                  <a:srgbClr val="C00000"/>
                </a:solidFill>
              </a:rPr>
              <a:t>retransmission timeout </a:t>
            </a:r>
            <a:r>
              <a:rPr lang="en-US" dirty="0"/>
              <a:t>or RTO) before </a:t>
            </a:r>
            <a:r>
              <a:rPr lang="en-US" dirty="0">
                <a:solidFill>
                  <a:srgbClr val="C00000"/>
                </a:solidFill>
              </a:rPr>
              <a:t>re-sending </a:t>
            </a:r>
            <a:r>
              <a:rPr lang="en-US" dirty="0"/>
              <a:t>the packet</a:t>
            </a:r>
          </a:p>
          <a:p>
            <a:endParaRPr lang="en-US" dirty="0"/>
          </a:p>
          <a:p>
            <a:r>
              <a:rPr lang="en-US" dirty="0"/>
              <a:t>In TCP, the onus is on the sender to retransmit lost data when ACKs are not received</a:t>
            </a:r>
          </a:p>
          <a:p>
            <a:endParaRPr lang="en-US" dirty="0"/>
          </a:p>
          <a:p>
            <a:r>
              <a:rPr lang="en-US" dirty="0"/>
              <a:t>Retransmission works also if ACKs are lost or delayed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F53CC7-82C1-0641-B68D-88DAC9A04894}"/>
              </a:ext>
            </a:extLst>
          </p:cNvPr>
          <p:cNvCxnSpPr/>
          <p:nvPr/>
        </p:nvCxnSpPr>
        <p:spPr>
          <a:xfrm>
            <a:off x="7530551" y="3949148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FF4367-53B0-FF4C-8C2C-9E778FBF448E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BA5399-85F8-764C-A5F3-F77F38512E4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280D566-65CD-ED48-8C15-28FA2C4897DD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109750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prstDash val="sysDot"/>
          <a:tailEnd type="triangle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1614</Words>
  <Application>Microsoft Macintosh PowerPoint</Application>
  <PresentationFormat>Widescreen</PresentationFormat>
  <Paragraphs>358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Helvetica</vt:lpstr>
      <vt:lpstr>Times New Roman</vt:lpstr>
      <vt:lpstr>Office Theme</vt:lpstr>
      <vt:lpstr>PowerPoint Presentation</vt:lpstr>
      <vt:lpstr>Network Core: Best effort packet delivery</vt:lpstr>
      <vt:lpstr>Network Edge: Application guarantees</vt:lpstr>
      <vt:lpstr>Modularity through layering</vt:lpstr>
      <vt:lpstr>Transmission Control Protocol (TCP)</vt:lpstr>
      <vt:lpstr>Reliable data delivery</vt:lpstr>
      <vt:lpstr>Packet loss</vt:lpstr>
      <vt:lpstr>Coping with packet loss: (1) ACK</vt:lpstr>
      <vt:lpstr>Coping with packet loss: (2) RTO</vt:lpstr>
      <vt:lpstr>Sending one packet per ACK enough?</vt:lpstr>
      <vt:lpstr>Amount of “in-flight” data</vt:lpstr>
      <vt:lpstr>Keeping many packets in flight</vt:lpstr>
      <vt:lpstr>Keeping track of packets (and ACKs)</vt:lpstr>
      <vt:lpstr>Ordered Delivery</vt:lpstr>
      <vt:lpstr>Reordering at the receiver side</vt:lpstr>
      <vt:lpstr>Reordering at the receiver side</vt:lpstr>
      <vt:lpstr>Buffering at the receiver side</vt:lpstr>
      <vt:lpstr>Buffering at the receiver side</vt:lpstr>
      <vt:lpstr>Implications of TCP reassembly</vt:lpstr>
      <vt:lpstr>Congestion control</vt:lpstr>
      <vt:lpstr>How should multiple endpoints share net?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Feedback from network offers clues…</vt:lpstr>
      <vt:lpstr>PowerPoint Presentation</vt:lpstr>
      <vt:lpstr>ACK clocking: steady state behavior</vt:lpstr>
      <vt:lpstr>But how to get to steady state?</vt:lpstr>
      <vt:lpstr>Why AIMD?</vt:lpstr>
      <vt:lpstr>Packet Scheduling</vt:lpstr>
      <vt:lpstr>Are endpoint algorithms alone enough?</vt:lpstr>
      <vt:lpstr>Network model</vt:lpstr>
      <vt:lpstr>First-in first-out (FIFO) queue + tail-drop</vt:lpstr>
      <vt:lpstr>First-in first-out (FIFO) queue + tail-drop</vt:lpstr>
      <vt:lpstr>ACK-clocking makes it worse: lucky case</vt:lpstr>
      <vt:lpstr>ACK-clocking makes it worse: unlucky case</vt:lpstr>
      <vt:lpstr>Network monopolized by “bad” endpoints</vt:lpstr>
      <vt:lpstr>Packet scheduling on routers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1916</cp:revision>
  <dcterms:created xsi:type="dcterms:W3CDTF">2018-09-05T17:47:04Z</dcterms:created>
  <dcterms:modified xsi:type="dcterms:W3CDTF">2019-09-12T10:07:52Z</dcterms:modified>
</cp:coreProperties>
</file>