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421" r:id="rId2"/>
    <p:sldId id="1078" r:id="rId3"/>
    <p:sldId id="1079" r:id="rId4"/>
    <p:sldId id="465" r:id="rId5"/>
    <p:sldId id="292" r:id="rId6"/>
    <p:sldId id="390" r:id="rId7"/>
    <p:sldId id="1075" r:id="rId8"/>
    <p:sldId id="535" r:id="rId9"/>
    <p:sldId id="536" r:id="rId10"/>
    <p:sldId id="1081" r:id="rId11"/>
    <p:sldId id="1082" r:id="rId12"/>
    <p:sldId id="592" r:id="rId13"/>
    <p:sldId id="605" r:id="rId14"/>
    <p:sldId id="585" r:id="rId15"/>
    <p:sldId id="915" r:id="rId16"/>
    <p:sldId id="916" r:id="rId17"/>
    <p:sldId id="940" r:id="rId18"/>
    <p:sldId id="938" r:id="rId19"/>
    <p:sldId id="335" r:id="rId20"/>
    <p:sldId id="1083" r:id="rId21"/>
    <p:sldId id="665" r:id="rId22"/>
    <p:sldId id="617" r:id="rId23"/>
    <p:sldId id="670" r:id="rId24"/>
    <p:sldId id="618" r:id="rId25"/>
    <p:sldId id="619" r:id="rId26"/>
    <p:sldId id="621" r:id="rId27"/>
    <p:sldId id="673" r:id="rId28"/>
    <p:sldId id="10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9"/>
    <p:restoredTop sz="94643"/>
  </p:normalViewPr>
  <p:slideViewPr>
    <p:cSldViewPr snapToGrid="0" snapToObjects="1">
      <p:cViewPr varScale="1">
        <p:scale>
          <a:sx n="124" d="100"/>
          <a:sy n="124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6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4.png"/><Relationship Id="rId7" Type="http://schemas.openxmlformats.org/officeDocument/2006/relationships/image" Target="../media/image21.jpe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11187" y="2828835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Transport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0002-C960-12A3-88FC-52A7B014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A7E24-780C-1909-2456-F1B2CF3F8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through</a:t>
            </a:r>
          </a:p>
          <a:p>
            <a:endParaRPr lang="en-US" dirty="0"/>
          </a:p>
          <a:p>
            <a:r>
              <a:rPr lang="en-US" dirty="0"/>
              <a:t>What sockets exist on the machine? </a:t>
            </a:r>
          </a:p>
          <a:p>
            <a:pPr lvl="1"/>
            <a:r>
              <a:rPr lang="en-US" sz="2800" dirty="0">
                <a:latin typeface="Courier" pitchFamily="2" charset="0"/>
              </a:rPr>
              <a:t>ss</a:t>
            </a:r>
          </a:p>
        </p:txBody>
      </p:sp>
    </p:spTree>
    <p:extLst>
      <p:ext uri="{BB962C8B-B14F-4D97-AF65-F5344CB8AC3E}">
        <p14:creationId xmlns:p14="http://schemas.microsoft.com/office/powerpoint/2010/main" val="799907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02EB-B4B7-CFCA-7565-1AF2E468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transport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AB0BE-F3A6-1E89-5FD8-69434EE09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03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35217-EAB7-0430-8465-B37291B87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F508-06B5-1455-0955-43D57C5A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(3.1) App Context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C0FC1F-FFDD-B9D6-7952-CD83E68EA74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557DC-6E0F-D696-DA95-7BB4A7EBB6D5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CD2D1B-DB48-7035-31F0-A31A810EC2AB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CF29C1-58A5-70F5-F5CC-39A1E7F413C9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C183E8-7D63-B80D-799D-70B6A8E2DCF3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F6A964-BF75-A968-82EA-7D9951706D76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394602-4FC0-1747-DFD0-724C957599EA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0FDA74-F4D2-4E76-2E32-BF0140ED152A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912857-0BC5-5ACF-7B58-4F5F4F46399E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333C47-9C92-D20D-8EB7-A7F8952469CA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4A6B34-8A17-E3B0-B974-F94A892D079A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EEBB14-1797-CFD8-FE5D-2159BE420C7B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F651EB-8FE6-54C4-607B-B8A945CFBF1C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B4135B-AD3B-3127-B041-7FD40FA11020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A775D8E-A4D6-E6A8-6AA3-4A8B89C22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882D7C-D065-8EFC-D8A7-2921C6840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DD0892-082A-0028-BDE5-C97DD40FDE64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AEC6E5-D4AD-2DCF-9900-02B9DD82A029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F4CB8F-0B6E-774B-1529-98ED710931B7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87F327-33C4-0AC7-1395-8F00BFDF03D5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E7B57B-0F53-AD80-C338-C6737023F68E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F906039-77C9-7530-7A1A-6C738C09666E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845EE69D-51CA-5A00-325A-84F8EE5B9464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5A37D9C-9277-6BD2-82E6-528844AC32AF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EDFFE509-B312-FC29-815F-FF888E31BE4C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F8174E38-1E18-C241-0AE5-9521B0265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3830122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solidFill>
                  <a:srgbClr val="FFFFFF"/>
                </a:solidFill>
              </a:rPr>
              <a:t>Tp</a:t>
            </a:r>
            <a:r>
              <a:rPr lang="en-US" altLang="en-US" sz="2400" dirty="0">
                <a:solidFill>
                  <a:srgbClr val="FFFFFF"/>
                </a:solidFill>
              </a:rPr>
              <a:t> Protocol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150923A6-3DD5-3F25-46EA-F5A6B8CF9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2700770"/>
            <a:ext cx="2551987" cy="112515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port,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port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226F198-5A5E-3576-F83F-026431FE44E5}"/>
              </a:ext>
            </a:extLst>
          </p:cNvPr>
          <p:cNvGrpSpPr/>
          <p:nvPr/>
        </p:nvGrpSpPr>
        <p:grpSpPr>
          <a:xfrm>
            <a:off x="10670715" y="3163579"/>
            <a:ext cx="762000" cy="304800"/>
            <a:chOff x="4113213" y="3733800"/>
            <a:chExt cx="762000" cy="304800"/>
          </a:xfrm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FA84A6C8-77BC-22BA-2180-BCBDCF8A77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AAA0CE5D-2BAE-F168-90C4-B8FF0F9E5D9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B945EC5-2472-FE8C-69A5-434237B415A3}"/>
              </a:ext>
            </a:extLst>
          </p:cNvPr>
          <p:cNvGrpSpPr/>
          <p:nvPr/>
        </p:nvGrpSpPr>
        <p:grpSpPr>
          <a:xfrm>
            <a:off x="10672302" y="4244240"/>
            <a:ext cx="983671" cy="304801"/>
            <a:chOff x="3117267" y="4662057"/>
            <a:chExt cx="983671" cy="304801"/>
          </a:xfrm>
        </p:grpSpPr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0A89CC6D-0558-76E2-D9B8-4B117A80E4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7A44E2F8-2780-6CFC-2541-945ABC103D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270EFD53-EAAD-042B-274D-79FB1885B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D278C271-9AC9-591C-8319-5463C99E10CC}"/>
              </a:ext>
            </a:extLst>
          </p:cNvPr>
          <p:cNvSpPr txBox="1"/>
          <p:nvPr/>
        </p:nvSpPr>
        <p:spPr>
          <a:xfrm>
            <a:off x="7841433" y="450762"/>
            <a:ext cx="34363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4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r>
              <a:rPr lang="en-US" sz="2400" dirty="0">
                <a:latin typeface="Helvetica" pitchFamily="2" charset="0"/>
              </a:rPr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252DFA-005B-5634-DAF5-DAB79ABD8C8A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1CA6D1-2425-604F-AC77-D00636E8D4CE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F476B42-8160-B94E-3F3D-17B9C8BA022F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A1DBB95-06CB-E2F6-53FF-BDCD7E9D6D21}"/>
              </a:ext>
            </a:extLst>
          </p:cNvPr>
          <p:cNvSpPr txBox="1"/>
          <p:nvPr/>
        </p:nvSpPr>
        <p:spPr>
          <a:xfrm>
            <a:off x="7571668" y="5188627"/>
            <a:ext cx="4299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UDP or TCP listening: </a:t>
            </a:r>
          </a:p>
          <a:p>
            <a:pPr algn="ctr"/>
            <a:r>
              <a:rPr lang="en-US" sz="2000" dirty="0">
                <a:latin typeface="Helvetica" pitchFamily="2" charset="0"/>
              </a:rPr>
              <a:t>(</a:t>
            </a:r>
            <a:r>
              <a:rPr lang="en-US" sz="2000" dirty="0" err="1">
                <a:latin typeface="Helvetica" pitchFamily="2" charset="0"/>
              </a:rPr>
              <a:t>dst</a:t>
            </a:r>
            <a:r>
              <a:rPr lang="en-US" sz="2000" dirty="0">
                <a:latin typeface="Helvetica" pitchFamily="2" charset="0"/>
              </a:rPr>
              <a:t> IP, </a:t>
            </a:r>
            <a:r>
              <a:rPr lang="en-US" sz="2000" dirty="0" err="1">
                <a:latin typeface="Helvetica" pitchFamily="2" charset="0"/>
              </a:rPr>
              <a:t>dst</a:t>
            </a:r>
            <a:r>
              <a:rPr lang="en-US" sz="2000" dirty="0">
                <a:latin typeface="Helvetica" pitchFamily="2" charset="0"/>
              </a:rPr>
              <a:t> port, TCP/UDP)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466C7-71E0-77D9-4E8F-0E331CCA4B55}"/>
              </a:ext>
            </a:extLst>
          </p:cNvPr>
          <p:cNvSpPr txBox="1"/>
          <p:nvPr/>
        </p:nvSpPr>
        <p:spPr>
          <a:xfrm>
            <a:off x="7437514" y="5982002"/>
            <a:ext cx="4568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TCP established: </a:t>
            </a:r>
          </a:p>
          <a:p>
            <a:pPr algn="ctr"/>
            <a:r>
              <a:rPr lang="en-US" sz="2000" dirty="0">
                <a:latin typeface="Helvetica" pitchFamily="2" charset="0"/>
              </a:rPr>
              <a:t>(</a:t>
            </a:r>
            <a:r>
              <a:rPr lang="en-US" sz="2000" dirty="0" err="1">
                <a:latin typeface="Helvetica" pitchFamily="2" charset="0"/>
              </a:rPr>
              <a:t>dst</a:t>
            </a:r>
            <a:r>
              <a:rPr lang="en-US" sz="2000" dirty="0">
                <a:latin typeface="Helvetica" pitchFamily="2" charset="0"/>
              </a:rPr>
              <a:t> IP, </a:t>
            </a:r>
            <a:r>
              <a:rPr lang="en-US" sz="2000" dirty="0" err="1">
                <a:latin typeface="Helvetica" pitchFamily="2" charset="0"/>
              </a:rPr>
              <a:t>dst</a:t>
            </a:r>
            <a:r>
              <a:rPr lang="en-US" sz="2000" dirty="0">
                <a:latin typeface="Helvetica" pitchFamily="2" charset="0"/>
              </a:rPr>
              <a:t> port, </a:t>
            </a:r>
            <a:r>
              <a:rPr lang="en-US" sz="2000" dirty="0" err="1">
                <a:latin typeface="Helvetica" pitchFamily="2" charset="0"/>
              </a:rPr>
              <a:t>src</a:t>
            </a:r>
            <a:r>
              <a:rPr lang="en-US" sz="2000" dirty="0">
                <a:latin typeface="Helvetica" pitchFamily="2" charset="0"/>
              </a:rPr>
              <a:t> IP, </a:t>
            </a:r>
            <a:r>
              <a:rPr lang="en-US" sz="2000" dirty="0" err="1">
                <a:latin typeface="Helvetica" pitchFamily="2" charset="0"/>
              </a:rPr>
              <a:t>src</a:t>
            </a:r>
            <a:r>
              <a:rPr lang="en-US" sz="2000" dirty="0">
                <a:latin typeface="Helvetica" pitchFamily="2" charset="0"/>
              </a:rPr>
              <a:t> port, TCP)</a:t>
            </a:r>
          </a:p>
        </p:txBody>
      </p:sp>
    </p:spTree>
    <p:extLst>
      <p:ext uri="{BB962C8B-B14F-4D97-AF65-F5344CB8AC3E}">
        <p14:creationId xmlns:p14="http://schemas.microsoft.com/office/powerpoint/2010/main" val="426717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8" grpId="0" animBg="1"/>
      <p:bldP spid="9" grpId="0" animBg="1"/>
      <p:bldP spid="11" grpId="0"/>
      <p:bldP spid="12" grpId="0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51" grpId="0"/>
      <p:bldP spid="57" grpId="0" animBg="1"/>
      <p:bldP spid="58" grpId="0"/>
      <p:bldP spid="59" grpId="0" animBg="1"/>
      <p:bldP spid="64" grpId="0" animBg="1"/>
      <p:bldP spid="65" grpId="0" animBg="1"/>
      <p:bldP spid="41" grpId="0"/>
      <p:bldP spid="48" grpId="0"/>
      <p:bldP spid="49" grpId="0"/>
      <p:bldP spid="3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B137A-427D-0111-0AB2-6FF716EAB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193D7-3609-4221-5FB9-694EC2B1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sockets of different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06AC-00D1-4EF6-6BF2-D3BEB4C38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06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Listening</a:t>
            </a:r>
            <a:r>
              <a:rPr lang="en-US" sz="3200" dirty="0"/>
              <a:t> (bound but  unconnected)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server side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ls = socket(AF_INET, SOCK_STREAM)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ls.bind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serv_ip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serv_port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ls.listen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 # no accept() yet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2EA89-E59D-DA22-0E3A-325D7A711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306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Connected (</a:t>
            </a:r>
            <a:r>
              <a:rPr lang="en-US" sz="3200" dirty="0">
                <a:solidFill>
                  <a:srgbClr val="C00000"/>
                </a:solidFill>
              </a:rPr>
              <a:t>Established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server side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cs,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ls.accept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On client side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connect(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serv_ip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serv_port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3EC280C-4F16-1B14-CF71-686EE26BD193}"/>
              </a:ext>
            </a:extLst>
          </p:cNvPr>
          <p:cNvSpPr txBox="1">
            <a:spLocks/>
          </p:cNvSpPr>
          <p:nvPr/>
        </p:nvSpPr>
        <p:spPr>
          <a:xfrm>
            <a:off x="6199239" y="4863801"/>
            <a:ext cx="5181600" cy="14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(</a:t>
            </a:r>
            <a:r>
              <a:rPr lang="en-US" sz="2400" dirty="0" err="1"/>
              <a:t>src</a:t>
            </a:r>
            <a:r>
              <a:rPr lang="en-US" sz="2400" dirty="0"/>
              <a:t> IP,  </a:t>
            </a:r>
            <a:r>
              <a:rPr lang="en-US" sz="2400" dirty="0" err="1"/>
              <a:t>dst</a:t>
            </a:r>
            <a:r>
              <a:rPr lang="en-US" sz="2400" dirty="0"/>
              <a:t> IP, </a:t>
            </a:r>
            <a:r>
              <a:rPr lang="en-US" sz="2400" dirty="0" err="1"/>
              <a:t>src</a:t>
            </a:r>
            <a:r>
              <a:rPr lang="en-US" sz="2400" dirty="0"/>
              <a:t> port, </a:t>
            </a:r>
            <a:r>
              <a:rPr lang="en-US" sz="2400" dirty="0" err="1"/>
              <a:t>dst</a:t>
            </a:r>
            <a:r>
              <a:rPr lang="en-US" sz="2400" dirty="0"/>
              <a:t> port)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ym typeface="Wingdings" pitchFamily="2" charset="2"/>
              </a:rPr>
              <a:t></a:t>
            </a:r>
          </a:p>
          <a:p>
            <a:pPr marL="0" indent="0" algn="ctr">
              <a:buNone/>
            </a:pPr>
            <a:r>
              <a:rPr lang="en-US" sz="2400" dirty="0"/>
              <a:t>Socket</a:t>
            </a:r>
            <a:r>
              <a:rPr lang="en-US" sz="3200" dirty="0"/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 NOT ls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87ECF80-11B3-D8C9-1E36-2315F65E3310}"/>
              </a:ext>
            </a:extLst>
          </p:cNvPr>
          <p:cNvSpPr txBox="1">
            <a:spLocks/>
          </p:cNvSpPr>
          <p:nvPr/>
        </p:nvSpPr>
        <p:spPr>
          <a:xfrm>
            <a:off x="1870586" y="4863801"/>
            <a:ext cx="2701413" cy="149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(</a:t>
            </a:r>
            <a:r>
              <a:rPr lang="en-US" sz="2400" dirty="0" err="1">
                <a:solidFill>
                  <a:srgbClr val="C00000"/>
                </a:solidFill>
              </a:rPr>
              <a:t>dst</a:t>
            </a:r>
            <a:r>
              <a:rPr lang="en-US" sz="2400" dirty="0">
                <a:solidFill>
                  <a:srgbClr val="C00000"/>
                </a:solidFill>
              </a:rPr>
              <a:t> IP, </a:t>
            </a:r>
            <a:r>
              <a:rPr lang="en-US" sz="2400" dirty="0" err="1">
                <a:solidFill>
                  <a:srgbClr val="C00000"/>
                </a:solidFill>
              </a:rPr>
              <a:t>dst</a:t>
            </a:r>
            <a:r>
              <a:rPr lang="en-US" sz="2400" dirty="0">
                <a:solidFill>
                  <a:srgbClr val="C00000"/>
                </a:solidFill>
              </a:rPr>
              <a:t> port)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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C00000"/>
                </a:solidFill>
              </a:rPr>
              <a:t>Socket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08F0CB-C72A-06CA-7A4F-478363612B02}"/>
              </a:ext>
            </a:extLst>
          </p:cNvPr>
          <p:cNvSpPr/>
          <p:nvPr/>
        </p:nvSpPr>
        <p:spPr>
          <a:xfrm>
            <a:off x="7691283" y="2856228"/>
            <a:ext cx="1740310" cy="560439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CA7295-B156-10C4-66EE-0972D895667D}"/>
              </a:ext>
            </a:extLst>
          </p:cNvPr>
          <p:cNvSpPr txBox="1"/>
          <p:nvPr/>
        </p:nvSpPr>
        <p:spPr>
          <a:xfrm>
            <a:off x="10513757" y="2270562"/>
            <a:ext cx="1707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accept()</a:t>
            </a:r>
            <a:r>
              <a:rPr lang="en-US" dirty="0">
                <a:latin typeface="Helvetica" pitchFamily="2" charset="0"/>
              </a:rPr>
              <a:t> creates a new socket with the</a:t>
            </a:r>
          </a:p>
          <a:p>
            <a:pPr algn="l"/>
            <a:r>
              <a:rPr lang="en-US" dirty="0">
                <a:latin typeface="Helvetica" pitchFamily="2" charset="0"/>
              </a:rPr>
              <a:t>4-tuple (established) mapping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B6A9A-0B4D-800F-4C1E-373694A8C76B}"/>
              </a:ext>
            </a:extLst>
          </p:cNvPr>
          <p:cNvSpPr txBox="1"/>
          <p:nvPr/>
        </p:nvSpPr>
        <p:spPr>
          <a:xfrm>
            <a:off x="959258" y="6167432"/>
            <a:ext cx="4419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Enables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connections to be demultiplexed correctly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B15AAA-6B4B-8FBF-EA50-108496675562}"/>
              </a:ext>
            </a:extLst>
          </p:cNvPr>
          <p:cNvSpPr txBox="1"/>
          <p:nvPr/>
        </p:nvSpPr>
        <p:spPr>
          <a:xfrm>
            <a:off x="5239981" y="6350168"/>
            <a:ext cx="696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Enables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connections to be demultiplexed correctly</a:t>
            </a:r>
          </a:p>
        </p:txBody>
      </p:sp>
    </p:spTree>
    <p:extLst>
      <p:ext uri="{BB962C8B-B14F-4D97-AF65-F5344CB8AC3E}">
        <p14:creationId xmlns:p14="http://schemas.microsoft.com/office/powerpoint/2010/main" val="36853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  <p:bldP spid="6" grpId="0"/>
      <p:bldP spid="7" grpId="0" animBg="1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3A2D5-1CFD-97F9-366D-9533AEE30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419F-7E1A-A303-7EBE-7F43C514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(3.2) Reliability: Stop and Wait. 3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3F31C-B2E5-A191-768A-8F4EE9656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504" y="1647310"/>
            <a:ext cx="6332056" cy="5032375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C00000"/>
                </a:solidFill>
              </a:rPr>
              <a:t>ACKs:</a:t>
            </a:r>
            <a:r>
              <a:rPr lang="en-US" dirty="0"/>
              <a:t> Sender sends a single packet, then waits for an ACK to know the packet was successfully received. Then the sender transmits the next packet.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RTO:</a:t>
            </a:r>
            <a:r>
              <a:rPr lang="en-US" dirty="0"/>
              <a:t> If ACK is not received until a timeout, sender </a:t>
            </a:r>
            <a:r>
              <a:rPr lang="en-US" dirty="0">
                <a:solidFill>
                  <a:srgbClr val="C00000"/>
                </a:solidFill>
              </a:rPr>
              <a:t>retransmits</a:t>
            </a:r>
            <a:r>
              <a:rPr lang="en-US" dirty="0"/>
              <a:t> the packet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Seq:</a:t>
            </a:r>
            <a:r>
              <a:rPr lang="en-US" dirty="0"/>
              <a:t> Disambiguate duplicate vs. fresh packets using sequence numbers that change on “adjacent” packets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CBCC37D-ACED-2007-43AA-4FE7B377793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D2A276-D82A-D49F-8414-C0E029893EDF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4FE7B5-3EDF-2FC6-B883-62F7311A2B7E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2BD753-C089-BFB5-0914-30162BE41D1D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9A2DCB-8EA1-03EE-E04C-17E592C5D56A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92BA5C-0086-E2B2-4AEF-4623D7DD70E7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F3BE339-7AFB-4C84-984C-4D540494F2A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747376-6DAB-C2E2-5D78-3A44FEBB04A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A419C6-F69D-1631-0926-9B5D5A719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6487D5-9830-0C40-5288-300C321DE9A9}"/>
              </a:ext>
            </a:extLst>
          </p:cNvPr>
          <p:cNvCxnSpPr>
            <a:cxnSpLocks/>
          </p:cNvCxnSpPr>
          <p:nvPr/>
        </p:nvCxnSpPr>
        <p:spPr>
          <a:xfrm flipH="1">
            <a:off x="7531611" y="3172752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0767BD7-0F65-33DC-190F-1C143E576625}"/>
              </a:ext>
            </a:extLst>
          </p:cNvPr>
          <p:cNvGrpSpPr/>
          <p:nvPr/>
        </p:nvGrpSpPr>
        <p:grpSpPr>
          <a:xfrm>
            <a:off x="8404369" y="3632239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B00072C8-D0D7-89D7-5B40-021F3875668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D4B4CEA-64F1-9775-A428-CD4E767F71A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25289BC-4292-6654-4DEF-038566725C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CCB7DB-825A-EA60-6F2E-8C7E7F7C110D}"/>
              </a:ext>
            </a:extLst>
          </p:cNvPr>
          <p:cNvCxnSpPr/>
          <p:nvPr/>
        </p:nvCxnSpPr>
        <p:spPr>
          <a:xfrm>
            <a:off x="7518473" y="5596013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080C6D-7687-C218-5A9D-E44FB058F0E1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9F0DA9-40F2-4EEC-BC55-701DFA3D7E52}"/>
              </a:ext>
            </a:extLst>
          </p:cNvPr>
          <p:cNvCxnSpPr>
            <a:cxnSpLocks/>
          </p:cNvCxnSpPr>
          <p:nvPr/>
        </p:nvCxnSpPr>
        <p:spPr>
          <a:xfrm>
            <a:off x="7580245" y="2487462"/>
            <a:ext cx="0" cy="215839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366AE55-CA69-8E51-DC08-130BE22B7360}"/>
              </a:ext>
            </a:extLst>
          </p:cNvPr>
          <p:cNvSpPr txBox="1"/>
          <p:nvPr/>
        </p:nvSpPr>
        <p:spPr>
          <a:xfrm rot="5400000">
            <a:off x="7351210" y="3431452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FC3C7E-DB47-646C-8D8B-6E45013AC500}"/>
              </a:ext>
            </a:extLst>
          </p:cNvPr>
          <p:cNvCxnSpPr>
            <a:cxnSpLocks/>
          </p:cNvCxnSpPr>
          <p:nvPr/>
        </p:nvCxnSpPr>
        <p:spPr>
          <a:xfrm>
            <a:off x="7645677" y="4786275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F811544-DA96-D2CD-75C8-CA7B11B0470A}"/>
              </a:ext>
            </a:extLst>
          </p:cNvPr>
          <p:cNvGrpSpPr/>
          <p:nvPr/>
        </p:nvGrpSpPr>
        <p:grpSpPr>
          <a:xfrm>
            <a:off x="8821325" y="5134348"/>
            <a:ext cx="914398" cy="461665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CE55449-6FE2-B3F8-057F-58599070094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7150C8-CAC8-9422-A7C9-F410A695D6A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E20B754-1FB7-FD15-807F-A9F1D9A4C1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9546D4-59C8-9A42-9AA6-EF2B05FF24B6}"/>
              </a:ext>
            </a:extLst>
          </p:cNvPr>
          <p:cNvSpPr txBox="1"/>
          <p:nvPr/>
        </p:nvSpPr>
        <p:spPr>
          <a:xfrm>
            <a:off x="7444893" y="56266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976F38-5A56-44F8-E844-8BC2D0DD638D}"/>
              </a:ext>
            </a:extLst>
          </p:cNvPr>
          <p:cNvSpPr txBox="1"/>
          <p:nvPr/>
        </p:nvSpPr>
        <p:spPr>
          <a:xfrm>
            <a:off x="8008724" y="269444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5AB6DF-ED76-4661-B7FC-DDDC44503538}"/>
              </a:ext>
            </a:extLst>
          </p:cNvPr>
          <p:cNvSpPr txBox="1"/>
          <p:nvPr/>
        </p:nvSpPr>
        <p:spPr>
          <a:xfrm>
            <a:off x="8340513" y="323067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ACK 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11391B-73C9-2EDF-7A6E-41F605F17FCB}"/>
              </a:ext>
            </a:extLst>
          </p:cNvPr>
          <p:cNvSpPr txBox="1"/>
          <p:nvPr/>
        </p:nvSpPr>
        <p:spPr>
          <a:xfrm>
            <a:off x="9295478" y="474005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86FF01-F089-0B06-F8D9-4EEA0B229DE9}"/>
              </a:ext>
            </a:extLst>
          </p:cNvPr>
          <p:cNvCxnSpPr>
            <a:cxnSpLocks/>
          </p:cNvCxnSpPr>
          <p:nvPr/>
        </p:nvCxnSpPr>
        <p:spPr>
          <a:xfrm>
            <a:off x="7456601" y="5702420"/>
            <a:ext cx="2797286" cy="7244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C250779-7DB6-7D7B-7508-0A4BE534D818}"/>
              </a:ext>
            </a:extLst>
          </p:cNvPr>
          <p:cNvGrpSpPr/>
          <p:nvPr/>
        </p:nvGrpSpPr>
        <p:grpSpPr>
          <a:xfrm>
            <a:off x="8632249" y="6050493"/>
            <a:ext cx="914398" cy="461665"/>
            <a:chOff x="9342783" y="1192696"/>
            <a:chExt cx="2011017" cy="1019419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BDB3B0B-FF3D-023B-BA9F-A3102208B76C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23A527-0982-B459-9A65-0D40BA4356D0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827884A-4C40-C2C1-F4E5-A905964FD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E53A71B-9B5A-5777-0C32-23BA84642B35}"/>
              </a:ext>
            </a:extLst>
          </p:cNvPr>
          <p:cNvCxnSpPr>
            <a:cxnSpLocks/>
          </p:cNvCxnSpPr>
          <p:nvPr/>
        </p:nvCxnSpPr>
        <p:spPr>
          <a:xfrm flipH="1">
            <a:off x="8266220" y="3273742"/>
            <a:ext cx="1832833" cy="1388996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DA3FB9-26DA-3DB8-9642-752C33662688}"/>
              </a:ext>
            </a:extLst>
          </p:cNvPr>
          <p:cNvGrpSpPr/>
          <p:nvPr/>
        </p:nvGrpSpPr>
        <p:grpSpPr>
          <a:xfrm>
            <a:off x="8707687" y="4276537"/>
            <a:ext cx="453882" cy="281889"/>
            <a:chOff x="9342783" y="1192696"/>
            <a:chExt cx="2011017" cy="1019419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31DC6989-DD53-18EA-5B04-9468801968C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2EEFDAA-BDCE-6684-0049-A817926FDDBB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85B68E9-D9CA-3AD4-45E4-22D1B8105D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Explosion 1 1">
            <a:extLst>
              <a:ext uri="{FF2B5EF4-FFF2-40B4-BE49-F238E27FC236}">
                <a16:creationId xmlns:a16="http://schemas.microsoft.com/office/drawing/2014/main" id="{DEE09235-903D-4D51-0B3F-8B1E6E36B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601" y="4362356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" name="Explosion 1 1">
            <a:extLst>
              <a:ext uri="{FF2B5EF4-FFF2-40B4-BE49-F238E27FC236}">
                <a16:creationId xmlns:a16="http://schemas.microsoft.com/office/drawing/2014/main" id="{5CC5BE96-652F-9EE0-263E-10DA19352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72" y="2272937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1BE989-20C7-6A10-6C91-14DE688C716C}"/>
              </a:ext>
            </a:extLst>
          </p:cNvPr>
          <p:cNvSpPr txBox="1"/>
          <p:nvPr/>
        </p:nvSpPr>
        <p:spPr>
          <a:xfrm>
            <a:off x="9483790" y="6479910"/>
            <a:ext cx="2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Retransmit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82B261-E5AB-3A54-CB53-DBDD624B0A9A}"/>
              </a:ext>
            </a:extLst>
          </p:cNvPr>
          <p:cNvCxnSpPr>
            <a:cxnSpLocks/>
          </p:cNvCxnSpPr>
          <p:nvPr/>
        </p:nvCxnSpPr>
        <p:spPr>
          <a:xfrm flipH="1">
            <a:off x="7588528" y="3329583"/>
            <a:ext cx="2572576" cy="3066705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1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2" grpId="0"/>
      <p:bldP spid="22" grpId="1"/>
      <p:bldP spid="30" grpId="0"/>
      <p:bldP spid="23" grpId="0"/>
      <p:bldP spid="37" grpId="0"/>
      <p:bldP spid="38" grpId="0"/>
      <p:bldP spid="50" grpId="0" animBg="1"/>
      <p:bldP spid="50" grpId="1" animBg="1"/>
      <p:bldP spid="52" grpId="0" animBg="1"/>
      <p:bldP spid="52" grpId="1" animBg="1"/>
      <p:bldP spid="53" grpId="0"/>
      <p:bldP spid="5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29C13-B215-52EF-F343-4ECD0ACFA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60C55D92-1957-AD73-29C3-2EA663152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690" y="3011828"/>
            <a:ext cx="2224686" cy="2103470"/>
          </a:xfrm>
          <a:prstGeom prst="rect">
            <a:avLst/>
          </a:prstGeom>
        </p:spPr>
      </p:pic>
      <p:pic>
        <p:nvPicPr>
          <p:cNvPr id="11" name="Picture 10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6CBD5A64-4FE2-6437-3B57-E1F34316B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05" y="3011828"/>
            <a:ext cx="2312448" cy="2186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54EA1A-0469-B146-0128-8DCF30C784B2}"/>
              </a:ext>
            </a:extLst>
          </p:cNvPr>
          <p:cNvSpPr txBox="1"/>
          <p:nvPr/>
        </p:nvSpPr>
        <p:spPr>
          <a:xfrm>
            <a:off x="1223960" y="1018018"/>
            <a:ext cx="10301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Sending one packet per RTT makes the data transfer rate limited by the </a:t>
            </a:r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time</a:t>
            </a:r>
            <a:r>
              <a:rPr lang="en-US" sz="3600" dirty="0">
                <a:latin typeface="Helvetica" pitchFamily="2" charset="0"/>
              </a:rPr>
              <a:t> between the endpoints, rather than the </a:t>
            </a:r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bandwidth</a:t>
            </a:r>
            <a:r>
              <a:rPr lang="en-US" sz="3600" dirty="0">
                <a:latin typeface="Helvetica" pitchFamily="2" charset="0"/>
              </a:rPr>
              <a:t>.</a:t>
            </a:r>
          </a:p>
        </p:txBody>
      </p:sp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B2EFC99-032C-8E87-6C9B-70BB5A15D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2" y="2773900"/>
            <a:ext cx="4285626" cy="3030803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EEF6C194-8123-1191-8171-EC4973265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922" y="2773899"/>
            <a:ext cx="4285626" cy="303080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E2E193A0-437B-1702-58B8-614A2C6641AE}"/>
              </a:ext>
            </a:extLst>
          </p:cNvPr>
          <p:cNvGrpSpPr/>
          <p:nvPr/>
        </p:nvGrpSpPr>
        <p:grpSpPr>
          <a:xfrm>
            <a:off x="8059048" y="3333985"/>
            <a:ext cx="1053682" cy="1067426"/>
            <a:chOff x="3656094" y="5265652"/>
            <a:chExt cx="1053682" cy="1067426"/>
          </a:xfrm>
        </p:grpSpPr>
        <p:pic>
          <p:nvPicPr>
            <p:cNvPr id="10" name="Picture 9" descr="Shape, rectangle&#10;&#10;Description automatically generated">
              <a:extLst>
                <a:ext uri="{FF2B5EF4-FFF2-40B4-BE49-F238E27FC236}">
                  <a16:creationId xmlns:a16="http://schemas.microsoft.com/office/drawing/2014/main" id="{F4B4CE31-FB56-47A2-7444-14C8D9642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6094" y="5639436"/>
              <a:ext cx="406085" cy="330534"/>
            </a:xfrm>
            <a:prstGeom prst="rect">
              <a:avLst/>
            </a:prstGeom>
          </p:spPr>
        </p:pic>
        <p:pic>
          <p:nvPicPr>
            <p:cNvPr id="13" name="Picture 12" descr="Shape, rectangle&#10;&#10;Description automatically generated">
              <a:extLst>
                <a:ext uri="{FF2B5EF4-FFF2-40B4-BE49-F238E27FC236}">
                  <a16:creationId xmlns:a16="http://schemas.microsoft.com/office/drawing/2014/main" id="{E901C659-3FD3-D339-33C5-9BFECDB6F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6202" y="5636325"/>
              <a:ext cx="406085" cy="330534"/>
            </a:xfrm>
            <a:prstGeom prst="rect">
              <a:avLst/>
            </a:prstGeom>
          </p:spPr>
        </p:pic>
        <p:pic>
          <p:nvPicPr>
            <p:cNvPr id="14" name="Picture 13" descr="Shape, rectangle&#10;&#10;Description automatically generated">
              <a:extLst>
                <a:ext uri="{FF2B5EF4-FFF2-40B4-BE49-F238E27FC236}">
                  <a16:creationId xmlns:a16="http://schemas.microsoft.com/office/drawing/2014/main" id="{AA638420-1AEF-C3B8-6748-0007129B1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0977" y="5645246"/>
              <a:ext cx="406085" cy="330534"/>
            </a:xfrm>
            <a:prstGeom prst="rect">
              <a:avLst/>
            </a:prstGeom>
          </p:spPr>
        </p:pic>
        <p:pic>
          <p:nvPicPr>
            <p:cNvPr id="15" name="Picture 14" descr="Shape, rectangle&#10;&#10;Description automatically generated">
              <a:extLst>
                <a:ext uri="{FF2B5EF4-FFF2-40B4-BE49-F238E27FC236}">
                  <a16:creationId xmlns:a16="http://schemas.microsoft.com/office/drawing/2014/main" id="{50F68067-DEFF-6FF6-EE6C-EA92E22D4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6094" y="5996734"/>
              <a:ext cx="406085" cy="330534"/>
            </a:xfrm>
            <a:prstGeom prst="rect">
              <a:avLst/>
            </a:prstGeom>
          </p:spPr>
        </p:pic>
        <p:pic>
          <p:nvPicPr>
            <p:cNvPr id="16" name="Picture 15" descr="Shape, rectangle&#10;&#10;Description automatically generated">
              <a:extLst>
                <a:ext uri="{FF2B5EF4-FFF2-40B4-BE49-F238E27FC236}">
                  <a16:creationId xmlns:a16="http://schemas.microsoft.com/office/drawing/2014/main" id="{4BDCB615-81CC-DE46-EA7D-48A2A1591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6202" y="5993623"/>
              <a:ext cx="406085" cy="330534"/>
            </a:xfrm>
            <a:prstGeom prst="rect">
              <a:avLst/>
            </a:prstGeom>
          </p:spPr>
        </p:pic>
        <p:pic>
          <p:nvPicPr>
            <p:cNvPr id="17" name="Picture 16" descr="Shape, rectangle&#10;&#10;Description automatically generated">
              <a:extLst>
                <a:ext uri="{FF2B5EF4-FFF2-40B4-BE49-F238E27FC236}">
                  <a16:creationId xmlns:a16="http://schemas.microsoft.com/office/drawing/2014/main" id="{228FBC1A-AE4C-6719-0A00-EC465BC8A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0977" y="6002544"/>
              <a:ext cx="406085" cy="330534"/>
            </a:xfrm>
            <a:prstGeom prst="rect">
              <a:avLst/>
            </a:prstGeom>
          </p:spPr>
        </p:pic>
        <p:pic>
          <p:nvPicPr>
            <p:cNvPr id="18" name="Picture 17" descr="Shape, rectangle&#10;&#10;Description automatically generated">
              <a:extLst>
                <a:ext uri="{FF2B5EF4-FFF2-40B4-BE49-F238E27FC236}">
                  <a16:creationId xmlns:a16="http://schemas.microsoft.com/office/drawing/2014/main" id="{9C459AB3-374C-8541-8BD4-55E003EDA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8808" y="5268763"/>
              <a:ext cx="406085" cy="330534"/>
            </a:xfrm>
            <a:prstGeom prst="rect">
              <a:avLst/>
            </a:prstGeom>
          </p:spPr>
        </p:pic>
        <p:pic>
          <p:nvPicPr>
            <p:cNvPr id="19" name="Picture 18" descr="Shape, rectangle&#10;&#10;Description automatically generated">
              <a:extLst>
                <a:ext uri="{FF2B5EF4-FFF2-40B4-BE49-F238E27FC236}">
                  <a16:creationId xmlns:a16="http://schemas.microsoft.com/office/drawing/2014/main" id="{F269DEE3-AA90-17AE-4592-A03494168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8916" y="5265652"/>
              <a:ext cx="406085" cy="330534"/>
            </a:xfrm>
            <a:prstGeom prst="rect">
              <a:avLst/>
            </a:prstGeom>
          </p:spPr>
        </p:pic>
        <p:pic>
          <p:nvPicPr>
            <p:cNvPr id="20" name="Picture 19" descr="Shape, rectangle&#10;&#10;Description automatically generated">
              <a:extLst>
                <a:ext uri="{FF2B5EF4-FFF2-40B4-BE49-F238E27FC236}">
                  <a16:creationId xmlns:a16="http://schemas.microsoft.com/office/drawing/2014/main" id="{AD40A154-9BF8-71A7-B805-F49E80FBE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3691" y="5274573"/>
              <a:ext cx="406085" cy="330534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08CB06F-E318-480C-D202-7E5AC7E80E50}"/>
              </a:ext>
            </a:extLst>
          </p:cNvPr>
          <p:cNvSpPr txBox="1"/>
          <p:nvPr/>
        </p:nvSpPr>
        <p:spPr>
          <a:xfrm>
            <a:off x="153859" y="5386103"/>
            <a:ext cx="304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Ensure you got the (one) box safely; make N trips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44399F-3EFA-0EBE-CF32-BF7BC2B265E2}"/>
              </a:ext>
            </a:extLst>
          </p:cNvPr>
          <p:cNvSpPr txBox="1"/>
          <p:nvPr/>
        </p:nvSpPr>
        <p:spPr>
          <a:xfrm>
            <a:off x="153859" y="5989245"/>
            <a:ext cx="304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Ensure you get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 </a:t>
            </a:r>
            <a:r>
              <a:rPr lang="en-US" dirty="0">
                <a:latin typeface="Helvetica" pitchFamily="2" charset="0"/>
              </a:rPr>
              <a:t>boxes safely; make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just 1 trip!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EA52FF-554D-BF35-D91C-E37551CE9859}"/>
              </a:ext>
            </a:extLst>
          </p:cNvPr>
          <p:cNvSpPr txBox="1"/>
          <p:nvPr/>
        </p:nvSpPr>
        <p:spPr>
          <a:xfrm>
            <a:off x="4379494" y="5852419"/>
            <a:ext cx="6677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Keep many packets in flight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7D012-D180-9B48-8D9A-3C534ED473FB}"/>
              </a:ext>
            </a:extLst>
          </p:cNvPr>
          <p:cNvSpPr txBox="1"/>
          <p:nvPr/>
        </p:nvSpPr>
        <p:spPr>
          <a:xfrm>
            <a:off x="1223960" y="280897"/>
            <a:ext cx="1030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Stop and wait is reliable, but too slow.</a:t>
            </a:r>
          </a:p>
        </p:txBody>
      </p:sp>
    </p:spTree>
    <p:extLst>
      <p:ext uri="{BB962C8B-B14F-4D97-AF65-F5344CB8AC3E}">
        <p14:creationId xmlns:p14="http://schemas.microsoft.com/office/powerpoint/2010/main" val="43249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03 -0.0412 L -0.33334 -0.041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03 -0.03194 L -0.33256 -0.03194 " pathEditMode="relative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4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6899C-449B-9F2E-0421-5E463E339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7717-192D-5994-22B0-C145F3B6A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Pipelined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E91FD-3172-DD00-4761-6FE081665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591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Data in flight:</a:t>
            </a:r>
            <a:r>
              <a:rPr lang="en-US" dirty="0"/>
              <a:t> data that has been sent, but sender hasn’t yet received ACKs from the receiver</a:t>
            </a:r>
          </a:p>
          <a:p>
            <a:pPr lvl="1"/>
            <a:r>
              <a:rPr lang="en-US" dirty="0"/>
              <a:t>Note: can refer to packets in flight or bytes in flight</a:t>
            </a:r>
          </a:p>
          <a:p>
            <a:r>
              <a:rPr lang="en-US" dirty="0"/>
              <a:t>New packets sent at the same time as older ones still in flight</a:t>
            </a:r>
          </a:p>
          <a:p>
            <a:r>
              <a:rPr lang="en-US" dirty="0"/>
              <a:t>New packets sent at the same time as ACKs are returning</a:t>
            </a:r>
          </a:p>
          <a:p>
            <a:r>
              <a:rPr lang="en-US" dirty="0"/>
              <a:t>More data moving in same time!</a:t>
            </a:r>
          </a:p>
          <a:p>
            <a:r>
              <a:rPr lang="en-US" dirty="0"/>
              <a:t>Improves </a:t>
            </a:r>
            <a:r>
              <a:rPr lang="en-US" dirty="0">
                <a:solidFill>
                  <a:srgbClr val="C00000"/>
                </a:solidFill>
              </a:rPr>
              <a:t>throughput</a:t>
            </a:r>
          </a:p>
          <a:p>
            <a:pPr lvl="1"/>
            <a:r>
              <a:rPr lang="en-US" dirty="0"/>
              <a:t>Rate of data transfer</a:t>
            </a:r>
          </a:p>
          <a:p>
            <a:r>
              <a:rPr lang="en-US" dirty="0">
                <a:solidFill>
                  <a:srgbClr val="C00000"/>
                </a:solidFill>
              </a:rPr>
              <a:t>Window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How big should the window be?</a:t>
            </a:r>
          </a:p>
        </p:txBody>
      </p:sp>
      <p:pic>
        <p:nvPicPr>
          <p:cNvPr id="4" name="Picture 4" descr="rdt_pipelined1">
            <a:extLst>
              <a:ext uri="{FF2B5EF4-FFF2-40B4-BE49-F238E27FC236}">
                <a16:creationId xmlns:a16="http://schemas.microsoft.com/office/drawing/2014/main" id="{60452098-E920-C412-05D3-1D5344CD4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694" y="4049195"/>
            <a:ext cx="5688932" cy="250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423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BAAE-F2C4-8D49-8D44-3026FEEE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increase throughput, but …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C5F06E77-CA57-7B46-8D95-1EC9C135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398" y="1825625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5" name="Oval 31">
            <a:extLst>
              <a:ext uri="{FF2B5EF4-FFF2-40B4-BE49-F238E27FC236}">
                <a16:creationId xmlns:a16="http://schemas.microsoft.com/office/drawing/2014/main" id="{722E154F-D52E-7C43-9C63-A36176FD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148" y="1882775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Helvetica" pitchFamily="2" charset="0"/>
              </a:rPr>
              <a:t>application</a:t>
            </a:r>
          </a:p>
          <a:p>
            <a:r>
              <a:rPr lang="en-US" altLang="en-US" dirty="0">
                <a:latin typeface="Helvetica" pitchFamily="2" charset="0"/>
              </a:rPr>
              <a:t>process</a:t>
            </a:r>
          </a:p>
        </p:txBody>
      </p:sp>
      <p:grpSp>
        <p:nvGrpSpPr>
          <p:cNvPr id="6" name="Group 47">
            <a:extLst>
              <a:ext uri="{FF2B5EF4-FFF2-40B4-BE49-F238E27FC236}">
                <a16:creationId xmlns:a16="http://schemas.microsoft.com/office/drawing/2014/main" id="{30927639-3537-CC47-B2BD-5FED3F6D7AA7}"/>
              </a:ext>
            </a:extLst>
          </p:cNvPr>
          <p:cNvGrpSpPr>
            <a:grpSpLocks/>
          </p:cNvGrpSpPr>
          <p:nvPr/>
        </p:nvGrpSpPr>
        <p:grpSpPr bwMode="auto">
          <a:xfrm>
            <a:off x="8789374" y="2951163"/>
            <a:ext cx="1795463" cy="688975"/>
            <a:chOff x="1173" y="2345"/>
            <a:chExt cx="1131" cy="434"/>
          </a:xfrm>
        </p:grpSpPr>
        <p:sp>
          <p:nvSpPr>
            <p:cNvPr id="7" name="Rectangle 44">
              <a:extLst>
                <a:ext uri="{FF2B5EF4-FFF2-40B4-BE49-F238E27FC236}">
                  <a16:creationId xmlns:a16="http://schemas.microsoft.com/office/drawing/2014/main" id="{06199C6F-6E60-CF46-A5E1-E3867BDF0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8" name="Text Box 46">
              <a:extLst>
                <a:ext uri="{FF2B5EF4-FFF2-40B4-BE49-F238E27FC236}">
                  <a16:creationId xmlns:a16="http://schemas.microsoft.com/office/drawing/2014/main" id="{251AFE48-8929-1F4F-8FFD-349C8FEEF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9" name="Oval 48">
            <a:extLst>
              <a:ext uri="{FF2B5EF4-FFF2-40B4-BE49-F238E27FC236}">
                <a16:creationId xmlns:a16="http://schemas.microsoft.com/office/drawing/2014/main" id="{5C49C840-84FC-7541-86F7-2128F5FF3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648" y="3975100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0" name="Text Box 64">
            <a:extLst>
              <a:ext uri="{FF2B5EF4-FFF2-40B4-BE49-F238E27FC236}">
                <a16:creationId xmlns:a16="http://schemas.microsoft.com/office/drawing/2014/main" id="{FBF8975D-6FDB-8148-A3D3-19D6F0542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0937" y="3998912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1" name="Freeform 61">
            <a:extLst>
              <a:ext uri="{FF2B5EF4-FFF2-40B4-BE49-F238E27FC236}">
                <a16:creationId xmlns:a16="http://schemas.microsoft.com/office/drawing/2014/main" id="{41914BBB-DCCE-6549-8A57-3B534DDC8A63}"/>
              </a:ext>
            </a:extLst>
          </p:cNvPr>
          <p:cNvSpPr>
            <a:spLocks/>
          </p:cNvSpPr>
          <p:nvPr/>
        </p:nvSpPr>
        <p:spPr bwMode="auto">
          <a:xfrm>
            <a:off x="9467237" y="3517901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" name="Line 69">
            <a:extLst>
              <a:ext uri="{FF2B5EF4-FFF2-40B4-BE49-F238E27FC236}">
                <a16:creationId xmlns:a16="http://schemas.microsoft.com/office/drawing/2014/main" id="{35C3EBE2-9D5B-E446-B363-6B72B0E9C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7748" y="2859087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" name="Freeform 63">
            <a:extLst>
              <a:ext uri="{FF2B5EF4-FFF2-40B4-BE49-F238E27FC236}">
                <a16:creationId xmlns:a16="http://schemas.microsoft.com/office/drawing/2014/main" id="{EBBC2774-5A9A-6646-B30A-9FA57B546CC7}"/>
              </a:ext>
            </a:extLst>
          </p:cNvPr>
          <p:cNvSpPr>
            <a:spLocks/>
          </p:cNvSpPr>
          <p:nvPr/>
        </p:nvSpPr>
        <p:spPr bwMode="auto">
          <a:xfrm rot="10800000">
            <a:off x="9456124" y="2413000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Rectangle 86">
            <a:extLst>
              <a:ext uri="{FF2B5EF4-FFF2-40B4-BE49-F238E27FC236}">
                <a16:creationId xmlns:a16="http://schemas.microsoft.com/office/drawing/2014/main" id="{8E50FDDD-2CD5-B640-805F-7D3CC9E7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2724" y="3719512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5" name="Text Box 103">
            <a:extLst>
              <a:ext uri="{FF2B5EF4-FFF2-40B4-BE49-F238E27FC236}">
                <a16:creationId xmlns:a16="http://schemas.microsoft.com/office/drawing/2014/main" id="{F2765DE8-B154-5F46-9A90-79E653C6A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3643" y="5907826"/>
            <a:ext cx="1096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</a:t>
            </a:r>
          </a:p>
        </p:txBody>
      </p:sp>
      <p:sp>
        <p:nvSpPr>
          <p:cNvPr id="16" name="Text Box 116">
            <a:extLst>
              <a:ext uri="{FF2B5EF4-FFF2-40B4-BE49-F238E27FC236}">
                <a16:creationId xmlns:a16="http://schemas.microsoft.com/office/drawing/2014/main" id="{5B56D47C-4BA9-5846-9332-5A303BCC6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728" y="4685261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17" name="Group 124">
            <a:extLst>
              <a:ext uri="{FF2B5EF4-FFF2-40B4-BE49-F238E27FC236}">
                <a16:creationId xmlns:a16="http://schemas.microsoft.com/office/drawing/2014/main" id="{959C2DC4-79FB-A347-A313-FB74C91C355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677381" y="5779048"/>
            <a:ext cx="869950" cy="906462"/>
            <a:chOff x="-44" y="1473"/>
            <a:chExt cx="981" cy="1105"/>
          </a:xfrm>
        </p:grpSpPr>
        <p:pic>
          <p:nvPicPr>
            <p:cNvPr id="18" name="Picture 125" descr="desktop_computer_stylized_medium">
              <a:extLst>
                <a:ext uri="{FF2B5EF4-FFF2-40B4-BE49-F238E27FC236}">
                  <a16:creationId xmlns:a16="http://schemas.microsoft.com/office/drawing/2014/main" id="{F1B744A6-CB36-594F-8625-791092E8C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Freeform 126">
              <a:extLst>
                <a:ext uri="{FF2B5EF4-FFF2-40B4-BE49-F238E27FC236}">
                  <a16:creationId xmlns:a16="http://schemas.microsoft.com/office/drawing/2014/main" id="{1ACC163B-ADFF-F442-8C28-69BD2D45AE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533736-434C-784D-B2F5-97E991793F53}"/>
              </a:ext>
            </a:extLst>
          </p:cNvPr>
          <p:cNvCxnSpPr/>
          <p:nvPr/>
        </p:nvCxnSpPr>
        <p:spPr>
          <a:xfrm>
            <a:off x="9547331" y="5182333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B00F31-1980-F243-9F8E-581686B22CA4}"/>
              </a:ext>
            </a:extLst>
          </p:cNvPr>
          <p:cNvCxnSpPr/>
          <p:nvPr/>
        </p:nvCxnSpPr>
        <p:spPr>
          <a:xfrm>
            <a:off x="9897437" y="5170610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9FABD3-C0F5-4E44-A91B-12FE0C79008C}"/>
              </a:ext>
            </a:extLst>
          </p:cNvPr>
          <p:cNvSpPr txBox="1"/>
          <p:nvPr/>
        </p:nvSpPr>
        <p:spPr>
          <a:xfrm>
            <a:off x="9997462" y="2479675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grpSp>
        <p:nvGrpSpPr>
          <p:cNvPr id="24" name="Group 124">
            <a:extLst>
              <a:ext uri="{FF2B5EF4-FFF2-40B4-BE49-F238E27FC236}">
                <a16:creationId xmlns:a16="http://schemas.microsoft.com/office/drawing/2014/main" id="{CBA98D77-0E11-674A-8C61-F73B27F2CD6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3109" y="1842058"/>
            <a:ext cx="869950" cy="906462"/>
            <a:chOff x="-44" y="1473"/>
            <a:chExt cx="981" cy="1105"/>
          </a:xfrm>
        </p:grpSpPr>
        <p:pic>
          <p:nvPicPr>
            <p:cNvPr id="25" name="Picture 125" descr="desktop_computer_stylized_medium">
              <a:extLst>
                <a:ext uri="{FF2B5EF4-FFF2-40B4-BE49-F238E27FC236}">
                  <a16:creationId xmlns:a16="http://schemas.microsoft.com/office/drawing/2014/main" id="{AA237512-39B3-A94B-AD53-2975C5333A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26">
              <a:extLst>
                <a:ext uri="{FF2B5EF4-FFF2-40B4-BE49-F238E27FC236}">
                  <a16:creationId xmlns:a16="http://schemas.microsoft.com/office/drawing/2014/main" id="{67C59CCB-B10D-F645-A29A-811E1A5699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27" name="Text Box 103">
            <a:extLst>
              <a:ext uri="{FF2B5EF4-FFF2-40B4-BE49-F238E27FC236}">
                <a16:creationId xmlns:a16="http://schemas.microsoft.com/office/drawing/2014/main" id="{201894F4-63D2-DB43-8B58-7CCF52C83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56" y="1998701"/>
            <a:ext cx="968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sender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77C16666-78E7-2A4B-AACD-F22034B6F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51" y="3122402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E2A1FA-A1F1-4847-B8CB-20B494B19DD0}"/>
              </a:ext>
            </a:extLst>
          </p:cNvPr>
          <p:cNvCxnSpPr>
            <a:cxnSpLocks/>
          </p:cNvCxnSpPr>
          <p:nvPr/>
        </p:nvCxnSpPr>
        <p:spPr>
          <a:xfrm>
            <a:off x="4516265" y="3906631"/>
            <a:ext cx="1486754" cy="7040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9" descr="Router Clip Art">
            <a:extLst>
              <a:ext uri="{FF2B5EF4-FFF2-40B4-BE49-F238E27FC236}">
                <a16:creationId xmlns:a16="http://schemas.microsoft.com/office/drawing/2014/main" id="{C0ED1B2C-AF43-E04B-8FA2-C1DA1BC7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177" y="4459638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E12A3E-0BED-794B-AA9D-AEEE1976E7D0}"/>
              </a:ext>
            </a:extLst>
          </p:cNvPr>
          <p:cNvCxnSpPr>
            <a:cxnSpLocks/>
          </p:cNvCxnSpPr>
          <p:nvPr/>
        </p:nvCxnSpPr>
        <p:spPr>
          <a:xfrm>
            <a:off x="7336523" y="5298841"/>
            <a:ext cx="1185798" cy="5279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ADD576-2126-B94B-8A4F-F9FDDE4D1266}"/>
              </a:ext>
            </a:extLst>
          </p:cNvPr>
          <p:cNvCxnSpPr>
            <a:cxnSpLocks/>
          </p:cNvCxnSpPr>
          <p:nvPr/>
        </p:nvCxnSpPr>
        <p:spPr>
          <a:xfrm>
            <a:off x="1576432" y="2635648"/>
            <a:ext cx="1541857" cy="6600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se up of a flower&#10;&#10;Description automatically generated">
            <a:extLst>
              <a:ext uri="{FF2B5EF4-FFF2-40B4-BE49-F238E27FC236}">
                <a16:creationId xmlns:a16="http://schemas.microsoft.com/office/drawing/2014/main" id="{12F2AB8E-3028-9240-9395-2014F13CD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583" y="3577034"/>
            <a:ext cx="939800" cy="1016000"/>
          </a:xfrm>
          <a:prstGeom prst="rect">
            <a:avLst/>
          </a:prstGeom>
        </p:spPr>
      </p:pic>
      <p:grpSp>
        <p:nvGrpSpPr>
          <p:cNvPr id="42" name="Group 124">
            <a:extLst>
              <a:ext uri="{FF2B5EF4-FFF2-40B4-BE49-F238E27FC236}">
                <a16:creationId xmlns:a16="http://schemas.microsoft.com/office/drawing/2014/main" id="{A9EE9651-87B8-D34D-A01E-C881130221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730975" y="1610768"/>
            <a:ext cx="869950" cy="906462"/>
            <a:chOff x="-44" y="1473"/>
            <a:chExt cx="981" cy="1105"/>
          </a:xfrm>
        </p:grpSpPr>
        <p:pic>
          <p:nvPicPr>
            <p:cNvPr id="43" name="Picture 125" descr="desktop_computer_stylized_medium">
              <a:extLst>
                <a:ext uri="{FF2B5EF4-FFF2-40B4-BE49-F238E27FC236}">
                  <a16:creationId xmlns:a16="http://schemas.microsoft.com/office/drawing/2014/main" id="{C0F59A6C-33FB-5041-AE77-02BCAA926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126">
              <a:extLst>
                <a:ext uri="{FF2B5EF4-FFF2-40B4-BE49-F238E27FC236}">
                  <a16:creationId xmlns:a16="http://schemas.microsoft.com/office/drawing/2014/main" id="{7E5B0E0D-C50A-734E-B90A-3EFBA1AC63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DC19A3-A725-0F43-AEB4-01477FB324C9}"/>
              </a:ext>
            </a:extLst>
          </p:cNvPr>
          <p:cNvCxnSpPr>
            <a:cxnSpLocks/>
          </p:cNvCxnSpPr>
          <p:nvPr/>
        </p:nvCxnSpPr>
        <p:spPr>
          <a:xfrm>
            <a:off x="3067008" y="2503442"/>
            <a:ext cx="373865" cy="540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124">
            <a:extLst>
              <a:ext uri="{FF2B5EF4-FFF2-40B4-BE49-F238E27FC236}">
                <a16:creationId xmlns:a16="http://schemas.microsoft.com/office/drawing/2014/main" id="{0C96A072-80CF-A54D-BDD3-3BF06BEA1CA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70942" y="4644198"/>
            <a:ext cx="869950" cy="906462"/>
            <a:chOff x="-44" y="1473"/>
            <a:chExt cx="981" cy="1105"/>
          </a:xfrm>
        </p:grpSpPr>
        <p:pic>
          <p:nvPicPr>
            <p:cNvPr id="48" name="Picture 125" descr="desktop_computer_stylized_medium">
              <a:extLst>
                <a:ext uri="{FF2B5EF4-FFF2-40B4-BE49-F238E27FC236}">
                  <a16:creationId xmlns:a16="http://schemas.microsoft.com/office/drawing/2014/main" id="{2D161DFF-FE38-6A48-82FD-E34E5E4CF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Freeform 126">
              <a:extLst>
                <a:ext uri="{FF2B5EF4-FFF2-40B4-BE49-F238E27FC236}">
                  <a16:creationId xmlns:a16="http://schemas.microsoft.com/office/drawing/2014/main" id="{73B99719-6253-B84A-97C0-99CE9952BC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489F57-0438-7C4C-8662-70160530709D}"/>
              </a:ext>
            </a:extLst>
          </p:cNvPr>
          <p:cNvCxnSpPr>
            <a:cxnSpLocks/>
          </p:cNvCxnSpPr>
          <p:nvPr/>
        </p:nvCxnSpPr>
        <p:spPr>
          <a:xfrm flipH="1">
            <a:off x="3321739" y="4031281"/>
            <a:ext cx="168357" cy="4845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close up of a flower&#10;&#10;Description automatically generated">
            <a:extLst>
              <a:ext uri="{FF2B5EF4-FFF2-40B4-BE49-F238E27FC236}">
                <a16:creationId xmlns:a16="http://schemas.microsoft.com/office/drawing/2014/main" id="{1C590F89-A87A-9746-9B7B-F9C071F67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9249" y="1672208"/>
            <a:ext cx="916912" cy="991256"/>
          </a:xfrm>
          <a:prstGeom prst="rect">
            <a:avLst/>
          </a:prstGeom>
        </p:spPr>
      </p:pic>
      <p:pic>
        <p:nvPicPr>
          <p:cNvPr id="54" name="Picture 53" descr="A close up of a flower&#10;&#10;Description automatically generated">
            <a:extLst>
              <a:ext uri="{FF2B5EF4-FFF2-40B4-BE49-F238E27FC236}">
                <a16:creationId xmlns:a16="http://schemas.microsoft.com/office/drawing/2014/main" id="{A6BD33E3-B7FA-F146-9E81-9508B16DE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5043" y="2977785"/>
            <a:ext cx="889800" cy="9619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25CF02A-4080-BB4F-B41B-7AF3AC9518D5}"/>
              </a:ext>
            </a:extLst>
          </p:cNvPr>
          <p:cNvSpPr txBox="1"/>
          <p:nvPr/>
        </p:nvSpPr>
        <p:spPr>
          <a:xfrm>
            <a:off x="4243557" y="1561241"/>
            <a:ext cx="3017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Multiple locations for bottlenecks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9BDE5E-0781-1746-87E4-B07FC62DDA90}"/>
              </a:ext>
            </a:extLst>
          </p:cNvPr>
          <p:cNvCxnSpPr>
            <a:cxnSpLocks/>
          </p:cNvCxnSpPr>
          <p:nvPr/>
        </p:nvCxnSpPr>
        <p:spPr>
          <a:xfrm>
            <a:off x="6959488" y="2126472"/>
            <a:ext cx="1920374" cy="6849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7BF3CD-ED1C-C349-87B1-B6AAF1224008}"/>
              </a:ext>
            </a:extLst>
          </p:cNvPr>
          <p:cNvCxnSpPr>
            <a:cxnSpLocks/>
          </p:cNvCxnSpPr>
          <p:nvPr/>
        </p:nvCxnSpPr>
        <p:spPr>
          <a:xfrm>
            <a:off x="6995100" y="2335992"/>
            <a:ext cx="1703377" cy="814925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5724CB-F147-3940-A0AC-A6DF1B1EF894}"/>
              </a:ext>
            </a:extLst>
          </p:cNvPr>
          <p:cNvCxnSpPr>
            <a:cxnSpLocks/>
          </p:cNvCxnSpPr>
          <p:nvPr/>
        </p:nvCxnSpPr>
        <p:spPr>
          <a:xfrm flipH="1">
            <a:off x="5669054" y="2570388"/>
            <a:ext cx="426308" cy="947513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10B0B3F5-6B90-0F48-8540-35A2220B2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64" y="2715747"/>
            <a:ext cx="1078246" cy="107824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C199D68-D5F2-B545-8A91-7A219362A573}"/>
              </a:ext>
            </a:extLst>
          </p:cNvPr>
          <p:cNvSpPr txBox="1"/>
          <p:nvPr/>
        </p:nvSpPr>
        <p:spPr>
          <a:xfrm>
            <a:off x="235200" y="3828590"/>
            <a:ext cx="2151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What’s the bottleneck? How to adapt </a:t>
            </a:r>
            <a:r>
              <a:rPr lang="en-US" sz="2000" dirty="0">
                <a:latin typeface="Helvetica" pitchFamily="2" charset="0"/>
              </a:rPr>
              <a:t>how much data to keep in flight?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764196-8629-334D-BE0E-FE99CFFD4DEF}"/>
              </a:ext>
            </a:extLst>
          </p:cNvPr>
          <p:cNvSpPr txBox="1"/>
          <p:nvPr/>
        </p:nvSpPr>
        <p:spPr>
          <a:xfrm rot="16200000">
            <a:off x="9929752" y="3202419"/>
            <a:ext cx="301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Flow Control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2B56B1-12EE-1146-A01E-882D2D92BBBB}"/>
              </a:ext>
            </a:extLst>
          </p:cNvPr>
          <p:cNvSpPr txBox="1"/>
          <p:nvPr/>
        </p:nvSpPr>
        <p:spPr>
          <a:xfrm>
            <a:off x="3719637" y="4484262"/>
            <a:ext cx="3017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302557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6" grpId="0"/>
      <p:bldP spid="22" grpId="0"/>
      <p:bldP spid="56" grpId="0"/>
      <p:bldP spid="68" grpId="0"/>
      <p:bldP spid="70" grpId="0"/>
      <p:bldP spid="7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C0C3-B764-1140-A634-306A92C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(3.3)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EC44-0D94-664D-82A0-8DEC052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682"/>
            <a:ext cx="6768000" cy="5032376"/>
          </a:xfrm>
        </p:spPr>
        <p:txBody>
          <a:bodyPr>
            <a:normAutofit/>
          </a:bodyPr>
          <a:lstStyle/>
          <a:p>
            <a:r>
              <a:rPr lang="en-US" dirty="0"/>
              <a:t>Have a TCP sender only send as much as the </a:t>
            </a:r>
            <a:r>
              <a:rPr lang="en-US" dirty="0">
                <a:solidFill>
                  <a:srgbClr val="C00000"/>
                </a:solidFill>
              </a:rPr>
              <a:t>free buffer space </a:t>
            </a:r>
            <a:r>
              <a:rPr lang="en-US" dirty="0"/>
              <a:t>available at the receiver. </a:t>
            </a:r>
          </a:p>
          <a:p>
            <a:r>
              <a:rPr lang="en-US" i="1" dirty="0"/>
              <a:t>Amount of free buffer varies over time!</a:t>
            </a:r>
          </a:p>
          <a:p>
            <a:r>
              <a:rPr lang="en-US" dirty="0"/>
              <a:t>TCP implements </a:t>
            </a:r>
            <a:r>
              <a:rPr lang="en-US" dirty="0">
                <a:solidFill>
                  <a:srgbClr val="C00000"/>
                </a:solidFill>
              </a:rPr>
              <a:t>flow control</a:t>
            </a:r>
          </a:p>
          <a:p>
            <a:r>
              <a:rPr lang="en-US" dirty="0"/>
              <a:t>Receiver’s ACK contains the amount of data the sender can transmit without running out the receiver’s socket buffer</a:t>
            </a:r>
          </a:p>
          <a:p>
            <a:r>
              <a:rPr lang="en-US" dirty="0"/>
              <a:t>This number is called the </a:t>
            </a:r>
            <a:r>
              <a:rPr lang="en-US" dirty="0">
                <a:solidFill>
                  <a:srgbClr val="C00000"/>
                </a:solidFill>
              </a:rPr>
              <a:t>advertised window size</a:t>
            </a:r>
          </a:p>
          <a:p>
            <a:r>
              <a:rPr lang="en-US" dirty="0">
                <a:solidFill>
                  <a:srgbClr val="C00000"/>
                </a:solidFill>
              </a:rPr>
              <a:t>Receiver buffer must be large enough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A7F05-6218-2F4E-B0A2-52595EC68266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0128FEF6-990F-8741-A8BB-1BABD991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1300D301-2D76-1D48-9513-E7990DC2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0738687B-C28C-0844-8A6C-C7E86004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6637B57F-5314-1147-8912-4B62851E7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22" name="Rectangle 44">
                <a:extLst>
                  <a:ext uri="{FF2B5EF4-FFF2-40B4-BE49-F238E27FC236}">
                    <a16:creationId xmlns:a16="http://schemas.microsoft.com/office/drawing/2014/main" id="{B36BAEC6-6362-4A45-A5BC-CEF2F188E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85A99B7B-E984-BB4A-9151-C08D422A8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9" name="Oval 48">
              <a:extLst>
                <a:ext uri="{FF2B5EF4-FFF2-40B4-BE49-F238E27FC236}">
                  <a16:creationId xmlns:a16="http://schemas.microsoft.com/office/drawing/2014/main" id="{CBDD2865-8756-5E4E-8717-ABA191CF5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64">
              <a:extLst>
                <a:ext uri="{FF2B5EF4-FFF2-40B4-BE49-F238E27FC236}">
                  <a16:creationId xmlns:a16="http://schemas.microsoft.com/office/drawing/2014/main" id="{BC8E6457-578D-6349-A1AC-BA71F4F64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1" name="Freeform 61">
              <a:extLst>
                <a:ext uri="{FF2B5EF4-FFF2-40B4-BE49-F238E27FC236}">
                  <a16:creationId xmlns:a16="http://schemas.microsoft.com/office/drawing/2014/main" id="{3E949758-54FC-AD47-9D70-6B38C414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69">
              <a:extLst>
                <a:ext uri="{FF2B5EF4-FFF2-40B4-BE49-F238E27FC236}">
                  <a16:creationId xmlns:a16="http://schemas.microsoft.com/office/drawing/2014/main" id="{9DC7AF6F-7D26-1F4D-976A-4818CA748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75A994F4-EA4B-C94B-8826-6751BE30EA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4FE364F1-C0F7-8946-96C6-C7C0740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5" name="Text Box 103">
              <a:extLst>
                <a:ext uri="{FF2B5EF4-FFF2-40B4-BE49-F238E27FC236}">
                  <a16:creationId xmlns:a16="http://schemas.microsoft.com/office/drawing/2014/main" id="{DF4EACDE-1219-F54D-A0D8-BBDB5AE5A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4758" y="5800664"/>
              <a:ext cx="27334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receiver network stack</a:t>
              </a:r>
            </a:p>
          </p:txBody>
        </p:sp>
        <p:sp>
          <p:nvSpPr>
            <p:cNvPr id="16" name="Text Box 116">
              <a:extLst>
                <a:ext uri="{FF2B5EF4-FFF2-40B4-BE49-F238E27FC236}">
                  <a16:creationId xmlns:a16="http://schemas.microsoft.com/office/drawing/2014/main" id="{EC56444E-6103-D241-B201-EA75CCB3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17" name="Group 124">
              <a:extLst>
                <a:ext uri="{FF2B5EF4-FFF2-40B4-BE49-F238E27FC236}">
                  <a16:creationId xmlns:a16="http://schemas.microsoft.com/office/drawing/2014/main" id="{F6B3CF72-1794-D541-AB0B-F44E82A23A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20" name="Picture 125" descr="desktop_computer_stylized_medium">
                <a:extLst>
                  <a:ext uri="{FF2B5EF4-FFF2-40B4-BE49-F238E27FC236}">
                    <a16:creationId xmlns:a16="http://schemas.microsoft.com/office/drawing/2014/main" id="{03A397D3-9CCE-924F-B5B1-EABFC293F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126">
                <a:extLst>
                  <a:ext uri="{FF2B5EF4-FFF2-40B4-BE49-F238E27FC236}">
                    <a16:creationId xmlns:a16="http://schemas.microsoft.com/office/drawing/2014/main" id="{33B4D953-5872-7749-9572-FD901750BA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B93806-B055-3947-872C-95C8667F5D02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30D8AA-5089-2B44-9D65-FA7AE3652202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89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5D4A1-7C44-3B98-201F-DA0604700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1A98-51C0-E7DC-E424-365DAEF1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(3.4)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B685-7868-ADCC-72D9-CC4619CC8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5025072"/>
          </a:xfrm>
        </p:spPr>
        <p:txBody>
          <a:bodyPr>
            <a:normAutofit/>
          </a:bodyPr>
          <a:lstStyle/>
          <a:p>
            <a:r>
              <a:rPr lang="en-US" dirty="0"/>
              <a:t>How quickly should endpoints send data?</a:t>
            </a:r>
          </a:p>
          <a:p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Known as the </a:t>
            </a:r>
            <a:r>
              <a:rPr lang="en-US" dirty="0">
                <a:solidFill>
                  <a:srgbClr val="C00000"/>
                </a:solidFill>
              </a:rPr>
              <a:t>congestion control </a:t>
            </a:r>
            <a:r>
              <a:rPr lang="en-US" dirty="0"/>
              <a:t>problem</a:t>
            </a:r>
          </a:p>
          <a:p>
            <a:r>
              <a:rPr lang="en-US" dirty="0"/>
              <a:t>Congestion control algorithms at source endpoints react to remote network congestion. </a:t>
            </a:r>
          </a:p>
          <a:p>
            <a:r>
              <a:rPr lang="en-US" dirty="0"/>
              <a:t>Key question: How to vary the sending rate based on network signals?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DA0094E0-44D3-99CD-BDA9-E98FBC448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944" y="303593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Nd9GcTXHm9XcH9T0I0EOJrLBOGANosV-xO3mlldiVZue4LYNHmLIOt0">
            <a:extLst>
              <a:ext uri="{FF2B5EF4-FFF2-40B4-BE49-F238E27FC236}">
                <a16:creationId xmlns:a16="http://schemas.microsoft.com/office/drawing/2014/main" id="{A97A8645-3F27-050F-0BF8-2DAF14307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976" y="242871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70050F-3A09-55BF-2C3C-6E78D3BD2F85}"/>
              </a:ext>
            </a:extLst>
          </p:cNvPr>
          <p:cNvCxnSpPr>
            <a:cxnSpLocks/>
          </p:cNvCxnSpPr>
          <p:nvPr/>
        </p:nvCxnSpPr>
        <p:spPr>
          <a:xfrm>
            <a:off x="5350487" y="2793992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7B682A-6456-7744-E344-68D71146460F}"/>
              </a:ext>
            </a:extLst>
          </p:cNvPr>
          <p:cNvCxnSpPr>
            <a:cxnSpLocks/>
          </p:cNvCxnSpPr>
          <p:nvPr/>
        </p:nvCxnSpPr>
        <p:spPr>
          <a:xfrm flipV="1">
            <a:off x="3639312" y="3699888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34CEF0AC-0575-105E-9675-ADF819A67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151" y="3005220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420E6D-DCD3-7C10-6D3F-674F62C5067D}"/>
              </a:ext>
            </a:extLst>
          </p:cNvPr>
          <p:cNvCxnSpPr>
            <a:cxnSpLocks/>
          </p:cNvCxnSpPr>
          <p:nvPr/>
        </p:nvCxnSpPr>
        <p:spPr>
          <a:xfrm>
            <a:off x="9419752" y="3608310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 up of a flower&#10;&#10;Description automatically generated">
            <a:extLst>
              <a:ext uri="{FF2B5EF4-FFF2-40B4-BE49-F238E27FC236}">
                <a16:creationId xmlns:a16="http://schemas.microsoft.com/office/drawing/2014/main" id="{88AF9473-1414-8910-D3F9-E7579AC10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013" y="3005220"/>
            <a:ext cx="939800" cy="101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F18A17-9373-070F-B183-AD4E0A328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9196" y="1403755"/>
            <a:ext cx="2093843" cy="15703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6FDE21-185E-9580-FE0D-5DE9238F7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8588" y="1343472"/>
            <a:ext cx="2495057" cy="166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6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2B718-F4D4-1862-3D61-748E891C6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9C893-8D82-4E46-F310-74FBDA5A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fundamental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EC491-82BC-E4BB-3E7A-C34C06074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85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7B4DF9-EEA9-ABC0-B54B-36A46A3998AE}"/>
              </a:ext>
            </a:extLst>
          </p:cNvPr>
          <p:cNvSpPr txBox="1"/>
          <p:nvPr/>
        </p:nvSpPr>
        <p:spPr>
          <a:xfrm>
            <a:off x="983848" y="462987"/>
            <a:ext cx="105098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Helvetica" pitchFamily="2" charset="0"/>
              </a:rPr>
              <a:t>A key consequence of the Internet architecture:</a:t>
            </a:r>
          </a:p>
          <a:p>
            <a:r>
              <a:rPr lang="en-US" sz="4400" dirty="0">
                <a:solidFill>
                  <a:srgbClr val="C00000"/>
                </a:solidFill>
                <a:latin typeface="Helvetica" pitchFamily="2" charset="0"/>
              </a:rPr>
              <a:t>Place trust and intelligence in endpoints.</a:t>
            </a:r>
            <a:endParaRPr lang="en-US" sz="4400" dirty="0">
              <a:latin typeface="Helvetica" pitchFamily="2" charset="0"/>
            </a:endParaRPr>
          </a:p>
          <a:p>
            <a:r>
              <a:rPr lang="en-US" sz="4400" dirty="0">
                <a:latin typeface="Helvetica" pitchFamily="2" charset="0"/>
              </a:rPr>
              <a:t>Congestion control is a </a:t>
            </a:r>
            <a:r>
              <a:rPr lang="en-US" sz="4400" dirty="0">
                <a:solidFill>
                  <a:srgbClr val="C00000"/>
                </a:solidFill>
                <a:latin typeface="Helvetica" pitchFamily="2" charset="0"/>
              </a:rPr>
              <a:t>distributed </a:t>
            </a:r>
            <a:r>
              <a:rPr lang="en-US" sz="4400" dirty="0">
                <a:latin typeface="Helvetica" pitchFamily="2" charset="0"/>
              </a:rPr>
              <a:t>algorithm (running at endpoints) which attempts to achieve an </a:t>
            </a:r>
            <a:r>
              <a:rPr lang="en-US" sz="44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4400" dirty="0">
                <a:latin typeface="Helvetica" pitchFamily="2" charset="0"/>
              </a:rPr>
              <a:t>and </a:t>
            </a:r>
            <a:r>
              <a:rPr lang="en-US" sz="4400" dirty="0">
                <a:solidFill>
                  <a:srgbClr val="C00000"/>
                </a:solidFill>
                <a:latin typeface="Helvetica" pitchFamily="2" charset="0"/>
              </a:rPr>
              <a:t>fair</a:t>
            </a:r>
            <a:r>
              <a:rPr lang="en-US" sz="4400" dirty="0">
                <a:latin typeface="Helvetica" pitchFamily="2" charset="0"/>
              </a:rPr>
              <a:t> distribution of bottleneck link resources.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2129F40-47B6-6456-CD39-26E0F865D29D}"/>
              </a:ext>
            </a:extLst>
          </p:cNvPr>
          <p:cNvSpPr/>
          <p:nvPr/>
        </p:nvSpPr>
        <p:spPr>
          <a:xfrm>
            <a:off x="1201397" y="5857819"/>
            <a:ext cx="5037357" cy="58928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Helvetica" pitchFamily="2" charset="0"/>
              </a:rPr>
              <a:t>Feedback Control</a:t>
            </a:r>
          </a:p>
        </p:txBody>
      </p:sp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5187CC1-4308-C947-671C-36AF49AEE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752" y="5471073"/>
            <a:ext cx="1317138" cy="1226585"/>
          </a:xfrm>
          <a:prstGeom prst="rect">
            <a:avLst/>
          </a:prstGeom>
        </p:spPr>
      </p:pic>
      <p:pic>
        <p:nvPicPr>
          <p:cNvPr id="5" name="Picture 4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6A873E2B-A18A-F5A3-3DD3-7F53E2ACB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70193" y="5070509"/>
            <a:ext cx="1123041" cy="103632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334BB31-6EE8-2A0C-936C-6A403CBA69FB}"/>
              </a:ext>
            </a:extLst>
          </p:cNvPr>
          <p:cNvGrpSpPr/>
          <p:nvPr/>
        </p:nvGrpSpPr>
        <p:grpSpPr>
          <a:xfrm>
            <a:off x="10575043" y="4864916"/>
            <a:ext cx="1734099" cy="1036320"/>
            <a:chOff x="10040373" y="2516898"/>
            <a:chExt cx="2205319" cy="1284975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DF7ED339-13B9-E99E-15B3-72DB9E4BE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16360" y="2516898"/>
              <a:ext cx="1284975" cy="12849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335DF4-1DEC-E656-5470-F3840164A58B}"/>
                </a:ext>
              </a:extLst>
            </p:cNvPr>
            <p:cNvSpPr txBox="1"/>
            <p:nvPr/>
          </p:nvSpPr>
          <p:spPr>
            <a:xfrm>
              <a:off x="10040373" y="2974719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rgbClr val="C00000"/>
                  </a:solidFill>
                  <a:latin typeface="Helvetica" pitchFamily="2" charset="0"/>
                </a:rPr>
                <a:t>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A09C07-4221-C82F-F91F-F2BEDFEF7941}"/>
                </a:ext>
              </a:extLst>
            </p:cNvPr>
            <p:cNvSpPr txBox="1"/>
            <p:nvPr/>
          </p:nvSpPr>
          <p:spPr>
            <a:xfrm>
              <a:off x="11743416" y="2984520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chemeClr val="accent1"/>
                  </a:solidFill>
                  <a:latin typeface="Helvetica" pitchFamily="2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0067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33DC-AFB0-0248-9850-0B01F04C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right congestion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370B-C7E3-0F48-A5DC-E4D52BA2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1306"/>
          </a:xfrm>
        </p:spPr>
        <p:txBody>
          <a:bodyPr>
            <a:normAutofit/>
          </a:bodyPr>
          <a:lstStyle/>
          <a:p>
            <a:r>
              <a:rPr lang="en-US" dirty="0"/>
              <a:t>There is an </a:t>
            </a:r>
            <a:r>
              <a:rPr lang="en-US" dirty="0">
                <a:solidFill>
                  <a:srgbClr val="C00000"/>
                </a:solidFill>
              </a:rPr>
              <a:t>unknown</a:t>
            </a:r>
            <a:r>
              <a:rPr lang="en-US" dirty="0"/>
              <a:t> bottleneck link rate that the sender must match</a:t>
            </a:r>
          </a:p>
          <a:p>
            <a:endParaRPr lang="en-US" dirty="0"/>
          </a:p>
          <a:p>
            <a:r>
              <a:rPr lang="en-US" dirty="0"/>
              <a:t>If sender sends more than the bottleneck link rate:</a:t>
            </a:r>
          </a:p>
          <a:p>
            <a:pPr lvl="1"/>
            <a:r>
              <a:rPr lang="en-US" dirty="0"/>
              <a:t>packet loss, delays, etc.</a:t>
            </a:r>
          </a:p>
          <a:p>
            <a:endParaRPr lang="en-US" dirty="0"/>
          </a:p>
          <a:p>
            <a:r>
              <a:rPr lang="en-US" dirty="0"/>
              <a:t>If sender sends less than the bottleneck link rate:</a:t>
            </a:r>
          </a:p>
          <a:p>
            <a:pPr lvl="1"/>
            <a:r>
              <a:rPr lang="en-US" dirty="0"/>
              <a:t>all packets get through; successful ACKs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Congestion window (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):</a:t>
            </a:r>
            <a:r>
              <a:rPr lang="en-US" dirty="0"/>
              <a:t> amount of data in flight</a:t>
            </a:r>
          </a:p>
        </p:txBody>
      </p:sp>
    </p:spTree>
    <p:extLst>
      <p:ext uri="{BB962C8B-B14F-4D97-AF65-F5344CB8AC3E}">
        <p14:creationId xmlns:p14="http://schemas.microsoft.com/office/powerpoint/2010/main" val="34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D89B-39F6-A245-AE5C-4FDFDF11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Quickly finding a rate: TCP slow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127E8-8A18-224D-9FA1-FB716412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5786" cy="4915144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  <a:defRPr/>
            </a:pPr>
            <a:r>
              <a:rPr lang="en-US" dirty="0"/>
              <a:t>Initially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= 1 MSS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MSS is “maximum segment size”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Upon receiving an ACK of each MSS, increase the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Effectively, double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every RTT</a:t>
            </a:r>
          </a:p>
          <a:p>
            <a:pPr>
              <a:buFont typeface="Wingdings" charset="2"/>
              <a:buChar char="§"/>
              <a:defRPr/>
            </a:pPr>
            <a:endParaRPr lang="en-US" i="1" u="sng" dirty="0">
              <a:solidFill>
                <a:srgbClr val="CC0000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Initial rate is slow but ramps up </a:t>
            </a:r>
            <a:r>
              <a:rPr lang="en-US" dirty="0">
                <a:solidFill>
                  <a:srgbClr val="C00000"/>
                </a:solidFill>
              </a:rPr>
              <a:t>exponentially fast</a:t>
            </a:r>
          </a:p>
          <a:p>
            <a:pPr>
              <a:buFont typeface="Wingdings" charset="2"/>
              <a:buChar char="§"/>
              <a:defRPr/>
            </a:pPr>
            <a:endParaRPr lang="en-US" dirty="0">
              <a:solidFill>
                <a:srgbClr val="C00000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On loss (RTO), restart from </a:t>
            </a:r>
            <a:r>
              <a:rPr lang="en-US" sz="2600" dirty="0" err="1">
                <a:latin typeface="Courier" pitchFamily="2" charset="0"/>
              </a:rPr>
              <a:t>cwnd</a:t>
            </a:r>
            <a:r>
              <a:rPr lang="en-US" sz="2600" dirty="0">
                <a:latin typeface="Courier" pitchFamily="2" charset="0"/>
              </a:rPr>
              <a:t> := 1 MSS</a:t>
            </a: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42EC9F7F-1181-204D-8A53-1E081A978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5653" y="284321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3E6D1E4D-E41B-3648-8D31-DA07844DC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2427" y="1704976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A540B02-5F6D-9B43-93C2-C7FBA9D14711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02127" y="2809875"/>
            <a:ext cx="1208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one segment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7C51D12-EB6D-864F-B342-36C9BB76FBD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753534" y="3047207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409033F3-FAB0-3E49-A368-8765C9595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9240" y="16906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6FD247F9-8668-BD45-B5BA-508A6C76B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0890" y="26574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229951FB-A266-0742-8FBB-7B6012AB6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5490" y="26955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873290F0-DE72-3C47-BAD0-53A9DF6051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09915" y="2806701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B06B7177-0914-DD46-B987-ACB227941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9440" y="3413125"/>
            <a:ext cx="4762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26587D59-13B2-6F4D-BA3A-E207E2132C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1841" y="3248026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4107F2CA-D25A-4F41-A2E3-C0EC16E3B337}"/>
              </a:ext>
            </a:extLst>
          </p:cNvPr>
          <p:cNvGrpSpPr>
            <a:grpSpLocks/>
          </p:cNvGrpSpPr>
          <p:nvPr/>
        </p:nvGrpSpPr>
        <p:grpSpPr bwMode="auto">
          <a:xfrm>
            <a:off x="10419740" y="5989638"/>
            <a:ext cx="615950" cy="366712"/>
            <a:chOff x="3317" y="3527"/>
            <a:chExt cx="388" cy="231"/>
          </a:xfrm>
        </p:grpSpPr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8F8CD2E7-B4D4-DF43-9D8D-81DEFD521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811DE8CE-A79A-DF4B-80E2-04EF49A17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time</a:t>
              </a:r>
              <a:endParaRPr lang="en-US" alt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17" name="Line 21">
            <a:extLst>
              <a:ext uri="{FF2B5EF4-FFF2-40B4-BE49-F238E27FC236}">
                <a16:creationId xmlns:a16="http://schemas.microsoft.com/office/drawing/2014/main" id="{B41BDC01-0BE3-A04D-8347-4BBB59B8F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416" y="362426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0FABD25F-1380-0B4F-B131-E26B0DFFB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5653" y="3709989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C04B1DEB-4075-3F49-B0FB-F0CE0A8B11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95652" y="4233863"/>
            <a:ext cx="2528888" cy="3619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105FA6D7-AC90-1442-9DED-647E754A50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68666" y="449421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Text Box 25">
            <a:extLst>
              <a:ext uri="{FF2B5EF4-FFF2-40B4-BE49-F238E27FC236}">
                <a16:creationId xmlns:a16="http://schemas.microsoft.com/office/drawing/2014/main" id="{9A2615BC-D34E-6A42-982B-53D1AA59705F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00541" y="3595688"/>
            <a:ext cx="1277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two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id="{FA41857B-CE16-E54F-8E60-1167839DBF47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92615" y="4610100"/>
            <a:ext cx="1306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four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549E6E03-B5CC-3A4D-9332-EAB1984E6835}"/>
              </a:ext>
            </a:extLst>
          </p:cNvPr>
          <p:cNvGrpSpPr>
            <a:grpSpLocks/>
          </p:cNvGrpSpPr>
          <p:nvPr/>
        </p:nvGrpSpPr>
        <p:grpSpPr bwMode="auto">
          <a:xfrm>
            <a:off x="8190890" y="4629151"/>
            <a:ext cx="2519362" cy="652463"/>
            <a:chOff x="3954" y="2214"/>
            <a:chExt cx="1587" cy="411"/>
          </a:xfrm>
        </p:grpSpPr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965C330E-88C5-3E4C-AEE7-4582BB34E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711FA423-3C2D-1B47-850E-07F874DED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6C3D94F1-5882-6844-A0B2-F0A7B6072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B28B37A7-7130-064F-BB2D-0E0B0E4A2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32">
            <a:extLst>
              <a:ext uri="{FF2B5EF4-FFF2-40B4-BE49-F238E27FC236}">
                <a16:creationId xmlns:a16="http://schemas.microsoft.com/office/drawing/2014/main" id="{8E08C848-6EDA-6B47-90DD-0A9716BF326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445118" y="5011017"/>
            <a:ext cx="2228850" cy="604838"/>
            <a:chOff x="3954" y="2214"/>
            <a:chExt cx="1587" cy="411"/>
          </a:xfrm>
        </p:grpSpPr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2E01F91F-1E42-4549-B740-1F7042A2B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A6584283-2075-8046-9944-028DA5387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622E231E-5174-884A-BC90-793337018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CC2D1AEC-4278-5241-85D0-3B31EE120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43">
            <a:extLst>
              <a:ext uri="{FF2B5EF4-FFF2-40B4-BE49-F238E27FC236}">
                <a16:creationId xmlns:a16="http://schemas.microsoft.com/office/drawing/2014/main" id="{FC8F57BE-BA57-E54F-A28C-6234C55EA5BA}"/>
              </a:ext>
            </a:extLst>
          </p:cNvPr>
          <p:cNvGrpSpPr>
            <a:grpSpLocks/>
          </p:cNvGrpSpPr>
          <p:nvPr/>
        </p:nvGrpSpPr>
        <p:grpSpPr bwMode="auto">
          <a:xfrm>
            <a:off x="7752740" y="2028826"/>
            <a:ext cx="654050" cy="601663"/>
            <a:chOff x="-44" y="1473"/>
            <a:chExt cx="981" cy="1105"/>
          </a:xfrm>
        </p:grpSpPr>
        <p:pic>
          <p:nvPicPr>
            <p:cNvPr id="34" name="Picture 44" descr="desktop_computer_stylized_medium">
              <a:extLst>
                <a:ext uri="{FF2B5EF4-FFF2-40B4-BE49-F238E27FC236}">
                  <a16:creationId xmlns:a16="http://schemas.microsoft.com/office/drawing/2014/main" id="{59F222C5-ECC5-F84D-AF76-36F4E7F43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D6672549-707D-AE4D-9C82-7E5FBF4987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983FD372-A889-C543-AADA-C25B26DA8342}"/>
              </a:ext>
            </a:extLst>
          </p:cNvPr>
          <p:cNvGrpSpPr>
            <a:grpSpLocks/>
          </p:cNvGrpSpPr>
          <p:nvPr/>
        </p:nvGrpSpPr>
        <p:grpSpPr bwMode="auto">
          <a:xfrm>
            <a:off x="10488002" y="2043114"/>
            <a:ext cx="382588" cy="547687"/>
            <a:chOff x="4140" y="429"/>
            <a:chExt cx="1425" cy="2396"/>
          </a:xfrm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69E502C7-BD7B-1542-A922-1213C45CC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F15BD19A-239E-3F44-9CBC-4510DF476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CE8FC58C-878F-AC4B-A6E4-9DB47896D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2F5C9DF2-02BA-C44E-B4ED-207E70C24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29924B22-7124-2548-8E2D-8850F2318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2" name="Group 52">
              <a:extLst>
                <a:ext uri="{FF2B5EF4-FFF2-40B4-BE49-F238E27FC236}">
                  <a16:creationId xmlns:a16="http://schemas.microsoft.com/office/drawing/2014/main" id="{9323EA00-CAA1-DE45-9E39-1476229EC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7" name="AutoShape 53">
                <a:extLst>
                  <a:ext uri="{FF2B5EF4-FFF2-40B4-BE49-F238E27FC236}">
                    <a16:creationId xmlns:a16="http://schemas.microsoft.com/office/drawing/2014/main" id="{43F33A17-4214-EC45-A641-02238388F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8" name="AutoShape 54">
                <a:extLst>
                  <a:ext uri="{FF2B5EF4-FFF2-40B4-BE49-F238E27FC236}">
                    <a16:creationId xmlns:a16="http://schemas.microsoft.com/office/drawing/2014/main" id="{F85F2356-C862-084C-A61C-032E9B956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3" name="Rectangle 55">
              <a:extLst>
                <a:ext uri="{FF2B5EF4-FFF2-40B4-BE49-F238E27FC236}">
                  <a16:creationId xmlns:a16="http://schemas.microsoft.com/office/drawing/2014/main" id="{93E7D005-9BFB-6145-BAB2-07BE4B668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4" name="Group 56">
              <a:extLst>
                <a:ext uri="{FF2B5EF4-FFF2-40B4-BE49-F238E27FC236}">
                  <a16:creationId xmlns:a16="http://schemas.microsoft.com/office/drawing/2014/main" id="{C8938580-7212-164A-B9C9-C7184B5A8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" name="AutoShape 57">
                <a:extLst>
                  <a:ext uri="{FF2B5EF4-FFF2-40B4-BE49-F238E27FC236}">
                    <a16:creationId xmlns:a16="http://schemas.microsoft.com/office/drawing/2014/main" id="{E6461A90-46B2-9D4B-B387-72ACD2993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AutoShape 58">
                <a:extLst>
                  <a:ext uri="{FF2B5EF4-FFF2-40B4-BE49-F238E27FC236}">
                    <a16:creationId xmlns:a16="http://schemas.microsoft.com/office/drawing/2014/main" id="{29F3CDFE-918F-5946-827C-B616F180D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7364F1EE-46B6-C342-8EB4-67AF0E11F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6" name="Rectangle 60">
              <a:extLst>
                <a:ext uri="{FF2B5EF4-FFF2-40B4-BE49-F238E27FC236}">
                  <a16:creationId xmlns:a16="http://schemas.microsoft.com/office/drawing/2014/main" id="{6814A1D1-96E9-2140-928D-011DD5ED3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7" name="Group 61">
              <a:extLst>
                <a:ext uri="{FF2B5EF4-FFF2-40B4-BE49-F238E27FC236}">
                  <a16:creationId xmlns:a16="http://schemas.microsoft.com/office/drawing/2014/main" id="{6E11B592-10F1-8E49-A4DF-5ECB9F6C79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" name="AutoShape 62">
                <a:extLst>
                  <a:ext uri="{FF2B5EF4-FFF2-40B4-BE49-F238E27FC236}">
                    <a16:creationId xmlns:a16="http://schemas.microsoft.com/office/drawing/2014/main" id="{611532BC-32FD-AB4D-AE9E-375C7E0FD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AutoShape 63">
                <a:extLst>
                  <a:ext uri="{FF2B5EF4-FFF2-40B4-BE49-F238E27FC236}">
                    <a16:creationId xmlns:a16="http://schemas.microsoft.com/office/drawing/2014/main" id="{9BBEA71E-630C-CB45-BF16-1D9F5AED0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8" name="Freeform 64">
              <a:extLst>
                <a:ext uri="{FF2B5EF4-FFF2-40B4-BE49-F238E27FC236}">
                  <a16:creationId xmlns:a16="http://schemas.microsoft.com/office/drawing/2014/main" id="{0C74802D-DD7E-E448-80E6-63681751D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" name="Group 65">
              <a:extLst>
                <a:ext uri="{FF2B5EF4-FFF2-40B4-BE49-F238E27FC236}">
                  <a16:creationId xmlns:a16="http://schemas.microsoft.com/office/drawing/2014/main" id="{906EB24C-5D32-D543-AE98-123F843B6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" name="AutoShape 66">
                <a:extLst>
                  <a:ext uri="{FF2B5EF4-FFF2-40B4-BE49-F238E27FC236}">
                    <a16:creationId xmlns:a16="http://schemas.microsoft.com/office/drawing/2014/main" id="{4B1AF8A5-8100-3146-8E03-7F0BE845B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2" name="AutoShape 67">
                <a:extLst>
                  <a:ext uri="{FF2B5EF4-FFF2-40B4-BE49-F238E27FC236}">
                    <a16:creationId xmlns:a16="http://schemas.microsoft.com/office/drawing/2014/main" id="{6A974AC5-7728-1044-A511-974A6E6AB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208F6130-4C07-DA4F-A03D-0612D5DEE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1" name="Freeform 69">
              <a:extLst>
                <a:ext uri="{FF2B5EF4-FFF2-40B4-BE49-F238E27FC236}">
                  <a16:creationId xmlns:a16="http://schemas.microsoft.com/office/drawing/2014/main" id="{6AE7248A-A579-C041-90A8-787FCCB47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70">
              <a:extLst>
                <a:ext uri="{FF2B5EF4-FFF2-40B4-BE49-F238E27FC236}">
                  <a16:creationId xmlns:a16="http://schemas.microsoft.com/office/drawing/2014/main" id="{21375480-3826-144C-9C65-6D5C8C2B8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F8FA7245-EAD5-FF47-8862-D58E604C7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4" name="Freeform 72">
              <a:extLst>
                <a:ext uri="{FF2B5EF4-FFF2-40B4-BE49-F238E27FC236}">
                  <a16:creationId xmlns:a16="http://schemas.microsoft.com/office/drawing/2014/main" id="{E65DC736-5BDE-EF46-A223-D0B5BADC6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AutoShape 73">
              <a:extLst>
                <a:ext uri="{FF2B5EF4-FFF2-40B4-BE49-F238E27FC236}">
                  <a16:creationId xmlns:a16="http://schemas.microsoft.com/office/drawing/2014/main" id="{1A46C3E8-9441-1642-95FA-E06E3DD32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6" name="AutoShape 74">
              <a:extLst>
                <a:ext uri="{FF2B5EF4-FFF2-40B4-BE49-F238E27FC236}">
                  <a16:creationId xmlns:a16="http://schemas.microsoft.com/office/drawing/2014/main" id="{9EDDB2D2-F406-CC40-81C6-B1BC40498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32CF8E36-D7AC-D545-83C8-51AC6B955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E5F6E137-08D1-8342-9287-5AA20751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94A8BC10-96A2-5D4E-A2DA-F5EB6005C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0" name="Rectangle 78">
              <a:extLst>
                <a:ext uri="{FF2B5EF4-FFF2-40B4-BE49-F238E27FC236}">
                  <a16:creationId xmlns:a16="http://schemas.microsoft.com/office/drawing/2014/main" id="{CC08AF0A-0653-CD48-979F-07E9C51F5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1E962275-DC79-E9EE-AD77-59E1D607D527}"/>
              </a:ext>
            </a:extLst>
          </p:cNvPr>
          <p:cNvSpPr/>
          <p:nvPr/>
        </p:nvSpPr>
        <p:spPr>
          <a:xfrm>
            <a:off x="6421308" y="1462928"/>
            <a:ext cx="1052521" cy="4555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Payload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5E6A2A8-C2BD-EBBF-EF08-F1CB2C2D5F90}"/>
              </a:ext>
            </a:extLst>
          </p:cNvPr>
          <p:cNvSpPr/>
          <p:nvPr/>
        </p:nvSpPr>
        <p:spPr>
          <a:xfrm>
            <a:off x="5856939" y="1462928"/>
            <a:ext cx="483262" cy="45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A916252-4DE9-9472-C8E3-109E8F842CE9}"/>
              </a:ext>
            </a:extLst>
          </p:cNvPr>
          <p:cNvSpPr/>
          <p:nvPr/>
        </p:nvSpPr>
        <p:spPr>
          <a:xfrm>
            <a:off x="5320791" y="1465176"/>
            <a:ext cx="483262" cy="4555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E770DF6-88CE-57A0-383C-9D35EC99571B}"/>
              </a:ext>
            </a:extLst>
          </p:cNvPr>
          <p:cNvSpPr/>
          <p:nvPr/>
        </p:nvSpPr>
        <p:spPr>
          <a:xfrm>
            <a:off x="4784643" y="1453824"/>
            <a:ext cx="483262" cy="4555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</a:t>
            </a:r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7FFF383B-DFAF-CC95-002B-0C4BA7C0B4BB}"/>
              </a:ext>
            </a:extLst>
          </p:cNvPr>
          <p:cNvSpPr/>
          <p:nvPr/>
        </p:nvSpPr>
        <p:spPr>
          <a:xfrm rot="5400000">
            <a:off x="6830444" y="1649388"/>
            <a:ext cx="241275" cy="1012946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F3554B-1233-0B17-1E76-10DEAF0F68DA}"/>
              </a:ext>
            </a:extLst>
          </p:cNvPr>
          <p:cNvSpPr txBox="1"/>
          <p:nvPr/>
        </p:nvSpPr>
        <p:spPr>
          <a:xfrm>
            <a:off x="6595958" y="2349266"/>
            <a:ext cx="111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MSS</a:t>
            </a:r>
          </a:p>
        </p:txBody>
      </p:sp>
    </p:spTree>
    <p:extLst>
      <p:ext uri="{BB962C8B-B14F-4D97-AF65-F5344CB8AC3E}">
        <p14:creationId xmlns:p14="http://schemas.microsoft.com/office/powerpoint/2010/main" val="178390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/>
      <p:bldP spid="22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C46A-1E89-1A49-BCD9-AA5D3614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slow start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27BA0B-E2E0-7245-9B53-83ED3CF448E5}"/>
              </a:ext>
            </a:extLst>
          </p:cNvPr>
          <p:cNvCxnSpPr>
            <a:cxnSpLocks/>
          </p:cNvCxnSpPr>
          <p:nvPr/>
        </p:nvCxnSpPr>
        <p:spPr>
          <a:xfrm flipV="1">
            <a:off x="2128838" y="2286000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05C690-B62C-E048-9CD7-131476B229D4}"/>
              </a:ext>
            </a:extLst>
          </p:cNvPr>
          <p:cNvCxnSpPr>
            <a:cxnSpLocks/>
          </p:cNvCxnSpPr>
          <p:nvPr/>
        </p:nvCxnSpPr>
        <p:spPr>
          <a:xfrm>
            <a:off x="2114550" y="5986467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51272401-A19D-1941-B532-48E137CFA066}"/>
              </a:ext>
            </a:extLst>
          </p:cNvPr>
          <p:cNvSpPr/>
          <p:nvPr/>
        </p:nvSpPr>
        <p:spPr>
          <a:xfrm>
            <a:off x="2128838" y="3114675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A77A3F-8C7A-A848-86AD-8D0B3E01E6F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672013" y="3114675"/>
            <a:ext cx="42862" cy="27289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A0398D10-56CF-0948-851A-A663E4E8AC2E}"/>
              </a:ext>
            </a:extLst>
          </p:cNvPr>
          <p:cNvSpPr/>
          <p:nvPr/>
        </p:nvSpPr>
        <p:spPr>
          <a:xfrm>
            <a:off x="4714875" y="3114677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6DEE92-BA71-7040-8F72-67FFE5441A42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7258050" y="3114677"/>
            <a:ext cx="42862" cy="26860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4621397C-3C82-F24A-81EE-8CFC9704A360}"/>
              </a:ext>
            </a:extLst>
          </p:cNvPr>
          <p:cNvSpPr/>
          <p:nvPr/>
        </p:nvSpPr>
        <p:spPr>
          <a:xfrm>
            <a:off x="7300912" y="3114675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D52FB5-2EC7-294B-A915-4531AE40026E}"/>
              </a:ext>
            </a:extLst>
          </p:cNvPr>
          <p:cNvCxnSpPr>
            <a:stCxn id="16" idx="3"/>
          </p:cNvCxnSpPr>
          <p:nvPr/>
        </p:nvCxnSpPr>
        <p:spPr>
          <a:xfrm>
            <a:off x="9844087" y="3114675"/>
            <a:ext cx="42862" cy="25860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9EBBEB-9983-314B-B5AF-109E5F85D37A}"/>
              </a:ext>
            </a:extLst>
          </p:cNvPr>
          <p:cNvCxnSpPr>
            <a:cxnSpLocks/>
          </p:cNvCxnSpPr>
          <p:nvPr/>
        </p:nvCxnSpPr>
        <p:spPr>
          <a:xfrm flipV="1">
            <a:off x="2128838" y="5736434"/>
            <a:ext cx="8929687" cy="78579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2EC7E7-0C9A-BA46-8435-9E28A8DA7566}"/>
              </a:ext>
            </a:extLst>
          </p:cNvPr>
          <p:cNvSpPr txBox="1"/>
          <p:nvPr/>
        </p:nvSpPr>
        <p:spPr>
          <a:xfrm>
            <a:off x="952501" y="5591057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 MSS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C5518D-6D56-7846-9B03-E35EA5BAB338}"/>
              </a:ext>
            </a:extLst>
          </p:cNvPr>
          <p:cNvSpPr txBox="1"/>
          <p:nvPr/>
        </p:nvSpPr>
        <p:spPr>
          <a:xfrm>
            <a:off x="90488" y="3576697"/>
            <a:ext cx="18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2B333A-6484-C54C-A692-04675362FF51}"/>
              </a:ext>
            </a:extLst>
          </p:cNvPr>
          <p:cNvSpPr txBox="1"/>
          <p:nvPr/>
        </p:nvSpPr>
        <p:spPr>
          <a:xfrm>
            <a:off x="5155406" y="6129347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F3F7AB-20E0-9E41-B9C2-1F1B118B23F6}"/>
              </a:ext>
            </a:extLst>
          </p:cNvPr>
          <p:cNvSpPr txBox="1"/>
          <p:nvPr/>
        </p:nvSpPr>
        <p:spPr>
          <a:xfrm>
            <a:off x="5126831" y="201401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Packet drops/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784307-7915-034E-BE50-986C93FB2A2C}"/>
              </a:ext>
            </a:extLst>
          </p:cNvPr>
          <p:cNvCxnSpPr>
            <a:cxnSpLocks/>
          </p:cNvCxnSpPr>
          <p:nvPr/>
        </p:nvCxnSpPr>
        <p:spPr>
          <a:xfrm flipH="1">
            <a:off x="4714875" y="2658647"/>
            <a:ext cx="914400" cy="3547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DCAE4A1-9C81-0C47-A5D0-BFC44008FE06}"/>
              </a:ext>
            </a:extLst>
          </p:cNvPr>
          <p:cNvSpPr txBox="1"/>
          <p:nvPr/>
        </p:nvSpPr>
        <p:spPr>
          <a:xfrm rot="19039414">
            <a:off x="2714625" y="4543533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Slow start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A436F0-A39E-834B-B847-D35E05CB8F25}"/>
              </a:ext>
            </a:extLst>
          </p:cNvPr>
          <p:cNvCxnSpPr>
            <a:cxnSpLocks/>
          </p:cNvCxnSpPr>
          <p:nvPr/>
        </p:nvCxnSpPr>
        <p:spPr>
          <a:xfrm>
            <a:off x="6272213" y="2689785"/>
            <a:ext cx="942974" cy="3331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9F5CCC-43C0-5A45-807A-FC7365E48648}"/>
              </a:ext>
            </a:extLst>
          </p:cNvPr>
          <p:cNvCxnSpPr>
            <a:cxnSpLocks/>
          </p:cNvCxnSpPr>
          <p:nvPr/>
        </p:nvCxnSpPr>
        <p:spPr>
          <a:xfrm>
            <a:off x="6400800" y="2533799"/>
            <a:ext cx="3314700" cy="6319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9EBBA07-27E0-7146-AC6B-6E59C00619D6}"/>
              </a:ext>
            </a:extLst>
          </p:cNvPr>
          <p:cNvSpPr txBox="1"/>
          <p:nvPr/>
        </p:nvSpPr>
        <p:spPr>
          <a:xfrm rot="19039414">
            <a:off x="5054351" y="4660241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5CE5A3-656D-2342-86F7-313B0DE3AADA}"/>
              </a:ext>
            </a:extLst>
          </p:cNvPr>
          <p:cNvSpPr txBox="1"/>
          <p:nvPr/>
        </p:nvSpPr>
        <p:spPr>
          <a:xfrm rot="19039414">
            <a:off x="7653039" y="4685178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</p:spTree>
    <p:extLst>
      <p:ext uri="{BB962C8B-B14F-4D97-AF65-F5344CB8AC3E}">
        <p14:creationId xmlns:p14="http://schemas.microsoft.com/office/powerpoint/2010/main" val="11916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  <p:bldP spid="24" grpId="0"/>
      <p:bldP spid="25" grpId="0"/>
      <p:bldP spid="26" grpId="0"/>
      <p:bldP spid="29" grpId="0"/>
      <p:bldP spid="33" grpId="0"/>
      <p:bldP spid="39" grpId="0"/>
      <p:bldP spid="4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0EAF-9CD0-2845-96DB-7D7CFB0B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has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8C68-E9DA-264A-BF28-7F9BBF5B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831"/>
            <a:ext cx="11003280" cy="4952365"/>
          </a:xfrm>
        </p:spPr>
        <p:txBody>
          <a:bodyPr>
            <a:normAutofit/>
          </a:bodyPr>
          <a:lstStyle/>
          <a:p>
            <a:r>
              <a:rPr lang="en-US" dirty="0"/>
              <a:t>Congestion window </a:t>
            </a:r>
            <a:r>
              <a:rPr lang="en-US" dirty="0">
                <a:solidFill>
                  <a:srgbClr val="C00000"/>
                </a:solidFill>
              </a:rPr>
              <a:t>increases too rapidly</a:t>
            </a:r>
          </a:p>
          <a:p>
            <a:pPr lvl="1"/>
            <a:r>
              <a:rPr lang="en-US" dirty="0"/>
              <a:t>Example: suppose the “right” window size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17</a:t>
            </a:r>
          </a:p>
          <a:p>
            <a:pPr lvl="1"/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would go from 16 to 32 and then dropping down to 1</a:t>
            </a:r>
          </a:p>
          <a:p>
            <a:pPr lvl="1"/>
            <a:r>
              <a:rPr lang="en-US" dirty="0"/>
              <a:t>Result: massive packet drops</a:t>
            </a:r>
          </a:p>
          <a:p>
            <a:pPr lvl="1"/>
            <a:endParaRPr lang="en-US" dirty="0"/>
          </a:p>
          <a:p>
            <a:r>
              <a:rPr lang="en-US" dirty="0"/>
              <a:t>Congestion window </a:t>
            </a:r>
            <a:r>
              <a:rPr lang="en-US" dirty="0">
                <a:solidFill>
                  <a:srgbClr val="C00000"/>
                </a:solidFill>
              </a:rPr>
              <a:t>decreases too rapidly</a:t>
            </a:r>
          </a:p>
          <a:p>
            <a:pPr lvl="1"/>
            <a:r>
              <a:rPr lang="en-US" dirty="0"/>
              <a:t>Suppose the right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31, and there is a loss when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32</a:t>
            </a:r>
          </a:p>
          <a:p>
            <a:pPr lvl="1"/>
            <a:r>
              <a:rPr lang="en-US" dirty="0"/>
              <a:t>Slow start will resume all the way back from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Result: unnecessarily low speed of sending data</a:t>
            </a:r>
          </a:p>
          <a:p>
            <a:pPr lvl="1"/>
            <a:endParaRPr lang="en-US" dirty="0"/>
          </a:p>
          <a:p>
            <a:r>
              <a:rPr lang="en-US" dirty="0"/>
              <a:t>Instead, perform finer adjustments of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congestion avoidance</a:t>
            </a:r>
          </a:p>
        </p:txBody>
      </p:sp>
    </p:spTree>
    <p:extLst>
      <p:ext uri="{BB962C8B-B14F-4D97-AF65-F5344CB8AC3E}">
        <p14:creationId xmlns:p14="http://schemas.microsoft.com/office/powerpoint/2010/main" val="387998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9819-EFA7-3A4E-BB8F-863E464B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New Reno: Additive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C41AA-AD2F-6149-9E7F-3A05BAA1A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62675" cy="4803775"/>
          </a:xfrm>
        </p:spPr>
        <p:txBody>
          <a:bodyPr>
            <a:normAutofit/>
          </a:bodyPr>
          <a:lstStyle/>
          <a:p>
            <a:r>
              <a:rPr lang="en-US" dirty="0"/>
              <a:t>Remember the recent past to find a good estimate of link rate</a:t>
            </a:r>
          </a:p>
          <a:p>
            <a:r>
              <a:rPr lang="en-US" dirty="0"/>
              <a:t>The last good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without packet drop is a good indicator</a:t>
            </a:r>
          </a:p>
          <a:p>
            <a:pPr lvl="1"/>
            <a:r>
              <a:rPr lang="en-US" dirty="0"/>
              <a:t>TCP New Reno calls this the </a:t>
            </a:r>
            <a:r>
              <a:rPr lang="en-US" dirty="0">
                <a:solidFill>
                  <a:srgbClr val="C00000"/>
                </a:solidFill>
              </a:rPr>
              <a:t>slow start threshold (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ssthresh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Increase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by 1 MSS every RTT </a:t>
            </a:r>
            <a:r>
              <a:rPr lang="en-US" dirty="0"/>
              <a:t>after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hits </a:t>
            </a:r>
            <a:r>
              <a:rPr lang="en-US" dirty="0" err="1">
                <a:latin typeface="Courier" pitchFamily="2" charset="0"/>
              </a:rPr>
              <a:t>ssthresh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Effect: increase window </a:t>
            </a:r>
            <a:r>
              <a:rPr lang="en-US" dirty="0">
                <a:solidFill>
                  <a:srgbClr val="C00000"/>
                </a:solidFill>
              </a:rPr>
              <a:t>additively</a:t>
            </a:r>
            <a:r>
              <a:rPr lang="en-US" dirty="0"/>
              <a:t> per RTT</a:t>
            </a:r>
          </a:p>
          <a:p>
            <a:endParaRPr lang="en-US" dirty="0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A16774AC-8773-A749-A87E-F7600A452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1052" y="1704976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9D7334A-6C10-604B-B55A-0A53D1B5D6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2159" y="3047207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B6B5A368-5E86-254F-B6E8-13C1D5FFB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7865" y="16906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991E5FD8-D93E-5F42-865B-1AE3E4197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9515" y="26574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B8B57E37-08E5-0840-9923-406B7A1F8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34115" y="26955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E3D3E21F-D583-0B45-A2FE-8DC30AB9EE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8540" y="2806701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71F11DE2-9F85-E442-91C2-057A3874CA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8540" y="3413125"/>
            <a:ext cx="0" cy="179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6D7FBA1F-2AE1-774D-A3F8-A2E7550F9782}"/>
              </a:ext>
            </a:extLst>
          </p:cNvPr>
          <p:cNvGrpSpPr>
            <a:grpSpLocks/>
          </p:cNvGrpSpPr>
          <p:nvPr/>
        </p:nvGrpSpPr>
        <p:grpSpPr bwMode="auto">
          <a:xfrm>
            <a:off x="10848365" y="5989638"/>
            <a:ext cx="615950" cy="366712"/>
            <a:chOff x="3317" y="3527"/>
            <a:chExt cx="388" cy="231"/>
          </a:xfrm>
        </p:grpSpPr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7DDCBE06-7301-8F4F-A02E-7A84A35F0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7A1753C5-D005-4349-B96F-83717E9E8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time</a:t>
              </a:r>
              <a:endParaRPr lang="en-US" alt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22" name="Text Box 26">
            <a:extLst>
              <a:ext uri="{FF2B5EF4-FFF2-40B4-BE49-F238E27FC236}">
                <a16:creationId xmlns:a16="http://schemas.microsoft.com/office/drawing/2014/main" id="{EB247D5E-ACE3-AA43-A9B5-D2552EFD9B27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528391" y="2748090"/>
            <a:ext cx="1306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four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5A988FBB-3179-8345-B62B-098FE971E673}"/>
              </a:ext>
            </a:extLst>
          </p:cNvPr>
          <p:cNvGrpSpPr>
            <a:grpSpLocks/>
          </p:cNvGrpSpPr>
          <p:nvPr/>
        </p:nvGrpSpPr>
        <p:grpSpPr bwMode="auto">
          <a:xfrm>
            <a:off x="8629040" y="2830694"/>
            <a:ext cx="2519362" cy="652463"/>
            <a:chOff x="3954" y="2214"/>
            <a:chExt cx="1587" cy="411"/>
          </a:xfrm>
        </p:grpSpPr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5FA30CAF-0A18-5E48-990F-746AF6A12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59B287AD-905D-BD48-93B9-57326C674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3FC8724C-3C1C-574A-B9E3-DFEC25FCF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ACB4BB1C-473C-9143-8CF2-457AF48A4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32">
            <a:extLst>
              <a:ext uri="{FF2B5EF4-FFF2-40B4-BE49-F238E27FC236}">
                <a16:creationId xmlns:a16="http://schemas.microsoft.com/office/drawing/2014/main" id="{0BA65452-F071-AE48-A5BC-2B3F62305A8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835517" y="3212560"/>
            <a:ext cx="2276601" cy="604838"/>
            <a:chOff x="3920" y="2214"/>
            <a:chExt cx="1621" cy="411"/>
          </a:xfrm>
        </p:grpSpPr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6E70C7C9-62B6-FC41-BB62-B9F4D949B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7073EB2F-3D08-3A4B-98B7-61C9D7C23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E35D656E-A9FC-5640-87A4-98B8CBCA0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7662FD56-5881-9C41-B107-C24FCD7E3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0" y="2401"/>
              <a:ext cx="1615" cy="22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43">
            <a:extLst>
              <a:ext uri="{FF2B5EF4-FFF2-40B4-BE49-F238E27FC236}">
                <a16:creationId xmlns:a16="http://schemas.microsoft.com/office/drawing/2014/main" id="{FD2C02DF-CBDF-F04F-802A-38429992B20A}"/>
              </a:ext>
            </a:extLst>
          </p:cNvPr>
          <p:cNvGrpSpPr>
            <a:grpSpLocks/>
          </p:cNvGrpSpPr>
          <p:nvPr/>
        </p:nvGrpSpPr>
        <p:grpSpPr bwMode="auto">
          <a:xfrm>
            <a:off x="8181365" y="2028826"/>
            <a:ext cx="654050" cy="601663"/>
            <a:chOff x="-44" y="1473"/>
            <a:chExt cx="981" cy="1105"/>
          </a:xfrm>
        </p:grpSpPr>
        <p:pic>
          <p:nvPicPr>
            <p:cNvPr id="34" name="Picture 44" descr="desktop_computer_stylized_medium">
              <a:extLst>
                <a:ext uri="{FF2B5EF4-FFF2-40B4-BE49-F238E27FC236}">
                  <a16:creationId xmlns:a16="http://schemas.microsoft.com/office/drawing/2014/main" id="{740C5454-4D10-6B48-B233-A69C9C69A6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4D34B7AC-508D-6946-BA07-DA2AFDFC12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BA7880FA-4D9B-6C4B-A679-1746258D987B}"/>
              </a:ext>
            </a:extLst>
          </p:cNvPr>
          <p:cNvGrpSpPr>
            <a:grpSpLocks/>
          </p:cNvGrpSpPr>
          <p:nvPr/>
        </p:nvGrpSpPr>
        <p:grpSpPr bwMode="auto">
          <a:xfrm>
            <a:off x="10916627" y="2043114"/>
            <a:ext cx="382588" cy="547687"/>
            <a:chOff x="4140" y="429"/>
            <a:chExt cx="1425" cy="2396"/>
          </a:xfrm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0EEC81B9-412E-D145-8947-45E9E8ED1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C365649C-DA63-1C40-8076-E3045AA5F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8FBAE15D-4AA5-0B43-9F39-68BB93676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38AA084E-BA51-DE47-AEFA-F67D7AC7C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74358B34-032D-724A-9245-7BA7AEB25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2" name="Group 52">
              <a:extLst>
                <a:ext uri="{FF2B5EF4-FFF2-40B4-BE49-F238E27FC236}">
                  <a16:creationId xmlns:a16="http://schemas.microsoft.com/office/drawing/2014/main" id="{C31B7E34-6775-C149-877A-4003F853B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7" name="AutoShape 53">
                <a:extLst>
                  <a:ext uri="{FF2B5EF4-FFF2-40B4-BE49-F238E27FC236}">
                    <a16:creationId xmlns:a16="http://schemas.microsoft.com/office/drawing/2014/main" id="{88B2F2FF-D5F1-9A4B-809D-C112CA030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8" name="AutoShape 54">
                <a:extLst>
                  <a:ext uri="{FF2B5EF4-FFF2-40B4-BE49-F238E27FC236}">
                    <a16:creationId xmlns:a16="http://schemas.microsoft.com/office/drawing/2014/main" id="{19C12166-5755-3A48-97C0-D8AAEEE56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3" name="Rectangle 55">
              <a:extLst>
                <a:ext uri="{FF2B5EF4-FFF2-40B4-BE49-F238E27FC236}">
                  <a16:creationId xmlns:a16="http://schemas.microsoft.com/office/drawing/2014/main" id="{9D9A9485-DD34-0F41-AFB5-954B8A72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4" name="Group 56">
              <a:extLst>
                <a:ext uri="{FF2B5EF4-FFF2-40B4-BE49-F238E27FC236}">
                  <a16:creationId xmlns:a16="http://schemas.microsoft.com/office/drawing/2014/main" id="{2FFA3B08-E875-FD48-94E1-F4371505A7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" name="AutoShape 57">
                <a:extLst>
                  <a:ext uri="{FF2B5EF4-FFF2-40B4-BE49-F238E27FC236}">
                    <a16:creationId xmlns:a16="http://schemas.microsoft.com/office/drawing/2014/main" id="{76476184-6444-564E-8F2D-0791E67E7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AutoShape 58">
                <a:extLst>
                  <a:ext uri="{FF2B5EF4-FFF2-40B4-BE49-F238E27FC236}">
                    <a16:creationId xmlns:a16="http://schemas.microsoft.com/office/drawing/2014/main" id="{B3BB2EFD-E42B-2B42-987E-379968D98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B5302017-91FF-2F49-BAD2-9CC13F4DC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6" name="Rectangle 60">
              <a:extLst>
                <a:ext uri="{FF2B5EF4-FFF2-40B4-BE49-F238E27FC236}">
                  <a16:creationId xmlns:a16="http://schemas.microsoft.com/office/drawing/2014/main" id="{BE2B79DB-5FFC-8E45-BFC5-0CFF47EF2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7" name="Group 61">
              <a:extLst>
                <a:ext uri="{FF2B5EF4-FFF2-40B4-BE49-F238E27FC236}">
                  <a16:creationId xmlns:a16="http://schemas.microsoft.com/office/drawing/2014/main" id="{3D8C05D2-59BB-334F-8265-8797C04AF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" name="AutoShape 62">
                <a:extLst>
                  <a:ext uri="{FF2B5EF4-FFF2-40B4-BE49-F238E27FC236}">
                    <a16:creationId xmlns:a16="http://schemas.microsoft.com/office/drawing/2014/main" id="{8D541DFB-C680-FA4D-9379-35CA1E6C2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AutoShape 63">
                <a:extLst>
                  <a:ext uri="{FF2B5EF4-FFF2-40B4-BE49-F238E27FC236}">
                    <a16:creationId xmlns:a16="http://schemas.microsoft.com/office/drawing/2014/main" id="{EE12AFD5-29EA-0B41-BB09-C4CD1CFAA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8" name="Freeform 64">
              <a:extLst>
                <a:ext uri="{FF2B5EF4-FFF2-40B4-BE49-F238E27FC236}">
                  <a16:creationId xmlns:a16="http://schemas.microsoft.com/office/drawing/2014/main" id="{51F65051-4D18-D943-BCA0-CFCF16AB3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" name="Group 65">
              <a:extLst>
                <a:ext uri="{FF2B5EF4-FFF2-40B4-BE49-F238E27FC236}">
                  <a16:creationId xmlns:a16="http://schemas.microsoft.com/office/drawing/2014/main" id="{0040AEED-C3DB-7C41-84EC-5FD0D356CA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" name="AutoShape 66">
                <a:extLst>
                  <a:ext uri="{FF2B5EF4-FFF2-40B4-BE49-F238E27FC236}">
                    <a16:creationId xmlns:a16="http://schemas.microsoft.com/office/drawing/2014/main" id="{BBEACDCA-DF60-E845-8A73-DF0401D09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2" name="AutoShape 67">
                <a:extLst>
                  <a:ext uri="{FF2B5EF4-FFF2-40B4-BE49-F238E27FC236}">
                    <a16:creationId xmlns:a16="http://schemas.microsoft.com/office/drawing/2014/main" id="{0C5CC1B4-7EA2-9640-926D-A69E38B14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F6E87732-186A-FD40-8A21-2B25FC0B6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1" name="Freeform 69">
              <a:extLst>
                <a:ext uri="{FF2B5EF4-FFF2-40B4-BE49-F238E27FC236}">
                  <a16:creationId xmlns:a16="http://schemas.microsoft.com/office/drawing/2014/main" id="{3FC3EF41-5A7D-324B-A226-90A202A84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70">
              <a:extLst>
                <a:ext uri="{FF2B5EF4-FFF2-40B4-BE49-F238E27FC236}">
                  <a16:creationId xmlns:a16="http://schemas.microsoft.com/office/drawing/2014/main" id="{2F77E2E9-E9BA-1546-95D2-DDBC9D18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C5C37FA6-4A1A-644A-991D-4E9F4BDF7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4" name="Freeform 72">
              <a:extLst>
                <a:ext uri="{FF2B5EF4-FFF2-40B4-BE49-F238E27FC236}">
                  <a16:creationId xmlns:a16="http://schemas.microsoft.com/office/drawing/2014/main" id="{019F4BD4-C4C2-ED4B-9FF4-E9FDB074C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AutoShape 73">
              <a:extLst>
                <a:ext uri="{FF2B5EF4-FFF2-40B4-BE49-F238E27FC236}">
                  <a16:creationId xmlns:a16="http://schemas.microsoft.com/office/drawing/2014/main" id="{DEE84281-BBBC-AB48-9B4D-26D47F41D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6" name="AutoShape 74">
              <a:extLst>
                <a:ext uri="{FF2B5EF4-FFF2-40B4-BE49-F238E27FC236}">
                  <a16:creationId xmlns:a16="http://schemas.microsoft.com/office/drawing/2014/main" id="{D6DE68F2-91E4-104E-9B12-4EC6B13A9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D05AF487-4D4B-6F4B-8F88-4BEC85649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1C3E3CA6-0CB3-284D-A761-7870D1CE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F6CD6B25-C136-054E-B1AA-DAE6A1C8B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0" name="Rectangle 78">
              <a:extLst>
                <a:ext uri="{FF2B5EF4-FFF2-40B4-BE49-F238E27FC236}">
                  <a16:creationId xmlns:a16="http://schemas.microsoft.com/office/drawing/2014/main" id="{DFF45D9F-663D-D74E-8CF5-AD3F5C130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EBE96DF-EF0F-A442-85E5-A8B1FA04F6F9}"/>
              </a:ext>
            </a:extLst>
          </p:cNvPr>
          <p:cNvGrpSpPr/>
          <p:nvPr/>
        </p:nvGrpSpPr>
        <p:grpSpPr>
          <a:xfrm>
            <a:off x="8620613" y="3644503"/>
            <a:ext cx="2519362" cy="757237"/>
            <a:chOff x="8620613" y="3517286"/>
            <a:chExt cx="2519362" cy="757237"/>
          </a:xfrm>
        </p:grpSpPr>
        <p:grpSp>
          <p:nvGrpSpPr>
            <p:cNvPr id="69" name="Group 27">
              <a:extLst>
                <a:ext uri="{FF2B5EF4-FFF2-40B4-BE49-F238E27FC236}">
                  <a16:creationId xmlns:a16="http://schemas.microsoft.com/office/drawing/2014/main" id="{E2C31389-FD25-D84A-84C0-E746EE0678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20613" y="3517286"/>
              <a:ext cx="2519362" cy="652463"/>
              <a:chOff x="3954" y="2214"/>
              <a:chExt cx="1587" cy="411"/>
            </a:xfrm>
          </p:grpSpPr>
          <p:sp>
            <p:nvSpPr>
              <p:cNvPr id="70" name="Line 28">
                <a:extLst>
                  <a:ext uri="{FF2B5EF4-FFF2-40B4-BE49-F238E27FC236}">
                    <a16:creationId xmlns:a16="http://schemas.microsoft.com/office/drawing/2014/main" id="{6CF54A8E-22E1-5C46-95C9-AED4BDD21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29">
                <a:extLst>
                  <a:ext uri="{FF2B5EF4-FFF2-40B4-BE49-F238E27FC236}">
                    <a16:creationId xmlns:a16="http://schemas.microsoft.com/office/drawing/2014/main" id="{943B4CF8-0F40-154A-8747-DD06173C2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30">
                <a:extLst>
                  <a:ext uri="{FF2B5EF4-FFF2-40B4-BE49-F238E27FC236}">
                    <a16:creationId xmlns:a16="http://schemas.microsoft.com/office/drawing/2014/main" id="{4ED2591C-F102-6E42-AC9A-A0D8CD300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31">
                <a:extLst>
                  <a:ext uri="{FF2B5EF4-FFF2-40B4-BE49-F238E27FC236}">
                    <a16:creationId xmlns:a16="http://schemas.microsoft.com/office/drawing/2014/main" id="{E1587A0B-8745-DD41-8504-95C3558D6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" name="Line 31">
              <a:extLst>
                <a:ext uri="{FF2B5EF4-FFF2-40B4-BE49-F238E27FC236}">
                  <a16:creationId xmlns:a16="http://schemas.microsoft.com/office/drawing/2014/main" id="{A2AD7391-475E-1747-9621-095ED3991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3802" y="3922098"/>
              <a:ext cx="2505075" cy="35242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55A30AF-FABD-784F-BBC7-D137A6C7523A}"/>
              </a:ext>
            </a:extLst>
          </p:cNvPr>
          <p:cNvGrpSpPr/>
          <p:nvPr/>
        </p:nvGrpSpPr>
        <p:grpSpPr>
          <a:xfrm>
            <a:off x="8865578" y="4026369"/>
            <a:ext cx="2238113" cy="717456"/>
            <a:chOff x="8865578" y="3899152"/>
            <a:chExt cx="2238113" cy="717456"/>
          </a:xfrm>
        </p:grpSpPr>
        <p:grpSp>
          <p:nvGrpSpPr>
            <p:cNvPr id="74" name="Group 32">
              <a:extLst>
                <a:ext uri="{FF2B5EF4-FFF2-40B4-BE49-F238E27FC236}">
                  <a16:creationId xmlns:a16="http://schemas.microsoft.com/office/drawing/2014/main" id="{D5D0CFE0-967D-3A44-983F-1DC5624E45B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8874841" y="3899152"/>
              <a:ext cx="2228850" cy="604838"/>
              <a:chOff x="3954" y="2214"/>
              <a:chExt cx="1587" cy="411"/>
            </a:xfrm>
          </p:grpSpPr>
          <p:sp>
            <p:nvSpPr>
              <p:cNvPr id="75" name="Line 33">
                <a:extLst>
                  <a:ext uri="{FF2B5EF4-FFF2-40B4-BE49-F238E27FC236}">
                    <a16:creationId xmlns:a16="http://schemas.microsoft.com/office/drawing/2014/main" id="{189E9A25-0E86-8943-8D87-490FE3F2E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34">
                <a:extLst>
                  <a:ext uri="{FF2B5EF4-FFF2-40B4-BE49-F238E27FC236}">
                    <a16:creationId xmlns:a16="http://schemas.microsoft.com/office/drawing/2014/main" id="{25D33CA5-137D-B54B-9B56-D4679B6CD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35">
                <a:extLst>
                  <a:ext uri="{FF2B5EF4-FFF2-40B4-BE49-F238E27FC236}">
                    <a16:creationId xmlns:a16="http://schemas.microsoft.com/office/drawing/2014/main" id="{8F4172C4-7863-6042-B2CF-5FCA472CCD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36">
                <a:extLst>
                  <a:ext uri="{FF2B5EF4-FFF2-40B4-BE49-F238E27FC236}">
                    <a16:creationId xmlns:a16="http://schemas.microsoft.com/office/drawing/2014/main" id="{97A61225-768D-8143-95DD-C3A2974523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" name="Line 33">
              <a:extLst>
                <a:ext uri="{FF2B5EF4-FFF2-40B4-BE49-F238E27FC236}">
                  <a16:creationId xmlns:a16="http://schemas.microsoft.com/office/drawing/2014/main" id="{65AA6AC7-0BEA-444B-B5C2-90A329081B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65578" y="4289907"/>
              <a:ext cx="2216210" cy="32670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" name="Text Box 26">
            <a:extLst>
              <a:ext uri="{FF2B5EF4-FFF2-40B4-BE49-F238E27FC236}">
                <a16:creationId xmlns:a16="http://schemas.microsoft.com/office/drawing/2014/main" id="{2AA64127-A1C1-C149-9139-4CCA4B23F14D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925770" y="3644647"/>
            <a:ext cx="12891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five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98" name="Text Box 26">
            <a:extLst>
              <a:ext uri="{FF2B5EF4-FFF2-40B4-BE49-F238E27FC236}">
                <a16:creationId xmlns:a16="http://schemas.microsoft.com/office/drawing/2014/main" id="{03A340FD-E9C2-EB4C-8182-44CF1BA2A342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974792" y="4532507"/>
            <a:ext cx="1229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six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99" name="Text Box 10">
            <a:extLst>
              <a:ext uri="{FF2B5EF4-FFF2-40B4-BE49-F238E27FC236}">
                <a16:creationId xmlns:a16="http://schemas.microsoft.com/office/drawing/2014/main" id="{4A78BB69-1E03-C344-BBA1-F29408B16B4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2493" y="3873968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00" name="Line 15">
            <a:extLst>
              <a:ext uri="{FF2B5EF4-FFF2-40B4-BE49-F238E27FC236}">
                <a16:creationId xmlns:a16="http://schemas.microsoft.com/office/drawing/2014/main" id="{017648BA-7EE0-A544-8AA5-A2B33E0213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8874" y="3633462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2128764F-CC0A-BF49-98F5-DFCB7F2550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8540" y="4239886"/>
            <a:ext cx="0" cy="3489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770959C-5CD7-574F-8FF5-1EA4DE693C25}"/>
              </a:ext>
            </a:extLst>
          </p:cNvPr>
          <p:cNvSpPr txBox="1"/>
          <p:nvPr/>
        </p:nvSpPr>
        <p:spPr>
          <a:xfrm>
            <a:off x="8831283" y="2324321"/>
            <a:ext cx="208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say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=4</a:t>
            </a:r>
          </a:p>
        </p:txBody>
      </p:sp>
      <p:sp>
        <p:nvSpPr>
          <p:cNvPr id="103" name="Text Box 26">
            <a:extLst>
              <a:ext uri="{FF2B5EF4-FFF2-40B4-BE49-F238E27FC236}">
                <a16:creationId xmlns:a16="http://schemas.microsoft.com/office/drawing/2014/main" id="{D2AD1570-C279-AD46-8316-48ABA3F81855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731289" y="5472592"/>
            <a:ext cx="14879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seven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554012-DDCC-ED48-8D06-58FD2CA7669A}"/>
              </a:ext>
            </a:extLst>
          </p:cNvPr>
          <p:cNvSpPr txBox="1"/>
          <p:nvPr/>
        </p:nvSpPr>
        <p:spPr>
          <a:xfrm>
            <a:off x="9423061" y="5564568"/>
            <a:ext cx="1153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…</a:t>
            </a:r>
          </a:p>
        </p:txBody>
      </p:sp>
      <p:sp>
        <p:nvSpPr>
          <p:cNvPr id="105" name="Text Box 10">
            <a:extLst>
              <a:ext uri="{FF2B5EF4-FFF2-40B4-BE49-F238E27FC236}">
                <a16:creationId xmlns:a16="http://schemas.microsoft.com/office/drawing/2014/main" id="{E1B7DE45-EBFE-DD49-AB8B-5598B569842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3008" y="4823758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06" name="Line 15">
            <a:extLst>
              <a:ext uri="{FF2B5EF4-FFF2-40B4-BE49-F238E27FC236}">
                <a16:creationId xmlns:a16="http://schemas.microsoft.com/office/drawing/2014/main" id="{795D18E2-14B3-4046-B2F4-826280452D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9389" y="4583252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16">
            <a:extLst>
              <a:ext uri="{FF2B5EF4-FFF2-40B4-BE49-F238E27FC236}">
                <a16:creationId xmlns:a16="http://schemas.microsoft.com/office/drawing/2014/main" id="{1DE1821D-1EA0-4E49-BE7F-99A1F8E01D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9055" y="5189676"/>
            <a:ext cx="0" cy="3489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CAD1D5F-DA62-0A45-9A75-DAC99663FA98}"/>
              </a:ext>
            </a:extLst>
          </p:cNvPr>
          <p:cNvGrpSpPr/>
          <p:nvPr/>
        </p:nvGrpSpPr>
        <p:grpSpPr>
          <a:xfrm>
            <a:off x="8641240" y="4538758"/>
            <a:ext cx="2522928" cy="871917"/>
            <a:chOff x="8641240" y="4538758"/>
            <a:chExt cx="2522928" cy="871917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9855456-66F2-5642-A1CD-A44CCC82EFD4}"/>
                </a:ext>
              </a:extLst>
            </p:cNvPr>
            <p:cNvGrpSpPr/>
            <p:nvPr/>
          </p:nvGrpSpPr>
          <p:grpSpPr>
            <a:xfrm>
              <a:off x="8644806" y="4538758"/>
              <a:ext cx="2519362" cy="757237"/>
              <a:chOff x="8620613" y="3517286"/>
              <a:chExt cx="2519362" cy="757237"/>
            </a:xfrm>
          </p:grpSpPr>
          <p:grpSp>
            <p:nvGrpSpPr>
              <p:cNvPr id="85" name="Group 27">
                <a:extLst>
                  <a:ext uri="{FF2B5EF4-FFF2-40B4-BE49-F238E27FC236}">
                    <a16:creationId xmlns:a16="http://schemas.microsoft.com/office/drawing/2014/main" id="{B3545617-1C79-824C-BCDA-696988E879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20613" y="3517286"/>
                <a:ext cx="2519362" cy="652463"/>
                <a:chOff x="3954" y="2214"/>
                <a:chExt cx="1587" cy="411"/>
              </a:xfrm>
            </p:grpSpPr>
            <p:sp>
              <p:nvSpPr>
                <p:cNvPr id="87" name="Line 28">
                  <a:extLst>
                    <a:ext uri="{FF2B5EF4-FFF2-40B4-BE49-F238E27FC236}">
                      <a16:creationId xmlns:a16="http://schemas.microsoft.com/office/drawing/2014/main" id="{FD0EBF05-44CE-8340-BABE-269395FCE9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21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29">
                  <a:extLst>
                    <a:ext uri="{FF2B5EF4-FFF2-40B4-BE49-F238E27FC236}">
                      <a16:creationId xmlns:a16="http://schemas.microsoft.com/office/drawing/2014/main" id="{E8B20EE6-9D5C-F542-9800-3C063AFF21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4" y="227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30">
                  <a:extLst>
                    <a:ext uri="{FF2B5EF4-FFF2-40B4-BE49-F238E27FC236}">
                      <a16:creationId xmlns:a16="http://schemas.microsoft.com/office/drawing/2014/main" id="{70D96B8C-1FDE-254C-81BA-7E307AE7A8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340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31">
                  <a:extLst>
                    <a:ext uri="{FF2B5EF4-FFF2-40B4-BE49-F238E27FC236}">
                      <a16:creationId xmlns:a16="http://schemas.microsoft.com/office/drawing/2014/main" id="{19EB2260-675C-254F-9C31-3AB65E5C73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7" y="2403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6" name="Line 31">
                <a:extLst>
                  <a:ext uri="{FF2B5EF4-FFF2-40B4-BE49-F238E27FC236}">
                    <a16:creationId xmlns:a16="http://schemas.microsoft.com/office/drawing/2014/main" id="{FB469DF3-F1B1-5E49-9D6D-2E717B516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33802" y="3922098"/>
                <a:ext cx="2505075" cy="352425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" name="Line 31">
              <a:extLst>
                <a:ext uri="{FF2B5EF4-FFF2-40B4-BE49-F238E27FC236}">
                  <a16:creationId xmlns:a16="http://schemas.microsoft.com/office/drawing/2014/main" id="{FC81BF95-8F2B-0846-B214-DD7FE1C41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1240" y="5058250"/>
              <a:ext cx="2505075" cy="35242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9FAB63C-0658-7F4D-B737-C9B41A3551DB}"/>
              </a:ext>
            </a:extLst>
          </p:cNvPr>
          <p:cNvGrpSpPr/>
          <p:nvPr/>
        </p:nvGrpSpPr>
        <p:grpSpPr>
          <a:xfrm>
            <a:off x="8889771" y="4920624"/>
            <a:ext cx="2238113" cy="807848"/>
            <a:chOff x="8889771" y="4920624"/>
            <a:chExt cx="2238113" cy="807848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3570DD2-D9ED-544A-BEAE-2CE75CD5D0A6}"/>
                </a:ext>
              </a:extLst>
            </p:cNvPr>
            <p:cNvGrpSpPr/>
            <p:nvPr/>
          </p:nvGrpSpPr>
          <p:grpSpPr>
            <a:xfrm>
              <a:off x="8889771" y="4920624"/>
              <a:ext cx="2238113" cy="717456"/>
              <a:chOff x="8865578" y="3899152"/>
              <a:chExt cx="2238113" cy="717456"/>
            </a:xfrm>
          </p:grpSpPr>
          <p:grpSp>
            <p:nvGrpSpPr>
              <p:cNvPr id="92" name="Group 32">
                <a:extLst>
                  <a:ext uri="{FF2B5EF4-FFF2-40B4-BE49-F238E27FC236}">
                    <a16:creationId xmlns:a16="http://schemas.microsoft.com/office/drawing/2014/main" id="{41ACE3D6-1A7B-0C49-B311-27084301DE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8874841" y="3899152"/>
                <a:ext cx="2228850" cy="604838"/>
                <a:chOff x="3954" y="2214"/>
                <a:chExt cx="1587" cy="411"/>
              </a:xfrm>
            </p:grpSpPr>
            <p:sp>
              <p:nvSpPr>
                <p:cNvPr id="94" name="Line 33">
                  <a:extLst>
                    <a:ext uri="{FF2B5EF4-FFF2-40B4-BE49-F238E27FC236}">
                      <a16:creationId xmlns:a16="http://schemas.microsoft.com/office/drawing/2014/main" id="{D3F62816-9D2D-C248-86EC-E87A695DC9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21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34">
                  <a:extLst>
                    <a:ext uri="{FF2B5EF4-FFF2-40B4-BE49-F238E27FC236}">
                      <a16:creationId xmlns:a16="http://schemas.microsoft.com/office/drawing/2014/main" id="{3C3E2F68-2B9B-FA4F-A6B0-5725C8ECF4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4" y="2274"/>
                  <a:ext cx="1578" cy="220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35">
                  <a:extLst>
                    <a:ext uri="{FF2B5EF4-FFF2-40B4-BE49-F238E27FC236}">
                      <a16:creationId xmlns:a16="http://schemas.microsoft.com/office/drawing/2014/main" id="{33C59597-E2E7-004B-A03E-1C20482EE3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340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Line 36">
                  <a:extLst>
                    <a:ext uri="{FF2B5EF4-FFF2-40B4-BE49-F238E27FC236}">
                      <a16:creationId xmlns:a16="http://schemas.microsoft.com/office/drawing/2014/main" id="{1FC1898B-AAE2-614E-90A2-A03E75FB05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7" y="2403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3" name="Line 33">
                <a:extLst>
                  <a:ext uri="{FF2B5EF4-FFF2-40B4-BE49-F238E27FC236}">
                    <a16:creationId xmlns:a16="http://schemas.microsoft.com/office/drawing/2014/main" id="{627D2EFF-5E95-914C-9BF4-154EEDC56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65578" y="4289907"/>
                <a:ext cx="2216210" cy="326701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9" name="Line 33">
              <a:extLst>
                <a:ext uri="{FF2B5EF4-FFF2-40B4-BE49-F238E27FC236}">
                  <a16:creationId xmlns:a16="http://schemas.microsoft.com/office/drawing/2014/main" id="{EB7BDA89-36DD-E54E-81D8-F276012624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10088" y="5401771"/>
              <a:ext cx="2216210" cy="32670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575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22" grpId="0"/>
      <p:bldP spid="83" grpId="0"/>
      <p:bldP spid="98" grpId="0"/>
      <p:bldP spid="99" grpId="0"/>
      <p:bldP spid="100" grpId="0" animBg="1"/>
      <p:bldP spid="101" grpId="0" animBg="1"/>
      <p:bldP spid="102" grpId="0"/>
      <p:bldP spid="103" grpId="0"/>
      <p:bldP spid="104" grpId="0"/>
      <p:bldP spid="105" grpId="0"/>
      <p:bldP spid="106" grpId="0" animBg="1"/>
      <p:bldP spid="10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F492-FD49-2D46-AE15-0A7F6170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New Reno: Additive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0FC7-5A50-684F-B306-9E69113A3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 with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64K bytes</a:t>
            </a:r>
            <a:r>
              <a:rPr lang="en-US" dirty="0"/>
              <a:t> (TCP default)</a:t>
            </a:r>
          </a:p>
          <a:p>
            <a:r>
              <a:rPr lang="en-US" dirty="0"/>
              <a:t>Do slow start until </a:t>
            </a:r>
            <a:r>
              <a:rPr lang="en-US" dirty="0" err="1">
                <a:latin typeface="Courier" pitchFamily="2" charset="0"/>
              </a:rPr>
              <a:t>ssthresh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Once the threshold is passed, do </a:t>
            </a:r>
            <a:r>
              <a:rPr lang="en-US" dirty="0">
                <a:solidFill>
                  <a:srgbClr val="C00000"/>
                </a:solidFill>
              </a:rPr>
              <a:t>additive increase</a:t>
            </a:r>
          </a:p>
          <a:p>
            <a:pPr lvl="1"/>
            <a:r>
              <a:rPr lang="en-US" dirty="0"/>
              <a:t>Add one MSS to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for each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worth data </a:t>
            </a:r>
            <a:r>
              <a:rPr lang="en-US" dirty="0" err="1"/>
              <a:t>ACK’ed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For each MSS </a:t>
            </a:r>
            <a:r>
              <a:rPr lang="en-US" dirty="0" err="1"/>
              <a:t>ACK’ed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+ (MSS * MSS) /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Upon a TCP timeout (RTO),</a:t>
            </a:r>
          </a:p>
          <a:p>
            <a:pPr lvl="1"/>
            <a:r>
              <a:rPr lang="en-US" dirty="0"/>
              <a:t>Set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= 1 MSS</a:t>
            </a:r>
          </a:p>
          <a:p>
            <a:pPr lvl="1"/>
            <a:r>
              <a:rPr lang="en-US" dirty="0"/>
              <a:t>Set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max(2 * MSS, 0.5 *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1"/>
            <a:r>
              <a:rPr lang="en-US" dirty="0"/>
              <a:t>i.e., </a:t>
            </a:r>
            <a:r>
              <a:rPr lang="en-US" dirty="0">
                <a:solidFill>
                  <a:srgbClr val="C00000"/>
                </a:solidFill>
              </a:rPr>
              <a:t>the next linear increase will start at half the current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endParaRPr lang="en-US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CCBD-4A27-6442-BB71-ED866F19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Additive Increase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5BDA53-813F-104B-A560-A6F549B88A04}"/>
              </a:ext>
            </a:extLst>
          </p:cNvPr>
          <p:cNvCxnSpPr>
            <a:cxnSpLocks/>
          </p:cNvCxnSpPr>
          <p:nvPr/>
        </p:nvCxnSpPr>
        <p:spPr>
          <a:xfrm flipV="1">
            <a:off x="2128838" y="2494546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50E337-9895-C24A-B030-44E2397F065B}"/>
              </a:ext>
            </a:extLst>
          </p:cNvPr>
          <p:cNvCxnSpPr>
            <a:cxnSpLocks/>
          </p:cNvCxnSpPr>
          <p:nvPr/>
        </p:nvCxnSpPr>
        <p:spPr>
          <a:xfrm>
            <a:off x="2114550" y="6195013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E9C775F0-CAF6-FE45-8F10-F3C9EB7E9CB3}"/>
              </a:ext>
            </a:extLst>
          </p:cNvPr>
          <p:cNvSpPr/>
          <p:nvPr/>
        </p:nvSpPr>
        <p:spPr>
          <a:xfrm>
            <a:off x="2128838" y="3323221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E9CEFD-B3CF-2242-B357-296D225C3BD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72013" y="3323221"/>
            <a:ext cx="42862" cy="27289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7A096A-5950-6A43-B398-EAE439E4A559}"/>
              </a:ext>
            </a:extLst>
          </p:cNvPr>
          <p:cNvCxnSpPr>
            <a:cxnSpLocks/>
          </p:cNvCxnSpPr>
          <p:nvPr/>
        </p:nvCxnSpPr>
        <p:spPr>
          <a:xfrm flipV="1">
            <a:off x="2128838" y="6015700"/>
            <a:ext cx="6918909" cy="786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C7268E-0D2C-5F40-A0B9-0390C2839CC8}"/>
              </a:ext>
            </a:extLst>
          </p:cNvPr>
          <p:cNvSpPr txBox="1"/>
          <p:nvPr/>
        </p:nvSpPr>
        <p:spPr>
          <a:xfrm>
            <a:off x="952501" y="57996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AE71D-EF1C-0244-9B29-BD0E22F18B85}"/>
              </a:ext>
            </a:extLst>
          </p:cNvPr>
          <p:cNvSpPr txBox="1"/>
          <p:nvPr/>
        </p:nvSpPr>
        <p:spPr>
          <a:xfrm>
            <a:off x="5155406" y="6337893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75D69-B5C0-594E-9FDE-EAB99EEE1F57}"/>
              </a:ext>
            </a:extLst>
          </p:cNvPr>
          <p:cNvSpPr txBox="1"/>
          <p:nvPr/>
        </p:nvSpPr>
        <p:spPr>
          <a:xfrm>
            <a:off x="5126831" y="2222556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Packet drops/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618B1D-6E4D-814A-A2E7-DFACD9F5D26A}"/>
              </a:ext>
            </a:extLst>
          </p:cNvPr>
          <p:cNvCxnSpPr>
            <a:cxnSpLocks/>
          </p:cNvCxnSpPr>
          <p:nvPr/>
        </p:nvCxnSpPr>
        <p:spPr>
          <a:xfrm flipH="1">
            <a:off x="4714875" y="2867193"/>
            <a:ext cx="914400" cy="3547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583323-556F-364B-8754-3F27D9D21A0D}"/>
              </a:ext>
            </a:extLst>
          </p:cNvPr>
          <p:cNvSpPr txBox="1"/>
          <p:nvPr/>
        </p:nvSpPr>
        <p:spPr>
          <a:xfrm rot="19039414">
            <a:off x="2503903" y="4904757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7B465-255D-3E42-9E87-CFB385FCA515}"/>
              </a:ext>
            </a:extLst>
          </p:cNvPr>
          <p:cNvCxnSpPr>
            <a:cxnSpLocks/>
          </p:cNvCxnSpPr>
          <p:nvPr/>
        </p:nvCxnSpPr>
        <p:spPr>
          <a:xfrm>
            <a:off x="6272213" y="2898331"/>
            <a:ext cx="2355054" cy="7580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EF7CF7-B5F9-FD4A-8452-A1DDC047A5B1}"/>
              </a:ext>
            </a:extLst>
          </p:cNvPr>
          <p:cNvSpPr txBox="1"/>
          <p:nvPr/>
        </p:nvSpPr>
        <p:spPr>
          <a:xfrm rot="19039414">
            <a:off x="5388454" y="4932836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843EBA-5E70-D944-8095-8A62E1491213}"/>
              </a:ext>
            </a:extLst>
          </p:cNvPr>
          <p:cNvSpPr txBox="1"/>
          <p:nvPr/>
        </p:nvSpPr>
        <p:spPr>
          <a:xfrm>
            <a:off x="99630" y="4250747"/>
            <a:ext cx="18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830E70-EBBC-6340-9E2A-9CB9BB86905D}"/>
              </a:ext>
            </a:extLst>
          </p:cNvPr>
          <p:cNvSpPr txBox="1"/>
          <p:nvPr/>
        </p:nvSpPr>
        <p:spPr>
          <a:xfrm>
            <a:off x="815766" y="1362984"/>
            <a:ext cx="5169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Say </a:t>
            </a:r>
            <a:r>
              <a:rPr lang="en-US" sz="2400" dirty="0">
                <a:latin typeface="Courier" pitchFamily="2" charset="0"/>
              </a:rPr>
              <a:t>MSS </a:t>
            </a:r>
            <a:r>
              <a:rPr lang="en-US" sz="2400" dirty="0">
                <a:latin typeface="Helvetica" pitchFamily="2" charset="0"/>
              </a:rPr>
              <a:t>= 1 </a:t>
            </a:r>
            <a:r>
              <a:rPr lang="en-US" sz="2400" dirty="0" err="1">
                <a:latin typeface="Helvetica" pitchFamily="2" charset="0"/>
              </a:rPr>
              <a:t>KByte</a:t>
            </a:r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Default </a:t>
            </a:r>
            <a:r>
              <a:rPr lang="en-US" sz="2400" dirty="0" err="1">
                <a:latin typeface="Courier" pitchFamily="2" charset="0"/>
              </a:rPr>
              <a:t>ssthresh</a:t>
            </a:r>
            <a:r>
              <a:rPr lang="en-US" sz="2400" dirty="0">
                <a:latin typeface="Helvetica" pitchFamily="2" charset="0"/>
              </a:rPr>
              <a:t> = 64KB = 64 </a:t>
            </a:r>
            <a:r>
              <a:rPr lang="en-US" sz="2400" dirty="0">
                <a:latin typeface="Courier" pitchFamily="2" charset="0"/>
              </a:rPr>
              <a:t>MSS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72EE57-FBF7-A243-BD2E-D0BF35388994}"/>
              </a:ext>
            </a:extLst>
          </p:cNvPr>
          <p:cNvCxnSpPr/>
          <p:nvPr/>
        </p:nvCxnSpPr>
        <p:spPr>
          <a:xfrm>
            <a:off x="2128838" y="3374310"/>
            <a:ext cx="254317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1264FB-C0A7-2546-A55F-B0C624FCC7CB}"/>
              </a:ext>
            </a:extLst>
          </p:cNvPr>
          <p:cNvSpPr txBox="1"/>
          <p:nvPr/>
        </p:nvSpPr>
        <p:spPr>
          <a:xfrm>
            <a:off x="973932" y="3189644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54 MSS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1585EA-780F-4841-BFB5-26B61835901A}"/>
              </a:ext>
            </a:extLst>
          </p:cNvPr>
          <p:cNvCxnSpPr>
            <a:cxnSpLocks/>
          </p:cNvCxnSpPr>
          <p:nvPr/>
        </p:nvCxnSpPr>
        <p:spPr>
          <a:xfrm flipV="1">
            <a:off x="4575972" y="4506391"/>
            <a:ext cx="3204449" cy="1460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CF874D-8930-B844-8000-D9C05DFEB860}"/>
              </a:ext>
            </a:extLst>
          </p:cNvPr>
          <p:cNvSpPr txBox="1"/>
          <p:nvPr/>
        </p:nvSpPr>
        <p:spPr>
          <a:xfrm>
            <a:off x="4714875" y="3904891"/>
            <a:ext cx="216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Set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ssthresh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27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MSS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66B1CBB-C7DC-D94A-BEBE-C0026247675C}"/>
              </a:ext>
            </a:extLst>
          </p:cNvPr>
          <p:cNvSpPr/>
          <p:nvPr/>
        </p:nvSpPr>
        <p:spPr>
          <a:xfrm>
            <a:off x="4716379" y="4491789"/>
            <a:ext cx="2550695" cy="1491916"/>
          </a:xfrm>
          <a:custGeom>
            <a:avLst/>
            <a:gdLst>
              <a:gd name="connsiteX0" fmla="*/ 0 w 2550695"/>
              <a:gd name="connsiteY0" fmla="*/ 1491916 h 1491916"/>
              <a:gd name="connsiteX1" fmla="*/ 1540042 w 2550695"/>
              <a:gd name="connsiteY1" fmla="*/ 1058779 h 1491916"/>
              <a:gd name="connsiteX2" fmla="*/ 2550695 w 2550695"/>
              <a:gd name="connsiteY2" fmla="*/ 0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695" h="1491916">
                <a:moveTo>
                  <a:pt x="0" y="1491916"/>
                </a:moveTo>
                <a:cubicBezTo>
                  <a:pt x="557463" y="1399674"/>
                  <a:pt x="1114926" y="1307432"/>
                  <a:pt x="1540042" y="1058779"/>
                </a:cubicBezTo>
                <a:cubicBezTo>
                  <a:pt x="1965158" y="810126"/>
                  <a:pt x="2257926" y="405063"/>
                  <a:pt x="255069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4A5412-2E53-E446-90D8-7588BCFCD2CE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7267074" y="3705727"/>
            <a:ext cx="1507958" cy="786062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3FF5F1-7987-5443-A0DB-5380DF48F928}"/>
              </a:ext>
            </a:extLst>
          </p:cNvPr>
          <p:cNvSpPr txBox="1"/>
          <p:nvPr/>
        </p:nvSpPr>
        <p:spPr>
          <a:xfrm>
            <a:off x="8473024" y="2867193"/>
            <a:ext cx="177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40K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B93330-959A-C647-ADC2-3C77472FE128}"/>
              </a:ext>
            </a:extLst>
          </p:cNvPr>
          <p:cNvSpPr txBox="1"/>
          <p:nvPr/>
        </p:nvSpPr>
        <p:spPr>
          <a:xfrm>
            <a:off x="2294235" y="2627194"/>
            <a:ext cx="177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54K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FCF71F-D88C-9C4D-8F96-81086269A105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775032" y="3697706"/>
            <a:ext cx="48126" cy="22539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F1F38C-C11F-E54A-A8CF-85D4EEF1C8A0}"/>
              </a:ext>
            </a:extLst>
          </p:cNvPr>
          <p:cNvCxnSpPr>
            <a:cxnSpLocks/>
          </p:cNvCxnSpPr>
          <p:nvPr/>
        </p:nvCxnSpPr>
        <p:spPr>
          <a:xfrm>
            <a:off x="8499665" y="5121225"/>
            <a:ext cx="263921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E4F36E-2470-A24C-BC49-8FF881768E42}"/>
              </a:ext>
            </a:extLst>
          </p:cNvPr>
          <p:cNvSpPr txBox="1"/>
          <p:nvPr/>
        </p:nvSpPr>
        <p:spPr>
          <a:xfrm>
            <a:off x="8775032" y="4454450"/>
            <a:ext cx="204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Set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 to</a:t>
            </a:r>
          </a:p>
          <a:p>
            <a:r>
              <a:rPr lang="en-US" dirty="0">
                <a:latin typeface="Helvetica" pitchFamily="2" charset="0"/>
              </a:rPr>
              <a:t>20 </a:t>
            </a:r>
            <a:r>
              <a:rPr lang="en-US" dirty="0">
                <a:latin typeface="Courier" pitchFamily="2" charset="0"/>
              </a:rPr>
              <a:t>MSS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35BE1C5A-A509-894D-B866-1A1B7E57DBF4}"/>
              </a:ext>
            </a:extLst>
          </p:cNvPr>
          <p:cNvSpPr/>
          <p:nvPr/>
        </p:nvSpPr>
        <p:spPr>
          <a:xfrm>
            <a:off x="8823158" y="5117432"/>
            <a:ext cx="1010653" cy="834189"/>
          </a:xfrm>
          <a:custGeom>
            <a:avLst/>
            <a:gdLst>
              <a:gd name="connsiteX0" fmla="*/ 0 w 1010653"/>
              <a:gd name="connsiteY0" fmla="*/ 834189 h 834189"/>
              <a:gd name="connsiteX1" fmla="*/ 641684 w 1010653"/>
              <a:gd name="connsiteY1" fmla="*/ 529389 h 834189"/>
              <a:gd name="connsiteX2" fmla="*/ 1010653 w 1010653"/>
              <a:gd name="connsiteY2" fmla="*/ 0 h 83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653" h="834189">
                <a:moveTo>
                  <a:pt x="0" y="834189"/>
                </a:moveTo>
                <a:cubicBezTo>
                  <a:pt x="236621" y="751304"/>
                  <a:pt x="473242" y="668420"/>
                  <a:pt x="641684" y="529389"/>
                </a:cubicBezTo>
                <a:cubicBezTo>
                  <a:pt x="810126" y="390357"/>
                  <a:pt x="910389" y="195178"/>
                  <a:pt x="1010653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0EDB4D-E8DD-6546-90CD-1E916EF6553C}"/>
              </a:ext>
            </a:extLst>
          </p:cNvPr>
          <p:cNvCxnSpPr>
            <a:cxnSpLocks/>
          </p:cNvCxnSpPr>
          <p:nvPr/>
        </p:nvCxnSpPr>
        <p:spPr>
          <a:xfrm flipV="1">
            <a:off x="9829339" y="4250747"/>
            <a:ext cx="2011239" cy="8602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E9BF1C-4FFB-DA4D-9817-B7BCA6AE55D3}"/>
              </a:ext>
            </a:extLst>
          </p:cNvPr>
          <p:cNvSpPr txBox="1"/>
          <p:nvPr/>
        </p:nvSpPr>
        <p:spPr>
          <a:xfrm rot="19947845">
            <a:off x="6981200" y="3475314"/>
            <a:ext cx="1571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Additive increase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40FFF7-C66D-B243-9EAE-F68F1691C564}"/>
              </a:ext>
            </a:extLst>
          </p:cNvPr>
          <p:cNvSpPr txBox="1"/>
          <p:nvPr/>
        </p:nvSpPr>
        <p:spPr>
          <a:xfrm rot="19039414">
            <a:off x="9464364" y="5352786"/>
            <a:ext cx="917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start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5AFC6-1B66-FC42-AA7E-F9F798B022EA}"/>
              </a:ext>
            </a:extLst>
          </p:cNvPr>
          <p:cNvSpPr txBox="1"/>
          <p:nvPr/>
        </p:nvSpPr>
        <p:spPr>
          <a:xfrm rot="20224594">
            <a:off x="10549363" y="3775109"/>
            <a:ext cx="1195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569712-B3EE-877F-7BD9-921E798D6FCD}"/>
              </a:ext>
            </a:extLst>
          </p:cNvPr>
          <p:cNvSpPr txBox="1"/>
          <p:nvPr/>
        </p:nvSpPr>
        <p:spPr>
          <a:xfrm>
            <a:off x="8499664" y="365125"/>
            <a:ext cx="33356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AI is slow.</a:t>
            </a:r>
          </a:p>
          <a:p>
            <a:r>
              <a:rPr lang="en-US" sz="2400" dirty="0">
                <a:latin typeface="Helvetica" pitchFamily="2" charset="0"/>
              </a:rPr>
              <a:t>Persistent connections</a:t>
            </a:r>
          </a:p>
          <a:p>
            <a:r>
              <a:rPr lang="en-US" sz="2400" dirty="0">
                <a:latin typeface="Helvetica" pitchFamily="2" charset="0"/>
              </a:rPr>
              <a:t>Large window sizes</a:t>
            </a:r>
          </a:p>
          <a:p>
            <a:r>
              <a:rPr lang="en-US" sz="2400" dirty="0">
                <a:latin typeface="Helvetica" pitchFamily="2" charset="0"/>
              </a:rPr>
              <a:t>Different laws to evolve congestion window</a:t>
            </a:r>
          </a:p>
        </p:txBody>
      </p:sp>
    </p:spTree>
    <p:extLst>
      <p:ext uri="{BB962C8B-B14F-4D97-AF65-F5344CB8AC3E}">
        <p14:creationId xmlns:p14="http://schemas.microsoft.com/office/powerpoint/2010/main" val="340858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/>
      <p:bldP spid="15" grpId="0"/>
      <p:bldP spid="17" grpId="0"/>
      <p:bldP spid="20" grpId="0"/>
      <p:bldP spid="22" grpId="0"/>
      <p:bldP spid="26" grpId="0"/>
      <p:bldP spid="28" grpId="0"/>
      <p:bldP spid="32" grpId="0" animBg="1"/>
      <p:bldP spid="37" grpId="0"/>
      <p:bldP spid="38" grpId="0"/>
      <p:bldP spid="42" grpId="0"/>
      <p:bldP spid="43" grpId="0" animBg="1"/>
      <p:bldP spid="45" grpId="0"/>
      <p:bldP spid="47" grpId="0"/>
      <p:bldP spid="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30F1-3B20-67B3-DE7C-5E651E1DE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 &amp;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4E9E-C22A-E7C9-513B-11ECC4FEB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7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81D5E2-7C0B-E3BD-6827-05C6A59D446E}"/>
              </a:ext>
            </a:extLst>
          </p:cNvPr>
          <p:cNvCxnSpPr>
            <a:cxnSpLocks/>
          </p:cNvCxnSpPr>
          <p:nvPr/>
        </p:nvCxnSpPr>
        <p:spPr>
          <a:xfrm>
            <a:off x="6712422" y="5854924"/>
            <a:ext cx="2083804" cy="396923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D3A24A-65EE-FDF6-CEAF-4AAFF602558F}"/>
              </a:ext>
            </a:extLst>
          </p:cNvPr>
          <p:cNvCxnSpPr>
            <a:cxnSpLocks/>
          </p:cNvCxnSpPr>
          <p:nvPr/>
        </p:nvCxnSpPr>
        <p:spPr>
          <a:xfrm flipV="1">
            <a:off x="6712422" y="5489184"/>
            <a:ext cx="508421" cy="21892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EC1CF22-AEB1-15CB-AF79-3ACAAD23849B}"/>
              </a:ext>
            </a:extLst>
          </p:cNvPr>
          <p:cNvCxnSpPr>
            <a:cxnSpLocks/>
          </p:cNvCxnSpPr>
          <p:nvPr/>
        </p:nvCxnSpPr>
        <p:spPr>
          <a:xfrm>
            <a:off x="8532643" y="5209088"/>
            <a:ext cx="1757655" cy="182062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B984385-E5F7-9386-DCBC-6BB91B4BFFF9}"/>
              </a:ext>
            </a:extLst>
          </p:cNvPr>
          <p:cNvCxnSpPr>
            <a:cxnSpLocks/>
          </p:cNvCxnSpPr>
          <p:nvPr/>
        </p:nvCxnSpPr>
        <p:spPr>
          <a:xfrm flipV="1">
            <a:off x="10176191" y="5826562"/>
            <a:ext cx="508421" cy="218925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BE174C-D0FB-F996-A7D2-2B2F7C89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0DC53-5FB9-9D02-D143-6392F4D42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(0) Name resolution</a:t>
            </a:r>
          </a:p>
          <a:p>
            <a:r>
              <a:rPr lang="en-US" dirty="0"/>
              <a:t>(1) Routing</a:t>
            </a:r>
          </a:p>
          <a:p>
            <a:pPr lvl="1"/>
            <a:r>
              <a:rPr lang="en-US" dirty="0"/>
              <a:t>Control plane, data plane</a:t>
            </a:r>
          </a:p>
          <a:p>
            <a:pPr lvl="1"/>
            <a:r>
              <a:rPr lang="en-US" dirty="0"/>
              <a:t>routing, forwarding</a:t>
            </a:r>
          </a:p>
          <a:p>
            <a:endParaRPr lang="en-US" dirty="0"/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34EEFD7-284D-73A6-51B5-CE26E077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652" y="183411"/>
            <a:ext cx="3722756" cy="4532799"/>
          </a:xfrm>
          <a:prstGeom prst="rect">
            <a:avLst/>
          </a:prstGeom>
        </p:spPr>
      </p:pic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740E6531-6223-093A-151C-6950C5837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64" y="4115562"/>
            <a:ext cx="3572422" cy="2211170"/>
          </a:xfrm>
          <a:prstGeom prst="rect">
            <a:avLst/>
          </a:prstGeom>
        </p:spPr>
      </p:pic>
      <p:pic>
        <p:nvPicPr>
          <p:cNvPr id="6" name="Picture 5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83A346A3-AC57-02DC-334A-59B7B1240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968" y="4338659"/>
            <a:ext cx="1219200" cy="1071245"/>
          </a:xfrm>
          <a:prstGeom prst="rect">
            <a:avLst/>
          </a:prstGeom>
        </p:spPr>
      </p:pic>
      <p:pic>
        <p:nvPicPr>
          <p:cNvPr id="7" name="Picture 18" descr="Router Clip Art">
            <a:extLst>
              <a:ext uri="{FF2B5EF4-FFF2-40B4-BE49-F238E27FC236}">
                <a16:creationId xmlns:a16="http://schemas.microsoft.com/office/drawing/2014/main" id="{7110661C-67B2-3F7D-956F-1A5FD151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591" y="5466034"/>
            <a:ext cx="1066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8" descr="Router Clip Art">
            <a:extLst>
              <a:ext uri="{FF2B5EF4-FFF2-40B4-BE49-F238E27FC236}">
                <a16:creationId xmlns:a16="http://schemas.microsoft.com/office/drawing/2014/main" id="{4BD3510F-04B7-590D-9238-D57C1EA5D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443" y="4828240"/>
            <a:ext cx="1066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8" descr="Router Clip Art">
            <a:extLst>
              <a:ext uri="{FF2B5EF4-FFF2-40B4-BE49-F238E27FC236}">
                <a16:creationId xmlns:a16="http://schemas.microsoft.com/office/drawing/2014/main" id="{ECE16D8D-1D98-E328-8891-8EC69CE88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896" y="5821499"/>
            <a:ext cx="1066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8" descr="Router Clip Art">
            <a:extLst>
              <a:ext uri="{FF2B5EF4-FFF2-40B4-BE49-F238E27FC236}">
                <a16:creationId xmlns:a16="http://schemas.microsoft.com/office/drawing/2014/main" id="{27F3D144-36CA-9631-DEEF-4F72E0DB6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000" y="5035686"/>
            <a:ext cx="1066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197F3D19-1FB8-29CD-8E32-379C9D9B1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022" y="4140489"/>
            <a:ext cx="1219200" cy="1071245"/>
          </a:xfrm>
          <a:prstGeom prst="rect">
            <a:avLst/>
          </a:prstGeom>
        </p:spPr>
      </p:pic>
      <p:pic>
        <p:nvPicPr>
          <p:cNvPr id="12" name="Picture 11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69DBE54C-25E6-6196-9651-AE557BAEA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6226" y="4783679"/>
            <a:ext cx="1219200" cy="1071245"/>
          </a:xfrm>
          <a:prstGeom prst="rect">
            <a:avLst/>
          </a:prstGeom>
        </p:spPr>
      </p:pic>
      <p:pic>
        <p:nvPicPr>
          <p:cNvPr id="13" name="Picture 12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18D0A86B-018C-5329-F251-F9A603B43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887" y="3896972"/>
            <a:ext cx="1219200" cy="1071245"/>
          </a:xfrm>
          <a:prstGeom prst="rect">
            <a:avLst/>
          </a:prstGeom>
        </p:spPr>
      </p:pic>
      <p:pic>
        <p:nvPicPr>
          <p:cNvPr id="14" name="Picture 13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61BE530D-BC84-9D3A-79AB-87FC8E079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0387" y="2423634"/>
            <a:ext cx="2165106" cy="190236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6C6E24-8FC5-5BC2-0D9E-72DB34AC5B2E}"/>
              </a:ext>
            </a:extLst>
          </p:cNvPr>
          <p:cNvCxnSpPr/>
          <p:nvPr/>
        </p:nvCxnSpPr>
        <p:spPr>
          <a:xfrm flipH="1">
            <a:off x="6632022" y="3942762"/>
            <a:ext cx="2548165" cy="1565355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15D666-57AC-1B78-0D8D-8C270EAF335A}"/>
              </a:ext>
            </a:extLst>
          </p:cNvPr>
          <p:cNvCxnSpPr>
            <a:cxnSpLocks/>
          </p:cNvCxnSpPr>
          <p:nvPr/>
        </p:nvCxnSpPr>
        <p:spPr>
          <a:xfrm flipH="1">
            <a:off x="8410676" y="4095162"/>
            <a:ext cx="921911" cy="828842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E36BDA-5847-F3F1-D252-5F67C0EBACB6}"/>
              </a:ext>
            </a:extLst>
          </p:cNvPr>
          <p:cNvCxnSpPr>
            <a:cxnSpLocks/>
          </p:cNvCxnSpPr>
          <p:nvPr/>
        </p:nvCxnSpPr>
        <p:spPr>
          <a:xfrm flipH="1">
            <a:off x="9556943" y="3986459"/>
            <a:ext cx="128337" cy="169850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074F0C-FC3C-7301-77A2-A265C6CB5663}"/>
              </a:ext>
            </a:extLst>
          </p:cNvPr>
          <p:cNvCxnSpPr>
            <a:cxnSpLocks/>
          </p:cNvCxnSpPr>
          <p:nvPr/>
        </p:nvCxnSpPr>
        <p:spPr>
          <a:xfrm>
            <a:off x="10290298" y="4001294"/>
            <a:ext cx="316780" cy="92271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72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68B8A-E19E-329D-732C-84815AC00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0814-D12B-7156-26AB-BE37FC43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High-speed data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04E06-DBFE-B6F5-B773-0AAFA4B87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3327" y="3928507"/>
            <a:ext cx="7432999" cy="27669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Transport won’t help if the network has  choke points: e.g., routers</a:t>
            </a:r>
          </a:p>
          <a:p>
            <a:r>
              <a:rPr lang="en-US" dirty="0"/>
              <a:t>How to design high-speed hardware routers?</a:t>
            </a:r>
          </a:p>
          <a:p>
            <a:r>
              <a:rPr lang="en-US" dirty="0"/>
              <a:t>How to design high-speed software routers?</a:t>
            </a:r>
          </a:p>
          <a:p>
            <a:r>
              <a:rPr lang="en-US" dirty="0"/>
              <a:t>Data centers, middleboxes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72201C-2359-EB59-DDC2-2F28BF445594}"/>
              </a:ext>
            </a:extLst>
          </p:cNvPr>
          <p:cNvGrpSpPr/>
          <p:nvPr/>
        </p:nvGrpSpPr>
        <p:grpSpPr>
          <a:xfrm>
            <a:off x="568905" y="1352365"/>
            <a:ext cx="2467688" cy="1610278"/>
            <a:chOff x="6467968" y="1717211"/>
            <a:chExt cx="2467688" cy="1610278"/>
          </a:xfrm>
        </p:grpSpPr>
        <p:pic>
          <p:nvPicPr>
            <p:cNvPr id="4" name="Picture 3" descr="Router Clip Art">
              <a:extLst>
                <a:ext uri="{FF2B5EF4-FFF2-40B4-BE49-F238E27FC236}">
                  <a16:creationId xmlns:a16="http://schemas.microsoft.com/office/drawing/2014/main" id="{6F385C38-E0DA-4A80-B8C7-63DF69840C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0009" y="2046472"/>
              <a:ext cx="1173576" cy="864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07A8AFA-9A1A-851C-B2DC-1C2095D5C3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7968" y="2801484"/>
              <a:ext cx="526754" cy="4566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1EE824-A30F-5F05-FC05-ECFF879C50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67968" y="1861585"/>
              <a:ext cx="499614" cy="3639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017BD9-2607-47D4-CD18-B8FE2B08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0208" y="1717211"/>
              <a:ext cx="669854" cy="26781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2DBF20-B14F-76F8-EFCF-5A3441F2F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17348" y="2963559"/>
              <a:ext cx="499614" cy="3639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40BE45-F0E6-C00D-0A8E-000B9865F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4469" y="2428640"/>
              <a:ext cx="55118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CD29D656-43A1-5208-2F62-FD0E29726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749" y="1967874"/>
            <a:ext cx="1392199" cy="1392199"/>
          </a:xfrm>
          <a:prstGeom prst="rect">
            <a:avLst/>
          </a:prstGeom>
        </p:spPr>
      </p:pic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20B7C5DF-2854-5BD3-E262-5DD2F8BAC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2164" y="1706809"/>
            <a:ext cx="2470445" cy="1744751"/>
          </a:xfrm>
          <a:prstGeom prst="rect">
            <a:avLst/>
          </a:prstGeom>
        </p:spPr>
      </p:pic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C696B60F-61CB-87C8-25FF-3CE9043A7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841" y="1615312"/>
            <a:ext cx="2517502" cy="1878444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64D0E54-85E5-81DA-E7FB-1B4C4C2A8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334333" y="3183520"/>
            <a:ext cx="880989" cy="620471"/>
          </a:xfrm>
          <a:prstGeom prst="rect">
            <a:avLst/>
          </a:prstGeom>
        </p:spPr>
      </p:pic>
      <p:pic>
        <p:nvPicPr>
          <p:cNvPr id="17" name="Picture 16" descr="Shape&#10;&#10;Description automatically generated">
            <a:extLst>
              <a:ext uri="{FF2B5EF4-FFF2-40B4-BE49-F238E27FC236}">
                <a16:creationId xmlns:a16="http://schemas.microsoft.com/office/drawing/2014/main" id="{BA1FD44C-1737-0CFB-CAAC-98C301E15D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6788" y="1864710"/>
            <a:ext cx="1002840" cy="587424"/>
          </a:xfrm>
          <a:prstGeom prst="rect">
            <a:avLst/>
          </a:prstGeom>
        </p:spPr>
      </p:pic>
      <p:sp>
        <p:nvSpPr>
          <p:cNvPr id="18" name="Freeform 17">
            <a:extLst>
              <a:ext uri="{FF2B5EF4-FFF2-40B4-BE49-F238E27FC236}">
                <a16:creationId xmlns:a16="http://schemas.microsoft.com/office/drawing/2014/main" id="{E68AEC8D-8A71-3BF6-9C4E-43B51587FE79}"/>
              </a:ext>
            </a:extLst>
          </p:cNvPr>
          <p:cNvSpPr/>
          <p:nvPr/>
        </p:nvSpPr>
        <p:spPr>
          <a:xfrm>
            <a:off x="7450241" y="1546001"/>
            <a:ext cx="796834" cy="978820"/>
          </a:xfrm>
          <a:custGeom>
            <a:avLst/>
            <a:gdLst>
              <a:gd name="connsiteX0" fmla="*/ 575741 w 575741"/>
              <a:gd name="connsiteY0" fmla="*/ 770709 h 770709"/>
              <a:gd name="connsiteX1" fmla="*/ 353673 w 575741"/>
              <a:gd name="connsiteY1" fmla="*/ 509452 h 770709"/>
              <a:gd name="connsiteX2" fmla="*/ 40164 w 575741"/>
              <a:gd name="connsiteY2" fmla="*/ 287383 h 770709"/>
              <a:gd name="connsiteX3" fmla="*/ 14038 w 575741"/>
              <a:gd name="connsiteY3" fmla="*/ 0 h 7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741" h="770709">
                <a:moveTo>
                  <a:pt x="575741" y="770709"/>
                </a:moveTo>
                <a:cubicBezTo>
                  <a:pt x="509338" y="680357"/>
                  <a:pt x="442936" y="590006"/>
                  <a:pt x="353673" y="509452"/>
                </a:cubicBezTo>
                <a:cubicBezTo>
                  <a:pt x="264410" y="428898"/>
                  <a:pt x="96770" y="372292"/>
                  <a:pt x="40164" y="287383"/>
                </a:cubicBezTo>
                <a:cubicBezTo>
                  <a:pt x="-16442" y="202474"/>
                  <a:pt x="-1202" y="101237"/>
                  <a:pt x="14038" y="0"/>
                </a:cubicBezTo>
              </a:path>
            </a:pathLst>
          </a:custGeom>
          <a:noFill/>
          <a:ln w="127000">
            <a:solidFill>
              <a:schemeClr val="accent6">
                <a:lumMod val="60000"/>
                <a:lumOff val="40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8AFF91C-7176-28CE-DCD5-79A8A47764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46588" y="1706263"/>
            <a:ext cx="1254257" cy="1082778"/>
          </a:xfrm>
          <a:prstGeom prst="rect">
            <a:avLst/>
          </a:prstGeom>
        </p:spPr>
      </p:pic>
      <p:pic>
        <p:nvPicPr>
          <p:cNvPr id="25" name="Picture 24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441296A5-47F7-DE3E-DBA4-DA4DFEF053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13231" y="1042089"/>
            <a:ext cx="975228" cy="876220"/>
          </a:xfrm>
          <a:prstGeom prst="rect">
            <a:avLst/>
          </a:prstGeom>
        </p:spPr>
      </p:pic>
      <p:pic>
        <p:nvPicPr>
          <p:cNvPr id="27" name="Picture 26" descr="An aerial view of a highway&#10;&#10;Description automatically generated with medium confidence">
            <a:extLst>
              <a:ext uri="{FF2B5EF4-FFF2-40B4-BE49-F238E27FC236}">
                <a16:creationId xmlns:a16="http://schemas.microsoft.com/office/drawing/2014/main" id="{2CFE0D4F-1CF3-562D-36B4-D37D17E362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5698" y="1801244"/>
            <a:ext cx="2787254" cy="1627756"/>
          </a:xfrm>
          <a:prstGeom prst="rect">
            <a:avLst/>
          </a:prstGeom>
        </p:spPr>
      </p:pic>
      <p:pic>
        <p:nvPicPr>
          <p:cNvPr id="28" name="Picture 25">
            <a:extLst>
              <a:ext uri="{FF2B5EF4-FFF2-40B4-BE49-F238E27FC236}">
                <a16:creationId xmlns:a16="http://schemas.microsoft.com/office/drawing/2014/main" id="{2A1D0AD2-A3B4-98FF-07DB-651C4D15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6" y="3407612"/>
            <a:ext cx="860934" cy="1140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9" name="Picture 25">
            <a:extLst>
              <a:ext uri="{FF2B5EF4-FFF2-40B4-BE49-F238E27FC236}">
                <a16:creationId xmlns:a16="http://schemas.microsoft.com/office/drawing/2014/main" id="{CFDA1D22-29B6-1820-BD17-D7339FD1D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00" y="4611793"/>
            <a:ext cx="793084" cy="105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" name="Picture 25">
            <a:extLst>
              <a:ext uri="{FF2B5EF4-FFF2-40B4-BE49-F238E27FC236}">
                <a16:creationId xmlns:a16="http://schemas.microsoft.com/office/drawing/2014/main" id="{659956F7-6D2C-D9D5-956A-F63DECD64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16" y="5788345"/>
            <a:ext cx="793084" cy="105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081B93E-3958-2DF5-626C-9427D2B02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080" y="4504974"/>
            <a:ext cx="793084" cy="105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8" name="Picture 19" descr="Router Clip Art">
            <a:extLst>
              <a:ext uri="{FF2B5EF4-FFF2-40B4-BE49-F238E27FC236}">
                <a16:creationId xmlns:a16="http://schemas.microsoft.com/office/drawing/2014/main" id="{83A0411A-58A7-E0C9-A829-D35D3185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811" y="5491223"/>
            <a:ext cx="798186" cy="5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9" descr="Router Clip Art">
            <a:extLst>
              <a:ext uri="{FF2B5EF4-FFF2-40B4-BE49-F238E27FC236}">
                <a16:creationId xmlns:a16="http://schemas.microsoft.com/office/drawing/2014/main" id="{548C57B1-77BA-0450-567C-09DE78567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248" y="4373465"/>
            <a:ext cx="755602" cy="556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E67CA6-A28E-C651-123A-F2A6DBA53A68}"/>
              </a:ext>
            </a:extLst>
          </p:cNvPr>
          <p:cNvCxnSpPr>
            <a:cxnSpLocks/>
          </p:cNvCxnSpPr>
          <p:nvPr/>
        </p:nvCxnSpPr>
        <p:spPr>
          <a:xfrm>
            <a:off x="1134785" y="4299137"/>
            <a:ext cx="276463" cy="200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6539A26-4611-CF19-CEA4-EC6291CF597E}"/>
              </a:ext>
            </a:extLst>
          </p:cNvPr>
          <p:cNvCxnSpPr>
            <a:cxnSpLocks/>
          </p:cNvCxnSpPr>
          <p:nvPr/>
        </p:nvCxnSpPr>
        <p:spPr>
          <a:xfrm flipV="1">
            <a:off x="1057644" y="4828683"/>
            <a:ext cx="372167" cy="37905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A4A3CF-BCE1-6285-9BC7-E886E9B69067}"/>
              </a:ext>
            </a:extLst>
          </p:cNvPr>
          <p:cNvCxnSpPr>
            <a:cxnSpLocks/>
          </p:cNvCxnSpPr>
          <p:nvPr/>
        </p:nvCxnSpPr>
        <p:spPr>
          <a:xfrm flipV="1">
            <a:off x="1018884" y="4873714"/>
            <a:ext cx="470891" cy="12427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81D67DD-7AE8-A1A7-CE7D-F03770F750D0}"/>
              </a:ext>
            </a:extLst>
          </p:cNvPr>
          <p:cNvCxnSpPr>
            <a:cxnSpLocks/>
          </p:cNvCxnSpPr>
          <p:nvPr/>
        </p:nvCxnSpPr>
        <p:spPr>
          <a:xfrm flipV="1">
            <a:off x="1034789" y="6004995"/>
            <a:ext cx="376459" cy="4280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0F59E4-364A-2140-83FA-6C354C134ECF}"/>
              </a:ext>
            </a:extLst>
          </p:cNvPr>
          <p:cNvCxnSpPr>
            <a:cxnSpLocks/>
          </p:cNvCxnSpPr>
          <p:nvPr/>
        </p:nvCxnSpPr>
        <p:spPr>
          <a:xfrm>
            <a:off x="1057644" y="5257739"/>
            <a:ext cx="344999" cy="45024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5628A27-F619-F180-5402-CF254CB82019}"/>
              </a:ext>
            </a:extLst>
          </p:cNvPr>
          <p:cNvCxnSpPr>
            <a:cxnSpLocks/>
          </p:cNvCxnSpPr>
          <p:nvPr/>
        </p:nvCxnSpPr>
        <p:spPr>
          <a:xfrm>
            <a:off x="1142500" y="4398157"/>
            <a:ext cx="316384" cy="126459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6332B5-CCFE-6E98-03FF-6DC4AFD59D1B}"/>
              </a:ext>
            </a:extLst>
          </p:cNvPr>
          <p:cNvCxnSpPr>
            <a:cxnSpLocks/>
          </p:cNvCxnSpPr>
          <p:nvPr/>
        </p:nvCxnSpPr>
        <p:spPr>
          <a:xfrm flipV="1">
            <a:off x="2118285" y="4956630"/>
            <a:ext cx="522040" cy="5490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9D30A9C-9B85-D48F-54E7-0A4A94324C08}"/>
              </a:ext>
            </a:extLst>
          </p:cNvPr>
          <p:cNvCxnSpPr>
            <a:cxnSpLocks/>
            <a:stCxn id="55" idx="1"/>
            <a:endCxn id="40" idx="3"/>
          </p:cNvCxnSpPr>
          <p:nvPr/>
        </p:nvCxnSpPr>
        <p:spPr>
          <a:xfrm flipH="1">
            <a:off x="2166850" y="4632908"/>
            <a:ext cx="266683" cy="188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2695AFF-FC9B-E238-D0B4-2CF343155C9F}"/>
              </a:ext>
            </a:extLst>
          </p:cNvPr>
          <p:cNvSpPr txBox="1"/>
          <p:nvPr/>
        </p:nvSpPr>
        <p:spPr>
          <a:xfrm>
            <a:off x="1644968" y="6123036"/>
            <a:ext cx="2605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Data Center</a:t>
            </a:r>
          </a:p>
        </p:txBody>
      </p:sp>
      <p:pic>
        <p:nvPicPr>
          <p:cNvPr id="54" name="Picture 19" descr="Router Clip Art">
            <a:extLst>
              <a:ext uri="{FF2B5EF4-FFF2-40B4-BE49-F238E27FC236}">
                <a16:creationId xmlns:a16="http://schemas.microsoft.com/office/drawing/2014/main" id="{EA5C75ED-AA49-5DCB-69C3-5ED2D4FF4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096" y="5472375"/>
            <a:ext cx="798186" cy="5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9" descr="Router Clip Art">
            <a:extLst>
              <a:ext uri="{FF2B5EF4-FFF2-40B4-BE49-F238E27FC236}">
                <a16:creationId xmlns:a16="http://schemas.microsoft.com/office/drawing/2014/main" id="{54457CB7-B4F6-DB29-C1A4-E0C6AEE61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533" y="4354617"/>
            <a:ext cx="755602" cy="556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44FBF7F-4F74-1A6E-0A38-7F1609DFB98E}"/>
              </a:ext>
            </a:extLst>
          </p:cNvPr>
          <p:cNvCxnSpPr>
            <a:cxnSpLocks/>
          </p:cNvCxnSpPr>
          <p:nvPr/>
        </p:nvCxnSpPr>
        <p:spPr>
          <a:xfrm flipH="1" flipV="1">
            <a:off x="2166850" y="4904505"/>
            <a:ext cx="447264" cy="5237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E5721C-DA40-E0D2-002E-BA35DFFD0A5F}"/>
              </a:ext>
            </a:extLst>
          </p:cNvPr>
          <p:cNvCxnSpPr>
            <a:cxnSpLocks/>
            <a:endCxn id="38" idx="3"/>
          </p:cNvCxnSpPr>
          <p:nvPr/>
        </p:nvCxnSpPr>
        <p:spPr>
          <a:xfrm flipH="1" flipV="1">
            <a:off x="2227997" y="5785198"/>
            <a:ext cx="316866" cy="6028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FC01161-B760-A7D3-6824-ECD95B97B3A7}"/>
              </a:ext>
            </a:extLst>
          </p:cNvPr>
          <p:cNvCxnSpPr>
            <a:cxnSpLocks/>
          </p:cNvCxnSpPr>
          <p:nvPr/>
        </p:nvCxnSpPr>
        <p:spPr>
          <a:xfrm flipV="1">
            <a:off x="3196582" y="5312786"/>
            <a:ext cx="285582" cy="21945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A5083E2-1E37-1413-A9EF-DA7D0C7E8AB7}"/>
              </a:ext>
            </a:extLst>
          </p:cNvPr>
          <p:cNvCxnSpPr>
            <a:cxnSpLocks/>
          </p:cNvCxnSpPr>
          <p:nvPr/>
        </p:nvCxnSpPr>
        <p:spPr>
          <a:xfrm flipH="1" flipV="1">
            <a:off x="3208948" y="4721991"/>
            <a:ext cx="273216" cy="2306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23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E5DAD-4359-2015-9C4B-8A43D1373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2306-489F-2B1B-8A4C-854AE11E7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dirty="0"/>
              <a:t>In general, networks give no guarantees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0487B-4E49-19F4-58CF-4D2C1668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57" y="1825624"/>
            <a:ext cx="11530611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Packets may be lost, corrupted, reordered, on the way to the destination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Best effort </a:t>
            </a:r>
            <a:r>
              <a:rPr lang="en-US" dirty="0"/>
              <a:t>delivery</a:t>
            </a:r>
          </a:p>
          <a:p>
            <a:endParaRPr lang="en-US" dirty="0"/>
          </a:p>
          <a:p>
            <a:r>
              <a:rPr lang="en-US" dirty="0"/>
              <a:t>Advantage: The network becomes very simple to build</a:t>
            </a:r>
          </a:p>
          <a:p>
            <a:pPr lvl="1"/>
            <a:r>
              <a:rPr lang="en-US" dirty="0"/>
              <a:t>Don’t have to make it reliable</a:t>
            </a:r>
          </a:p>
          <a:p>
            <a:pPr lvl="1"/>
            <a:r>
              <a:rPr lang="en-US" dirty="0"/>
              <a:t>Don’t need to implement any performance guarantees</a:t>
            </a:r>
          </a:p>
          <a:p>
            <a:pPr lvl="1"/>
            <a:r>
              <a:rPr lang="en-US" dirty="0"/>
              <a:t>Don’t need to maintain packet ordering</a:t>
            </a:r>
          </a:p>
          <a:p>
            <a:pPr lvl="1"/>
            <a:r>
              <a:rPr lang="en-US" dirty="0"/>
              <a:t>Almost any medium can deliver individual packets</a:t>
            </a:r>
          </a:p>
          <a:p>
            <a:pPr lvl="2"/>
            <a:r>
              <a:rPr lang="en-US" altLang="en-US" sz="2200" dirty="0"/>
              <a:t>Example: RFC 1149: “IP Datagrams over Avian Carriers”</a:t>
            </a:r>
          </a:p>
          <a:p>
            <a:pPr lvl="2"/>
            <a:endParaRPr lang="en-US" altLang="en-US" sz="2200" dirty="0"/>
          </a:p>
          <a:p>
            <a:r>
              <a:rPr lang="en-US" altLang="en-US" dirty="0"/>
              <a:t>Early Internet thrived: easy to engineer, no guarantees to worry about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5" descr="180px-Homing_pigeon">
            <a:extLst>
              <a:ext uri="{FF2B5EF4-FFF2-40B4-BE49-F238E27FC236}">
                <a16:creationId xmlns:a16="http://schemas.microsoft.com/office/drawing/2014/main" id="{E18FEFBD-2976-A0DC-EBCF-F423802F6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693" y="2427204"/>
            <a:ext cx="21748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545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C7BED-4B16-B485-A552-B7AF79CE8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5ED4-96BC-4E59-0475-5715AF5C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Providing guarantees for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A0FB6-01DA-F6D8-F040-F60F6477B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How should endpoints provide guarantees to applications?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Transport </a:t>
            </a:r>
            <a:r>
              <a:rPr lang="en-US" dirty="0"/>
              <a:t>software on the endpoint oversees implementing guarantees on top of an unreliable network</a:t>
            </a:r>
          </a:p>
          <a:p>
            <a:r>
              <a:rPr lang="en-US" dirty="0"/>
              <a:t>Semantics are per “conversation’’ and agnostic to app data</a:t>
            </a:r>
          </a:p>
          <a:p>
            <a:r>
              <a:rPr lang="en-US" dirty="0"/>
              <a:t>Reliable delivery, ordered delivery, fair sharing of resources</a:t>
            </a:r>
          </a:p>
          <a:p>
            <a:r>
              <a:rPr lang="en-US" dirty="0"/>
              <a:t>Two popular transports: </a:t>
            </a:r>
            <a:r>
              <a:rPr lang="en-US" dirty="0">
                <a:solidFill>
                  <a:srgbClr val="C00000"/>
                </a:solidFill>
              </a:rPr>
              <a:t>TCP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UDP</a:t>
            </a:r>
          </a:p>
          <a:p>
            <a:pPr lvl="1"/>
            <a:r>
              <a:rPr lang="en-US" dirty="0"/>
              <a:t>(there are others)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8FD7C76F-6E07-A027-C36C-EF60134D2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E7A28D-A8DC-89E8-9997-3251AC3C7B99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F80DD9DF-A89F-2E3B-800A-091BDEF36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A28025-F511-F5BC-94BA-8FF7C47E08D0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D312B44C-5209-5EF7-8E3C-0A7889FB9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12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8AC5F-B1CB-F122-117D-4C45BA652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F6AC-07DD-E5B4-3234-FFF66BA34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Application-OS interface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BDF4A-F084-B5E0-448E-F576B4BB1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7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4431E-32A8-24D4-7130-BB3D8F97E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924D22-27BD-890D-BF3B-1972ACA970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1706ED0-727D-1FFB-B943-85860D94827A}"/>
              </a:ext>
            </a:extLst>
          </p:cNvPr>
          <p:cNvGrpSpPr/>
          <p:nvPr/>
        </p:nvGrpSpPr>
        <p:grpSpPr>
          <a:xfrm>
            <a:off x="3550426" y="499591"/>
            <a:ext cx="3974373" cy="1115543"/>
            <a:chOff x="3151779" y="2249903"/>
            <a:chExt cx="3974373" cy="2231085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3A606B27-D250-F17A-6F6C-B58028D53036}"/>
                </a:ext>
              </a:extLst>
            </p:cNvPr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C20AC1-0DDB-D485-BDAD-7B21AE11FBD6}"/>
                </a:ext>
              </a:extLst>
            </p:cNvPr>
            <p:cNvSpPr txBox="1"/>
            <p:nvPr/>
          </p:nvSpPr>
          <p:spPr>
            <a:xfrm>
              <a:off x="3466508" y="2787861"/>
              <a:ext cx="3371278" cy="984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600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0969F-FF09-2F3B-0491-2857CCCDA93D}"/>
              </a:ext>
            </a:extLst>
          </p:cNvPr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991471-7605-FA22-0403-0A3E3B5B1438}"/>
              </a:ext>
            </a:extLst>
          </p:cNvPr>
          <p:cNvCxnSpPr>
            <a:cxnSpLocks/>
          </p:cNvCxnSpPr>
          <p:nvPr/>
        </p:nvCxnSpPr>
        <p:spPr>
          <a:xfrm flipV="1">
            <a:off x="751804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5">
            <a:extLst>
              <a:ext uri="{FF2B5EF4-FFF2-40B4-BE49-F238E27FC236}">
                <a16:creationId xmlns:a16="http://schemas.microsoft.com/office/drawing/2014/main" id="{5C5F2594-1CA1-9691-C207-E577121C8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F66DC4-5E8B-E17B-CBC9-A1F819BF6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3D5A7B-14BA-7FAB-8EE9-AA464BE86C07}"/>
              </a:ext>
            </a:extLst>
          </p:cNvPr>
          <p:cNvSpPr txBox="1"/>
          <p:nvPr/>
        </p:nvSpPr>
        <p:spPr>
          <a:xfrm>
            <a:off x="8815228" y="1834687"/>
            <a:ext cx="2411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Google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F4B503-86E0-5EB7-B92B-EF43B9979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75" y="1947368"/>
            <a:ext cx="7000258" cy="6745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0D7764-5E3A-6281-BBB3-DD9C1888DDC1}"/>
              </a:ext>
            </a:extLst>
          </p:cNvPr>
          <p:cNvSpPr txBox="1"/>
          <p:nvPr/>
        </p:nvSpPr>
        <p:spPr>
          <a:xfrm>
            <a:off x="1822831" y="2074188"/>
            <a:ext cx="2411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Helvetica" pitchFamily="2" charset="0"/>
              </a:rPr>
              <a:t>google.com</a:t>
            </a:r>
            <a:endParaRPr lang="en-US" sz="2000" dirty="0">
              <a:latin typeface="Helvetica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F421F4-32F8-AE95-3B7D-F13F04D7B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0BFB3D-35B8-61CE-2835-92AE367C2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7739E6-7134-444C-ADEC-C947F1DDADB1}"/>
              </a:ext>
            </a:extLst>
          </p:cNvPr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50C9E5-8F85-5332-BE30-AC83FE091289}"/>
              </a:ext>
            </a:extLst>
          </p:cNvPr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D03673-7A4F-FD0B-60CA-9DE66F33E0A1}"/>
              </a:ext>
            </a:extLst>
          </p:cNvPr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B401968-1668-1A30-85DA-FF594A71C7B8}"/>
              </a:ext>
            </a:extLst>
          </p:cNvPr>
          <p:cNvGrpSpPr/>
          <p:nvPr/>
        </p:nvGrpSpPr>
        <p:grpSpPr>
          <a:xfrm>
            <a:off x="331011" y="2954106"/>
            <a:ext cx="2697939" cy="3545420"/>
            <a:chOff x="472567" y="1985463"/>
            <a:chExt cx="3026956" cy="4512399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D860D4A-C841-7996-CF90-82C8BD7E7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9F1B1FAD-D699-93A6-24FB-AC42225DE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E550F72B-47DA-2241-0D51-D49324F02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E7FB5FCB-79A2-6BE7-EE23-4629FAAA9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456703-06E7-89DB-7476-04D579D84F89}"/>
              </a:ext>
            </a:extLst>
          </p:cNvPr>
          <p:cNvGrpSpPr/>
          <p:nvPr/>
        </p:nvGrpSpPr>
        <p:grpSpPr>
          <a:xfrm>
            <a:off x="8706762" y="2954760"/>
            <a:ext cx="2697939" cy="3545420"/>
            <a:chOff x="472567" y="1985463"/>
            <a:chExt cx="3026956" cy="4512399"/>
          </a:xfrm>
        </p:grpSpPr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C2ED2DBA-DDF6-0DBF-4CD3-7B7D6FD43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C17666FA-7027-0B2F-1574-2EF1525F8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8BC14FA8-2D26-1DF2-C29F-990DB19B4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27" name="Rectangle 7">
              <a:extLst>
                <a:ext uri="{FF2B5EF4-FFF2-40B4-BE49-F238E27FC236}">
                  <a16:creationId xmlns:a16="http://schemas.microsoft.com/office/drawing/2014/main" id="{D0CB4829-1268-0F41-2764-59A45C8EA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793DAE4-9FFE-388D-EAC6-D4F9D0511473}"/>
              </a:ext>
            </a:extLst>
          </p:cNvPr>
          <p:cNvCxnSpPr/>
          <p:nvPr/>
        </p:nvCxnSpPr>
        <p:spPr>
          <a:xfrm>
            <a:off x="3028950" y="3840288"/>
            <a:ext cx="5677812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7A71EF9-6D88-C2F2-201E-D86CCE2CC1F6}"/>
              </a:ext>
            </a:extLst>
          </p:cNvPr>
          <p:cNvSpPr txBox="1"/>
          <p:nvPr/>
        </p:nvSpPr>
        <p:spPr>
          <a:xfrm>
            <a:off x="5311489" y="3363045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User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2D8CD9-9E87-8015-BA46-DC2C0C3C56DF}"/>
              </a:ext>
            </a:extLst>
          </p:cNvPr>
          <p:cNvSpPr txBox="1"/>
          <p:nvPr/>
        </p:nvSpPr>
        <p:spPr>
          <a:xfrm>
            <a:off x="5194233" y="3912757"/>
            <a:ext cx="126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Kernel</a:t>
            </a:r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E563178B-7C48-1DDF-FBAF-C9782E177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36649" y="3268445"/>
            <a:ext cx="1674840" cy="1674840"/>
          </a:xfrm>
          <a:prstGeom prst="rect">
            <a:avLst/>
          </a:prstGeom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ABC676D-DFB9-09A5-0813-BCC7C4D2204B}"/>
              </a:ext>
            </a:extLst>
          </p:cNvPr>
          <p:cNvSpPr/>
          <p:nvPr/>
        </p:nvSpPr>
        <p:spPr>
          <a:xfrm>
            <a:off x="6716954" y="3605010"/>
            <a:ext cx="1727847" cy="43746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Helvetica" pitchFamily="2" charset="0"/>
              </a:rPr>
              <a:t>Socket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97833A-406D-66C1-EA73-0B13D51715AE}"/>
              </a:ext>
            </a:extLst>
          </p:cNvPr>
          <p:cNvSpPr txBox="1"/>
          <p:nvPr/>
        </p:nvSpPr>
        <p:spPr>
          <a:xfrm>
            <a:off x="4234007" y="5612343"/>
            <a:ext cx="3014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Example: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connected </a:t>
            </a:r>
            <a:r>
              <a:rPr lang="en-US" sz="2400" dirty="0">
                <a:latin typeface="Helvetica" pitchFamily="2" charset="0"/>
              </a:rPr>
              <a:t>socket (TCP)</a:t>
            </a:r>
          </a:p>
        </p:txBody>
      </p:sp>
    </p:spTree>
    <p:extLst>
      <p:ext uri="{BB962C8B-B14F-4D97-AF65-F5344CB8AC3E}">
        <p14:creationId xmlns:p14="http://schemas.microsoft.com/office/powerpoint/2010/main" val="3506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BE150-F894-62FD-AE03-FCB489E18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7F160A-ED5E-2EEF-E6EF-923A0EAF90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1A146AF-CEB5-538E-5AE8-5409EFCEF344}"/>
              </a:ext>
            </a:extLst>
          </p:cNvPr>
          <p:cNvGrpSpPr/>
          <p:nvPr/>
        </p:nvGrpSpPr>
        <p:grpSpPr>
          <a:xfrm>
            <a:off x="3550426" y="499591"/>
            <a:ext cx="3974373" cy="1115543"/>
            <a:chOff x="3151779" y="2249903"/>
            <a:chExt cx="3974373" cy="2231085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7EBC76BB-A6BF-A899-C9D4-31C1D96DD67F}"/>
                </a:ext>
              </a:extLst>
            </p:cNvPr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27C357-E5F8-04D2-95B4-E16724971566}"/>
                </a:ext>
              </a:extLst>
            </p:cNvPr>
            <p:cNvSpPr txBox="1"/>
            <p:nvPr/>
          </p:nvSpPr>
          <p:spPr>
            <a:xfrm>
              <a:off x="3466508" y="2787861"/>
              <a:ext cx="3371278" cy="984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2600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7880E6-1D6D-63D6-CB05-75D1698441A5}"/>
              </a:ext>
            </a:extLst>
          </p:cNvPr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8FB359-6CEF-5F21-6404-651A8A63AFFA}"/>
              </a:ext>
            </a:extLst>
          </p:cNvPr>
          <p:cNvCxnSpPr>
            <a:cxnSpLocks/>
          </p:cNvCxnSpPr>
          <p:nvPr/>
        </p:nvCxnSpPr>
        <p:spPr>
          <a:xfrm flipV="1">
            <a:off x="751804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5">
            <a:extLst>
              <a:ext uri="{FF2B5EF4-FFF2-40B4-BE49-F238E27FC236}">
                <a16:creationId xmlns:a16="http://schemas.microsoft.com/office/drawing/2014/main" id="{141E481D-C3C6-16E5-4C77-CD166968B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287DAE-9843-FA15-1111-4783E4AF6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308ACB-E284-CB15-6E53-FF493FBC8A04}"/>
              </a:ext>
            </a:extLst>
          </p:cNvPr>
          <p:cNvSpPr txBox="1"/>
          <p:nvPr/>
        </p:nvSpPr>
        <p:spPr>
          <a:xfrm>
            <a:off x="8815228" y="1834687"/>
            <a:ext cx="2411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Google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40C6B6-59C5-0ADE-6B81-9A52555B8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75" y="1947368"/>
            <a:ext cx="7000258" cy="6745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42AAEF-C9B2-FB60-DB58-308B089EAB7C}"/>
              </a:ext>
            </a:extLst>
          </p:cNvPr>
          <p:cNvSpPr txBox="1"/>
          <p:nvPr/>
        </p:nvSpPr>
        <p:spPr>
          <a:xfrm>
            <a:off x="1822831" y="2074188"/>
            <a:ext cx="2411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Helvetica" pitchFamily="2" charset="0"/>
              </a:rPr>
              <a:t>google.com</a:t>
            </a:r>
            <a:endParaRPr lang="en-US" sz="2000" dirty="0">
              <a:latin typeface="Helvetica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8851E6-43B6-D3F5-477F-E75FFBDC8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AF08A6-C994-9480-6244-E12E95DBB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35E0AE-D886-CF6B-C141-89DE47A2E474}"/>
              </a:ext>
            </a:extLst>
          </p:cNvPr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DDEDB9-47FC-3733-A760-137AFDA95008}"/>
              </a:ext>
            </a:extLst>
          </p:cNvPr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D32900-C281-8F16-DA14-6B77687ADE3D}"/>
              </a:ext>
            </a:extLst>
          </p:cNvPr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1C6B6212-2897-8D69-2188-4027CF3A3D69}"/>
              </a:ext>
            </a:extLst>
          </p:cNvPr>
          <p:cNvSpPr txBox="1">
            <a:spLocks/>
          </p:cNvSpPr>
          <p:nvPr/>
        </p:nvSpPr>
        <p:spPr>
          <a:xfrm>
            <a:off x="1116102" y="3935591"/>
            <a:ext cx="2254671" cy="27015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connect(   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IP</a:t>
            </a:r>
            <a:r>
              <a:rPr lang="en-US" sz="2000" baseline="-25000" dirty="0">
                <a:latin typeface="Courier" pitchFamily="2" charset="0"/>
                <a:cs typeface="Arial" panose="020B0604020202020204" pitchFamily="34" charset="0"/>
              </a:rPr>
              <a:t>B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Courier" pitchFamily="2" charset="0"/>
                <a:cs typeface="Arial" panose="020B0604020202020204" pitchFamily="34" charset="0"/>
              </a:rPr>
              <a:t>port</a:t>
            </a:r>
            <a:r>
              <a:rPr lang="en-US" sz="2000" baseline="-25000" dirty="0" err="1">
                <a:latin typeface="Courier" pitchFamily="2" charset="0"/>
                <a:cs typeface="Arial" panose="020B0604020202020204" pitchFamily="34" charset="0"/>
              </a:rPr>
              <a:t>B</a:t>
            </a: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)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sz="2000" dirty="0">
              <a:latin typeface="Courier" pitchFamily="2" charset="0"/>
              <a:cs typeface="Arial" panose="020B0604020202020204" pitchFamily="34" charset="0"/>
            </a:endParaRPr>
          </a:p>
          <a:p>
            <a:pPr marL="0" indent="0" algn="r">
              <a:buFont typeface="Arial" panose="020B0604020202020204" pitchFamily="34" charset="0"/>
              <a:buNone/>
            </a:pPr>
            <a:endParaRPr lang="en-US" sz="2000" dirty="0">
              <a:latin typeface="Courier" pitchFamily="2" charset="0"/>
              <a:cs typeface="Arial" panose="020B0604020202020204" pitchFamily="34" charset="0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000" dirty="0">
                <a:latin typeface="Courier" pitchFamily="2" charset="0"/>
                <a:cs typeface="Arial" panose="020B0604020202020204" pitchFamily="34" charset="0"/>
              </a:rPr>
              <a:t>send()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F42857-AC5D-A0F1-123C-2D457381E4E8}"/>
              </a:ext>
            </a:extLst>
          </p:cNvPr>
          <p:cNvSpPr txBox="1"/>
          <p:nvPr/>
        </p:nvSpPr>
        <p:spPr>
          <a:xfrm>
            <a:off x="8583872" y="2866842"/>
            <a:ext cx="34072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r>
              <a:rPr lang="en-US" sz="2000" dirty="0">
                <a:latin typeface="Courier" pitchFamily="2" charset="0"/>
              </a:rPr>
              <a:t>bind(</a:t>
            </a:r>
            <a:r>
              <a:rPr lang="en-US" sz="2000" dirty="0" err="1">
                <a:latin typeface="Courier" pitchFamily="2" charset="0"/>
              </a:rPr>
              <a:t>IPaddr</a:t>
            </a:r>
            <a:r>
              <a:rPr lang="en-US" sz="2000" baseline="-25000" dirty="0" err="1">
                <a:latin typeface="Courier" pitchFamily="2" charset="0"/>
              </a:rPr>
              <a:t>B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port</a:t>
            </a:r>
            <a:r>
              <a:rPr lang="en-US" sz="2000" baseline="-25000" dirty="0" err="1">
                <a:latin typeface="Courier" pitchFamily="2" charset="0"/>
              </a:rPr>
              <a:t>B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r>
              <a:rPr lang="en-US" sz="2000" dirty="0">
                <a:latin typeface="Courier" pitchFamily="2" charset="0"/>
              </a:rPr>
              <a:t>    listen()</a:t>
            </a: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r>
              <a:rPr lang="en-US" sz="2000" dirty="0">
                <a:latin typeface="Courier" pitchFamily="2" charset="0"/>
              </a:rPr>
              <a:t>    accept()</a:t>
            </a:r>
          </a:p>
          <a:p>
            <a:pPr algn="l"/>
            <a:endParaRPr lang="en-US" sz="2000" dirty="0">
              <a:latin typeface="Courier" pitchFamily="2" charset="0"/>
            </a:endParaRPr>
          </a:p>
          <a:p>
            <a:pPr algn="l"/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</a:t>
            </a:r>
          </a:p>
        </p:txBody>
      </p:sp>
      <p:grpSp>
        <p:nvGrpSpPr>
          <p:cNvPr id="58" name="Group 37">
            <a:extLst>
              <a:ext uri="{FF2B5EF4-FFF2-40B4-BE49-F238E27FC236}">
                <a16:creationId xmlns:a16="http://schemas.microsoft.com/office/drawing/2014/main" id="{BCC80B1C-FD45-4D7D-9AEB-362EC9EFEA63}"/>
              </a:ext>
            </a:extLst>
          </p:cNvPr>
          <p:cNvGrpSpPr>
            <a:grpSpLocks/>
          </p:cNvGrpSpPr>
          <p:nvPr/>
        </p:nvGrpSpPr>
        <p:grpSpPr bwMode="auto">
          <a:xfrm>
            <a:off x="3234088" y="3210897"/>
            <a:ext cx="1062038" cy="560387"/>
            <a:chOff x="3046" y="1508"/>
            <a:chExt cx="669" cy="353"/>
          </a:xfrm>
        </p:grpSpPr>
        <p:sp>
          <p:nvSpPr>
            <p:cNvPr id="59" name="Oval 38">
              <a:extLst>
                <a:ext uri="{FF2B5EF4-FFF2-40B4-BE49-F238E27FC236}">
                  <a16:creationId xmlns:a16="http://schemas.microsoft.com/office/drawing/2014/main" id="{3040F34C-6C4C-BEC9-39BE-55CBFD504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0" name="Text Box 39">
              <a:extLst>
                <a:ext uri="{FF2B5EF4-FFF2-40B4-BE49-F238E27FC236}">
                  <a16:creationId xmlns:a16="http://schemas.microsoft.com/office/drawing/2014/main" id="{82F8E07F-212D-92E2-6780-F114EBC19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process</a:t>
              </a:r>
            </a:p>
          </p:txBody>
        </p:sp>
      </p:grpSp>
      <p:sp>
        <p:nvSpPr>
          <p:cNvPr id="61" name="Rectangle 40">
            <a:extLst>
              <a:ext uri="{FF2B5EF4-FFF2-40B4-BE49-F238E27FC236}">
                <a16:creationId xmlns:a16="http://schemas.microsoft.com/office/drawing/2014/main" id="{531231D2-8364-41B9-3E49-CA5A1AE91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586" y="3771285"/>
            <a:ext cx="658812" cy="32861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Helvetica" pitchFamily="2" charset="0"/>
              </a:rPr>
              <a:t>socket</a:t>
            </a:r>
          </a:p>
        </p:txBody>
      </p:sp>
      <p:grpSp>
        <p:nvGrpSpPr>
          <p:cNvPr id="62" name="Group 37">
            <a:extLst>
              <a:ext uri="{FF2B5EF4-FFF2-40B4-BE49-F238E27FC236}">
                <a16:creationId xmlns:a16="http://schemas.microsoft.com/office/drawing/2014/main" id="{14B18679-161B-991F-79CC-E343DE736391}"/>
              </a:ext>
            </a:extLst>
          </p:cNvPr>
          <p:cNvGrpSpPr>
            <a:grpSpLocks/>
          </p:cNvGrpSpPr>
          <p:nvPr/>
        </p:nvGrpSpPr>
        <p:grpSpPr bwMode="auto">
          <a:xfrm>
            <a:off x="7402771" y="3146950"/>
            <a:ext cx="1062038" cy="560387"/>
            <a:chOff x="3046" y="1508"/>
            <a:chExt cx="669" cy="353"/>
          </a:xfrm>
        </p:grpSpPr>
        <p:sp>
          <p:nvSpPr>
            <p:cNvPr id="63" name="Oval 38">
              <a:extLst>
                <a:ext uri="{FF2B5EF4-FFF2-40B4-BE49-F238E27FC236}">
                  <a16:creationId xmlns:a16="http://schemas.microsoft.com/office/drawing/2014/main" id="{686E8E34-AC56-8BD0-D481-0DE45A744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4" name="Text Box 39">
              <a:extLst>
                <a:ext uri="{FF2B5EF4-FFF2-40B4-BE49-F238E27FC236}">
                  <a16:creationId xmlns:a16="http://schemas.microsoft.com/office/drawing/2014/main" id="{494FFBBA-D1DC-02FF-449B-0D001F564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6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process</a:t>
              </a:r>
            </a:p>
          </p:txBody>
        </p:sp>
      </p:grpSp>
      <p:sp>
        <p:nvSpPr>
          <p:cNvPr id="65" name="Rectangle 40">
            <a:extLst>
              <a:ext uri="{FF2B5EF4-FFF2-40B4-BE49-F238E27FC236}">
                <a16:creationId xmlns:a16="http://schemas.microsoft.com/office/drawing/2014/main" id="{BE0F3E11-4B2A-69BB-35A5-86D65D671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527" y="3688010"/>
            <a:ext cx="658812" cy="328613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Helvetica" pitchFamily="2" charset="0"/>
              </a:rPr>
              <a:t>socket</a:t>
            </a:r>
          </a:p>
        </p:txBody>
      </p:sp>
      <p:pic>
        <p:nvPicPr>
          <p:cNvPr id="66" name="Picture 65" descr="Cars driving through a tunnel&#10;&#10;Description automatically generated with medium confidence">
            <a:extLst>
              <a:ext uri="{FF2B5EF4-FFF2-40B4-BE49-F238E27FC236}">
                <a16:creationId xmlns:a16="http://schemas.microsoft.com/office/drawing/2014/main" id="{61158F56-AF41-BC63-6BF3-91E7ACA2AD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2541" y="2748692"/>
            <a:ext cx="1917075" cy="1431739"/>
          </a:xfrm>
          <a:prstGeom prst="rect">
            <a:avLst/>
          </a:prstGeom>
        </p:spPr>
      </p:pic>
      <p:pic>
        <p:nvPicPr>
          <p:cNvPr id="67" name="Picture 66" descr="Shape&#10;&#10;Description automatically generated">
            <a:extLst>
              <a:ext uri="{FF2B5EF4-FFF2-40B4-BE49-F238E27FC236}">
                <a16:creationId xmlns:a16="http://schemas.microsoft.com/office/drawing/2014/main" id="{7B957943-87EF-19CB-1E08-1B6C7E4F62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8632" y="4380162"/>
            <a:ext cx="825651" cy="825651"/>
          </a:xfrm>
          <a:prstGeom prst="rect">
            <a:avLst/>
          </a:prstGeom>
        </p:spPr>
      </p:pic>
      <p:sp>
        <p:nvSpPr>
          <p:cNvPr id="68" name="Can 67">
            <a:extLst>
              <a:ext uri="{FF2B5EF4-FFF2-40B4-BE49-F238E27FC236}">
                <a16:creationId xmlns:a16="http://schemas.microsoft.com/office/drawing/2014/main" id="{3F923762-D10D-0C11-C4F9-210F930F5404}"/>
              </a:ext>
            </a:extLst>
          </p:cNvPr>
          <p:cNvSpPr/>
          <p:nvPr/>
        </p:nvSpPr>
        <p:spPr>
          <a:xfrm rot="5400000">
            <a:off x="5666022" y="3748918"/>
            <a:ext cx="560387" cy="31193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4DC1499-687B-B7A5-5F75-2D5BB6B50186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8030346" y="4016622"/>
            <a:ext cx="1587" cy="46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 descr="A picture containing toy&#10;&#10;Description automatically generated">
            <a:extLst>
              <a:ext uri="{FF2B5EF4-FFF2-40B4-BE49-F238E27FC236}">
                <a16:creationId xmlns:a16="http://schemas.microsoft.com/office/drawing/2014/main" id="{2A2B71ED-0EFF-F6F0-3733-ADC23064FA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8357140" y="4623842"/>
            <a:ext cx="825651" cy="825651"/>
          </a:xfrm>
          <a:prstGeom prst="rect">
            <a:avLst/>
          </a:prstGeom>
        </p:spPr>
      </p:pic>
      <p:pic>
        <p:nvPicPr>
          <p:cNvPr id="71" name="Picture 70" descr="Shape&#10;&#10;Description automatically generated">
            <a:extLst>
              <a:ext uri="{FF2B5EF4-FFF2-40B4-BE49-F238E27FC236}">
                <a16:creationId xmlns:a16="http://schemas.microsoft.com/office/drawing/2014/main" id="{9457A7DE-93CB-1B28-CA7B-BB62F9E540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2589" y="4524353"/>
            <a:ext cx="825651" cy="825651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16D1378-A176-E5A8-2EF9-1423E39BAE82}"/>
              </a:ext>
            </a:extLst>
          </p:cNvPr>
          <p:cNvCxnSpPr>
            <a:cxnSpLocks/>
          </p:cNvCxnSpPr>
          <p:nvPr/>
        </p:nvCxnSpPr>
        <p:spPr>
          <a:xfrm flipH="1">
            <a:off x="3819882" y="4099897"/>
            <a:ext cx="1587" cy="46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CAD8869A-F622-11DF-51A2-0C3704396D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03561" y="5583446"/>
            <a:ext cx="723092" cy="96412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C84E207-E9DB-65DA-1296-4CAC580EA59A}"/>
              </a:ext>
            </a:extLst>
          </p:cNvPr>
          <p:cNvSpPr txBox="1"/>
          <p:nvPr/>
        </p:nvSpPr>
        <p:spPr>
          <a:xfrm>
            <a:off x="1763642" y="3771911"/>
            <a:ext cx="206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IP</a:t>
            </a:r>
            <a:r>
              <a:rPr lang="en-US" baseline="-25000" dirty="0">
                <a:latin typeface="Helvetica" pitchFamily="2" charset="0"/>
              </a:rPr>
              <a:t>A</a:t>
            </a:r>
            <a:r>
              <a:rPr lang="en-US" dirty="0">
                <a:latin typeface="Helvetica" pitchFamily="2" charset="0"/>
              </a:rPr>
              <a:t> + </a:t>
            </a:r>
            <a:r>
              <a:rPr lang="en-US" dirty="0" err="1">
                <a:latin typeface="Helvetica" pitchFamily="2" charset="0"/>
              </a:rPr>
              <a:t>port</a:t>
            </a:r>
            <a:r>
              <a:rPr lang="en-US" baseline="-25000" dirty="0" err="1">
                <a:latin typeface="Helvetica" pitchFamily="2" charset="0"/>
              </a:rPr>
              <a:t>A</a:t>
            </a:r>
            <a:endParaRPr lang="en-US" baseline="-25000" dirty="0">
              <a:latin typeface="Helvetica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4DAD8C6-3573-B3EC-0015-0A2C6F400ECF}"/>
              </a:ext>
            </a:extLst>
          </p:cNvPr>
          <p:cNvSpPr txBox="1"/>
          <p:nvPr/>
        </p:nvSpPr>
        <p:spPr>
          <a:xfrm>
            <a:off x="8623278" y="3427144"/>
            <a:ext cx="206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IP</a:t>
            </a:r>
            <a:r>
              <a:rPr lang="en-US" baseline="-25000" dirty="0">
                <a:latin typeface="Helvetica" pitchFamily="2" charset="0"/>
              </a:rPr>
              <a:t>B</a:t>
            </a:r>
            <a:r>
              <a:rPr lang="en-US" dirty="0">
                <a:latin typeface="Helvetica" pitchFamily="2" charset="0"/>
              </a:rPr>
              <a:t> + </a:t>
            </a:r>
            <a:r>
              <a:rPr lang="en-US" dirty="0" err="1">
                <a:latin typeface="Helvetica" pitchFamily="2" charset="0"/>
              </a:rPr>
              <a:t>port</a:t>
            </a:r>
            <a:r>
              <a:rPr lang="en-US" baseline="-25000" dirty="0" err="1">
                <a:latin typeface="Helvetica" pitchFamily="2" charset="0"/>
              </a:rPr>
              <a:t>B</a:t>
            </a:r>
            <a:endParaRPr lang="en-US" baseline="-25000" dirty="0"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F84181-16DE-7071-EDA1-77AC5F0F8CE3}"/>
              </a:ext>
            </a:extLst>
          </p:cNvPr>
          <p:cNvSpPr txBox="1"/>
          <p:nvPr/>
        </p:nvSpPr>
        <p:spPr>
          <a:xfrm>
            <a:off x="526601" y="2916117"/>
            <a:ext cx="957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TCP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932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0.06068 -0.09352 L 0.29193 -0.10255 L 0.34284 -0.10047 L 0.36967 -0.02431 " pathEditMode="relative" rAng="0" ptsTypes="AAAAA">
                                      <p:cBhvr>
                                        <p:cTn id="6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77" y="-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5" grpId="0" animBg="1"/>
      <p:bldP spid="68" grpId="0" animBg="1"/>
      <p:bldP spid="74" grpId="0"/>
      <p:bldP spid="7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5887</TotalTime>
  <Words>1488</Words>
  <Application>Microsoft Macintosh PowerPoint</Application>
  <PresentationFormat>Widescreen</PresentationFormat>
  <Paragraphs>320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Consolas</vt:lpstr>
      <vt:lpstr>Courier</vt:lpstr>
      <vt:lpstr>Helvetica</vt:lpstr>
      <vt:lpstr>Tahoma</vt:lpstr>
      <vt:lpstr>Times New Roman</vt:lpstr>
      <vt:lpstr>Wingdings</vt:lpstr>
      <vt:lpstr>ZapfDingbats</vt:lpstr>
      <vt:lpstr>Office Theme</vt:lpstr>
      <vt:lpstr>PowerPoint Presentation</vt:lpstr>
      <vt:lpstr>Some fundamental problems</vt:lpstr>
      <vt:lpstr>Problems so far</vt:lpstr>
      <vt:lpstr>(2) High-speed data plane</vt:lpstr>
      <vt:lpstr>In general, networks give no guarantees</vt:lpstr>
      <vt:lpstr>(3) Providing guarantees for applications</vt:lpstr>
      <vt:lpstr>Application-OS interface</vt:lpstr>
      <vt:lpstr>PowerPoint Presentation</vt:lpstr>
      <vt:lpstr>PowerPoint Presentation</vt:lpstr>
      <vt:lpstr>Sample code</vt:lpstr>
      <vt:lpstr>What does transport do?</vt:lpstr>
      <vt:lpstr>(3.1) App Context</vt:lpstr>
      <vt:lpstr>TCP sockets of different types</vt:lpstr>
      <vt:lpstr>(3.2) Reliability: Stop and Wait. 3 Ideas</vt:lpstr>
      <vt:lpstr>PowerPoint Presentation</vt:lpstr>
      <vt:lpstr>Pipelined reliability</vt:lpstr>
      <vt:lpstr>We want to increase throughput, but …</vt:lpstr>
      <vt:lpstr>(3.3) Flow Control</vt:lpstr>
      <vt:lpstr>(3.4) Congestion control</vt:lpstr>
      <vt:lpstr>PowerPoint Presentation</vt:lpstr>
      <vt:lpstr>Finding the right congestion window</vt:lpstr>
      <vt:lpstr>Quickly finding a rate: TCP slow start</vt:lpstr>
      <vt:lpstr>Behavior of slow start</vt:lpstr>
      <vt:lpstr>Slow start has problems</vt:lpstr>
      <vt:lpstr>TCP New Reno: Additive Increase</vt:lpstr>
      <vt:lpstr>TCP New Reno: Additive increase</vt:lpstr>
      <vt:lpstr>Behavior of Additive Increase</vt:lpstr>
      <vt:lpstr>Sample code &amp;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1498</cp:revision>
  <dcterms:created xsi:type="dcterms:W3CDTF">2018-09-05T17:47:04Z</dcterms:created>
  <dcterms:modified xsi:type="dcterms:W3CDTF">2024-02-07T04:29:49Z</dcterms:modified>
</cp:coreProperties>
</file>