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99" r:id="rId2"/>
    <p:sldId id="947" r:id="rId3"/>
    <p:sldId id="970" r:id="rId4"/>
    <p:sldId id="954" r:id="rId5"/>
    <p:sldId id="953" r:id="rId6"/>
    <p:sldId id="688" r:id="rId7"/>
    <p:sldId id="690" r:id="rId8"/>
    <p:sldId id="971" r:id="rId9"/>
    <p:sldId id="687" r:id="rId10"/>
    <p:sldId id="691" r:id="rId11"/>
    <p:sldId id="693" r:id="rId12"/>
    <p:sldId id="966" r:id="rId13"/>
    <p:sldId id="661" r:id="rId14"/>
    <p:sldId id="623" r:id="rId15"/>
    <p:sldId id="662" r:id="rId16"/>
    <p:sldId id="955" r:id="rId17"/>
    <p:sldId id="626" r:id="rId18"/>
    <p:sldId id="956" r:id="rId19"/>
    <p:sldId id="678" r:id="rId20"/>
    <p:sldId id="957" r:id="rId21"/>
    <p:sldId id="958" r:id="rId22"/>
    <p:sldId id="959" r:id="rId23"/>
    <p:sldId id="960" r:id="rId24"/>
    <p:sldId id="961" r:id="rId25"/>
    <p:sldId id="962" r:id="rId26"/>
    <p:sldId id="963" r:id="rId27"/>
    <p:sldId id="628" r:id="rId28"/>
    <p:sldId id="9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68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2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</a:t>
            </a:r>
            <a:b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(Part 3)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17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Bandwidth-Delay Product (BDP) governs the </a:t>
            </a:r>
            <a:r>
              <a:rPr lang="en-US" dirty="0">
                <a:solidFill>
                  <a:srgbClr val="C00000"/>
                </a:solidFill>
              </a:rPr>
              <a:t>desired </a:t>
            </a:r>
            <a:r>
              <a:rPr lang="en-US" dirty="0"/>
              <a:t>window size of a single flow at steady state</a:t>
            </a:r>
          </a:p>
          <a:p>
            <a:endParaRPr lang="en-US" dirty="0"/>
          </a:p>
          <a:p>
            <a:r>
              <a:rPr lang="en-US" dirty="0"/>
              <a:t>If window &lt; BDP, sender is using the network ineffectively</a:t>
            </a:r>
          </a:p>
          <a:p>
            <a:pPr lvl="1"/>
            <a:r>
              <a:rPr lang="en-US" dirty="0"/>
              <a:t>Corollary: flow control (advertised) window must be BDP or more</a:t>
            </a:r>
          </a:p>
          <a:p>
            <a:pPr lvl="1"/>
            <a:endParaRPr lang="en-US" dirty="0"/>
          </a:p>
          <a:p>
            <a:r>
              <a:rPr lang="en-US" dirty="0"/>
              <a:t>If window &gt; BDP + B, </a:t>
            </a:r>
            <a:r>
              <a:rPr lang="en-US" dirty="0">
                <a:solidFill>
                  <a:srgbClr val="C00000"/>
                </a:solidFill>
              </a:rPr>
              <a:t>packet drops</a:t>
            </a:r>
          </a:p>
          <a:p>
            <a:pPr lvl="1"/>
            <a:r>
              <a:rPr lang="en-US" dirty="0"/>
              <a:t>If BDP &lt; window &lt; BDP + B, queueing and increased delays</a:t>
            </a:r>
          </a:p>
          <a:p>
            <a:endParaRPr lang="en-US" dirty="0"/>
          </a:p>
          <a:p>
            <a:r>
              <a:rPr lang="en-US" dirty="0"/>
              <a:t>The bottleneck router buffer size governs how much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exceed the BDP before packet drops occur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1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5DE5-0215-DE4E-A88A-089C6746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to Packet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F692-8E19-D645-B4B7-210A28472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96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</a:t>
            </a:r>
          </a:p>
          <a:p>
            <a:pPr lvl="1"/>
            <a:r>
              <a:rPr lang="en-US" dirty="0"/>
              <a:t>Get super close to the car in front (RTO) and then jam the brakes really hard (set 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the car in front from afar and slow proportionately?</a:t>
            </a:r>
          </a:p>
          <a:p>
            <a:pPr lvl="1"/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gently?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a few (but not all)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157373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Introduced in TCP New Reno</a:t>
            </a:r>
          </a:p>
          <a:p>
            <a:r>
              <a:rPr lang="en-US" dirty="0"/>
              <a:t>Used today by all TCP congestion control algorithms!</a:t>
            </a:r>
          </a:p>
        </p:txBody>
      </p:sp>
    </p:spTree>
    <p:extLst>
      <p:ext uri="{BB962C8B-B14F-4D97-AF65-F5344CB8AC3E}">
        <p14:creationId xmlns:p14="http://schemas.microsoft.com/office/powerpoint/2010/main" val="955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 &amp; fast 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176764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albeit with some loss.</a:t>
            </a:r>
          </a:p>
          <a:p>
            <a:r>
              <a:rPr lang="en-US" dirty="0"/>
              <a:t>Note: 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does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1844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(old)</a:t>
            </a:r>
            <a:r>
              <a:rPr lang="en-US" dirty="0">
                <a:latin typeface="Courier" pitchFamily="2" charset="0"/>
              </a:rPr>
              <a:t>inflight / 2</a:t>
            </a:r>
          </a:p>
          <a:p>
            <a:pPr lvl="1"/>
            <a:endParaRPr lang="en-US" dirty="0">
              <a:latin typeface="Courier" pitchFamily="2" charset="0"/>
            </a:endParaRPr>
          </a:p>
          <a:p>
            <a:r>
              <a:rPr lang="en-US" dirty="0"/>
              <a:t>Aside: Multiplicative decrease is essential for </a:t>
            </a:r>
            <a:r>
              <a:rPr lang="en-US" dirty="0">
                <a:solidFill>
                  <a:srgbClr val="C00000"/>
                </a:solidFill>
              </a:rPr>
              <a:t>fairness</a:t>
            </a:r>
            <a:r>
              <a:rPr lang="en-US" dirty="0"/>
              <a:t> among TCP connections.</a:t>
            </a:r>
          </a:p>
        </p:txBody>
      </p:sp>
    </p:spTree>
    <p:extLst>
      <p:ext uri="{BB962C8B-B14F-4D97-AF65-F5344CB8AC3E}">
        <p14:creationId xmlns:p14="http://schemas.microsoft.com/office/powerpoint/2010/main" val="35602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sz="2400" dirty="0">
                <a:latin typeface="Courier" pitchFamily="2" charset="0"/>
              </a:rPr>
              <a:t>inflight</a:t>
            </a:r>
            <a:r>
              <a:rPr lang="en-US" dirty="0"/>
              <a:t> (before triple dup ACK) were both 8 MSS. </a:t>
            </a:r>
          </a:p>
          <a:p>
            <a:r>
              <a:rPr lang="en-US" dirty="0"/>
              <a:t>After triple dup ACK, reduce </a:t>
            </a:r>
            <a:r>
              <a:rPr lang="en-US" sz="2400" dirty="0">
                <a:latin typeface="Courier" pitchFamily="2" charset="0"/>
              </a:rPr>
              <a:t>inflight</a:t>
            </a:r>
            <a:r>
              <a:rPr lang="en-US" dirty="0"/>
              <a:t> and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dirty="0"/>
              <a:t>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89980" y="3919074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 link rate?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5972267" y="1730991"/>
            <a:ext cx="489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6F693F-C492-8C43-9CDC-BC470B1E56E6}"/>
              </a:ext>
            </a:extLst>
          </p:cNvPr>
          <p:cNvGrpSpPr/>
          <p:nvPr/>
        </p:nvGrpSpPr>
        <p:grpSpPr>
          <a:xfrm>
            <a:off x="5155779" y="5384012"/>
            <a:ext cx="4098976" cy="493632"/>
            <a:chOff x="2038352" y="4479756"/>
            <a:chExt cx="7478713" cy="63630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A0FEDCD0-4DFD-9D47-BB43-948C0B75F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77" name="Rectangle 1">
                <a:extLst>
                  <a:ext uri="{FF2B5EF4-FFF2-40B4-BE49-F238E27FC236}">
                    <a16:creationId xmlns:a16="http://schemas.microsoft.com/office/drawing/2014/main" id="{C6358918-A5FF-7C4F-9FFE-89B0B3354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324F306-3F57-334E-85B0-3C5DCE22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E132E-05A8-F745-B8AC-1AF792D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069F0D-5FF5-534E-880F-54F7D871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B6A35B-410C-6A4E-B81E-C0E476CF2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0C7326-4F7D-8B43-9C96-37DF56775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1D4F16-C33D-DC4F-94C0-5A36DF833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FC0A40-EC43-9040-BF23-7D2B4ECFF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92FAA8-56A9-F744-B498-5215DE9D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32B8A37-D43F-6B4F-86CB-B67DA3AEB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1064B-C668-0443-BF03-D1348346036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427E9-5DF9-F74C-935E-426725B21A1E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9AB468-ACD0-A343-84EB-5038076E16A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9DD735-A247-4A4A-B4FB-2C03E5820168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63EE2C-B1EF-EB4F-B352-14DDD6906194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B114C7-8DAC-FC40-B857-99E403EC300B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307515-790A-C84D-86B0-682EDA36625D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AB0E1-4F34-1148-87BB-9F1F99DCF101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0DB036-B54F-6649-B591-5196C7D199AB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94200C-1045-D04B-81F6-6F0DF7A7062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F62B50-4A51-CA4E-BB5C-4C217D7B5DC9}"/>
              </a:ext>
            </a:extLst>
          </p:cNvPr>
          <p:cNvGrpSpPr/>
          <p:nvPr/>
        </p:nvGrpSpPr>
        <p:grpSpPr>
          <a:xfrm>
            <a:off x="4168653" y="4553540"/>
            <a:ext cx="2271948" cy="864577"/>
            <a:chOff x="1438413" y="5401314"/>
            <a:chExt cx="2065510" cy="8300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436C36-A060-BD4B-AE5D-5457A13BCF7A}"/>
                </a:ext>
              </a:extLst>
            </p:cNvPr>
            <p:cNvSpPr txBox="1"/>
            <p:nvPr/>
          </p:nvSpPr>
          <p:spPr>
            <a:xfrm>
              <a:off x="1438413" y="540131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3AD2E11-2EB2-A14B-9C17-CAB77774DF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697" y="5833219"/>
              <a:ext cx="0" cy="3981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231DCE-0B58-4F48-B6ED-72E071FBD878}"/>
              </a:ext>
            </a:extLst>
          </p:cNvPr>
          <p:cNvGrpSpPr/>
          <p:nvPr/>
        </p:nvGrpSpPr>
        <p:grpSpPr>
          <a:xfrm>
            <a:off x="6505033" y="4471961"/>
            <a:ext cx="2271948" cy="932559"/>
            <a:chOff x="1860718" y="5901025"/>
            <a:chExt cx="2065510" cy="89534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DB832A-52B4-A24B-88DF-FB4ABEDD3640}"/>
                </a:ext>
              </a:extLst>
            </p:cNvPr>
            <p:cNvSpPr txBox="1"/>
            <p:nvPr/>
          </p:nvSpPr>
          <p:spPr>
            <a:xfrm>
              <a:off x="1860718" y="5901025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648E43-1EC9-5F45-A84B-BE45617A494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12" y="6294318"/>
              <a:ext cx="11919" cy="502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949D012-B14B-6D4F-9398-8CD805E5FACE}"/>
              </a:ext>
            </a:extLst>
          </p:cNvPr>
          <p:cNvSpPr txBox="1"/>
          <p:nvPr/>
        </p:nvSpPr>
        <p:spPr>
          <a:xfrm>
            <a:off x="4983301" y="6226517"/>
            <a:ext cx="523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Window &lt;= 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Congestion window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D6CAE-09D7-3641-B927-FD652AC8BEC1}"/>
              </a:ext>
            </a:extLst>
          </p:cNvPr>
          <p:cNvSpPr txBox="1"/>
          <p:nvPr/>
        </p:nvSpPr>
        <p:spPr>
          <a:xfrm>
            <a:off x="3163645" y="5300725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FDD95-7BAD-204B-A154-DE967FAE2BF9}"/>
              </a:ext>
            </a:extLst>
          </p:cNvPr>
          <p:cNvCxnSpPr>
            <a:cxnSpLocks/>
          </p:cNvCxnSpPr>
          <p:nvPr/>
        </p:nvCxnSpPr>
        <p:spPr>
          <a:xfrm>
            <a:off x="6394074" y="6092929"/>
            <a:ext cx="211293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0283D9A-C315-044A-8DD2-BD471C8D173E}"/>
              </a:ext>
            </a:extLst>
          </p:cNvPr>
          <p:cNvGrpSpPr/>
          <p:nvPr/>
        </p:nvGrpSpPr>
        <p:grpSpPr>
          <a:xfrm>
            <a:off x="4168653" y="1200003"/>
            <a:ext cx="1694190" cy="379750"/>
            <a:chOff x="7779380" y="719528"/>
            <a:chExt cx="1694190" cy="37975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98AA32-FEEA-9040-B565-D64982AAE548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B57FAA0-69AF-EC4E-A7DA-762E485CFBD3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5765674-B5D0-3345-A39F-DFB589DC2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8D970334-8E0B-874B-BE55-502AF4B13DA6}"/>
              </a:ext>
            </a:extLst>
          </p:cNvPr>
          <p:cNvSpPr/>
          <p:nvPr/>
        </p:nvSpPr>
        <p:spPr>
          <a:xfrm>
            <a:off x="5590442" y="122899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3BB78C36-7B48-294A-B905-B378E7E1D604}"/>
              </a:ext>
            </a:extLst>
          </p:cNvPr>
          <p:cNvSpPr/>
          <p:nvPr/>
        </p:nvSpPr>
        <p:spPr>
          <a:xfrm>
            <a:off x="5311577" y="123127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10F37336-2AE0-A547-BF69-26BC97E48DA5}"/>
              </a:ext>
            </a:extLst>
          </p:cNvPr>
          <p:cNvSpPr/>
          <p:nvPr/>
        </p:nvSpPr>
        <p:spPr>
          <a:xfrm>
            <a:off x="5032712" y="123282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FF0F186E-60F3-4942-8978-9C86A155921D}"/>
              </a:ext>
            </a:extLst>
          </p:cNvPr>
          <p:cNvSpPr/>
          <p:nvPr/>
        </p:nvSpPr>
        <p:spPr>
          <a:xfrm>
            <a:off x="4753847" y="123510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6E33BE92-D65A-D347-B789-5FB61B42FF16}"/>
              </a:ext>
            </a:extLst>
          </p:cNvPr>
          <p:cNvSpPr/>
          <p:nvPr/>
        </p:nvSpPr>
        <p:spPr>
          <a:xfrm>
            <a:off x="4481446" y="122929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3671C2E1-A61D-114A-ADD7-3BA764263124}"/>
              </a:ext>
            </a:extLst>
          </p:cNvPr>
          <p:cNvSpPr/>
          <p:nvPr/>
        </p:nvSpPr>
        <p:spPr>
          <a:xfrm>
            <a:off x="4202581" y="1231575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A46E900F-C6C4-1348-A56B-CF5342D5F0E3}"/>
              </a:ext>
            </a:extLst>
          </p:cNvPr>
          <p:cNvSpPr/>
          <p:nvPr/>
        </p:nvSpPr>
        <p:spPr>
          <a:xfrm>
            <a:off x="6293183" y="103090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535597D7-CDDD-E84A-AA5D-A03079DEB5CA}"/>
              </a:ext>
            </a:extLst>
          </p:cNvPr>
          <p:cNvSpPr/>
          <p:nvPr/>
        </p:nvSpPr>
        <p:spPr>
          <a:xfrm>
            <a:off x="6190982" y="11529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E348887A-C974-3340-9B6D-4450B0EC3C94}"/>
              </a:ext>
            </a:extLst>
          </p:cNvPr>
          <p:cNvSpPr/>
          <p:nvPr/>
        </p:nvSpPr>
        <p:spPr>
          <a:xfrm>
            <a:off x="6078939" y="126030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CD6CE-D3B9-BD49-BB3A-6EBA92CDDB1B}"/>
              </a:ext>
            </a:extLst>
          </p:cNvPr>
          <p:cNvSpPr txBox="1"/>
          <p:nvPr/>
        </p:nvSpPr>
        <p:spPr>
          <a:xfrm>
            <a:off x="8393531" y="2440763"/>
            <a:ext cx="3564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sz="2400" dirty="0">
                <a:latin typeface="Helvetica" pitchFamily="2" charset="0"/>
              </a:rPr>
              <a:t> algorithm converging to an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efficient</a:t>
            </a:r>
            <a:r>
              <a:rPr lang="en-US" sz="2400" dirty="0">
                <a:latin typeface="Helvetica" pitchFamily="2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2400" dirty="0">
                <a:latin typeface="Helvetica" pitchFamily="2" charset="0"/>
              </a:rPr>
              <a:t> outcome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AA6E3-B967-574A-A7D9-87F691A19055}"/>
              </a:ext>
            </a:extLst>
          </p:cNvPr>
          <p:cNvSpPr txBox="1"/>
          <p:nvPr/>
        </p:nvSpPr>
        <p:spPr>
          <a:xfrm>
            <a:off x="262885" y="4816935"/>
            <a:ext cx="3534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>
                <a:latin typeface="Helvetica" pitchFamily="2" charset="0"/>
              </a:rPr>
              <a:t>Get to a “reasonable” estimate of bottleneck link rate fast: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  <a:p>
            <a:pPr marL="342900" indent="-342900">
              <a:buFontTx/>
              <a:buAutoNum type="arabicPeriod"/>
            </a:pPr>
            <a:r>
              <a:rPr lang="en-US" dirty="0">
                <a:latin typeface="Helvetica" pitchFamily="2" charset="0"/>
              </a:rPr>
              <a:t>Adapt slowly once you get closer to the link rate: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avoidance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9294A4-08EC-204D-8071-70FB74B537A0}"/>
              </a:ext>
            </a:extLst>
          </p:cNvPr>
          <p:cNvSpPr txBox="1"/>
          <p:nvPr/>
        </p:nvSpPr>
        <p:spPr>
          <a:xfrm>
            <a:off x="3953731" y="3326182"/>
            <a:ext cx="338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Maintain an ongoing estimate  of bottleneck link rate: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window</a:t>
            </a:r>
          </a:p>
        </p:txBody>
      </p:sp>
    </p:spTree>
    <p:extLst>
      <p:ext uri="{BB962C8B-B14F-4D97-AF65-F5344CB8AC3E}">
        <p14:creationId xmlns:p14="http://schemas.microsoft.com/office/powerpoint/2010/main" val="255226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  <p:bldP spid="93" grpId="0"/>
      <p:bldP spid="95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May also include the (three or more) pieces of data that were subsequently delivered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 (rather than no data, which would happen if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:=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19142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2566680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 (</a:t>
            </a:r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5" y="4175399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1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888592"/>
            <a:ext cx="1054823" cy="10997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4" y="3968674"/>
            <a:ext cx="17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216104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its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4200" dirty="0">
                <a:latin typeface="Helvetica" pitchFamily="2" charset="0"/>
              </a:rPr>
              <a:t>[It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29555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TCP loss detection </a:t>
            </a:r>
            <a:r>
              <a:rPr lang="en-US"/>
              <a:t>&amp; reaction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4609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4609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Tantamount to waiting to get super close to the car in front and then jamming the brakes very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</a:t>
            </a:r>
            <a:r>
              <a:rPr lang="en-US" sz="2800" dirty="0" err="1">
                <a:latin typeface="Helvetica" pitchFamily="2" charset="0"/>
              </a:rPr>
              <a:t>pkt</a:t>
            </a:r>
            <a:r>
              <a:rPr lang="en-US" sz="2800" dirty="0">
                <a:latin typeface="Helvetica" pitchFamily="2" charset="0"/>
              </a:rPr>
              <a:t>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130094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TCP New Reno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8BCF69-9946-084C-93FD-32204A8B2D4A}"/>
              </a:ext>
            </a:extLst>
          </p:cNvPr>
          <p:cNvSpPr txBox="1"/>
          <p:nvPr/>
        </p:nvSpPr>
        <p:spPr>
          <a:xfrm rot="19039414">
            <a:off x="2070488" y="4405294"/>
            <a:ext cx="257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exponential</a:t>
            </a:r>
            <a:r>
              <a:rPr lang="en-US" sz="2000" dirty="0">
                <a:latin typeface="Helvetica" pitchFamily="2" charset="0"/>
              </a:rPr>
              <a:t> growth)</a:t>
            </a:r>
          </a:p>
        </p:txBody>
      </p:sp>
    </p:spTree>
    <p:extLst>
      <p:ext uri="{BB962C8B-B14F-4D97-AF65-F5344CB8AC3E}">
        <p14:creationId xmlns:p14="http://schemas.microsoft.com/office/powerpoint/2010/main" val="35767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Review: Goal of steady state operation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01326" y="2327956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450293" y="2534610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242674" y="3105606"/>
            <a:ext cx="27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(1)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Keep transmissions ACK-clocked: </a:t>
            </a:r>
            <a:r>
              <a:rPr lang="en-US" dirty="0">
                <a:latin typeface="Helvetica" pitchFamily="2" charset="0"/>
              </a:rPr>
              <a:t>Send new data on 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4D509-5188-0449-8162-8812C5618034}"/>
              </a:ext>
            </a:extLst>
          </p:cNvPr>
          <p:cNvSpPr txBox="1"/>
          <p:nvPr/>
        </p:nvSpPr>
        <p:spPr>
          <a:xfrm>
            <a:off x="3499577" y="1326514"/>
            <a:ext cx="472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(2) Keep transmissions over the bottleneck link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back to back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70B627-890E-2543-8630-3C3AED8E2748}"/>
              </a:ext>
            </a:extLst>
          </p:cNvPr>
          <p:cNvGrpSpPr/>
          <p:nvPr/>
        </p:nvGrpSpPr>
        <p:grpSpPr>
          <a:xfrm>
            <a:off x="3941900" y="3429000"/>
            <a:ext cx="3811913" cy="702945"/>
            <a:chOff x="4013278" y="3892686"/>
            <a:chExt cx="3811913" cy="70294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81D200C-489F-7842-A627-4920515D8079}"/>
                </a:ext>
              </a:extLst>
            </p:cNvPr>
            <p:cNvSpPr/>
            <p:nvPr/>
          </p:nvSpPr>
          <p:spPr>
            <a:xfrm>
              <a:off x="4216589" y="4092762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85B7D70-ADB5-2841-8F15-A3C94728D309}"/>
                </a:ext>
              </a:extLst>
            </p:cNvPr>
            <p:cNvSpPr/>
            <p:nvPr/>
          </p:nvSpPr>
          <p:spPr>
            <a:xfrm>
              <a:off x="5411383" y="4092761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3EEBC592-5082-9746-A87C-6978B29E6D7D}"/>
                </a:ext>
              </a:extLst>
            </p:cNvPr>
            <p:cNvSpPr/>
            <p:nvPr/>
          </p:nvSpPr>
          <p:spPr>
            <a:xfrm>
              <a:off x="6631459" y="4092760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820C21-F7EA-834B-BE33-76F5E1F8FBD5}"/>
                </a:ext>
              </a:extLst>
            </p:cNvPr>
            <p:cNvCxnSpPr>
              <a:cxnSpLocks/>
            </p:cNvCxnSpPr>
            <p:nvPr/>
          </p:nvCxnSpPr>
          <p:spPr>
            <a:xfrm>
              <a:off x="4013278" y="3958450"/>
              <a:ext cx="3811913" cy="637181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EFEDE9D-568B-6247-91CE-5B64730C7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087" y="3892686"/>
              <a:ext cx="3651713" cy="680730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740619FC-5A39-B740-BC86-29A8A048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65" y="2223275"/>
            <a:ext cx="787543" cy="63465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3A21D-8247-CE46-B031-0F192C0B2963}"/>
              </a:ext>
            </a:extLst>
          </p:cNvPr>
          <p:cNvGrpSpPr/>
          <p:nvPr/>
        </p:nvGrpSpPr>
        <p:grpSpPr>
          <a:xfrm>
            <a:off x="3858458" y="3305844"/>
            <a:ext cx="3976533" cy="874299"/>
            <a:chOff x="3848658" y="3798264"/>
            <a:chExt cx="3976533" cy="87429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A330EB-028D-1A40-9912-D804FB6CB414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40" y="3798264"/>
              <a:ext cx="173402" cy="2962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21A956-677A-564C-9E98-09226D13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8658" y="4393788"/>
              <a:ext cx="186484" cy="278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8A86C4-8259-104A-B653-14D0770A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8887" y="3812335"/>
              <a:ext cx="186304" cy="28219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7482A7-B223-7340-B5E1-90146E34F3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887" y="4393788"/>
              <a:ext cx="119722" cy="187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B99B1E4-95A7-644E-926E-484A2AC73256}"/>
                </a:ext>
              </a:extLst>
            </p:cNvPr>
            <p:cNvCxnSpPr/>
            <p:nvPr/>
          </p:nvCxnSpPr>
          <p:spPr>
            <a:xfrm>
              <a:off x="4035142" y="4094529"/>
              <a:ext cx="36037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E596C2-C927-ED42-9500-3269ECA40AD9}"/>
                </a:ext>
              </a:extLst>
            </p:cNvPr>
            <p:cNvCxnSpPr/>
            <p:nvPr/>
          </p:nvCxnSpPr>
          <p:spPr>
            <a:xfrm>
              <a:off x="4035142" y="4393787"/>
              <a:ext cx="36037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1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9B5-6D64-7840-BFE9-93DBCB6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897E-C5DB-D94C-9E65-8A43BB9D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70"/>
            <a:ext cx="11049000" cy="5246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time is T</a:t>
            </a:r>
          </a:p>
          <a:p>
            <a:r>
              <a:rPr lang="en-US" dirty="0"/>
              <a:t>Suppose:</a:t>
            </a:r>
          </a:p>
          <a:p>
            <a:pPr lvl="1"/>
            <a:r>
              <a:rPr lang="en-US" dirty="0"/>
              <a:t>Ignore transmission delays for this example</a:t>
            </a:r>
          </a:p>
          <a:p>
            <a:pPr lvl="1"/>
            <a:r>
              <a:rPr lang="en-US" dirty="0"/>
              <a:t>Sender transmits at highest rate with ACK clocking (steady state)</a:t>
            </a:r>
          </a:p>
          <a:p>
            <a:pPr lvl="1"/>
            <a:endParaRPr lang="en-US" dirty="0"/>
          </a:p>
          <a:p>
            <a:r>
              <a:rPr lang="en-US" dirty="0"/>
              <a:t>Q1: What’s the queueing delay at the bottleneck link?</a:t>
            </a:r>
          </a:p>
          <a:p>
            <a:endParaRPr lang="en-US" dirty="0"/>
          </a:p>
          <a:p>
            <a:r>
              <a:rPr lang="en-US" dirty="0"/>
              <a:t>Q2: how much data is in flight over a single RTT?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 * T</a:t>
            </a:r>
          </a:p>
          <a:p>
            <a:pPr lvl="1"/>
            <a:r>
              <a:rPr lang="en-US" dirty="0"/>
              <a:t>ACKs take time T to arrive (total RTT = propagation RTT)</a:t>
            </a:r>
          </a:p>
          <a:p>
            <a:pPr lvl="1"/>
            <a:r>
              <a:rPr lang="en-US" dirty="0"/>
              <a:t>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20247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 (BDP)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pipe” at steady state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28605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</a:t>
            </a:r>
            <a:r>
              <a:rPr lang="en-US" sz="4000" dirty="0" err="1">
                <a:latin typeface="Courier" pitchFamily="2" charset="0"/>
              </a:rPr>
              <a:t>cwnd</a:t>
            </a:r>
            <a:r>
              <a:rPr lang="en-US" dirty="0"/>
              <a:t> &lt; C * 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i.e., the bottleneck link isn’t kept fully busy</a:t>
            </a:r>
          </a:p>
          <a:p>
            <a:r>
              <a:rPr lang="en-US" dirty="0"/>
              <a:t>i.e., the sender is sending </a:t>
            </a:r>
            <a:r>
              <a:rPr lang="en-US" dirty="0">
                <a:solidFill>
                  <a:srgbClr val="C00000"/>
                </a:solidFill>
              </a:rPr>
              <a:t>even slower </a:t>
            </a:r>
            <a:r>
              <a:rPr lang="en-US" dirty="0"/>
              <a:t>than the bottleneck link</a:t>
            </a:r>
          </a:p>
          <a:p>
            <a:r>
              <a:rPr lang="en-US" dirty="0"/>
              <a:t>Since window = min(flow control window, congestion window)</a:t>
            </a:r>
          </a:p>
          <a:p>
            <a:pPr lvl="1"/>
            <a:r>
              <a:rPr lang="en-US" dirty="0"/>
              <a:t>Flow control window must be larger than the BDP to use network effectively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101237" y="4344784"/>
            <a:ext cx="919369" cy="1601152"/>
            <a:chOff x="2695597" y="2211184"/>
            <a:chExt cx="91936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051681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69559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614711" y="5018411"/>
            <a:ext cx="3231816" cy="290650"/>
            <a:chOff x="4232822" y="2884811"/>
            <a:chExt cx="3231816" cy="290650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232822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72589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512353" y="2884811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56659"/>
            <a:ext cx="1926382" cy="1613590"/>
            <a:chOff x="8161600" y="2223059"/>
            <a:chExt cx="1926382" cy="1613590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9009717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857204" y="2223059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92926" y="1815369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3852758" y="6273225"/>
            <a:ext cx="4082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Data in flight &lt; C * 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B55F6-390C-1641-B048-B6D61A187B11}"/>
              </a:ext>
            </a:extLst>
          </p:cNvPr>
          <p:cNvSpPr txBox="1"/>
          <p:nvPr/>
        </p:nvSpPr>
        <p:spPr>
          <a:xfrm>
            <a:off x="3077605" y="3967701"/>
            <a:ext cx="515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Not back-to-back on bottleneck! 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AC9E1B5-642A-7B49-873E-D51B8B013FE2}"/>
              </a:ext>
            </a:extLst>
          </p:cNvPr>
          <p:cNvCxnSpPr>
            <a:cxnSpLocks/>
          </p:cNvCxnSpPr>
          <p:nvPr/>
        </p:nvCxnSpPr>
        <p:spPr>
          <a:xfrm>
            <a:off x="4324454" y="4616004"/>
            <a:ext cx="55662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865502-2654-2045-BA69-60367897944C}"/>
              </a:ext>
            </a:extLst>
          </p:cNvPr>
          <p:cNvCxnSpPr>
            <a:cxnSpLocks/>
          </p:cNvCxnSpPr>
          <p:nvPr/>
        </p:nvCxnSpPr>
        <p:spPr>
          <a:xfrm>
            <a:off x="5485260" y="4616004"/>
            <a:ext cx="55662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64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C91F61-ADAE-C74A-B3FC-85014B4D34BB}"/>
              </a:ext>
            </a:extLst>
          </p:cNvPr>
          <p:cNvSpPr txBox="1"/>
          <p:nvPr/>
        </p:nvSpPr>
        <p:spPr>
          <a:xfrm>
            <a:off x="9303620" y="1771220"/>
            <a:ext cx="267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Packets come out of the bottleneck  link and queue at rate C, no faster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17B132-EA5A-DE46-9753-804F11CF4B96}"/>
              </a:ext>
            </a:extLst>
          </p:cNvPr>
          <p:cNvCxnSpPr>
            <a:cxnSpLocks/>
          </p:cNvCxnSpPr>
          <p:nvPr/>
        </p:nvCxnSpPr>
        <p:spPr>
          <a:xfrm flipH="1">
            <a:off x="8657543" y="2739868"/>
            <a:ext cx="580350" cy="77099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9E18051-4E2C-E84B-84EE-60A93806EDB3}"/>
              </a:ext>
            </a:extLst>
          </p:cNvPr>
          <p:cNvSpPr/>
          <p:nvPr/>
        </p:nvSpPr>
        <p:spPr>
          <a:xfrm rot="16200000">
            <a:off x="8323277" y="2853725"/>
            <a:ext cx="651353" cy="212669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2" grpId="0"/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1800</Words>
  <Application>Microsoft Macintosh PowerPoint</Application>
  <PresentationFormat>Widescreen</PresentationFormat>
  <Paragraphs>374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</vt:lpstr>
      <vt:lpstr>Helvetica</vt:lpstr>
      <vt:lpstr>Times New Roman</vt:lpstr>
      <vt:lpstr>Office Theme</vt:lpstr>
      <vt:lpstr>Congestion Control (Part 3)</vt:lpstr>
      <vt:lpstr>PowerPoint Presentation</vt:lpstr>
      <vt:lpstr>Review: TCP New Reno</vt:lpstr>
      <vt:lpstr>Review: Goal of steady state operation</vt:lpstr>
      <vt:lpstr>Bandwidth-Delay Product</vt:lpstr>
      <vt:lpstr>Steady state cwnd for a single flow</vt:lpstr>
      <vt:lpstr>The Bandwidth-Delay Product</vt:lpstr>
      <vt:lpstr>What happens if cwnd &lt; C * T?</vt:lpstr>
      <vt:lpstr>The Bandwidth-Delay Product</vt:lpstr>
      <vt:lpstr>Router buffers and the max cwnd</vt:lpstr>
      <vt:lpstr>Summary</vt:lpstr>
      <vt:lpstr>Detecting and Reacting to Packet Loss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Summary: TCP loss detection &amp;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3648</cp:revision>
  <dcterms:created xsi:type="dcterms:W3CDTF">2019-01-23T03:40:12Z</dcterms:created>
  <dcterms:modified xsi:type="dcterms:W3CDTF">2022-03-25T03:05:01Z</dcterms:modified>
</cp:coreProperties>
</file>