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87" r:id="rId2"/>
    <p:sldId id="266" r:id="rId3"/>
    <p:sldId id="397" r:id="rId4"/>
    <p:sldId id="267" r:id="rId5"/>
    <p:sldId id="268" r:id="rId6"/>
    <p:sldId id="399" r:id="rId7"/>
    <p:sldId id="275" r:id="rId8"/>
    <p:sldId id="276" r:id="rId9"/>
    <p:sldId id="277" r:id="rId10"/>
    <p:sldId id="278" r:id="rId11"/>
    <p:sldId id="279" r:id="rId12"/>
    <p:sldId id="396" r:id="rId13"/>
    <p:sldId id="280" r:id="rId14"/>
    <p:sldId id="281" r:id="rId15"/>
    <p:sldId id="282" r:id="rId16"/>
    <p:sldId id="388" r:id="rId17"/>
    <p:sldId id="402" r:id="rId18"/>
    <p:sldId id="283" r:id="rId19"/>
    <p:sldId id="407" r:id="rId20"/>
    <p:sldId id="403" r:id="rId21"/>
    <p:sldId id="394" r:id="rId22"/>
    <p:sldId id="379" r:id="rId23"/>
    <p:sldId id="404" r:id="rId24"/>
    <p:sldId id="406" r:id="rId25"/>
    <p:sldId id="408" r:id="rId26"/>
    <p:sldId id="405" r:id="rId27"/>
    <p:sldId id="313" r:id="rId28"/>
    <p:sldId id="337" r:id="rId29"/>
    <p:sldId id="297" r:id="rId30"/>
    <p:sldId id="299" r:id="rId31"/>
    <p:sldId id="401" r:id="rId32"/>
    <p:sldId id="298" r:id="rId33"/>
    <p:sldId id="303" r:id="rId34"/>
    <p:sldId id="302" r:id="rId35"/>
    <p:sldId id="304" r:id="rId36"/>
    <p:sldId id="319" r:id="rId37"/>
    <p:sldId id="33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2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7E884-FB06-D341-97B2-18E8B791B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274A8-40C6-D148-AA3D-8D2B5A91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7D62-01E8-C547-8CE5-D909A80FC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4AE9-C274-844C-8243-9ECC764F2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8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Circuit &amp; Packet Switching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493BB0B-4F20-9A44-84C7-FD30E04E2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4035" name="Line 3">
            <a:extLst>
              <a:ext uri="{FF2B5EF4-FFF2-40B4-BE49-F238E27FC236}">
                <a16:creationId xmlns:a16="http://schemas.microsoft.com/office/drawing/2014/main" id="{EDDAFD1A-5E66-6B41-8B09-2A8D57FED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Line 4">
            <a:extLst>
              <a:ext uri="{FF2B5EF4-FFF2-40B4-BE49-F238E27FC236}">
                <a16:creationId xmlns:a16="http://schemas.microsoft.com/office/drawing/2014/main" id="{97942542-F1F0-6647-A3AB-AAC24B027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7" name="Freeform 5">
            <a:extLst>
              <a:ext uri="{FF2B5EF4-FFF2-40B4-BE49-F238E27FC236}">
                <a16:creationId xmlns:a16="http://schemas.microsoft.com/office/drawing/2014/main" id="{A1EE8F33-1F3A-3344-AA1C-5D85863C6F6F}"/>
              </a:ext>
            </a:extLst>
          </p:cNvPr>
          <p:cNvSpPr>
            <a:spLocks/>
          </p:cNvSpPr>
          <p:nvPr/>
        </p:nvSpPr>
        <p:spPr bwMode="auto">
          <a:xfrm>
            <a:off x="4130676" y="24050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Freeform 6">
            <a:extLst>
              <a:ext uri="{FF2B5EF4-FFF2-40B4-BE49-F238E27FC236}">
                <a16:creationId xmlns:a16="http://schemas.microsoft.com/office/drawing/2014/main" id="{8303817E-BD8E-C943-9892-BFF8BA2A2F15}"/>
              </a:ext>
            </a:extLst>
          </p:cNvPr>
          <p:cNvSpPr>
            <a:spLocks/>
          </p:cNvSpPr>
          <p:nvPr/>
        </p:nvSpPr>
        <p:spPr bwMode="auto">
          <a:xfrm>
            <a:off x="5440364" y="3095625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>
            <a:extLst>
              <a:ext uri="{FF2B5EF4-FFF2-40B4-BE49-F238E27FC236}">
                <a16:creationId xmlns:a16="http://schemas.microsoft.com/office/drawing/2014/main" id="{79CB54E0-8051-F941-ADD4-F6A919CA5A90}"/>
              </a:ext>
            </a:extLst>
          </p:cNvPr>
          <p:cNvSpPr>
            <a:spLocks/>
          </p:cNvSpPr>
          <p:nvPr/>
        </p:nvSpPr>
        <p:spPr bwMode="auto">
          <a:xfrm>
            <a:off x="6750051" y="37639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0F130529-385A-E04C-802C-D071B0208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71C8C473-8994-7C4F-B1AD-12E4E6787A3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42" name="Freeform 10">
            <a:extLst>
              <a:ext uri="{FF2B5EF4-FFF2-40B4-BE49-F238E27FC236}">
                <a16:creationId xmlns:a16="http://schemas.microsoft.com/office/drawing/2014/main" id="{677FA9AC-50C3-D64D-90F5-D4E22FC82D82}"/>
              </a:ext>
            </a:extLst>
          </p:cNvPr>
          <p:cNvSpPr>
            <a:spLocks/>
          </p:cNvSpPr>
          <p:nvPr/>
        </p:nvSpPr>
        <p:spPr bwMode="auto">
          <a:xfrm>
            <a:off x="4130675" y="4537075"/>
            <a:ext cx="3932238" cy="1322388"/>
          </a:xfrm>
          <a:custGeom>
            <a:avLst/>
            <a:gdLst>
              <a:gd name="T0" fmla="*/ 0 w 2477"/>
              <a:gd name="T1" fmla="*/ 0 h 833"/>
              <a:gd name="T2" fmla="*/ 2147483647 w 2477"/>
              <a:gd name="T3" fmla="*/ 2147483647 h 833"/>
              <a:gd name="T4" fmla="*/ 2147483647 w 2477"/>
              <a:gd name="T5" fmla="*/ 2147483647 h 833"/>
              <a:gd name="T6" fmla="*/ 0 w 2477"/>
              <a:gd name="T7" fmla="*/ 2147483647 h 833"/>
              <a:gd name="T8" fmla="*/ 0 w 2477"/>
              <a:gd name="T9" fmla="*/ 0 h 8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7" h="833">
                <a:moveTo>
                  <a:pt x="0" y="0"/>
                </a:moveTo>
                <a:lnTo>
                  <a:pt x="2476" y="307"/>
                </a:lnTo>
                <a:lnTo>
                  <a:pt x="2476" y="832"/>
                </a:lnTo>
                <a:lnTo>
                  <a:pt x="0" y="592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20C6D3D0-B2CE-E044-BC1D-2C30C028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9269A5FA-E139-CD41-80F4-35BD3897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6D9D8B5D-ECF8-0F41-A1A1-460C4D88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AA5364CF-8CFB-524A-99C1-D4396A4B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4047" name="Line 15">
            <a:extLst>
              <a:ext uri="{FF2B5EF4-FFF2-40B4-BE49-F238E27FC236}">
                <a16:creationId xmlns:a16="http://schemas.microsoft.com/office/drawing/2014/main" id="{C2F34E10-9ED2-FF4F-A972-4E6F4528A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F08B86F4-C12E-314A-87BC-7E8761F32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9" name="Rectangle 17">
            <a:extLst>
              <a:ext uri="{FF2B5EF4-FFF2-40B4-BE49-F238E27FC236}">
                <a16:creationId xmlns:a16="http://schemas.microsoft.com/office/drawing/2014/main" id="{B1D061C1-C85E-7C4B-A71E-73D0D6F6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1" y="5016500"/>
            <a:ext cx="6732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44050" name="Rectangle 18">
            <a:extLst>
              <a:ext uri="{FF2B5EF4-FFF2-40B4-BE49-F238E27FC236}">
                <a16:creationId xmlns:a16="http://schemas.microsoft.com/office/drawing/2014/main" id="{7F49C5B2-9323-BD4B-80C4-87EBF0D3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3967164"/>
            <a:ext cx="138659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accept signal</a:t>
            </a:r>
          </a:p>
        </p:txBody>
      </p:sp>
      <p:sp>
        <p:nvSpPr>
          <p:cNvPr id="44051" name="Rectangle 19">
            <a:extLst>
              <a:ext uri="{FF2B5EF4-FFF2-40B4-BE49-F238E27FC236}">
                <a16:creationId xmlns:a16="http://schemas.microsoft.com/office/drawing/2014/main" id="{C9C1C2D9-8CD6-D24A-ABC7-E16719B9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9" y="1698626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request signal</a:t>
            </a: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90E8392D-1D4F-5C47-B7D0-A4CA87FFD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1952625"/>
            <a:ext cx="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4CAB728F-BBBC-FA4C-B3F3-DFD761640E2E}"/>
              </a:ext>
            </a:extLst>
          </p:cNvPr>
          <p:cNvSpPr>
            <a:spLocks/>
          </p:cNvSpPr>
          <p:nvPr/>
        </p:nvSpPr>
        <p:spPr bwMode="auto">
          <a:xfrm>
            <a:off x="5511800" y="1833564"/>
            <a:ext cx="596900" cy="1239837"/>
          </a:xfrm>
          <a:custGeom>
            <a:avLst/>
            <a:gdLst>
              <a:gd name="T0" fmla="*/ 0 w 376"/>
              <a:gd name="T1" fmla="*/ 0 h 781"/>
              <a:gd name="T2" fmla="*/ 2147483647 w 376"/>
              <a:gd name="T3" fmla="*/ 0 h 781"/>
              <a:gd name="T4" fmla="*/ 2147483647 w 376"/>
              <a:gd name="T5" fmla="*/ 2147483647 h 7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" h="781">
                <a:moveTo>
                  <a:pt x="0" y="0"/>
                </a:moveTo>
                <a:lnTo>
                  <a:pt x="375" y="0"/>
                </a:lnTo>
                <a:lnTo>
                  <a:pt x="375" y="7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>
            <a:extLst>
              <a:ext uri="{FF2B5EF4-FFF2-40B4-BE49-F238E27FC236}">
                <a16:creationId xmlns:a16="http://schemas.microsoft.com/office/drawing/2014/main" id="{F5837F4E-C90A-F947-9CF8-DE865C3FE72A}"/>
              </a:ext>
            </a:extLst>
          </p:cNvPr>
          <p:cNvSpPr>
            <a:spLocks/>
          </p:cNvSpPr>
          <p:nvPr/>
        </p:nvSpPr>
        <p:spPr bwMode="auto">
          <a:xfrm>
            <a:off x="6118225" y="1833564"/>
            <a:ext cx="1360488" cy="1895475"/>
          </a:xfrm>
          <a:custGeom>
            <a:avLst/>
            <a:gdLst>
              <a:gd name="T0" fmla="*/ 0 w 857"/>
              <a:gd name="T1" fmla="*/ 0 h 1194"/>
              <a:gd name="T2" fmla="*/ 2147483647 w 857"/>
              <a:gd name="T3" fmla="*/ 0 h 1194"/>
              <a:gd name="T4" fmla="*/ 2147483647 w 857"/>
              <a:gd name="T5" fmla="*/ 2147483647 h 1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7" h="1194">
                <a:moveTo>
                  <a:pt x="0" y="0"/>
                </a:moveTo>
                <a:lnTo>
                  <a:pt x="856" y="0"/>
                </a:lnTo>
                <a:lnTo>
                  <a:pt x="856" y="119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CC5CC9A6-F76D-9C4B-8582-17F9FBADF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537075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184ECB8C-AB18-A542-B324-631975E6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725" y="4652964"/>
            <a:ext cx="10923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Data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Transmission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57" name="Line 25">
            <a:extLst>
              <a:ext uri="{FF2B5EF4-FFF2-40B4-BE49-F238E27FC236}">
                <a16:creationId xmlns:a16="http://schemas.microsoft.com/office/drawing/2014/main" id="{72EB2D1B-C372-CB4A-8673-960E90984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6864" y="2629562"/>
            <a:ext cx="132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8" name="Line 26">
            <a:extLst>
              <a:ext uri="{FF2B5EF4-FFF2-40B4-BE49-F238E27FC236}">
                <a16:creationId xmlns:a16="http://schemas.microsoft.com/office/drawing/2014/main" id="{1E9F7E87-5E39-A64B-B460-8BD7E8DD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451" y="2414589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9" name="Rectangle 27">
            <a:extLst>
              <a:ext uri="{FF2B5EF4-FFF2-40B4-BE49-F238E27FC236}">
                <a16:creationId xmlns:a16="http://schemas.microsoft.com/office/drawing/2014/main" id="{9C13AA0E-7029-6142-B98F-003263D4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8" y="2386014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Propagation Delay</a:t>
            </a:r>
          </a:p>
        </p:txBody>
      </p:sp>
      <p:sp>
        <p:nvSpPr>
          <p:cNvPr id="44061" name="Line 29">
            <a:extLst>
              <a:ext uri="{FF2B5EF4-FFF2-40B4-BE49-F238E27FC236}">
                <a16:creationId xmlns:a16="http://schemas.microsoft.com/office/drawing/2014/main" id="{0EF94EDE-9B7D-9B40-AB52-D0B6C3624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465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2" name="Rectangle 30">
            <a:extLst>
              <a:ext uri="{FF2B5EF4-FFF2-40B4-BE49-F238E27FC236}">
                <a16:creationId xmlns:a16="http://schemas.microsoft.com/office/drawing/2014/main" id="{150399C4-212D-964E-87B5-EE1334C9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2" y="3413126"/>
            <a:ext cx="15396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8F5B5338-96ED-D643-8181-BF3108A98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4" name="Freeform 32">
            <a:extLst>
              <a:ext uri="{FF2B5EF4-FFF2-40B4-BE49-F238E27FC236}">
                <a16:creationId xmlns:a16="http://schemas.microsoft.com/office/drawing/2014/main" id="{B54319A7-480F-844F-9FF2-1A277214CB09}"/>
              </a:ext>
            </a:extLst>
          </p:cNvPr>
          <p:cNvSpPr>
            <a:spLocks/>
          </p:cNvSpPr>
          <p:nvPr/>
        </p:nvSpPr>
        <p:spPr bwMode="auto">
          <a:xfrm flipV="1">
            <a:off x="4122739" y="4117976"/>
            <a:ext cx="3932237" cy="352425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Slide Number Placeholder 1">
            <a:extLst>
              <a:ext uri="{FF2B5EF4-FFF2-40B4-BE49-F238E27FC236}">
                <a16:creationId xmlns:a16="http://schemas.microsoft.com/office/drawing/2014/main" id="{7170685D-5D4A-7444-BFD3-1B113B5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B6A40-0C06-5446-AD99-3F9D2FA8488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80C057A7-7679-F241-BC8C-F92401C9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8FEAA9C-5892-DC48-ADE1-73C8BF65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3FF6E108-87F8-F640-B39F-9DC62251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2E583B4-1F53-6F46-8F8A-D278C7D0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25">
            <a:extLst>
              <a:ext uri="{FF2B5EF4-FFF2-40B4-BE49-F238E27FC236}">
                <a16:creationId xmlns:a16="http://schemas.microsoft.com/office/drawing/2014/main" id="{A0F42D79-B371-2042-BD5D-A09FC3F20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5451" y="2703513"/>
            <a:ext cx="6349" cy="410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5315396-8C02-194D-BE91-8ABA395B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2501146"/>
            <a:ext cx="112077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Resource reservation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20402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A49C5DCE-8414-134E-A6BF-A782ECA97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Each message is addressed to a destination</a:t>
            </a: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Header: </a:t>
            </a:r>
            <a:r>
              <a:rPr lang="en-US" altLang="en-US" dirty="0">
                <a:ea typeface="MS PGothic" pitchFamily="34" charset="-128"/>
              </a:rPr>
              <a:t>metadata that denotes how to process a message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Typically includes a destination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address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The message “hops” from node to node through a network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while allocating only one link at a time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Compare to circuit switching: all links reserved at the same time, regardless of use.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Analogy: Postal service</a:t>
            </a:r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3FB0ABC6-DBED-F448-B06B-95ED983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ACADC-DD28-7E4B-8B07-C114B096CB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C1EAE-09FD-CB48-B42F-270CDCF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Message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6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B6AA-1C46-9F40-9AC1-BBC03F2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3CCB-C00B-0845-85D3-7579A148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When the entire message is received at a router, the next step and link in its journey are selected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If this selected link is busy, the message waits in a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</a:t>
            </a:r>
            <a:r>
              <a:rPr lang="en-US" altLang="en-US" dirty="0">
                <a:ea typeface="MS PGothic" pitchFamily="34" charset="-128"/>
              </a:rPr>
              <a:t> until the link becomes free</a:t>
            </a:r>
          </a:p>
          <a:p>
            <a:pPr>
              <a:defRPr/>
            </a:pPr>
            <a:endParaRPr lang="en-US" b="1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Store and forward</a:t>
            </a:r>
            <a:r>
              <a:rPr lang="en-US" dirty="0">
                <a:ea typeface="ＭＳ Ｐゴシック" charset="0"/>
              </a:rPr>
              <a:t> switching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Router waits for all message bits to arrive on incoming link before sending the first bit on outgoing link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Alternative: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cut–through</a:t>
            </a:r>
            <a:r>
              <a:rPr lang="en-US" dirty="0">
                <a:ea typeface="ＭＳ Ｐゴシック" charset="0"/>
              </a:rPr>
              <a:t> switching sends bits as they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4B22F0-F904-0C44-BF52-98A0AC6CD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Message Switching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20D1071B-1EA3-414B-ABB4-EDCCCAA9C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0BAFA3C5-634B-364A-9A8F-E0E6F173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F9B2D7B4-FA85-3341-B722-0DEB99FCF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00BE090E-8D78-CA47-8B37-7D4E111F0C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716A208-FB69-0E47-B0A1-8084BE57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A7F15E72-A974-B843-A4C7-715A85AA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4F27C23A-99CE-7843-B02C-38F2575F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A40550C-1A0A-DA42-B626-19F10D1C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857D9646-DC13-DB42-91DA-C4EEC5273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F19D39EA-F5D7-BA42-AD5F-2B9BDB4C5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3" name="Group 13">
            <a:extLst>
              <a:ext uri="{FF2B5EF4-FFF2-40B4-BE49-F238E27FC236}">
                <a16:creationId xmlns:a16="http://schemas.microsoft.com/office/drawing/2014/main" id="{64A8E36B-8771-284B-BF39-0CB8E9112505}"/>
              </a:ext>
            </a:extLst>
          </p:cNvPr>
          <p:cNvGrpSpPr>
            <a:grpSpLocks/>
          </p:cNvGrpSpPr>
          <p:nvPr/>
        </p:nvGrpSpPr>
        <p:grpSpPr bwMode="auto">
          <a:xfrm>
            <a:off x="4119564" y="2405064"/>
            <a:ext cx="1322387" cy="941387"/>
            <a:chOff x="1635" y="1515"/>
            <a:chExt cx="833" cy="593"/>
          </a:xfrm>
        </p:grpSpPr>
        <p:sp>
          <p:nvSpPr>
            <p:cNvPr id="46111" name="Freeform 14">
              <a:extLst>
                <a:ext uri="{FF2B5EF4-FFF2-40B4-BE49-F238E27FC236}">
                  <a16:creationId xmlns:a16="http://schemas.microsoft.com/office/drawing/2014/main" id="{02B51135-D86B-404B-B2B7-60936FF6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67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15">
              <a:extLst>
                <a:ext uri="{FF2B5EF4-FFF2-40B4-BE49-F238E27FC236}">
                  <a16:creationId xmlns:a16="http://schemas.microsoft.com/office/drawing/2014/main" id="{4E7BD0B1-2EBE-1C4E-93D4-645119D9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Rectangle 16">
              <a:extLst>
                <a:ext uri="{FF2B5EF4-FFF2-40B4-BE49-F238E27FC236}">
                  <a16:creationId xmlns:a16="http://schemas.microsoft.com/office/drawing/2014/main" id="{6345848E-AF5E-A34A-9322-B5D4F1BB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73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4" name="Group 17">
            <a:extLst>
              <a:ext uri="{FF2B5EF4-FFF2-40B4-BE49-F238E27FC236}">
                <a16:creationId xmlns:a16="http://schemas.microsoft.com/office/drawing/2014/main" id="{C197FA88-2BEC-3E4B-87DA-0A08D32F44CB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3571875"/>
            <a:ext cx="1322388" cy="941388"/>
            <a:chOff x="2460" y="2250"/>
            <a:chExt cx="833" cy="593"/>
          </a:xfrm>
        </p:grpSpPr>
        <p:sp>
          <p:nvSpPr>
            <p:cNvPr id="46108" name="Freeform 18">
              <a:extLst>
                <a:ext uri="{FF2B5EF4-FFF2-40B4-BE49-F238E27FC236}">
                  <a16:creationId xmlns:a16="http://schemas.microsoft.com/office/drawing/2014/main" id="{CD08CD0D-5681-9140-90D4-A54B3A3B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302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19">
              <a:extLst>
                <a:ext uri="{FF2B5EF4-FFF2-40B4-BE49-F238E27FC236}">
                  <a16:creationId xmlns:a16="http://schemas.microsoft.com/office/drawing/2014/main" id="{F54559A3-577C-964E-9E61-CF4FD107B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25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Rectangle 20">
              <a:extLst>
                <a:ext uri="{FF2B5EF4-FFF2-40B4-BE49-F238E27FC236}">
                  <a16:creationId xmlns:a16="http://schemas.microsoft.com/office/drawing/2014/main" id="{52C2FE23-8E1F-C747-802A-43BA85DF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46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5" name="Group 21">
            <a:extLst>
              <a:ext uri="{FF2B5EF4-FFF2-40B4-BE49-F238E27FC236}">
                <a16:creationId xmlns:a16="http://schemas.microsoft.com/office/drawing/2014/main" id="{8E3662DB-BC85-B64D-BBFF-77F872E7175F}"/>
              </a:ext>
            </a:extLst>
          </p:cNvPr>
          <p:cNvGrpSpPr>
            <a:grpSpLocks/>
          </p:cNvGrpSpPr>
          <p:nvPr/>
        </p:nvGrpSpPr>
        <p:grpSpPr bwMode="auto">
          <a:xfrm>
            <a:off x="6738939" y="4751389"/>
            <a:ext cx="1322387" cy="941387"/>
            <a:chOff x="3285" y="2993"/>
            <a:chExt cx="833" cy="593"/>
          </a:xfrm>
        </p:grpSpPr>
        <p:sp>
          <p:nvSpPr>
            <p:cNvPr id="46105" name="Freeform 22">
              <a:extLst>
                <a:ext uri="{FF2B5EF4-FFF2-40B4-BE49-F238E27FC236}">
                  <a16:creationId xmlns:a16="http://schemas.microsoft.com/office/drawing/2014/main" id="{CFFE213D-AE66-2347-A433-0063527F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3045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>
              <a:extLst>
                <a:ext uri="{FF2B5EF4-FFF2-40B4-BE49-F238E27FC236}">
                  <a16:creationId xmlns:a16="http://schemas.microsoft.com/office/drawing/2014/main" id="{910E016A-2E8E-104E-916A-1D587945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99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Rectangle 24">
              <a:extLst>
                <a:ext uri="{FF2B5EF4-FFF2-40B4-BE49-F238E27FC236}">
                  <a16:creationId xmlns:a16="http://schemas.microsoft.com/office/drawing/2014/main" id="{CCFEB79A-ACFF-B042-84A7-F3B4ECF9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210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sp>
        <p:nvSpPr>
          <p:cNvPr id="46096" name="Line 25">
            <a:extLst>
              <a:ext uri="{FF2B5EF4-FFF2-40B4-BE49-F238E27FC236}">
                <a16:creationId xmlns:a16="http://schemas.microsoft.com/office/drawing/2014/main" id="{C510DD8E-08F8-EE4D-92EC-6B509056E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888" y="4524376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7" name="Rectangle 26">
            <a:extLst>
              <a:ext uri="{FF2B5EF4-FFF2-40B4-BE49-F238E27FC236}">
                <a16:creationId xmlns:a16="http://schemas.microsoft.com/office/drawing/2014/main" id="{ED34F47F-3E82-BE4B-9104-E9BE96AD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371632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46099" name="Line 28">
            <a:extLst>
              <a:ext uri="{FF2B5EF4-FFF2-40B4-BE49-F238E27FC236}">
                <a16:creationId xmlns:a16="http://schemas.microsoft.com/office/drawing/2014/main" id="{7C67682A-E848-C743-AF64-A60AD5D95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4"/>
            <a:ext cx="0" cy="3309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Rectangle 29">
            <a:extLst>
              <a:ext uri="{FF2B5EF4-FFF2-40B4-BE49-F238E27FC236}">
                <a16:creationId xmlns:a16="http://schemas.microsoft.com/office/drawing/2014/main" id="{DABAB86C-6EAB-C144-84FC-053D1082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40801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6101" name="Line 30">
            <a:extLst>
              <a:ext uri="{FF2B5EF4-FFF2-40B4-BE49-F238E27FC236}">
                <a16:creationId xmlns:a16="http://schemas.microsoft.com/office/drawing/2014/main" id="{EFA03CE4-8B3C-0E45-A3EA-6EC8C1B28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31">
            <a:extLst>
              <a:ext uri="{FF2B5EF4-FFF2-40B4-BE49-F238E27FC236}">
                <a16:creationId xmlns:a16="http://schemas.microsoft.com/office/drawing/2014/main" id="{5E52EE54-FB37-1340-83BF-B2768C11C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Rectangle 32">
            <a:extLst>
              <a:ext uri="{FF2B5EF4-FFF2-40B4-BE49-F238E27FC236}">
                <a16:creationId xmlns:a16="http://schemas.microsoft.com/office/drawing/2014/main" id="{A143E9A6-B6C6-324A-8734-E68A8A74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6104" name="Slide Number Placeholder 1">
            <a:extLst>
              <a:ext uri="{FF2B5EF4-FFF2-40B4-BE49-F238E27FC236}">
                <a16:creationId xmlns:a16="http://schemas.microsoft.com/office/drawing/2014/main" id="{C2081ED5-9C75-0046-A94D-0D60E32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33C04-05BE-9845-8A09-FA51C1A13B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CACC6355-AF7E-A740-9E15-7AB90908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7FE6A55-1EB9-FF46-95B1-2D810E31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4095A61-457F-AC4E-BE00-D01D193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F2A1044A-748A-3844-AE6F-A2D77083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1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D7B02CAE-6B11-714F-96B7-EDDBB2D78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Messages are split into smaller pieces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packets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have a maximum length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numbered and addressed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sent through the network one at a time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Pipelining: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different parts of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a message concurrently transmitted over different links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Provides higher utilization of link resources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7FE5DF6F-5BBA-564E-9A9B-B3B9DB01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EFFFB-2B44-404B-A4D8-32F36F9D84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1D09B2-E05A-AD47-8CFA-716A3A97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DCBC37-4625-0B4B-9ADA-839D3EFE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Packet switching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697EEA6F-FE04-4546-9A89-2AC9DDBF0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0CBD7264-2CF7-8146-804A-CF9CFE24C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F87E575-E5D6-8740-B664-9524030941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743990D-2D00-D640-A1CE-849599CA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4E62702-C1D2-7042-A27B-486DF76A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10E6A3F4-E5EB-D643-8AD2-0B19534C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22E888EA-1D14-E44C-98CF-15B3E12F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grpSp>
        <p:nvGrpSpPr>
          <p:cNvPr id="48139" name="Group 11">
            <a:extLst>
              <a:ext uri="{FF2B5EF4-FFF2-40B4-BE49-F238E27FC236}">
                <a16:creationId xmlns:a16="http://schemas.microsoft.com/office/drawing/2014/main" id="{9659FE34-2EE3-E840-AE9C-B2DF582946CD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2405064"/>
            <a:ext cx="1331912" cy="1443037"/>
            <a:chOff x="1633" y="1515"/>
            <a:chExt cx="839" cy="909"/>
          </a:xfrm>
        </p:grpSpPr>
        <p:sp>
          <p:nvSpPr>
            <p:cNvPr id="48169" name="Freeform 12">
              <a:extLst>
                <a:ext uri="{FF2B5EF4-FFF2-40B4-BE49-F238E27FC236}">
                  <a16:creationId xmlns:a16="http://schemas.microsoft.com/office/drawing/2014/main" id="{4C365B60-3A53-8F48-9F2C-7B1585DF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75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">
              <a:extLst>
                <a:ext uri="{FF2B5EF4-FFF2-40B4-BE49-F238E27FC236}">
                  <a16:creationId xmlns:a16="http://schemas.microsoft.com/office/drawing/2014/main" id="{F4935ABD-8E19-4641-AEC6-F578A213F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Rectangle 14">
              <a:extLst>
                <a:ext uri="{FF2B5EF4-FFF2-40B4-BE49-F238E27FC236}">
                  <a16:creationId xmlns:a16="http://schemas.microsoft.com/office/drawing/2014/main" id="{548BC88B-2132-794F-974C-28ABD10DF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66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72" name="Freeform 15">
              <a:extLst>
                <a:ext uri="{FF2B5EF4-FFF2-40B4-BE49-F238E27FC236}">
                  <a16:creationId xmlns:a16="http://schemas.microsoft.com/office/drawing/2014/main" id="{5CC361D0-9D69-1747-AB54-A15DE0DD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1849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6">
              <a:extLst>
                <a:ext uri="{FF2B5EF4-FFF2-40B4-BE49-F238E27FC236}">
                  <a16:creationId xmlns:a16="http://schemas.microsoft.com/office/drawing/2014/main" id="{98F5DDD6-3D7D-E04C-99ED-805A5522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789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Rectangle 17">
              <a:extLst>
                <a:ext uri="{FF2B5EF4-FFF2-40B4-BE49-F238E27FC236}">
                  <a16:creationId xmlns:a16="http://schemas.microsoft.com/office/drawing/2014/main" id="{9883A6E8-4BC3-6E44-97A5-275FB190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938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75" name="Freeform 18">
              <a:extLst>
                <a:ext uri="{FF2B5EF4-FFF2-40B4-BE49-F238E27FC236}">
                  <a16:creationId xmlns:a16="http://schemas.microsoft.com/office/drawing/2014/main" id="{03019780-7ADE-5E48-A0E8-2CBAEBF3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213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9">
              <a:extLst>
                <a:ext uri="{FF2B5EF4-FFF2-40B4-BE49-F238E27FC236}">
                  <a16:creationId xmlns:a16="http://schemas.microsoft.com/office/drawing/2014/main" id="{D9072565-219F-504C-8948-16519B2A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" y="207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Rectangle 20">
              <a:extLst>
                <a:ext uri="{FF2B5EF4-FFF2-40B4-BE49-F238E27FC236}">
                  <a16:creationId xmlns:a16="http://schemas.microsoft.com/office/drawing/2014/main" id="{2182B519-97D5-DD47-8CA0-A90A1505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21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0" name="Group 21">
            <a:extLst>
              <a:ext uri="{FF2B5EF4-FFF2-40B4-BE49-F238E27FC236}">
                <a16:creationId xmlns:a16="http://schemas.microsoft.com/office/drawing/2014/main" id="{7B7CD920-B9B5-2B4C-BFB0-1824CE289406}"/>
              </a:ext>
            </a:extLst>
          </p:cNvPr>
          <p:cNvGrpSpPr>
            <a:grpSpLocks/>
          </p:cNvGrpSpPr>
          <p:nvPr/>
        </p:nvGrpSpPr>
        <p:grpSpPr bwMode="auto">
          <a:xfrm>
            <a:off x="5426076" y="3179764"/>
            <a:ext cx="1331913" cy="1443037"/>
            <a:chOff x="2458" y="2003"/>
            <a:chExt cx="839" cy="909"/>
          </a:xfrm>
        </p:grpSpPr>
        <p:sp>
          <p:nvSpPr>
            <p:cNvPr id="48160" name="Freeform 22">
              <a:extLst>
                <a:ext uri="{FF2B5EF4-FFF2-40B4-BE49-F238E27FC236}">
                  <a16:creationId xmlns:a16="http://schemas.microsoft.com/office/drawing/2014/main" id="{D46991D6-A514-534B-AACC-4D9DA810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063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23">
              <a:extLst>
                <a:ext uri="{FF2B5EF4-FFF2-40B4-BE49-F238E27FC236}">
                  <a16:creationId xmlns:a16="http://schemas.microsoft.com/office/drawing/2014/main" id="{B63FF0F4-706C-0946-91BF-4C38E57B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00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24">
              <a:extLst>
                <a:ext uri="{FF2B5EF4-FFF2-40B4-BE49-F238E27FC236}">
                  <a16:creationId xmlns:a16="http://schemas.microsoft.com/office/drawing/2014/main" id="{6570A569-972A-454F-9424-47489B4F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152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63" name="Freeform 25">
              <a:extLst>
                <a:ext uri="{FF2B5EF4-FFF2-40B4-BE49-F238E27FC236}">
                  <a16:creationId xmlns:a16="http://schemas.microsoft.com/office/drawing/2014/main" id="{91C1F2B1-68F7-AF4F-A51B-AA19E323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337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26">
              <a:extLst>
                <a:ext uri="{FF2B5EF4-FFF2-40B4-BE49-F238E27FC236}">
                  <a16:creationId xmlns:a16="http://schemas.microsoft.com/office/drawing/2014/main" id="{B0EFDAFA-8FF9-3344-9304-C84B745C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277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Rectangle 27">
              <a:extLst>
                <a:ext uri="{FF2B5EF4-FFF2-40B4-BE49-F238E27FC236}">
                  <a16:creationId xmlns:a16="http://schemas.microsoft.com/office/drawing/2014/main" id="{30D90A0B-CD8F-9A4A-AB77-A04DDAE7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426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66" name="Freeform 28">
              <a:extLst>
                <a:ext uri="{FF2B5EF4-FFF2-40B4-BE49-F238E27FC236}">
                  <a16:creationId xmlns:a16="http://schemas.microsoft.com/office/drawing/2014/main" id="{5BBCCCB3-6106-4E47-A50D-E7DBDD8F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261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29">
              <a:extLst>
                <a:ext uri="{FF2B5EF4-FFF2-40B4-BE49-F238E27FC236}">
                  <a16:creationId xmlns:a16="http://schemas.microsoft.com/office/drawing/2014/main" id="{FAC08056-2563-5647-9C54-33595F27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55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Rectangle 30">
              <a:extLst>
                <a:ext uri="{FF2B5EF4-FFF2-40B4-BE49-F238E27FC236}">
                  <a16:creationId xmlns:a16="http://schemas.microsoft.com/office/drawing/2014/main" id="{22B16821-C58D-C849-BB25-7AED9EC3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07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1" name="Group 31">
            <a:extLst>
              <a:ext uri="{FF2B5EF4-FFF2-40B4-BE49-F238E27FC236}">
                <a16:creationId xmlns:a16="http://schemas.microsoft.com/office/drawing/2014/main" id="{2839DAC0-26DF-2A42-9809-CB74E5FE280D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3978275"/>
            <a:ext cx="1331912" cy="1443038"/>
            <a:chOff x="3283" y="2506"/>
            <a:chExt cx="839" cy="909"/>
          </a:xfrm>
        </p:grpSpPr>
        <p:sp>
          <p:nvSpPr>
            <p:cNvPr id="48151" name="Freeform 32">
              <a:extLst>
                <a:ext uri="{FF2B5EF4-FFF2-40B4-BE49-F238E27FC236}">
                  <a16:creationId xmlns:a16="http://schemas.microsoft.com/office/drawing/2014/main" id="{1E305DED-8434-EC4B-921E-355007E1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2566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33">
              <a:extLst>
                <a:ext uri="{FF2B5EF4-FFF2-40B4-BE49-F238E27FC236}">
                  <a16:creationId xmlns:a16="http://schemas.microsoft.com/office/drawing/2014/main" id="{40012684-B2B0-4646-B463-45D96194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506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34">
              <a:extLst>
                <a:ext uri="{FF2B5EF4-FFF2-40B4-BE49-F238E27FC236}">
                  <a16:creationId xmlns:a16="http://schemas.microsoft.com/office/drawing/2014/main" id="{C8B17319-CE6D-AD45-A0DD-AEEF9D3A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55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54" name="Freeform 35">
              <a:extLst>
                <a:ext uri="{FF2B5EF4-FFF2-40B4-BE49-F238E27FC236}">
                  <a16:creationId xmlns:a16="http://schemas.microsoft.com/office/drawing/2014/main" id="{A6F7D7BE-34CC-934A-8CBA-BBC815070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84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36">
              <a:extLst>
                <a:ext uri="{FF2B5EF4-FFF2-40B4-BE49-F238E27FC236}">
                  <a16:creationId xmlns:a16="http://schemas.microsoft.com/office/drawing/2014/main" id="{3C59FBFA-3EFB-8846-A55A-5826C3B1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78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Rectangle 37">
              <a:extLst>
                <a:ext uri="{FF2B5EF4-FFF2-40B4-BE49-F238E27FC236}">
                  <a16:creationId xmlns:a16="http://schemas.microsoft.com/office/drawing/2014/main" id="{10AC9958-2C5D-E84C-9C6A-83AB2A1B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2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57" name="Freeform 38">
              <a:extLst>
                <a:ext uri="{FF2B5EF4-FFF2-40B4-BE49-F238E27FC236}">
                  <a16:creationId xmlns:a16="http://schemas.microsoft.com/office/drawing/2014/main" id="{0F257DD3-8011-0441-9E98-FB2E3885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3121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39">
              <a:extLst>
                <a:ext uri="{FF2B5EF4-FFF2-40B4-BE49-F238E27FC236}">
                  <a16:creationId xmlns:a16="http://schemas.microsoft.com/office/drawing/2014/main" id="{3AF215C3-FAE3-C141-B748-A876159CF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061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Rectangle 40">
              <a:extLst>
                <a:ext uri="{FF2B5EF4-FFF2-40B4-BE49-F238E27FC236}">
                  <a16:creationId xmlns:a16="http://schemas.microsoft.com/office/drawing/2014/main" id="{945D0E14-E8BD-514A-A4D0-F48A4531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3210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sp>
        <p:nvSpPr>
          <p:cNvPr id="48142" name="Line 41">
            <a:extLst>
              <a:ext uri="{FF2B5EF4-FFF2-40B4-BE49-F238E27FC236}">
                <a16:creationId xmlns:a16="http://schemas.microsoft.com/office/drawing/2014/main" id="{BE6B43A4-EE74-7F45-847A-85F96E637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3" name="Line 42">
            <a:extLst>
              <a:ext uri="{FF2B5EF4-FFF2-40B4-BE49-F238E27FC236}">
                <a16:creationId xmlns:a16="http://schemas.microsoft.com/office/drawing/2014/main" id="{5D480CE7-1F04-BB44-AE62-7B1893913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43">
            <a:extLst>
              <a:ext uri="{FF2B5EF4-FFF2-40B4-BE49-F238E27FC236}">
                <a16:creationId xmlns:a16="http://schemas.microsoft.com/office/drawing/2014/main" id="{D8B4B38A-4527-F445-A743-7CAFF54D2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44">
            <a:extLst>
              <a:ext uri="{FF2B5EF4-FFF2-40B4-BE49-F238E27FC236}">
                <a16:creationId xmlns:a16="http://schemas.microsoft.com/office/drawing/2014/main" id="{9ED44FA7-3FCC-8C4B-953C-C97836199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405063"/>
            <a:ext cx="3917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45">
            <a:extLst>
              <a:ext uri="{FF2B5EF4-FFF2-40B4-BE49-F238E27FC236}">
                <a16:creationId xmlns:a16="http://schemas.microsoft.com/office/drawing/2014/main" id="{97C482D8-F02F-1E46-98BF-97FC85A7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Rectangle 46">
            <a:extLst>
              <a:ext uri="{FF2B5EF4-FFF2-40B4-BE49-F238E27FC236}">
                <a16:creationId xmlns:a16="http://schemas.microsoft.com/office/drawing/2014/main" id="{B89B35EC-284E-3148-A264-4B5D3B41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6498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8148" name="Line 47">
            <a:extLst>
              <a:ext uri="{FF2B5EF4-FFF2-40B4-BE49-F238E27FC236}">
                <a16:creationId xmlns:a16="http://schemas.microsoft.com/office/drawing/2014/main" id="{13E58734-0BBC-9548-B52E-A530142EE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Rectangle 48">
            <a:extLst>
              <a:ext uri="{FF2B5EF4-FFF2-40B4-BE49-F238E27FC236}">
                <a16:creationId xmlns:a16="http://schemas.microsoft.com/office/drawing/2014/main" id="{BCDCAFF5-4B1D-8140-A35E-AAFE314E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8150" name="Slide Number Placeholder 1">
            <a:extLst>
              <a:ext uri="{FF2B5EF4-FFF2-40B4-BE49-F238E27FC236}">
                <a16:creationId xmlns:a16="http://schemas.microsoft.com/office/drawing/2014/main" id="{CB720B96-5109-5640-BD02-DA1183C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769D6-5DE2-C842-9A1B-09C52D1C62E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0" name="Picture 18" descr="Router Clip Art">
            <a:extLst>
              <a:ext uri="{FF2B5EF4-FFF2-40B4-BE49-F238E27FC236}">
                <a16:creationId xmlns:a16="http://schemas.microsoft.com/office/drawing/2014/main" id="{B7A4B080-73FE-674C-BFE7-FBCAC8BF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8" descr="Router Clip Art">
            <a:extLst>
              <a:ext uri="{FF2B5EF4-FFF2-40B4-BE49-F238E27FC236}">
                <a16:creationId xmlns:a16="http://schemas.microsoft.com/office/drawing/2014/main" id="{A179D56A-93A7-8840-A1E8-B6C87CFF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3828D3E-ACF5-6745-8443-016EFBE4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05119AF-2001-8E48-A973-FC772077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ine 25">
            <a:extLst>
              <a:ext uri="{FF2B5EF4-FFF2-40B4-BE49-F238E27FC236}">
                <a16:creationId xmlns:a16="http://schemas.microsoft.com/office/drawing/2014/main" id="{074B2A53-772D-A14B-8533-17B4A6AEA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6" y="3735387"/>
            <a:ext cx="0" cy="277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378365E7-8E7F-7F46-BB6F-C02EA233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440" y="3682828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DD52D675-50EB-A04C-B1B8-AC3053E7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086" y="3338516"/>
            <a:ext cx="0" cy="4046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5E5E19AC-B303-3C44-AD74-E48711A1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87" y="3308007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9289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3D8-21BD-AF46-A02E-AE42A7B4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75" y="1202962"/>
            <a:ext cx="11468559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Internet uses store-and-forward packet switching.</a:t>
            </a:r>
          </a:p>
        </p:txBody>
      </p:sp>
    </p:spTree>
    <p:extLst>
      <p:ext uri="{BB962C8B-B14F-4D97-AF65-F5344CB8AC3E}">
        <p14:creationId xmlns:p14="http://schemas.microsoft.com/office/powerpoint/2010/main" val="166175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F57A-ADAF-5846-BBBF-BB5B5550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across switching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1B3B-608E-E94D-B7B7-BB385CD2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 incurs an initial delay to set up the path</a:t>
            </a:r>
          </a:p>
          <a:p>
            <a:pPr lvl="1"/>
            <a:r>
              <a:rPr lang="en-US" dirty="0"/>
              <a:t>Packet (and message) switching can start transmitting data right away</a:t>
            </a:r>
          </a:p>
          <a:p>
            <a:pPr lvl="1"/>
            <a:endParaRPr lang="en-US" dirty="0"/>
          </a:p>
          <a:p>
            <a:r>
              <a:rPr lang="en-US" dirty="0"/>
              <a:t>Packet switching doesn’t reserve resources for the conversation</a:t>
            </a:r>
          </a:p>
          <a:p>
            <a:pPr lvl="1"/>
            <a:r>
              <a:rPr lang="en-US" dirty="0"/>
              <a:t>Circuit switching does. Needs </a:t>
            </a:r>
            <a:r>
              <a:rPr lang="en-US" dirty="0">
                <a:solidFill>
                  <a:srgbClr val="C00000"/>
                </a:solidFill>
              </a:rPr>
              <a:t>admission control</a:t>
            </a:r>
          </a:p>
          <a:p>
            <a:pPr lvl="1"/>
            <a:r>
              <a:rPr lang="en-US" dirty="0"/>
              <a:t>Packet switching makes resource reservation decisions per packet</a:t>
            </a:r>
          </a:p>
          <a:p>
            <a:pPr lvl="1"/>
            <a:endParaRPr lang="en-US" dirty="0"/>
          </a:p>
          <a:p>
            <a:r>
              <a:rPr lang="en-US" dirty="0"/>
              <a:t>Fewer or no guarantees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easier to build</a:t>
            </a:r>
          </a:p>
          <a:p>
            <a:pPr lvl="1"/>
            <a:r>
              <a:rPr lang="en-US" dirty="0"/>
              <a:t>Telephone networks are more reliable and harder to 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0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86467663-B5E8-4247-AC83-194500D8C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(1) </a:t>
            </a:r>
            <a:r>
              <a:rPr lang="en-US" sz="2400" b="1" dirty="0">
                <a:ea typeface="ＭＳ Ｐゴシック" charset="0"/>
              </a:rPr>
              <a:t>Total Delay to transfer a message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Short </a:t>
            </a:r>
            <a:r>
              <a:rPr lang="en-US" sz="2000" u="sng" dirty="0" err="1">
                <a:ea typeface="ＭＳ Ｐゴシック" charset="0"/>
              </a:rPr>
              <a:t>Bursty</a:t>
            </a:r>
            <a:r>
              <a:rPr lang="en-US" sz="2000" u="sng" dirty="0">
                <a:ea typeface="ＭＳ Ｐゴシック" charset="0"/>
              </a:rPr>
              <a:t>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&lt; Circuit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Long Continuous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Circuit &lt; Packet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(2) Header overhead (what % of bits on the wire is metadata?)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&gt; Message 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(assuming typical </a:t>
            </a:r>
            <a:r>
              <a:rPr lang="en-US" sz="2400" dirty="0" err="1">
                <a:ea typeface="ＭＳ Ｐゴシック" charset="0"/>
              </a:rPr>
              <a:t>msgs</a:t>
            </a:r>
            <a:r>
              <a:rPr lang="en-US" sz="2400" dirty="0">
                <a:ea typeface="ＭＳ Ｐゴシック" charset="0"/>
              </a:rPr>
              <a:t> larger than typical </a:t>
            </a:r>
            <a:r>
              <a:rPr lang="en-US" sz="2400" dirty="0" err="1">
                <a:ea typeface="ＭＳ Ｐゴシック" charset="0"/>
              </a:rPr>
              <a:t>pkts</a:t>
            </a:r>
            <a:r>
              <a:rPr lang="en-US" sz="2400" dirty="0">
                <a:ea typeface="ＭＳ Ｐゴシック" charset="0"/>
              </a:rPr>
              <a:t>)</a:t>
            </a:r>
          </a:p>
        </p:txBody>
      </p:sp>
      <p:sp>
        <p:nvSpPr>
          <p:cNvPr id="49157" name="Slide Number Placeholder 1">
            <a:extLst>
              <a:ext uri="{FF2B5EF4-FFF2-40B4-BE49-F238E27FC236}">
                <a16:creationId xmlns:a16="http://schemas.microsoft.com/office/drawing/2014/main" id="{46402D4B-3F2C-6449-A24F-F343B4B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E676C-0FC3-7541-9CAF-D61AEEDC029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95051-838C-864C-85EF-E38A718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Comparisons across switching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1493-9F5C-8B4A-81A0-4BA903C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B0AE-79F7-894A-B43B-0A9DC8D3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1CDAA502-1D5F-C741-8A84-D0EA0D80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Endpoint or Host:</a:t>
            </a:r>
            <a:r>
              <a:rPr lang="en-US" altLang="en-US" dirty="0">
                <a:ea typeface="ＭＳ Ｐゴシック" charset="0"/>
              </a:rPr>
              <a:t> Machine running user application</a:t>
            </a:r>
          </a:p>
          <a:p>
            <a:pPr>
              <a:defRPr/>
            </a:pPr>
            <a:r>
              <a:rPr lang="en-US" altLang="en-US" b="0" dirty="0">
                <a:solidFill>
                  <a:srgbClr val="C00000"/>
                </a:solidFill>
                <a:ea typeface="ＭＳ Ｐゴシック" charset="0"/>
              </a:rPr>
              <a:t>Packet:</a:t>
            </a:r>
            <a:r>
              <a:rPr lang="en-US" altLang="en-US" dirty="0">
                <a:ea typeface="ＭＳ Ｐゴシック" charset="0"/>
              </a:rPr>
              <a:t> a unit of data transmission (ex: 1500 bytes)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Link:</a:t>
            </a:r>
            <a:r>
              <a:rPr lang="en-US" altLang="en-US" dirty="0">
                <a:ea typeface="ＭＳ Ｐゴシック" charset="0"/>
              </a:rPr>
              <a:t> a physical communication channel between two or more machines</a:t>
            </a:r>
            <a:endParaRPr lang="en-US" altLang="en-US" b="0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Router:</a:t>
            </a:r>
            <a:r>
              <a:rPr lang="en-US" altLang="en-US" dirty="0">
                <a:ea typeface="ＭＳ Ｐゴシック" charset="0"/>
              </a:rPr>
              <a:t> A machine that processes packets moving them from one link to another towards a destination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Network:</a:t>
            </a:r>
            <a:r>
              <a:rPr lang="en-US" altLang="en-US" dirty="0">
                <a:ea typeface="ＭＳ Ｐゴシック" charset="0"/>
              </a:rPr>
              <a:t> Collection of interconnected machines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Address:</a:t>
            </a:r>
            <a:r>
              <a:rPr lang="en-US" altLang="en-US" dirty="0">
                <a:ea typeface="ＭＳ Ｐゴシック" charset="0"/>
              </a:rPr>
              <a:t> a unique name given to a machine (more later)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2845DAB7-C248-8040-A5AF-C5A1D547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0E924-2F96-D344-BCFB-DBE69286BF5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2BA95-E8A5-0D48-BA65-3A2B4D8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Review of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Measuring Networks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2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size: length of a packet (bits or bytes), incl. header and data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Propagation delay: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link “length”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Transmission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link bandwidth and packet size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Queueing delay: </a:t>
            </a:r>
            <a:r>
              <a:rPr lang="en-US" altLang="en-US" dirty="0">
                <a:ea typeface="MS PGothic" pitchFamily="34" charset="-128"/>
              </a:rPr>
              <a:t>Time that a packet waits for transmission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contention for the link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propagation delay + queueing delay + transmission delay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218" y="3429000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Propagation delay = time for first box to travel the length of the belt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Suppose we have N boxes in one shipment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Shipment transmission time = N / rate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next box is put on the belt (1/rate) minutes after the last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transfer time = </a:t>
            </a:r>
            <a:r>
              <a:rPr lang="en-US" dirty="0"/>
              <a:t>t</a:t>
            </a:r>
            <a:r>
              <a:rPr lang="en-US" dirty="0">
                <a:ea typeface="+mn-ea"/>
                <a:cs typeface="+mn-cs"/>
              </a:rPr>
              <a:t>ransmission time + propagation delay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17434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An analogy: Conveyor belt</a:t>
            </a:r>
          </a:p>
        </p:txBody>
      </p:sp>
    </p:spTree>
    <p:extLst>
      <p:ext uri="{BB962C8B-B14F-4D97-AF65-F5344CB8AC3E}">
        <p14:creationId xmlns:p14="http://schemas.microsoft.com/office/powerpoint/2010/main" val="105686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Visualizing the delays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60692" y="3529338"/>
            <a:ext cx="411004" cy="8949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2746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18108" y="2009121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43084" y="3637470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047-79D2-6D45-8A7E-C43B764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and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80D1-30D8-9E43-A50B-EEA6D274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demo…</a:t>
            </a:r>
          </a:p>
        </p:txBody>
      </p:sp>
    </p:spTree>
    <p:extLst>
      <p:ext uri="{BB962C8B-B14F-4D97-AF65-F5344CB8AC3E}">
        <p14:creationId xmlns:p14="http://schemas.microsoft.com/office/powerpoint/2010/main" val="182996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2DEA-F35E-4D46-AE4C-1A297B42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4242-64A5-D249-85AD-A4E64BB9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Protocols and Layering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3746004B-BF15-F748-83E0-46861FB3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Protocols consist of two things</a:t>
            </a:r>
          </a:p>
          <a:p>
            <a:pPr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Message format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structure of messages exchanged with an endpoint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Actions</a:t>
            </a:r>
            <a:endParaRPr lang="en-US" altLang="en-US" i="1" dirty="0">
              <a:ea typeface="MS PGothic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operations upon receiving, or not receiving, messages</a:t>
            </a:r>
          </a:p>
          <a:p>
            <a:pPr lvl="1"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Example of a Zoom conversation: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Message format:  English words and sentences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Actions: when a word is heard, say “yes”; when nothing is heard for more than 3 seconds, say “can you hear me?”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CF2639D-2FEE-A04B-A468-12F1EBE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4FC94-A655-6242-8F2E-FF73B67051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85816-10FF-8F40-807D-12613BD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Protocols: The “rules”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Standardized by the Internet Engineering Task Force (IETF)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+mn-cs"/>
              </a:rPr>
              <a:t>hrough RFCs (“Request For Comments”)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Layering</a:t>
            </a:r>
            <a:endParaRPr lang="en-US" dirty="0">
              <a:solidFill>
                <a:srgbClr val="C00000"/>
              </a:solidFill>
              <a:ea typeface="ＭＳ Ｐゴシック" charset="0"/>
              <a:cs typeface="+mn-cs"/>
            </a:endParaRP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2474845" y="3844924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57" y="384492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957" y="382746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65244" y="424021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40108" y="424021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67F68AA8-5782-A245-B5EF-E3D406F7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73" y="3735250"/>
            <a:ext cx="3763617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14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7C1-CAA2-4A49-A005-44A4DFC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26" y="1215611"/>
            <a:ext cx="11109900" cy="2852737"/>
          </a:xfrm>
        </p:spPr>
        <p:txBody>
          <a:bodyPr/>
          <a:lstStyle/>
          <a:p>
            <a:r>
              <a:rPr lang="en-US" dirty="0"/>
              <a:t>How do machines talk?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B64E-A9C9-BB47-9F4A-A45A2C6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2202"/>
            <a:ext cx="105156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9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401933"/>
            <a:ext cx="111235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Software and hardware for networking are arranged in layers.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Layering provides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modularity</a:t>
            </a:r>
            <a:endParaRPr lang="en-US" sz="4800" dirty="0">
              <a:latin typeface="Helvetica" pitchFamily="2" charset="0"/>
            </a:endParaRP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Each layer has a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distinct function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&amp; interacts with other layers through well-defined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interfaces</a:t>
            </a:r>
            <a:r>
              <a:rPr lang="en-US" sz="4800" dirty="0">
                <a:latin typeface="Helvetica" pitchFamily="2" charset="0"/>
              </a:rPr>
              <a:t>.</a:t>
            </a:r>
          </a:p>
          <a:p>
            <a:pPr algn="ctr"/>
            <a:endParaRPr lang="en-US" sz="48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96390-692D-924F-A6DC-1BA9A495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05" y="1126686"/>
            <a:ext cx="2272595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7" y="3240466"/>
            <a:ext cx="3419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headers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“payload”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6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do not typically have transport or app functionality</a:t>
            </a:r>
          </a:p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(more on this later.)</a:t>
            </a:r>
          </a:p>
        </p:txBody>
      </p:sp>
    </p:spTree>
    <p:extLst>
      <p:ext uri="{BB962C8B-B14F-4D97-AF65-F5344CB8AC3E}">
        <p14:creationId xmlns:p14="http://schemas.microsoft.com/office/powerpoint/2010/main" val="36583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4A5D2EC-32CC-224A-8385-989EC633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0385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Network communication is very complex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simplifies understanding, testing, maintaining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Easy 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protocol at one layer without affecting others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9F9AB108-9B79-C746-B70C-A9AF1F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74F5-B3CD-F348-BBD1-08993E3EFF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BA482-0AFC-5448-92A7-69F96D8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77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AF24A9E8-294A-7849-8C02-CBF6D839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655" y="24720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EAF582-8130-0C47-A9B9-3298D180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This course has layers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BED13721-FE19-4948-9510-01C65AD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00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A53EEDC-29DA-EB48-8C70-E3E9377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8149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17767AC-0FF7-DF45-9766-77A59F2A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3627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377D958-8C01-AD48-9B8D-EBCAE1A2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4440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63497" name="Slide Number Placeholder 1">
            <a:extLst>
              <a:ext uri="{FF2B5EF4-FFF2-40B4-BE49-F238E27FC236}">
                <a16:creationId xmlns:a16="http://schemas.microsoft.com/office/drawing/2014/main" id="{18199A58-831E-D749-9A5E-076C3FC5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0C67E-C02D-0D45-BEEA-6221A64AED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7E8A0-6F89-424B-95B4-300B42636CB7}"/>
              </a:ext>
            </a:extLst>
          </p:cNvPr>
          <p:cNvGrpSpPr/>
          <p:nvPr/>
        </p:nvGrpSpPr>
        <p:grpSpPr>
          <a:xfrm>
            <a:off x="3273793" y="2087399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267AA181-82CE-6645-B2FB-72BF9476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AF2491A-A472-4045-A8D1-8F58F00A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4F3C49FF-A46F-C149-B6B1-403BB6F8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690A757-3874-F349-9354-85481595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2F48764-AAD9-5D4A-A7E9-F1959B24F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DF4CA751-DB4B-2D4C-B9C1-D010F8B9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F997AA1-A36A-1B48-B81F-D7930164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0E77431-C728-4C49-A435-E7C93BAD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420C1325-008D-F747-8576-0D742716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750B8D4C-50A1-3547-8DA2-5F308569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ECFCB04A-7B87-2B49-B7CE-045E8C31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DE2EE41B-414C-7543-B929-9C4B3FFD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2CB455E-C2D8-034E-A829-C09E0E4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B3341E2-887B-6A4D-935C-F1C39F67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28817FC-B5A5-AB4F-BF06-654832F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EE537E5-8CDD-8544-91B5-8638B27E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948FA827-359C-DA46-A0A1-7D97E4513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A15C59A-6135-544D-ADD7-22DFBF2A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23CFCAF-03A2-CE42-942C-893D857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45D32696-62DD-E140-8EB3-F67797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2E6054D6-7253-4247-AF27-EF606E3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09B3E7F1-1237-B644-8B17-098F7BC9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7E3AAC4-E02F-9545-8EE6-C0667F6F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DEFCBD94-7C0E-BC48-95D1-EF368642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79ABC2DF-3558-B34C-B0A0-8AB336565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E2C356C6-9F3B-6646-B160-469383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9B6F512-AF18-FB42-9FED-B3C9F472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43DCDAB-318F-B244-85C6-02A27CD2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E0261B8-CDA3-E54C-A821-67637218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66B6E83B-D29A-DE4B-9F1C-0AF3793F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4672EB4F-FE0C-7749-A15C-EC05794C2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8ED8DDB-E7C0-324F-9281-46FCC1B2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62F63B3-89E8-0142-B84A-C90D8077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7475AF32-6950-0C4D-BFA1-B4B7DA8D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83F9FA50-5F0F-0741-8834-7C1547F1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872D4580-8DC6-1543-BF8A-83A2B45A2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D949EF63-576A-A44D-8E4E-D7F97FED4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03E25D1E-BE0A-2D49-8806-3BAFE152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61" y="2195348"/>
            <a:ext cx="3441538" cy="2581153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E4EF891-950D-6F4F-88EB-1B27F559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656" y="139921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C25E6504-9A45-9F47-8455-7420276A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Computers only deal 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So do networks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How do we transmit 1s and 0s in a network?</a:t>
            </a: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DA993FBD-3C92-BF40-BAB5-8A58FFA5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D03AD-5E90-E047-BD96-1AD6E896A34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8FEF3-1827-0448-BB73-C41E8C92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How do machines communicate?</a:t>
            </a:r>
            <a:endParaRPr lang="en-US" dirty="0"/>
          </a:p>
        </p:txBody>
      </p:sp>
      <p:pic>
        <p:nvPicPr>
          <p:cNvPr id="7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AA99C3FC-6219-0C4B-A202-7E0FA109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0" y="4242162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7EA9078-5647-C842-8A32-1A350CD8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16" y="4044898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F3510-F7E4-2F44-877D-8D8973BB9F9C}"/>
              </a:ext>
            </a:extLst>
          </p:cNvPr>
          <p:cNvCxnSpPr/>
          <p:nvPr/>
        </p:nvCxnSpPr>
        <p:spPr>
          <a:xfrm>
            <a:off x="3753394" y="4492181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0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F85AD747-9C5C-6742-A0F5-DFB661C6A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95920"/>
              </p:ext>
            </p:extLst>
          </p:nvPr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Image" r:id="rId3" imgW="4445000" imgH="4660900" progId="Photoshop.Image.4">
                  <p:embed/>
                </p:oleObj>
              </mc:Choice>
              <mc:Fallback>
                <p:oleObj name="Image" r:id="rId3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85AD747-9C5C-6742-A0F5-DFB661C6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45FCBE93-01BE-6F48-90A8-52D3F07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64951-F942-4544-B323-74C4318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7E55F90-EBF5-6E4E-8F3F-19B26F10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638608DC-AEA8-8846-A4B6-D5420DB6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001D7-3273-3743-A0AD-76716793617D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4BE065-B2EA-8E48-BD8C-AA3607DC800C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</p:spTree>
    <p:extLst>
      <p:ext uri="{BB962C8B-B14F-4D97-AF65-F5344CB8AC3E}">
        <p14:creationId xmlns:p14="http://schemas.microsoft.com/office/powerpoint/2010/main" val="135459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1C6-7BB6-2A43-9435-66B7558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Multi-link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2147-C7EF-1E4D-BD0D-020437C6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a way to move data across links</a:t>
            </a:r>
          </a:p>
          <a:p>
            <a:r>
              <a:rPr lang="en-US" dirty="0"/>
              <a:t>We use the term </a:t>
            </a:r>
            <a:r>
              <a:rPr lang="en-US" dirty="0">
                <a:solidFill>
                  <a:srgbClr val="C00000"/>
                </a:solidFill>
              </a:rPr>
              <a:t>switching </a:t>
            </a:r>
            <a:r>
              <a:rPr lang="en-US" dirty="0"/>
              <a:t>to denote physically moving data from one link to another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41E-EAC1-9A48-9A42-C8BE4B357AED}"/>
              </a:ext>
            </a:extLst>
          </p:cNvPr>
          <p:cNvGrpSpPr/>
          <p:nvPr/>
        </p:nvGrpSpPr>
        <p:grpSpPr>
          <a:xfrm>
            <a:off x="3037895" y="1990760"/>
            <a:ext cx="6412636" cy="2519065"/>
            <a:chOff x="125730" y="4246943"/>
            <a:chExt cx="6412636" cy="2519065"/>
          </a:xfrm>
        </p:grpSpPr>
        <p:sp>
          <p:nvSpPr>
            <p:cNvPr id="5" name="AutoShape 5" descr="2Q==">
              <a:extLst>
                <a:ext uri="{FF2B5EF4-FFF2-40B4-BE49-F238E27FC236}">
                  <a16:creationId xmlns:a16="http://schemas.microsoft.com/office/drawing/2014/main" id="{E2A00964-9EF6-3943-B0F9-2741158FD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7" descr="2Q==">
              <a:extLst>
                <a:ext uri="{FF2B5EF4-FFF2-40B4-BE49-F238E27FC236}">
                  <a16:creationId xmlns:a16="http://schemas.microsoft.com/office/drawing/2014/main" id="{E80A8C31-62EA-7A4D-B8E5-0E602F5B54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9" descr="2Q==">
              <a:extLst>
                <a:ext uri="{FF2B5EF4-FFF2-40B4-BE49-F238E27FC236}">
                  <a16:creationId xmlns:a16="http://schemas.microsoft.com/office/drawing/2014/main" id="{FBFC4164-0C86-B947-8510-F00EA67B7E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AutoShape 14" descr="2Q==">
              <a:extLst>
                <a:ext uri="{FF2B5EF4-FFF2-40B4-BE49-F238E27FC236}">
                  <a16:creationId xmlns:a16="http://schemas.microsoft.com/office/drawing/2014/main" id="{B7EE2747-03EE-6A4C-88D1-F6E69E903A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9" name="Picture 18" descr="Router Clip Art">
              <a:extLst>
                <a:ext uri="{FF2B5EF4-FFF2-40B4-BE49-F238E27FC236}">
                  <a16:creationId xmlns:a16="http://schemas.microsoft.com/office/drawing/2014/main" id="{2E211573-A4F4-FE4C-B2C2-EF03A8144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966" y="50089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9" descr="Router Clip Art">
              <a:extLst>
                <a:ext uri="{FF2B5EF4-FFF2-40B4-BE49-F238E27FC236}">
                  <a16:creationId xmlns:a16="http://schemas.microsoft.com/office/drawing/2014/main" id="{F2C3AD43-0577-3F45-88A8-9BE50FD0C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166" y="54661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0" descr="Router Clip Art">
              <a:extLst>
                <a:ext uri="{FF2B5EF4-FFF2-40B4-BE49-F238E27FC236}">
                  <a16:creationId xmlns:a16="http://schemas.microsoft.com/office/drawing/2014/main" id="{B5DFC3ED-285F-9D42-96DD-3D29EEB6F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366" y="44755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AB0981CE-64A3-C44D-8DA3-58117714B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9766" y="5085143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D0B6003B-4A4F-444E-827B-372FF98B7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766" y="5313743"/>
              <a:ext cx="1676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E47D59F2-55E8-0B40-ACAE-86F2EC338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766" y="5161343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BBB2AABA-28EA-5F4D-AE65-A94128CB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966" y="584714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332B66E7-FBAA-784D-8FFB-BDBFB6C6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166" y="478034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C6E95564-ACE3-1745-B9FA-4A2B8D2D4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278" y="5389943"/>
              <a:ext cx="68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8" name="Picture 27" descr="ANd9GcTxPLH7geI9YctTbt0tziC9-zZAWvCxFSthtLXwscnWaTnRXLSlcA">
              <a:extLst>
                <a:ext uri="{FF2B5EF4-FFF2-40B4-BE49-F238E27FC236}">
                  <a16:creationId xmlns:a16="http://schemas.microsoft.com/office/drawing/2014/main" id="{5D725235-49DA-E242-B021-CEE129024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" y="51613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8" descr="ANd9GcTxPLH7geI9YctTbt0tziC9-zZAWvCxFSthtLXwscnWaTnRXLSlcA">
              <a:extLst>
                <a:ext uri="{FF2B5EF4-FFF2-40B4-BE49-F238E27FC236}">
                  <a16:creationId xmlns:a16="http://schemas.microsoft.com/office/drawing/2014/main" id="{FE88E0E7-5934-6442-91FA-A65FF9BB6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366" y="42469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9" descr="ANd9GcTxPLH7geI9YctTbt0tziC9-zZAWvCxFSthtLXwscnWaTnRXLSlcA">
              <a:extLst>
                <a:ext uri="{FF2B5EF4-FFF2-40B4-BE49-F238E27FC236}">
                  <a16:creationId xmlns:a16="http://schemas.microsoft.com/office/drawing/2014/main" id="{0EBBEEB3-42CA-164C-9F46-E9585456F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966" y="58471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1" descr="ANd9GcRPBOggjlkDezYUAVBu7bpZ7WvibrFbTBk14wIRvrsKgiiq1INs_A">
              <a:extLst>
                <a:ext uri="{FF2B5EF4-FFF2-40B4-BE49-F238E27FC236}">
                  <a16:creationId xmlns:a16="http://schemas.microsoft.com/office/drawing/2014/main" id="{5AD49391-CF82-5E4C-B969-4D306DD23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366" y="4399343"/>
              <a:ext cx="609600" cy="5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2" descr="ANd9GcT-AU0hIOYODb2Z48BszMBdWk4gA_rB7HzxLAFgYsiggLEbl6eK">
              <a:extLst>
                <a:ext uri="{FF2B5EF4-FFF2-40B4-BE49-F238E27FC236}">
                  <a16:creationId xmlns:a16="http://schemas.microsoft.com/office/drawing/2014/main" id="{DEB17834-572B-A040-8B65-011E8F76E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40" y="5618543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33">
              <a:extLst>
                <a:ext uri="{FF2B5EF4-FFF2-40B4-BE49-F238E27FC236}">
                  <a16:creationId xmlns:a16="http://schemas.microsoft.com/office/drawing/2014/main" id="{6683B209-9AE6-D84D-9C7D-4394AE5EF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940" y="538994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F1A402EA-1683-CF4B-AD83-AC3FBF42E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292" y="4516818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Router</a:t>
              </a:r>
            </a:p>
          </p:txBody>
        </p:sp>
        <p:sp>
          <p:nvSpPr>
            <p:cNvPr id="25" name="Text Box 36">
              <a:extLst>
                <a:ext uri="{FF2B5EF4-FFF2-40B4-BE49-F238E27FC236}">
                  <a16:creationId xmlns:a16="http://schemas.microsoft.com/office/drawing/2014/main" id="{4E1E5B5F-974E-4347-B2C0-A6C6A371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167" y="6304343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Helvetica" pitchFamily="2" charset="0"/>
                </a:rPr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42777AB-80DE-8D4C-AC6C-E2D020F7E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10"/>
            <a:ext cx="10823944" cy="411480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Host applications transfer data containing many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messages</a:t>
            </a:r>
            <a:r>
              <a:rPr lang="en-US" dirty="0">
                <a:ea typeface="ＭＳ Ｐゴシック" charset="0"/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(1) Circuit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(2) Message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(3) Packet Switching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8D0133B5-1FCE-D64E-8AB3-4FAD152A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72991-B6FA-8742-B332-C7C2A2E7E25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9273C-B4B9-044F-99E1-09B3AA4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 Switching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018AC02F-E75D-7341-9601-412092966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Provides service by setting up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full path of connected links </a:t>
            </a:r>
            <a:r>
              <a:rPr lang="en-US" dirty="0">
                <a:ea typeface="ＭＳ Ｐゴシック" charset="0"/>
                <a:cs typeface="+mn-cs"/>
              </a:rPr>
              <a:t>from the origin to the destination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Example: Telephone network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C8BA35A4-74AF-4146-A2BF-63F0A8F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A8A1E-4886-B74D-B544-4F29B05DE04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72C5F-9E56-B949-AEBA-FC131C52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Circuit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8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6F6CCD-153E-F745-9F7E-EB2F322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F632F4-C109-5D4C-8F11-69797509E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1. Setup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  <a:cs typeface="+mn-cs"/>
              </a:rPr>
              <a:t>Control message sets up a path from origin to destination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2. Return signal informs source that data transmission may proceed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Data transmission</a:t>
            </a:r>
            <a:r>
              <a:rPr lang="en-US" dirty="0">
                <a:ea typeface="ＭＳ Ｐゴシック" charset="0"/>
                <a:cs typeface="+mn-cs"/>
              </a:rPr>
              <a:t> begins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4. Entire path remains allocated to the transmission (whether used or not)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5. When transmission is complete, source releases the circuit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B7CAAA1D-8F1A-5A46-9481-BF1B899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D64B8-66B5-F54B-8C03-9C520744DD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7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1432</Words>
  <Application>Microsoft Macintosh PowerPoint</Application>
  <PresentationFormat>Widescreen</PresentationFormat>
  <Paragraphs>338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ＭＳ Ｐゴシック</vt:lpstr>
      <vt:lpstr>Arial</vt:lpstr>
      <vt:lpstr>Arial Narrow</vt:lpstr>
      <vt:lpstr>Calibri</vt:lpstr>
      <vt:lpstr>Helvetica</vt:lpstr>
      <vt:lpstr>Times New Roman</vt:lpstr>
      <vt:lpstr>Wingdings</vt:lpstr>
      <vt:lpstr>Office Theme</vt:lpstr>
      <vt:lpstr>Image</vt:lpstr>
      <vt:lpstr>CS 352 Circuit &amp; Packet Switching</vt:lpstr>
      <vt:lpstr>Review of definitions</vt:lpstr>
      <vt:lpstr>How do machines talk?</vt:lpstr>
      <vt:lpstr>How do machines communicate?</vt:lpstr>
      <vt:lpstr>Physical transmission on a single link</vt:lpstr>
      <vt:lpstr>Multi-link networks</vt:lpstr>
      <vt:lpstr> Switching schemes</vt:lpstr>
      <vt:lpstr>Circuit switching</vt:lpstr>
      <vt:lpstr>Circuit switching</vt:lpstr>
      <vt:lpstr>Circuit switching</vt:lpstr>
      <vt:lpstr>Message switching</vt:lpstr>
      <vt:lpstr>Message switching</vt:lpstr>
      <vt:lpstr>Message Switching</vt:lpstr>
      <vt:lpstr>Packet switching</vt:lpstr>
      <vt:lpstr>Packet switching</vt:lpstr>
      <vt:lpstr>The Internet uses store-and-forward packet switching.</vt:lpstr>
      <vt:lpstr>Comparisons across switching tech</vt:lpstr>
      <vt:lpstr>Comparisons across switching tech</vt:lpstr>
      <vt:lpstr>PowerPoint Presentation</vt:lpstr>
      <vt:lpstr>CS 352 Measuring Networks</vt:lpstr>
      <vt:lpstr>Some definitions</vt:lpstr>
      <vt:lpstr>PowerPoint Presentation</vt:lpstr>
      <vt:lpstr>Visualizing the delays</vt:lpstr>
      <vt:lpstr>Bandwidth and delay</vt:lpstr>
      <vt:lpstr>PowerPoint Presentation</vt:lpstr>
      <vt:lpstr>CS 352 Protocols and Layering</vt:lpstr>
      <vt:lpstr>Protocols: The “rules” of networking</vt:lpstr>
      <vt:lpstr>The protocols of the Internet</vt:lpstr>
      <vt:lpstr>PowerPoint Presentation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Layering</vt:lpstr>
      <vt:lpstr>This course has layers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875</cp:revision>
  <cp:lastPrinted>2021-01-24T11:57:08Z</cp:lastPrinted>
  <dcterms:created xsi:type="dcterms:W3CDTF">2019-01-23T03:40:12Z</dcterms:created>
  <dcterms:modified xsi:type="dcterms:W3CDTF">2021-01-28T14:51:16Z</dcterms:modified>
</cp:coreProperties>
</file>