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59" r:id="rId2"/>
    <p:sldId id="614" r:id="rId3"/>
    <p:sldId id="784" r:id="rId4"/>
    <p:sldId id="523" r:id="rId5"/>
    <p:sldId id="785" r:id="rId6"/>
    <p:sldId id="791" r:id="rId7"/>
    <p:sldId id="792" r:id="rId8"/>
    <p:sldId id="788" r:id="rId9"/>
    <p:sldId id="290" r:id="rId10"/>
    <p:sldId id="790" r:id="rId11"/>
    <p:sldId id="793" r:id="rId12"/>
    <p:sldId id="794" r:id="rId13"/>
    <p:sldId id="796" r:id="rId14"/>
    <p:sldId id="291" r:id="rId15"/>
    <p:sldId id="795" r:id="rId16"/>
    <p:sldId id="797" r:id="rId17"/>
    <p:sldId id="789" r:id="rId18"/>
    <p:sldId id="798" r:id="rId19"/>
    <p:sldId id="799" r:id="rId20"/>
    <p:sldId id="800" r:id="rId21"/>
    <p:sldId id="801" r:id="rId22"/>
    <p:sldId id="802" r:id="rId23"/>
    <p:sldId id="7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/>
    <p:restoredTop sz="94664"/>
  </p:normalViewPr>
  <p:slideViewPr>
    <p:cSldViewPr snapToGrid="0" snapToObjects="1">
      <p:cViewPr varScale="1">
        <p:scale>
          <a:sx n="98" d="100"/>
          <a:sy n="9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Layer: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/>
              <a:t>Grouping IP addresses by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IP addresses can be grouped based on a </a:t>
            </a:r>
            <a:r>
              <a:rPr lang="en-US" dirty="0">
                <a:solidFill>
                  <a:srgbClr val="C00000"/>
                </a:solidFill>
              </a:rPr>
              <a:t>shared prefix of a specified length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Example: consider two IP addresses:</a:t>
            </a:r>
          </a:p>
          <a:p>
            <a:pPr lvl="1"/>
            <a:r>
              <a:rPr lang="en-US" dirty="0"/>
              <a:t>128.95.1.80 and 128.95.1.4</a:t>
            </a:r>
          </a:p>
          <a:p>
            <a:pPr lvl="1"/>
            <a:r>
              <a:rPr lang="en-US" dirty="0"/>
              <a:t>The addresses share a prefix of (bit) length 24: 128.95.1</a:t>
            </a:r>
          </a:p>
          <a:p>
            <a:pPr lvl="1"/>
            <a:r>
              <a:rPr lang="en-US" dirty="0"/>
              <a:t>The addresses have different suffixes of (bit) length 8</a:t>
            </a:r>
          </a:p>
          <a:p>
            <a:pPr lvl="1"/>
            <a:endParaRPr lang="en-US" dirty="0"/>
          </a:p>
          <a:p>
            <a:r>
              <a:rPr lang="en-US" dirty="0"/>
              <a:t>IP addresses: prefix corresponds to the </a:t>
            </a:r>
            <a:r>
              <a:rPr lang="en-US" dirty="0">
                <a:solidFill>
                  <a:srgbClr val="C00000"/>
                </a:solidFill>
              </a:rPr>
              <a:t>network component </a:t>
            </a:r>
            <a:r>
              <a:rPr lang="en-US" dirty="0"/>
              <a:t>and the suffix to an </a:t>
            </a:r>
            <a:r>
              <a:rPr lang="en-US" dirty="0">
                <a:solidFill>
                  <a:srgbClr val="C00000"/>
                </a:solidFill>
              </a:rPr>
              <a:t>endpoint/host component</a:t>
            </a:r>
            <a:r>
              <a:rPr lang="en-US" dirty="0"/>
              <a:t> of the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 fontScale="92500"/>
          </a:bodyPr>
          <a:lstStyle/>
          <a:p>
            <a:r>
              <a:rPr lang="en-US" dirty="0"/>
              <a:t>IP addresses of endpoint interfaces in a network (e.g., Rutgers Busch campus) </a:t>
            </a:r>
            <a:r>
              <a:rPr lang="en-US" dirty="0">
                <a:solidFill>
                  <a:srgbClr val="C00000"/>
                </a:solidFill>
              </a:rPr>
              <a:t>share a prefix </a:t>
            </a:r>
            <a:r>
              <a:rPr lang="en-US" dirty="0"/>
              <a:t>of some length</a:t>
            </a:r>
          </a:p>
          <a:p>
            <a:r>
              <a:rPr lang="en-US" dirty="0"/>
              <a:t>Each interface/endpoint has a </a:t>
            </a:r>
            <a:r>
              <a:rPr lang="en-US" dirty="0">
                <a:solidFill>
                  <a:srgbClr val="C00000"/>
                </a:solidFill>
              </a:rPr>
              <a:t>different suffix, </a:t>
            </a:r>
            <a:r>
              <a:rPr lang="en-US" dirty="0"/>
              <a:t>and hence a different 32-bit IP address</a:t>
            </a:r>
          </a:p>
          <a:p>
            <a:r>
              <a:rPr lang="en-US" dirty="0"/>
              <a:t>Using prefixes reduces the amount of information needed to forward packets over the Internet</a:t>
            </a:r>
          </a:p>
          <a:p>
            <a:r>
              <a:rPr lang="en-US" dirty="0"/>
              <a:t>IP prefixes are like </a:t>
            </a:r>
            <a:r>
              <a:rPr lang="en-US" dirty="0">
                <a:solidFill>
                  <a:srgbClr val="C00000"/>
                </a:solidFill>
              </a:rPr>
              <a:t>zip codes: </a:t>
            </a:r>
            <a:r>
              <a:rPr lang="en-US" dirty="0"/>
              <a:t>routers don’t need to store info for each endpoint, just each prefix</a:t>
            </a:r>
          </a:p>
          <a:p>
            <a:r>
              <a:rPr lang="en-US" dirty="0"/>
              <a:t>Prefixes also allow IP addresses to be </a:t>
            </a:r>
            <a:r>
              <a:rPr lang="en-US" dirty="0">
                <a:solidFill>
                  <a:srgbClr val="C00000"/>
                </a:solidFill>
              </a:rPr>
              <a:t>delegated </a:t>
            </a:r>
            <a:r>
              <a:rPr lang="en-US" dirty="0"/>
              <a:t>from one network to another (more on this later)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40847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/>
          </a:bodyPr>
          <a:lstStyle/>
          <a:p>
            <a:r>
              <a:rPr lang="en-US" dirty="0"/>
              <a:t>Postal envelopes should show clearly delineated zip codes.</a:t>
            </a:r>
          </a:p>
          <a:p>
            <a:endParaRPr lang="en-US" dirty="0"/>
          </a:p>
          <a:p>
            <a:r>
              <a:rPr lang="en-US" dirty="0"/>
              <a:t>Q: How to identify the prefix from a 32-bit IP address?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Old: Classful addressing</a:t>
            </a:r>
          </a:p>
          <a:p>
            <a:pPr lvl="1"/>
            <a:r>
              <a:rPr lang="en-US" dirty="0"/>
              <a:t>New: Classless addressing (also called classless inter-domain routing, or </a:t>
            </a:r>
            <a:r>
              <a:rPr lang="en-US" dirty="0">
                <a:solidFill>
                  <a:srgbClr val="C00000"/>
                </a:solidFill>
              </a:rPr>
              <a:t>CIDR</a:t>
            </a:r>
            <a:r>
              <a:rPr lang="en-US" dirty="0"/>
              <a:t>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11029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75EC-C101-9042-8957-A1B51BA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318-6656-BF40-8FE8-AA7A3C797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487570"/>
            <a:ext cx="10515600" cy="869537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Classful IPv4 addressing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233564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2233564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33564"/>
            <a:ext cx="154940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4" y="1941464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1749377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763" y="2233565"/>
            <a:ext cx="50958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032076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3032076"/>
            <a:ext cx="309562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4" y="3032076"/>
            <a:ext cx="33940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81376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4" y="3781376"/>
            <a:ext cx="46307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782964"/>
            <a:ext cx="169068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4543376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543376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Multicast</a:t>
            </a:r>
            <a:r>
              <a:rPr lang="en-US" altLang="en-US" sz="1800" dirty="0">
                <a:latin typeface="Arial" panose="020B0604020202020204" pitchFamily="34" charset="0"/>
              </a:rPr>
              <a:t>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5" y="5283151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283151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297064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0827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84646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560839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33395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5564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59B0C-C2ED-C547-9FFA-91850D2147BA}"/>
              </a:ext>
            </a:extLst>
          </p:cNvPr>
          <p:cNvSpPr txBox="1"/>
          <p:nvPr/>
        </p:nvSpPr>
        <p:spPr>
          <a:xfrm>
            <a:off x="8831351" y="2202111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0.x.x.x – 127.x.x.x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B1B9-99AD-E94A-A6E2-F73602C9B06B}"/>
              </a:ext>
            </a:extLst>
          </p:cNvPr>
          <p:cNvSpPr txBox="1"/>
          <p:nvPr/>
        </p:nvSpPr>
        <p:spPr>
          <a:xfrm>
            <a:off x="8831351" y="3038025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128.x.x.x – 191.x.x.x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BF9E3-A598-904C-9FB3-FA51CAF92A27}"/>
              </a:ext>
            </a:extLst>
          </p:cNvPr>
          <p:cNvSpPr txBox="1"/>
          <p:nvPr/>
        </p:nvSpPr>
        <p:spPr>
          <a:xfrm>
            <a:off x="8833528" y="3778459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192.x.x.x – 223.x.x.x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74A3C-12C1-F94E-ACCA-2BFC1B278301}"/>
              </a:ext>
            </a:extLst>
          </p:cNvPr>
          <p:cNvSpPr txBox="1"/>
          <p:nvPr/>
        </p:nvSpPr>
        <p:spPr>
          <a:xfrm>
            <a:off x="8831350" y="4496794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224.x.x.x – 239.x.x.x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52391-8933-F94A-9A35-D9FEF0D21AD1}"/>
              </a:ext>
            </a:extLst>
          </p:cNvPr>
          <p:cNvSpPr txBox="1"/>
          <p:nvPr/>
        </p:nvSpPr>
        <p:spPr>
          <a:xfrm>
            <a:off x="8734627" y="5328530"/>
            <a:ext cx="315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240.x.x.x – 255.x.x.x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10B0F-0FE9-1442-9D1E-B7CB6FE7B01B}"/>
              </a:ext>
            </a:extLst>
          </p:cNvPr>
          <p:cNvCxnSpPr/>
          <p:nvPr/>
        </p:nvCxnSpPr>
        <p:spPr>
          <a:xfrm>
            <a:off x="3581763" y="1554477"/>
            <a:ext cx="0" cy="48796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0ED40D-A7E2-A44C-A237-D71C174306F4}"/>
              </a:ext>
            </a:extLst>
          </p:cNvPr>
          <p:cNvSpPr txBox="1"/>
          <p:nvPr/>
        </p:nvSpPr>
        <p:spPr>
          <a:xfrm>
            <a:off x="3568700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8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6E696-88BE-0240-A5AF-EBEC23F360A5}"/>
              </a:ext>
            </a:extLst>
          </p:cNvPr>
          <p:cNvCxnSpPr/>
          <p:nvPr/>
        </p:nvCxnSpPr>
        <p:spPr>
          <a:xfrm>
            <a:off x="5293091" y="1549766"/>
            <a:ext cx="0" cy="48796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31D51C-806F-424D-BA75-0E967783FBBB}"/>
              </a:ext>
            </a:extLst>
          </p:cNvPr>
          <p:cNvSpPr txBox="1"/>
          <p:nvPr/>
        </p:nvSpPr>
        <p:spPr>
          <a:xfrm>
            <a:off x="5280028" y="5877612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16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38FB3E-C44B-0244-992E-0952773C3818}"/>
              </a:ext>
            </a:extLst>
          </p:cNvPr>
          <p:cNvCxnSpPr/>
          <p:nvPr/>
        </p:nvCxnSpPr>
        <p:spPr>
          <a:xfrm>
            <a:off x="6985364" y="1554477"/>
            <a:ext cx="0" cy="487961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62AB20-0009-7D42-8EA8-BBFF90B97C7F}"/>
              </a:ext>
            </a:extLst>
          </p:cNvPr>
          <p:cNvSpPr txBox="1"/>
          <p:nvPr/>
        </p:nvSpPr>
        <p:spPr>
          <a:xfrm>
            <a:off x="6972301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24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69DDE-1C6F-D642-A22B-9DC36AAD093C}"/>
              </a:ext>
            </a:extLst>
          </p:cNvPr>
          <p:cNvSpPr txBox="1"/>
          <p:nvPr/>
        </p:nvSpPr>
        <p:spPr>
          <a:xfrm>
            <a:off x="8735486" y="4921989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is a group of hosts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2447F-4EFD-0C4D-80CE-6266740B2B23}"/>
              </a:ext>
            </a:extLst>
          </p:cNvPr>
          <p:cNvSpPr txBox="1"/>
          <p:nvPr/>
        </p:nvSpPr>
        <p:spPr>
          <a:xfrm>
            <a:off x="8810449" y="260400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9C57B9-E92D-AD44-A49F-A5D094F7C18E}"/>
              </a:ext>
            </a:extLst>
          </p:cNvPr>
          <p:cNvSpPr txBox="1"/>
          <p:nvPr/>
        </p:nvSpPr>
        <p:spPr>
          <a:xfrm>
            <a:off x="8810449" y="340982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0D39C-1216-1945-AAE8-DD54B9B37C7E}"/>
              </a:ext>
            </a:extLst>
          </p:cNvPr>
          <p:cNvSpPr txBox="1"/>
          <p:nvPr/>
        </p:nvSpPr>
        <p:spPr>
          <a:xfrm>
            <a:off x="8810449" y="4134410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6A398-703E-174D-993A-84563B74D0CC}"/>
              </a:ext>
            </a:extLst>
          </p:cNvPr>
          <p:cNvSpPr txBox="1"/>
          <p:nvPr/>
        </p:nvSpPr>
        <p:spPr>
          <a:xfrm>
            <a:off x="8663277" y="5871998"/>
            <a:ext cx="34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First octet of IP address gives you the prefix length.</a:t>
            </a:r>
          </a:p>
        </p:txBody>
      </p:sp>
    </p:spTree>
    <p:extLst>
      <p:ext uri="{BB962C8B-B14F-4D97-AF65-F5344CB8AC3E}">
        <p14:creationId xmlns:p14="http://schemas.microsoft.com/office/powerpoint/2010/main" val="28917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nimBg="1"/>
      <p:bldP spid="10259" grpId="0" animBg="1"/>
      <p:bldP spid="10260" grpId="0" animBg="1"/>
      <p:bldP spid="10261" grpId="0"/>
      <p:bldP spid="10262" grpId="0"/>
      <p:bldP spid="10263" grpId="0"/>
      <p:bldP spid="10264" grpId="0"/>
      <p:bldP spid="10265" grpId="0"/>
      <p:bldP spid="10266" grpId="0"/>
      <p:bldP spid="2" grpId="0"/>
      <p:bldP spid="28" grpId="0"/>
      <p:bldP spid="29" grpId="0"/>
      <p:bldP spid="30" grpId="0"/>
      <p:bldP spid="31" grpId="0"/>
      <p:bldP spid="5" grpId="0"/>
      <p:bldP spid="36" grpId="0"/>
      <p:bldP spid="38" grpId="0"/>
      <p:bldP spid="6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F38-28C4-334E-A8EE-9670A9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E84-86AB-FF41-A048-2E8EE572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8554" cy="5032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Class A:</a:t>
            </a:r>
          </a:p>
          <a:p>
            <a:pPr marL="692150" lvl="1" indent="-347663"/>
            <a:r>
              <a:rPr lang="en-US" altLang="en-US" dirty="0"/>
              <a:t>For very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24</a:t>
            </a:r>
            <a:r>
              <a:rPr lang="en-US" altLang="en-US" dirty="0"/>
              <a:t> = 16 million hosts allowed</a:t>
            </a:r>
          </a:p>
          <a:p>
            <a:r>
              <a:rPr lang="en-US" altLang="en-US" dirty="0"/>
              <a:t>Class B:</a:t>
            </a:r>
          </a:p>
          <a:p>
            <a:pPr marL="692150" lvl="1" indent="-347663"/>
            <a:r>
              <a:rPr lang="en-US" altLang="en-US" dirty="0"/>
              <a:t>For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= 65 thousand hosts allowed</a:t>
            </a:r>
          </a:p>
          <a:p>
            <a:r>
              <a:rPr lang="en-US" altLang="en-US" dirty="0"/>
              <a:t>Class C</a:t>
            </a:r>
          </a:p>
          <a:p>
            <a:pPr marL="692150" lvl="1" indent="-347663"/>
            <a:r>
              <a:rPr lang="en-US" altLang="en-US" dirty="0"/>
              <a:t>For small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8 </a:t>
            </a:r>
            <a:r>
              <a:rPr lang="en-US" altLang="en-US" dirty="0"/>
              <a:t>= 255 hosts allowed</a:t>
            </a:r>
          </a:p>
          <a:p>
            <a:r>
              <a:rPr lang="en-US" altLang="en-US" dirty="0"/>
              <a:t>Class D</a:t>
            </a:r>
          </a:p>
          <a:p>
            <a:pPr marL="692150" lvl="1" indent="-347663"/>
            <a:r>
              <a:rPr lang="en-US" altLang="en-US" dirty="0"/>
              <a:t>Multicast addresses</a:t>
            </a:r>
          </a:p>
          <a:p>
            <a:pPr marL="692150" lvl="1" indent="-347663"/>
            <a:r>
              <a:rPr lang="en-US" altLang="en-US" dirty="0"/>
              <a:t>No network/host hierarchy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2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13DE-1C21-6447-B4F4-199806F0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classful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E8D3-3A5C-0D4A-944B-E052050D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2246" cy="4823369"/>
          </a:xfrm>
        </p:spPr>
        <p:txBody>
          <a:bodyPr>
            <a:normAutofit/>
          </a:bodyPr>
          <a:lstStyle/>
          <a:p>
            <a:r>
              <a:rPr lang="en-US" altLang="en-US" dirty="0"/>
              <a:t>IP prefixes are allocated to organizations (e.g., Rutgers) by Internet Registry organizations (e.g., ARIN, in North America)</a:t>
            </a:r>
          </a:p>
          <a:p>
            <a:r>
              <a:rPr lang="en-US" altLang="en-US" dirty="0"/>
              <a:t>Many organizations required something bigger than class C address, but smaller than a class A (or even B) address</a:t>
            </a:r>
          </a:p>
          <a:p>
            <a:r>
              <a:rPr lang="en-US" altLang="en-US" dirty="0"/>
              <a:t>However, the Internet was running out of class B addresses</a:t>
            </a:r>
          </a:p>
          <a:p>
            <a:r>
              <a:rPr lang="en-US" altLang="en-US" dirty="0"/>
              <a:t>Too many networks required multiple class C addresses</a:t>
            </a:r>
          </a:p>
          <a:p>
            <a:r>
              <a:rPr lang="en-US" altLang="en-US" dirty="0"/>
              <a:t>Not enough nets in class A for large organizations</a:t>
            </a:r>
          </a:p>
          <a:p>
            <a:r>
              <a:rPr lang="en-US" altLang="en-US" dirty="0"/>
              <a:t>Key issue: Classful addressing is too </a:t>
            </a:r>
            <a:r>
              <a:rPr lang="en-US" altLang="en-US" dirty="0">
                <a:solidFill>
                  <a:srgbClr val="C00000"/>
                </a:solidFill>
              </a:rPr>
              <a:t>coarse-grained:</a:t>
            </a:r>
            <a:r>
              <a:rPr lang="en-US" altLang="en-US" dirty="0"/>
              <a:t> The addressing strategy must allow for greater diversity of network sizes</a:t>
            </a:r>
          </a:p>
        </p:txBody>
      </p:sp>
    </p:spTree>
    <p:extLst>
      <p:ext uri="{BB962C8B-B14F-4D97-AF65-F5344CB8AC3E}">
        <p14:creationId xmlns:p14="http://schemas.microsoft.com/office/powerpoint/2010/main" val="7854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E66-22CE-0F4D-85FA-2BFF9180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 (CIDR)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2D8-6A69-7B47-A60F-BD403371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1A04-E1AB-7F45-8A2D-E1A80E3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6AC2-52CB-D74B-BA54-03289B50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classless inter-domain routing (CIDR)</a:t>
            </a:r>
          </a:p>
          <a:p>
            <a:r>
              <a:rPr lang="en-US" dirty="0"/>
              <a:t>Key idea: Network component of the address (</a:t>
            </a:r>
            <a:r>
              <a:rPr lang="en-US" dirty="0" err="1"/>
              <a:t>ie</a:t>
            </a:r>
            <a:r>
              <a:rPr lang="en-US" dirty="0"/>
              <a:t>: prefix) can have </a:t>
            </a:r>
            <a:r>
              <a:rPr lang="en-US" dirty="0">
                <a:solidFill>
                  <a:srgbClr val="C00000"/>
                </a:solidFill>
              </a:rPr>
              <a:t>any length </a:t>
            </a:r>
            <a:r>
              <a:rPr lang="en-US" dirty="0"/>
              <a:t>(usually from 8—32)</a:t>
            </a:r>
          </a:p>
          <a:p>
            <a:r>
              <a:rPr lang="en-US" dirty="0"/>
              <a:t>Address format: </a:t>
            </a:r>
            <a:r>
              <a:rPr lang="en-US" dirty="0" err="1">
                <a:solidFill>
                  <a:srgbClr val="C00000"/>
                </a:solidFill>
              </a:rPr>
              <a:t>a.b.c.d</a:t>
            </a:r>
            <a:r>
              <a:rPr lang="en-US" dirty="0">
                <a:solidFill>
                  <a:srgbClr val="C00000"/>
                </a:solidFill>
              </a:rPr>
              <a:t>/x</a:t>
            </a:r>
            <a:r>
              <a:rPr lang="en-US" dirty="0"/>
              <a:t>, where x is the prefix length</a:t>
            </a:r>
          </a:p>
          <a:p>
            <a:pPr lvl="1"/>
            <a:r>
              <a:rPr lang="en-US" dirty="0"/>
              <a:t>Customary to use 0s for all suffix bits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33237B7-5664-6E46-AA4D-39DDFFF253CE}"/>
              </a:ext>
            </a:extLst>
          </p:cNvPr>
          <p:cNvGrpSpPr>
            <a:grpSpLocks/>
          </p:cNvGrpSpPr>
          <p:nvPr/>
        </p:nvGrpSpPr>
        <p:grpSpPr bwMode="auto">
          <a:xfrm>
            <a:off x="2921863" y="5005296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9A199E0-03B1-154C-8BAA-C32B97C2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316262-B477-2D41-9E81-2DDDF73F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43B31D7-9E91-1D4F-8197-E241BFF6D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2E92BE8-F522-B347-A800-0DF4E0F4A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86B22D8-7CBF-3A4C-AB17-4038DB0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E658B-8F16-1E4D-819A-84D5917E3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8119EFD-18D7-EE4A-B2C4-0ECB0C484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66CCF35-C4E2-644E-BB19-EF4301AD2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7EC-5678-E74A-AC8A-7B8BD39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1575-640B-5E41-9870-BEB96EAD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34" cy="479724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An ISP can obtain a block of addresses and partition this further to its customers</a:t>
            </a:r>
          </a:p>
          <a:p>
            <a:r>
              <a:rPr lang="en-US" altLang="en-US" sz="3200" dirty="0"/>
              <a:t>Say an ISP has 200.8.0.0/16 address (65K addresses). </a:t>
            </a:r>
          </a:p>
          <a:p>
            <a:r>
              <a:rPr lang="en-US" altLang="en-US" sz="3200" dirty="0"/>
              <a:t>The ISP has customer who needs only 64 addresses starting from 200.8.4.128</a:t>
            </a:r>
          </a:p>
          <a:p>
            <a:r>
              <a:rPr lang="en-US" altLang="en-US" sz="3200" dirty="0"/>
              <a:t>Then that block can be specified as 200.8.4.128/</a:t>
            </a:r>
            <a:r>
              <a:rPr lang="en-US" altLang="en-US" sz="3200" dirty="0">
                <a:solidFill>
                  <a:srgbClr val="C00000"/>
                </a:solidFill>
              </a:rPr>
              <a:t>26</a:t>
            </a:r>
          </a:p>
          <a:p>
            <a:r>
              <a:rPr lang="en-US" altLang="en-US" sz="3200" dirty="0"/>
              <a:t>200.8.4.128/26 is “inside” 200.8.0.0/16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E45D-D966-3744-9460-EA67B476E152}"/>
              </a:ext>
            </a:extLst>
          </p:cNvPr>
          <p:cNvSpPr/>
          <p:nvPr/>
        </p:nvSpPr>
        <p:spPr>
          <a:xfrm>
            <a:off x="8712926" y="2573383"/>
            <a:ext cx="3187337" cy="75764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4C4C3-40B9-6D41-842F-D64E697E88B4}"/>
              </a:ext>
            </a:extLst>
          </p:cNvPr>
          <p:cNvSpPr/>
          <p:nvPr/>
        </p:nvSpPr>
        <p:spPr>
          <a:xfrm>
            <a:off x="9966960" y="2573383"/>
            <a:ext cx="339634" cy="757645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00053-2B70-1B47-B3C0-7503644D4006}"/>
              </a:ext>
            </a:extLst>
          </p:cNvPr>
          <p:cNvSpPr txBox="1"/>
          <p:nvPr/>
        </p:nvSpPr>
        <p:spPr>
          <a:xfrm>
            <a:off x="9294225" y="1931980"/>
            <a:ext cx="215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200.8.0.0/16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11276-49E8-A04F-AF2A-D9F4E9C2117A}"/>
              </a:ext>
            </a:extLst>
          </p:cNvPr>
          <p:cNvCxnSpPr>
            <a:cxnSpLocks/>
          </p:cNvCxnSpPr>
          <p:nvPr/>
        </p:nvCxnSpPr>
        <p:spPr>
          <a:xfrm>
            <a:off x="11168745" y="2132035"/>
            <a:ext cx="7707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13661-20FD-E34F-A9DF-7A5BD2E33E7B}"/>
              </a:ext>
            </a:extLst>
          </p:cNvPr>
          <p:cNvCxnSpPr>
            <a:cxnSpLocks/>
          </p:cNvCxnSpPr>
          <p:nvPr/>
        </p:nvCxnSpPr>
        <p:spPr>
          <a:xfrm flipH="1" flipV="1">
            <a:off x="8569235" y="2121761"/>
            <a:ext cx="1005839" cy="10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89DA8A-E299-CE4A-A6D8-10FA4DA0FDC8}"/>
              </a:ext>
            </a:extLst>
          </p:cNvPr>
          <p:cNvSpPr txBox="1"/>
          <p:nvPr/>
        </p:nvSpPr>
        <p:spPr>
          <a:xfrm>
            <a:off x="10191205" y="4264370"/>
            <a:ext cx="200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200.8.4.128/26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2916C9-5DE4-0445-98E9-A09E7B87ED23}"/>
              </a:ext>
            </a:extLst>
          </p:cNvPr>
          <p:cNvCxnSpPr>
            <a:cxnSpLocks/>
          </p:cNvCxnSpPr>
          <p:nvPr/>
        </p:nvCxnSpPr>
        <p:spPr>
          <a:xfrm flipH="1" flipV="1">
            <a:off x="10241279" y="3459224"/>
            <a:ext cx="1280161" cy="7650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0F3F3-2107-594C-A8AA-0C5276F89662}"/>
              </a:ext>
            </a:extLst>
          </p:cNvPr>
          <p:cNvCxnSpPr/>
          <p:nvPr/>
        </p:nvCxnSpPr>
        <p:spPr>
          <a:xfrm>
            <a:off x="876517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56CAB-00C6-E944-B88F-2126ADBAD34B}"/>
              </a:ext>
            </a:extLst>
          </p:cNvPr>
          <p:cNvCxnSpPr/>
          <p:nvPr/>
        </p:nvCxnSpPr>
        <p:spPr>
          <a:xfrm>
            <a:off x="8813074" y="262080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5518C-F35F-3E44-B9D0-A1D300183AAD}"/>
              </a:ext>
            </a:extLst>
          </p:cNvPr>
          <p:cNvCxnSpPr/>
          <p:nvPr/>
        </p:nvCxnSpPr>
        <p:spPr>
          <a:xfrm>
            <a:off x="9348651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C3A64-4249-A249-AE77-A5720B3CAD58}"/>
              </a:ext>
            </a:extLst>
          </p:cNvPr>
          <p:cNvSpPr txBox="1"/>
          <p:nvPr/>
        </p:nvSpPr>
        <p:spPr>
          <a:xfrm>
            <a:off x="8709659" y="374244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61997-940A-454E-B85E-11F6BCD21164}"/>
              </a:ext>
            </a:extLst>
          </p:cNvPr>
          <p:cNvSpPr txBox="1"/>
          <p:nvPr/>
        </p:nvSpPr>
        <p:spPr>
          <a:xfrm>
            <a:off x="8709659" y="414255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D66F4-5FF1-7643-928E-9D9854E5EA0B}"/>
              </a:ext>
            </a:extLst>
          </p:cNvPr>
          <p:cNvSpPr txBox="1"/>
          <p:nvPr/>
        </p:nvSpPr>
        <p:spPr>
          <a:xfrm>
            <a:off x="8709659" y="5018933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CA70C-7F5C-074B-B705-48A9A7256E79}"/>
              </a:ext>
            </a:extLst>
          </p:cNvPr>
          <p:cNvSpPr txBox="1"/>
          <p:nvPr/>
        </p:nvSpPr>
        <p:spPr>
          <a:xfrm>
            <a:off x="8709659" y="4580742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8A371-5968-8147-8851-C798F1CB5879}"/>
              </a:ext>
            </a:extLst>
          </p:cNvPr>
          <p:cNvSpPr txBox="1"/>
          <p:nvPr/>
        </p:nvSpPr>
        <p:spPr>
          <a:xfrm>
            <a:off x="8709659" y="5363120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F5B3-84FD-7846-B968-1BAB3D13E231}"/>
              </a:ext>
            </a:extLst>
          </p:cNvPr>
          <p:cNvSpPr txBox="1"/>
          <p:nvPr/>
        </p:nvSpPr>
        <p:spPr>
          <a:xfrm>
            <a:off x="8722722" y="5707307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4B90-4226-DB44-852F-2B20B1783CFC}"/>
              </a:ext>
            </a:extLst>
          </p:cNvPr>
          <p:cNvSpPr txBox="1"/>
          <p:nvPr/>
        </p:nvSpPr>
        <p:spPr>
          <a:xfrm>
            <a:off x="8735785" y="6195626"/>
            <a:ext cx="18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200.8.255.255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B350B-3BE8-454F-81F3-ADC91035FD10}"/>
              </a:ext>
            </a:extLst>
          </p:cNvPr>
          <p:cNvCxnSpPr/>
          <p:nvPr/>
        </p:nvCxnSpPr>
        <p:spPr>
          <a:xfrm>
            <a:off x="939654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5C4F0-FD59-ED49-B6B9-CEA86B265D5A}"/>
              </a:ext>
            </a:extLst>
          </p:cNvPr>
          <p:cNvCxnSpPr/>
          <p:nvPr/>
        </p:nvCxnSpPr>
        <p:spPr>
          <a:xfrm>
            <a:off x="11834948" y="2573383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889945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F9E-3BCE-9643-A264-9F86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Netmask </a:t>
            </a:r>
            <a:r>
              <a:rPr lang="en-US" dirty="0"/>
              <a:t>(or subnet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DC0-F2B1-7E4C-A55D-423F3DB0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denote the IP prefix length of an organization</a:t>
            </a:r>
          </a:p>
          <a:p>
            <a:r>
              <a:rPr lang="en-US" dirty="0"/>
              <a:t>32 bits: </a:t>
            </a:r>
            <a:r>
              <a:rPr lang="en-US" dirty="0">
                <a:solidFill>
                  <a:srgbClr val="C00000"/>
                </a:solidFill>
              </a:rPr>
              <a:t>a 1-bit denotes a prefix bit position</a:t>
            </a:r>
            <a:r>
              <a:rPr lang="en-US" dirty="0"/>
              <a:t>. 0 is the host part.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665017-DCB1-A949-AE14-755730F20BBA}"/>
              </a:ext>
            </a:extLst>
          </p:cNvPr>
          <p:cNvGrpSpPr>
            <a:grpSpLocks/>
          </p:cNvGrpSpPr>
          <p:nvPr/>
        </p:nvGrpSpPr>
        <p:grpSpPr bwMode="auto">
          <a:xfrm>
            <a:off x="2817360" y="3198019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B22F253-58B5-F845-91F7-066307D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6308F4A-F254-2641-9624-8233B321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2499EA0-C1E0-AB4D-9EE6-1AF6C1BD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0509F5F-A415-3C40-9562-7A1C5BB6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5E550-7CC5-B449-BD01-5C995517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DEEB55D-C324-7A47-A437-602AF4DF9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F3CBF41-2A89-194F-8F60-198383A4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4E65F5A-C60C-EA4A-917A-C05B99C6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6D1320A1-059F-B94F-BEE8-60C3B133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772" y="5518151"/>
            <a:ext cx="6066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11111111   11111111  1111111</a:t>
            </a:r>
            <a:r>
              <a:rPr lang="en-US" altLang="en-US" sz="2400" dirty="0">
                <a:latin typeface="Arial" panose="020B0604020202020204" pitchFamily="34" charset="0"/>
              </a:rPr>
              <a:t>0    00000000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31BD1AB-1CA2-944A-988F-3BC97CBA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15" y="4918264"/>
            <a:ext cx="1466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 part of mask 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46C2403-76DC-1743-B7E4-3259B005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39" y="4974323"/>
            <a:ext cx="1277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 part of mask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9AE91CA-2FAF-D24B-A040-455195DA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360" y="5294314"/>
            <a:ext cx="1277984" cy="6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9DEFA08-764F-4341-9F0D-1B64A711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309" y="5289551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13B087A-70B1-0B49-965C-461034015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0865" y="5300662"/>
            <a:ext cx="45799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49A39A2-569A-2940-AD3E-4B3122C4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034" y="5294312"/>
            <a:ext cx="525462" cy="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02EB260-524D-E145-8F61-C8769320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517" y="6176171"/>
            <a:ext cx="3539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Netmask: 255.255.254.0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78-35EE-B14F-8FBC-91931E80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addresses from same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73-82E9-EB4E-8ACC-78449D02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dirty="0"/>
              <a:t>Given IP addresses A and B, and netmask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on the same subnet.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Ex: A = </a:t>
            </a:r>
            <a:r>
              <a:rPr lang="en-US" altLang="en-US" dirty="0">
                <a:latin typeface="Arial" panose="020B0604020202020204" pitchFamily="34" charset="0"/>
              </a:rPr>
              <a:t>165.230.82.52, B = 165.230.24.93, M = 255.255.128.0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and B are in the same network according to the netmask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&amp; M == B &amp; M == 165.230.0.0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EE1-E8DA-4048-A284-E28BB8E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own IP address(es)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FE0-B7D4-5D4E-B8DA-1DA9E127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157686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2587-A120-5544-8B0C-E3962D1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CBD-C9D8-984C-B08D-F2D65B57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2508" cy="483120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Main function: Move data from sending to receiving endpoint</a:t>
            </a:r>
          </a:p>
          <a:p>
            <a:r>
              <a:rPr lang="en-US" altLang="en-US" dirty="0"/>
              <a:t>on sending endpoint: encapsulate transport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</a:p>
          <a:p>
            <a:r>
              <a:rPr lang="en-US" altLang="en-US" dirty="0"/>
              <a:t>on receiving endpoint: deliver datagrams to transport layer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network layer also runs in every router</a:t>
            </a:r>
          </a:p>
          <a:p>
            <a:r>
              <a:rPr lang="en-US" altLang="en-US" dirty="0"/>
              <a:t>The router examines header fields in all network-layer datagrams passing through it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pic>
        <p:nvPicPr>
          <p:cNvPr id="619" name="Picture 61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93E700A-328A-CA4C-A15A-CEBCFD57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56899"/>
            <a:ext cx="1915099" cy="1810751"/>
          </a:xfrm>
          <a:prstGeom prst="rect">
            <a:avLst/>
          </a:prstGeom>
        </p:spPr>
      </p:pic>
      <p:pic>
        <p:nvPicPr>
          <p:cNvPr id="620" name="Picture 619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F3D4176-6200-EB43-A4F3-082E74A1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881" y="4724744"/>
            <a:ext cx="1915099" cy="1810751"/>
          </a:xfrm>
          <a:prstGeom prst="rect">
            <a:avLst/>
          </a:prstGeom>
        </p:spPr>
      </p:pic>
      <p:pic>
        <p:nvPicPr>
          <p:cNvPr id="621" name="Picture 620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E34314EF-6805-EB42-B6DC-B2BA43EF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18879" y="5794519"/>
            <a:ext cx="635229" cy="701039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DA73E113-25DC-9B49-A5F2-C776220B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9" y="1560694"/>
            <a:ext cx="675640" cy="675640"/>
          </a:xfrm>
          <a:prstGeom prst="rect">
            <a:avLst/>
          </a:prstGeom>
        </p:spPr>
      </p:pic>
      <p:pic>
        <p:nvPicPr>
          <p:cNvPr id="623" name="Picture 62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E206E4-FEB1-9045-9877-F5550595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05" y="3018852"/>
            <a:ext cx="1211852" cy="1114699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AC7B1D75-6446-F245-B363-83846E9626A0}"/>
              </a:ext>
            </a:extLst>
          </p:cNvPr>
          <p:cNvSpPr txBox="1"/>
          <p:nvPr/>
        </p:nvSpPr>
        <p:spPr>
          <a:xfrm>
            <a:off x="9570708" y="4209164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 Layer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CF32D749-62B7-6B49-91E5-D6BDB658664C}"/>
              </a:ext>
            </a:extLst>
          </p:cNvPr>
          <p:cNvSpPr txBox="1"/>
          <p:nvPr/>
        </p:nvSpPr>
        <p:spPr>
          <a:xfrm>
            <a:off x="9369136" y="2343263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DDE20BD-380E-464C-B106-EEB33DF1FDAE}"/>
              </a:ext>
            </a:extLst>
          </p:cNvPr>
          <p:cNvSpPr txBox="1"/>
          <p:nvPr/>
        </p:nvSpPr>
        <p:spPr>
          <a:xfrm>
            <a:off x="9736970" y="134185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4FD4F36-75D4-7044-AA1F-DB0335C7FD87}"/>
              </a:ext>
            </a:extLst>
          </p:cNvPr>
          <p:cNvSpPr txBox="1"/>
          <p:nvPr/>
        </p:nvSpPr>
        <p:spPr>
          <a:xfrm>
            <a:off x="8336065" y="5960372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F5E724D5-CAEE-A94F-B3B4-DA4739140DC8}"/>
              </a:ext>
            </a:extLst>
          </p:cNvPr>
          <p:cNvSpPr txBox="1"/>
          <p:nvPr/>
        </p:nvSpPr>
        <p:spPr>
          <a:xfrm>
            <a:off x="9997704" y="6506388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238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25" grpId="0"/>
      <p:bldP spid="626" grpId="0"/>
      <p:bldP spid="627" grpId="0"/>
      <p:bldP spid="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838037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E8B-2F98-EF40-98CD-072468E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and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73D1-1069-084E-A8AD-DF2EAEC59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 = Forwarding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C51-FD08-D148-88ED-D82891AB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28063" cy="494093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Control plane = Routing</a:t>
            </a:r>
          </a:p>
          <a:p>
            <a:pPr>
              <a:defRPr/>
            </a:pPr>
            <a:r>
              <a:rPr lang="en-US" sz="2600" dirty="0"/>
              <a:t>network-wide logic</a:t>
            </a:r>
          </a:p>
          <a:p>
            <a:pPr>
              <a:defRPr/>
            </a:pPr>
            <a:r>
              <a:rPr lang="en-US" sz="2600" dirty="0"/>
              <a:t>determines how datagram is routed along end-to-end path from source to destination endpoint</a:t>
            </a:r>
          </a:p>
          <a:p>
            <a:pPr>
              <a:defRPr/>
            </a:pPr>
            <a:r>
              <a:rPr lang="en-US" sz="2600" dirty="0"/>
              <a:t>two control-plane approaches: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Distributed routing</a:t>
            </a:r>
            <a:r>
              <a:rPr lang="en-US" sz="2600" dirty="0"/>
              <a:t> algorithm running on each router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Centralized routing</a:t>
            </a:r>
            <a:r>
              <a:rPr lang="en-US" sz="2600" dirty="0"/>
              <a:t> algorithm running on a (logically) centralized server</a:t>
            </a:r>
            <a:endParaRPr lang="en-US" sz="2600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2E341F-3E37-F84B-A4A9-148395A005FA}"/>
              </a:ext>
            </a:extLst>
          </p:cNvPr>
          <p:cNvGrpSpPr/>
          <p:nvPr/>
        </p:nvGrpSpPr>
        <p:grpSpPr>
          <a:xfrm>
            <a:off x="985363" y="4751734"/>
            <a:ext cx="2308340" cy="1296448"/>
            <a:chOff x="985363" y="4751734"/>
            <a:chExt cx="2308340" cy="12964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800D77-A398-E345-987B-FE27F80501C6}"/>
                </a:ext>
              </a:extLst>
            </p:cNvPr>
            <p:cNvCxnSpPr/>
            <p:nvPr/>
          </p:nvCxnSpPr>
          <p:spPr bwMode="auto">
            <a:xfrm flipH="1">
              <a:off x="1787165" y="6046595"/>
              <a:ext cx="1506538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329AB07-D0EF-954F-A977-F8FF2FA8F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980" y="5379402"/>
              <a:ext cx="1615695" cy="626977"/>
              <a:chOff x="-4079003" y="2614285"/>
              <a:chExt cx="1616718" cy="628511"/>
            </a:xfrm>
          </p:grpSpPr>
          <p:sp>
            <p:nvSpPr>
              <p:cNvPr id="27" name="Rectangle 97">
                <a:extLst>
                  <a:ext uri="{FF2B5EF4-FFF2-40B4-BE49-F238E27FC236}">
                    <a16:creationId xmlns:a16="http://schemas.microsoft.com/office/drawing/2014/main" id="{E96B3FA6-FCE2-EB48-B29C-3A8DA7603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Rectangle 98">
                <a:extLst>
                  <a:ext uri="{FF2B5EF4-FFF2-40B4-BE49-F238E27FC236}">
                    <a16:creationId xmlns:a16="http://schemas.microsoft.com/office/drawing/2014/main" id="{BA14CC9A-6623-5449-A9D3-6FF28B49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9" name="Line 99">
                <a:extLst>
                  <a:ext uri="{FF2B5EF4-FFF2-40B4-BE49-F238E27FC236}">
                    <a16:creationId xmlns:a16="http://schemas.microsoft.com/office/drawing/2014/main" id="{67744588-5D7C-6344-BEFF-70FFE98D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04">
                <a:extLst>
                  <a:ext uri="{FF2B5EF4-FFF2-40B4-BE49-F238E27FC236}">
                    <a16:creationId xmlns:a16="http://schemas.microsoft.com/office/drawing/2014/main" id="{298F4EE6-63B9-0B4A-84B5-C108B9FA4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1" name="Text Box 105">
                <a:extLst>
                  <a:ext uri="{FF2B5EF4-FFF2-40B4-BE49-F238E27FC236}">
                    <a16:creationId xmlns:a16="http://schemas.microsoft.com/office/drawing/2014/main" id="{2BE3D8C7-1BFE-584E-B59F-35BF6EFFD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 dirty="0">
                    <a:solidFill>
                      <a:schemeClr val="bg1"/>
                    </a:solidFill>
                  </a:rPr>
                  <a:t>0111</a:t>
                </a:r>
              </a:p>
            </p:txBody>
          </p:sp>
          <p:sp>
            <p:nvSpPr>
              <p:cNvPr id="32" name="Line 119">
                <a:extLst>
                  <a:ext uri="{FF2B5EF4-FFF2-40B4-BE49-F238E27FC236}">
                    <a16:creationId xmlns:a16="http://schemas.microsoft.com/office/drawing/2014/main" id="{4D0A322A-E27A-DE48-8E60-07210B25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2333" y="2614285"/>
                <a:ext cx="405953" cy="30060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B0C951A0-0095-0A4E-9B8D-6FD693A5E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3" y="4751734"/>
              <a:ext cx="1991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values in arriving </a:t>
              </a:r>
            </a:p>
            <a:p>
              <a:r>
                <a:rPr lang="en-US" altLang="en-US" sz="1800" dirty="0"/>
                <a:t>packet header</a:t>
              </a:r>
              <a:endParaRPr lang="en-US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9701D1-9F03-A346-93C0-A27485D748BB}"/>
              </a:ext>
            </a:extLst>
          </p:cNvPr>
          <p:cNvGrpSpPr/>
          <p:nvPr/>
        </p:nvGrpSpPr>
        <p:grpSpPr>
          <a:xfrm>
            <a:off x="3217504" y="5718765"/>
            <a:ext cx="1258886" cy="681842"/>
            <a:chOff x="3217504" y="5718765"/>
            <a:chExt cx="1258886" cy="6818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EE0B67-8E8F-CD46-8721-D9A0A0985C5B}"/>
                </a:ext>
              </a:extLst>
            </p:cNvPr>
            <p:cNvCxnSpPr/>
            <p:nvPr/>
          </p:nvCxnSpPr>
          <p:spPr bwMode="auto">
            <a:xfrm flipV="1">
              <a:off x="3765189" y="5803707"/>
              <a:ext cx="500063" cy="1571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C9C248-4EEB-8D40-A32D-951EBBF874C3}"/>
                </a:ext>
              </a:extLst>
            </p:cNvPr>
            <p:cNvCxnSpPr/>
            <p:nvPr/>
          </p:nvCxnSpPr>
          <p:spPr bwMode="auto">
            <a:xfrm>
              <a:off x="3614377" y="6019607"/>
              <a:ext cx="862013" cy="1047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F13D1-155D-A74A-A0DC-A845924E7C8E}"/>
                </a:ext>
              </a:extLst>
            </p:cNvPr>
            <p:cNvCxnSpPr/>
            <p:nvPr/>
          </p:nvCxnSpPr>
          <p:spPr bwMode="auto">
            <a:xfrm>
              <a:off x="3627077" y="6125970"/>
              <a:ext cx="714375" cy="274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5">
              <a:extLst>
                <a:ext uri="{FF2B5EF4-FFF2-40B4-BE49-F238E27FC236}">
                  <a16:creationId xmlns:a16="http://schemas.microsoft.com/office/drawing/2014/main" id="{9F3C4F97-EC09-9340-A503-5A4CBC8A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049" y="5718765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2" name="TextBox 281">
              <a:extLst>
                <a:ext uri="{FF2B5EF4-FFF2-40B4-BE49-F238E27FC236}">
                  <a16:creationId xmlns:a16="http://schemas.microsoft.com/office/drawing/2014/main" id="{14310247-6ADD-2446-A30E-A4ECC68D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33" y="600605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13" name="TextBox 282">
              <a:extLst>
                <a:ext uri="{FF2B5EF4-FFF2-40B4-BE49-F238E27FC236}">
                  <a16:creationId xmlns:a16="http://schemas.microsoft.com/office/drawing/2014/main" id="{5E0DCA69-543D-874F-ABC2-97E3B2A3E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904" y="610764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16" name="Group 357">
              <a:extLst>
                <a:ext uri="{FF2B5EF4-FFF2-40B4-BE49-F238E27FC236}">
                  <a16:creationId xmlns:a16="http://schemas.microsoft.com/office/drawing/2014/main" id="{6ACCB86F-D036-AD40-9F5B-69503EBED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504" y="5903719"/>
              <a:ext cx="565151" cy="293687"/>
              <a:chOff x="1870334" y="1575177"/>
              <a:chExt cx="1128637" cy="43793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DC1055-0E35-ED4D-BEE7-4F5BD38D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3279DC-9414-0041-9D6F-97CA1FE005E0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3F725B-DE57-6240-ACF4-128F68CF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3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7C6AC13-78AB-B046-88C7-628580AB04B2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DD280D5-BB54-CF47-B8D1-6B41BC67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66B87A-6684-004C-838D-13EA6BF4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4E3EA70-3998-8749-9FED-85143E38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BF9A2-1965-4747-A3D8-A06E78B3DA97}"/>
                  </a:ext>
                </a:extLst>
              </p:cNvPr>
              <p:cNvCxnSpPr>
                <a:cxnSpLocks noChangeShapeType="1"/>
                <a:endCxn id="20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8F921-4CEF-BF4A-87A1-85AA82D8B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" name="Freeform 120">
            <a:extLst>
              <a:ext uri="{FF2B5EF4-FFF2-40B4-BE49-F238E27FC236}">
                <a16:creationId xmlns:a16="http://schemas.microsoft.com/office/drawing/2014/main" id="{AFC7775E-5BA7-2B4E-9295-5983AC8CD973}"/>
              </a:ext>
            </a:extLst>
          </p:cNvPr>
          <p:cNvSpPr>
            <a:spLocks/>
          </p:cNvSpPr>
          <p:nvPr/>
        </p:nvSpPr>
        <p:spPr bwMode="auto">
          <a:xfrm>
            <a:off x="2997364" y="5913995"/>
            <a:ext cx="1013093" cy="578879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CD1-4E25-074F-860F-633D073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79-4219-2D4B-9459-62BB15EAB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FA24-5AED-134A-A1C5-0A581FCD0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Internet Addressing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A9-8C0A-9F47-892B-0738FFB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needs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6CFD-8073-944A-BB8B-A3C81C02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5937" cy="5032376"/>
          </a:xfrm>
        </p:spPr>
        <p:txBody>
          <a:bodyPr>
            <a:normAutofit/>
          </a:bodyPr>
          <a:lstStyle/>
          <a:p>
            <a:r>
              <a:rPr lang="en-US" dirty="0"/>
              <a:t>Addresses allow endpoints to </a:t>
            </a:r>
            <a:r>
              <a:rPr lang="en-US" dirty="0">
                <a:solidFill>
                  <a:srgbClr val="C00000"/>
                </a:solidFill>
              </a:rPr>
              <a:t>identify</a:t>
            </a:r>
            <a:r>
              <a:rPr lang="en-US" dirty="0"/>
              <a:t>, and hence talk to each other</a:t>
            </a:r>
          </a:p>
          <a:p>
            <a:pPr lvl="1"/>
            <a:r>
              <a:rPr lang="en-US" dirty="0"/>
              <a:t>E.g., like people have names</a:t>
            </a:r>
          </a:p>
          <a:p>
            <a:endParaRPr lang="en-US" dirty="0"/>
          </a:p>
          <a:p>
            <a:r>
              <a:rPr lang="en-US" dirty="0"/>
              <a:t>Addresses allow routers to determine how to move a packet</a:t>
            </a:r>
          </a:p>
          <a:p>
            <a:pPr lvl="1"/>
            <a:r>
              <a:rPr lang="en-US" dirty="0"/>
              <a:t>E.g., like the postal system</a:t>
            </a:r>
          </a:p>
          <a:p>
            <a:endParaRPr lang="en-US" dirty="0"/>
          </a:p>
          <a:p>
            <a:r>
              <a:rPr lang="en-US" dirty="0"/>
              <a:t>Network layer addresses are </a:t>
            </a:r>
            <a:r>
              <a:rPr lang="en-US" dirty="0">
                <a:solidFill>
                  <a:srgbClr val="C00000"/>
                </a:solidFill>
              </a:rPr>
              <a:t>designed </a:t>
            </a:r>
            <a:r>
              <a:rPr lang="en-US" dirty="0"/>
              <a:t>to help routers perform the forwarding and routing functions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</a:p>
          <a:p>
            <a:pPr lvl="1"/>
            <a:r>
              <a:rPr lang="en-US" dirty="0"/>
              <a:t>Specifically, we’ll look at </a:t>
            </a:r>
            <a:r>
              <a:rPr lang="en-US" dirty="0">
                <a:solidFill>
                  <a:srgbClr val="C00000"/>
                </a:solidFill>
              </a:rPr>
              <a:t>Internet Protocol (IP)</a:t>
            </a:r>
            <a:r>
              <a:rPr lang="en-US" dirty="0"/>
              <a:t> addresses.</a:t>
            </a:r>
          </a:p>
          <a:p>
            <a:pPr lvl="1"/>
            <a:r>
              <a:rPr lang="en-US" dirty="0"/>
              <a:t>Most popular: IP version 4 or IPv4. (Coming up later: IPv6)</a:t>
            </a:r>
          </a:p>
        </p:txBody>
      </p:sp>
    </p:spTree>
    <p:extLst>
      <p:ext uri="{BB962C8B-B14F-4D97-AF65-F5344CB8AC3E}">
        <p14:creationId xmlns:p14="http://schemas.microsoft.com/office/powerpoint/2010/main" val="8017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96019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a network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</a:p>
          <a:p>
            <a:r>
              <a:rPr lang="en-US" altLang="en-US" dirty="0"/>
              <a:t>An IP address corresponds to the </a:t>
            </a:r>
            <a:r>
              <a:rPr lang="en-US" altLang="en-US" dirty="0">
                <a:solidFill>
                  <a:srgbClr val="C00000"/>
                </a:solidFill>
              </a:rPr>
              <a:t>point of attachment </a:t>
            </a:r>
            <a:r>
              <a:rPr lang="en-US" altLang="en-US" dirty="0"/>
              <a:t>of an endpoint to the network.</a:t>
            </a:r>
          </a:p>
          <a:p>
            <a:r>
              <a:rPr lang="en-US" altLang="en-US" dirty="0"/>
              <a:t>An IP address is </a:t>
            </a:r>
            <a:r>
              <a:rPr lang="en-US" altLang="en-US" dirty="0">
                <a:solidFill>
                  <a:srgbClr val="C00000"/>
                </a:solidFill>
              </a:rPr>
              <a:t>NOT an identifier</a:t>
            </a:r>
            <a:r>
              <a:rPr lang="en-US" altLang="en-US" dirty="0"/>
              <a:t> for the endpoint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Dotted quad notation</a:t>
            </a:r>
            <a:r>
              <a:rPr lang="en-US" altLang="en-US" dirty="0"/>
              <a:t>: each byte is written in decimal in MSB order, separated by dots.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616925" y="5312375"/>
            <a:ext cx="737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0823-E2E0-C440-A46C-709F4BA5F885}"/>
              </a:ext>
            </a:extLst>
          </p:cNvPr>
          <p:cNvSpPr txBox="1"/>
          <p:nvPr/>
        </p:nvSpPr>
        <p:spPr>
          <a:xfrm>
            <a:off x="3122020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3B6E8-383A-E94A-9A32-11135E60B32D}"/>
              </a:ext>
            </a:extLst>
          </p:cNvPr>
          <p:cNvSpPr txBox="1"/>
          <p:nvPr/>
        </p:nvSpPr>
        <p:spPr>
          <a:xfrm>
            <a:off x="4593772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31591-325D-F841-AC0C-3512F50A78BC}"/>
              </a:ext>
            </a:extLst>
          </p:cNvPr>
          <p:cNvSpPr txBox="1"/>
          <p:nvPr/>
        </p:nvSpPr>
        <p:spPr>
          <a:xfrm>
            <a:off x="6370323" y="5916193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5E947-327E-FC47-BF81-401BC4B2B97B}"/>
              </a:ext>
            </a:extLst>
          </p:cNvPr>
          <p:cNvSpPr txBox="1"/>
          <p:nvPr/>
        </p:nvSpPr>
        <p:spPr>
          <a:xfrm>
            <a:off x="7957458" y="591491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54C7F-8809-4348-A528-2A8D9E9D95F8}"/>
              </a:ext>
            </a:extLst>
          </p:cNvPr>
          <p:cNvSpPr txBox="1"/>
          <p:nvPr/>
        </p:nvSpPr>
        <p:spPr>
          <a:xfrm>
            <a:off x="4168683" y="591491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200E-870D-5E4A-8263-D7EB05A07011}"/>
              </a:ext>
            </a:extLst>
          </p:cNvPr>
          <p:cNvSpPr txBox="1"/>
          <p:nvPr/>
        </p:nvSpPr>
        <p:spPr>
          <a:xfrm>
            <a:off x="5817327" y="5914910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526C7-28A7-944D-9E5C-2C7CE6561584}"/>
              </a:ext>
            </a:extLst>
          </p:cNvPr>
          <p:cNvSpPr txBox="1"/>
          <p:nvPr/>
        </p:nvSpPr>
        <p:spPr>
          <a:xfrm>
            <a:off x="7502437" y="591490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12084</TotalTime>
  <Words>1252</Words>
  <Application>Microsoft Macintosh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CS 352 Network Layer: Intro</vt:lpstr>
      <vt:lpstr>Transport</vt:lpstr>
      <vt:lpstr>The network layer</vt:lpstr>
      <vt:lpstr>Two key network-layer functions</vt:lpstr>
      <vt:lpstr>Data plane and Control Plane</vt:lpstr>
      <vt:lpstr>PowerPoint Presentation</vt:lpstr>
      <vt:lpstr>CS 352 Internet Addressing</vt:lpstr>
      <vt:lpstr>The Internet needs addresses</vt:lpstr>
      <vt:lpstr>IPv4 Addresses</vt:lpstr>
      <vt:lpstr>Grouping IP addresses by prefixes</vt:lpstr>
      <vt:lpstr>IP addresses use hierarchy to scale routing</vt:lpstr>
      <vt:lpstr>IP addresses use hierarchy to scale routing</vt:lpstr>
      <vt:lpstr>Classful IPv4 addressing</vt:lpstr>
      <vt:lpstr>Classful IPv4 addressing</vt:lpstr>
      <vt:lpstr>Classful IPv4 addressing</vt:lpstr>
      <vt:lpstr>Problems with classful addressing</vt:lpstr>
      <vt:lpstr>Classless IPv4 addressing (CIDR)</vt:lpstr>
      <vt:lpstr>Classless IPv4 addressing</vt:lpstr>
      <vt:lpstr>CIDR</vt:lpstr>
      <vt:lpstr>Netmask (or subnet mask)</vt:lpstr>
      <vt:lpstr>Detecting addresses from same network</vt:lpstr>
      <vt:lpstr>Finding your own IP address(es)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5246</cp:revision>
  <dcterms:created xsi:type="dcterms:W3CDTF">2019-01-23T03:40:12Z</dcterms:created>
  <dcterms:modified xsi:type="dcterms:W3CDTF">2021-03-13T07:50:51Z</dcterms:modified>
</cp:coreProperties>
</file>