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80" r:id="rId2"/>
    <p:sldId id="289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416" r:id="rId11"/>
    <p:sldId id="389" r:id="rId12"/>
    <p:sldId id="390" r:id="rId13"/>
    <p:sldId id="391" r:id="rId14"/>
    <p:sldId id="392" r:id="rId15"/>
    <p:sldId id="393" r:id="rId16"/>
    <p:sldId id="394" r:id="rId17"/>
    <p:sldId id="396" r:id="rId18"/>
    <p:sldId id="395" r:id="rId19"/>
    <p:sldId id="404" r:id="rId20"/>
    <p:sldId id="398" r:id="rId21"/>
    <p:sldId id="399" r:id="rId22"/>
    <p:sldId id="400" r:id="rId23"/>
    <p:sldId id="401" r:id="rId24"/>
    <p:sldId id="407" r:id="rId25"/>
    <p:sldId id="402" r:id="rId26"/>
    <p:sldId id="405" r:id="rId27"/>
    <p:sldId id="408" r:id="rId28"/>
    <p:sldId id="410" r:id="rId29"/>
    <p:sldId id="411" r:id="rId30"/>
    <p:sldId id="412" r:id="rId31"/>
    <p:sldId id="406" r:id="rId32"/>
    <p:sldId id="413" r:id="rId33"/>
    <p:sldId id="414" r:id="rId34"/>
    <p:sldId id="415" r:id="rId35"/>
    <p:sldId id="4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12"/>
    <p:restoredTop sz="94643"/>
  </p:normalViewPr>
  <p:slideViewPr>
    <p:cSldViewPr snapToGrid="0" snapToObjects="1">
      <p:cViewPr varScale="1">
        <p:scale>
          <a:sx n="87" d="100"/>
          <a:sy n="87" d="100"/>
        </p:scale>
        <p:origin x="20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305"/>
          </a:xfrm>
        </p:spPr>
        <p:txBody>
          <a:bodyPr/>
          <a:lstStyle/>
          <a:p>
            <a:r>
              <a:rPr lang="en-US" dirty="0" smtClean="0"/>
              <a:t>Review 1 due tomorrow</a:t>
            </a:r>
          </a:p>
          <a:p>
            <a:pPr lvl="1"/>
            <a:r>
              <a:rPr lang="en-US" dirty="0" smtClean="0"/>
              <a:t>Email your reviews to me</a:t>
            </a:r>
          </a:p>
          <a:p>
            <a:pPr lvl="1"/>
            <a:endParaRPr lang="en-US" dirty="0"/>
          </a:p>
          <a:p>
            <a:r>
              <a:rPr lang="en-US" dirty="0" smtClean="0"/>
              <a:t>Office hours </a:t>
            </a:r>
            <a:r>
              <a:rPr lang="en-US" dirty="0" smtClean="0"/>
              <a:t>on Thursdays 10—12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MUD: Send me your top 1—3 questions on this </a:t>
            </a:r>
            <a:r>
              <a:rPr lang="en-US" dirty="0" smtClean="0"/>
              <a:t>lecture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7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 smtClean="0"/>
              <a:t>ACK-clocking makes it worse</a:t>
            </a:r>
            <a:r>
              <a:rPr lang="en-US" smtClean="0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7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2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monopolized by “bad”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ACK signals the source of a free router buffer slot</a:t>
            </a:r>
          </a:p>
          <a:p>
            <a:pPr lvl="1"/>
            <a:r>
              <a:rPr lang="en-US" dirty="0" smtClean="0"/>
              <a:t>Further, ACK clocking means that the source transmits again</a:t>
            </a:r>
          </a:p>
          <a:p>
            <a:endParaRPr lang="en-US" dirty="0" smtClean="0"/>
          </a:p>
          <a:p>
            <a:r>
              <a:rPr lang="en-US" dirty="0" smtClean="0"/>
              <a:t>Contending packet arrivals may not be random enough</a:t>
            </a:r>
          </a:p>
          <a:p>
            <a:pPr lvl="1"/>
            <a:r>
              <a:rPr lang="is-IS" dirty="0" smtClean="0"/>
              <a:t>Blue flow can’t capture buffer space for </a:t>
            </a:r>
            <a:r>
              <a:rPr lang="is-IS" i="1" dirty="0" smtClean="0"/>
              <a:t>a</a:t>
            </a:r>
            <a:r>
              <a:rPr lang="is-IS" dirty="0" smtClean="0"/>
              <a:t> </a:t>
            </a:r>
            <a:r>
              <a:rPr lang="is-IS" i="1" dirty="0" smtClean="0"/>
              <a:t>few </a:t>
            </a:r>
            <a:r>
              <a:rPr lang="is-IS" dirty="0" smtClean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 smtClean="0"/>
          </a:p>
          <a:p>
            <a:r>
              <a:rPr lang="en-US" dirty="0" smtClean="0"/>
              <a:t>A FIFO tail-drop queue </a:t>
            </a:r>
            <a:r>
              <a:rPr lang="en-US" i="1" dirty="0" smtClean="0"/>
              <a:t>incentivizes </a:t>
            </a:r>
            <a:r>
              <a:rPr lang="en-US" dirty="0" smtClean="0"/>
              <a:t>sources to misbehave!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Better resource sharing in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fair resource allocation?</a:t>
            </a:r>
          </a:p>
          <a:p>
            <a:endParaRPr lang="en-US" dirty="0" smtClean="0"/>
          </a:p>
          <a:p>
            <a:r>
              <a:rPr lang="en-US" dirty="0" smtClean="0"/>
              <a:t>How to achieve a predetermined resource allocation? 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regardless of source behavior?</a:t>
            </a:r>
          </a:p>
          <a:p>
            <a:endParaRPr lang="en-US" dirty="0"/>
          </a:p>
          <a:p>
            <a:r>
              <a:rPr lang="en-US" dirty="0" smtClean="0"/>
              <a:t>How to make the allocation “efficient”?</a:t>
            </a:r>
          </a:p>
          <a:p>
            <a:pPr lvl="1"/>
            <a:r>
              <a:rPr lang="en-US" dirty="0" smtClean="0"/>
              <a:t>Use the available bandwidth effectively</a:t>
            </a:r>
          </a:p>
          <a:p>
            <a:pPr lvl="1"/>
            <a:r>
              <a:rPr lang="en-US" dirty="0" smtClean="0"/>
              <a:t>Build routers that work at high link rates</a:t>
            </a:r>
          </a:p>
          <a:p>
            <a:pPr lvl="1"/>
            <a:r>
              <a:rPr lang="en-US" dirty="0" smtClean="0"/>
              <a:t>Maybe even be a little unfair to apps to be more efficient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Resource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Allocate </a:t>
            </a:r>
            <a:r>
              <a:rPr lang="en-US" sz="2600" i="1" dirty="0" smtClean="0"/>
              <a:t>how? </a:t>
            </a:r>
            <a:r>
              <a:rPr lang="en-US" sz="2600" dirty="0" smtClean="0"/>
              <a:t>among </a:t>
            </a:r>
            <a:r>
              <a:rPr lang="en-US" sz="2600" i="1" dirty="0" smtClean="0"/>
              <a:t>who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10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and </a:t>
            </a:r>
            <a:r>
              <a:rPr lang="en-US" altLang="en-US" dirty="0" smtClean="0"/>
              <a:t>efficient use </a:t>
            </a:r>
            <a:r>
              <a:rPr lang="en-US" altLang="en-US" dirty="0"/>
              <a:t>of a </a:t>
            </a:r>
            <a:r>
              <a:rPr lang="en-US" altLang="en-US" dirty="0" smtClean="0"/>
              <a:t>resource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16265" cy="53498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Suppose </a:t>
            </a:r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 users share a single resource</a:t>
            </a:r>
          </a:p>
          <a:p>
            <a:pPr lvl="1"/>
            <a:r>
              <a:rPr lang="en-US" altLang="en-US" dirty="0"/>
              <a:t>Like the bandwidth on a single link </a:t>
            </a:r>
          </a:p>
          <a:p>
            <a:pPr lvl="1"/>
            <a:r>
              <a:rPr lang="en-US" altLang="en-US" dirty="0"/>
              <a:t>E.g., 3 users sharing a 30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 </a:t>
            </a:r>
            <a:r>
              <a:rPr lang="en-US" altLang="en-US" dirty="0"/>
              <a:t>link</a:t>
            </a:r>
          </a:p>
          <a:p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What </a:t>
            </a:r>
            <a:r>
              <a:rPr lang="en-US" altLang="en-US" dirty="0">
                <a:ea typeface="ＭＳ Ｐゴシック" charset="-128"/>
              </a:rPr>
              <a:t>is a </a:t>
            </a:r>
            <a:r>
              <a:rPr lang="en-US" altLang="en-US" i="1" dirty="0">
                <a:ea typeface="ＭＳ Ｐゴシック" charset="-128"/>
              </a:rPr>
              <a:t>fair</a:t>
            </a:r>
            <a:r>
              <a:rPr lang="en-US" altLang="en-US" dirty="0">
                <a:ea typeface="ＭＳ Ｐゴシック" charset="-128"/>
              </a:rPr>
              <a:t> allocation of bandwidth?</a:t>
            </a:r>
          </a:p>
          <a:p>
            <a:pPr lvl="1"/>
            <a:r>
              <a:rPr lang="en-US" altLang="en-US" dirty="0"/>
              <a:t>Suppose user demand is “elastic” (i.e., unlimited)</a:t>
            </a:r>
          </a:p>
          <a:p>
            <a:pPr lvl="1"/>
            <a:r>
              <a:rPr lang="en-US" altLang="en-US" dirty="0"/>
              <a:t>Allocate each a </a:t>
            </a:r>
            <a:r>
              <a:rPr lang="en-US" altLang="en-US" i="1" dirty="0"/>
              <a:t>1/n</a:t>
            </a:r>
            <a:r>
              <a:rPr lang="en-US" altLang="en-US" dirty="0"/>
              <a:t> share (e.g., 10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 </a:t>
            </a:r>
            <a:r>
              <a:rPr lang="en-US" altLang="en-US" dirty="0"/>
              <a:t>each)</a:t>
            </a:r>
          </a:p>
          <a:p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But</a:t>
            </a:r>
            <a:r>
              <a:rPr lang="en-US" altLang="en-US" dirty="0">
                <a:ea typeface="ＭＳ Ｐゴシック" charset="-128"/>
              </a:rPr>
              <a:t>, “equality” is not enough</a:t>
            </a:r>
          </a:p>
          <a:p>
            <a:pPr lvl="1"/>
            <a:r>
              <a:rPr lang="en-US" altLang="en-US" dirty="0"/>
              <a:t>Which allocation is best: [5, 5, 5] or [18, 6, 6]?</a:t>
            </a:r>
          </a:p>
          <a:p>
            <a:pPr lvl="1"/>
            <a:r>
              <a:rPr lang="en-US" altLang="en-US" dirty="0"/>
              <a:t>[5, 5, 5] is more “fair”, but [18, 6, 6] more efficient</a:t>
            </a:r>
          </a:p>
          <a:p>
            <a:pPr lvl="1"/>
            <a:r>
              <a:rPr lang="en-US" altLang="en-US" dirty="0"/>
              <a:t>What about [5, 5, 5] vs. [22, 4, 4]?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3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</a:t>
            </a:r>
            <a:r>
              <a:rPr lang="en-US" altLang="en-US" dirty="0" smtClean="0"/>
              <a:t>use </a:t>
            </a:r>
            <a:r>
              <a:rPr lang="en-US" altLang="en-US" dirty="0"/>
              <a:t>of a </a:t>
            </a:r>
            <a:r>
              <a:rPr lang="en-US" altLang="en-US" dirty="0" smtClean="0"/>
              <a:t>single resource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if some users have </a:t>
            </a:r>
            <a:r>
              <a:rPr lang="en-US" altLang="en-US" i="1" dirty="0">
                <a:ea typeface="ＭＳ Ｐゴシック" charset="-128"/>
              </a:rPr>
              <a:t>inelastic</a:t>
            </a:r>
            <a:r>
              <a:rPr lang="en-US" altLang="en-US" dirty="0">
                <a:ea typeface="ＭＳ Ｐゴシック" charset="-128"/>
              </a:rPr>
              <a:t> demand?</a:t>
            </a:r>
          </a:p>
          <a:p>
            <a:pPr lvl="1"/>
            <a:r>
              <a:rPr lang="en-US" altLang="en-US" dirty="0"/>
              <a:t>E.g., 3 users where 1 user only wants 6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</a:t>
            </a:r>
            <a:endParaRPr lang="en-US" altLang="en-US" dirty="0"/>
          </a:p>
          <a:p>
            <a:pPr lvl="1"/>
            <a:r>
              <a:rPr lang="en-US" altLang="en-US" dirty="0"/>
              <a:t>And the total link capacity is 30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</a:t>
            </a:r>
            <a:endParaRPr lang="en-US" altLang="en-US" dirty="0"/>
          </a:p>
          <a:p>
            <a:r>
              <a:rPr lang="en-US" altLang="en-US" dirty="0">
                <a:ea typeface="ＭＳ Ｐゴシック" charset="-128"/>
              </a:rPr>
              <a:t>Should we still do an “equal” allocation?</a:t>
            </a:r>
          </a:p>
          <a:p>
            <a:pPr lvl="1"/>
            <a:r>
              <a:rPr lang="en-US" altLang="en-US" dirty="0"/>
              <a:t>E.g., [6, 6, 6]</a:t>
            </a:r>
          </a:p>
          <a:p>
            <a:pPr lvl="1"/>
            <a:r>
              <a:rPr lang="en-US" altLang="en-US" dirty="0"/>
              <a:t>But that leaves 12 </a:t>
            </a:r>
            <a:r>
              <a:rPr lang="en-US" altLang="en-US" dirty="0" err="1"/>
              <a:t>Gbps</a:t>
            </a:r>
            <a:r>
              <a:rPr lang="en-US" altLang="en-US" dirty="0"/>
              <a:t> unused</a:t>
            </a:r>
          </a:p>
          <a:p>
            <a:r>
              <a:rPr lang="en-US" altLang="en-US" dirty="0">
                <a:ea typeface="ＭＳ Ｐゴシック" charset="-128"/>
              </a:rPr>
              <a:t>Should we allocate in proportion to demand?</a:t>
            </a:r>
          </a:p>
          <a:p>
            <a:pPr lvl="1"/>
            <a:r>
              <a:rPr lang="en-US" altLang="en-US" dirty="0"/>
              <a:t>E.g., 1 user wants 6 </a:t>
            </a:r>
            <a:r>
              <a:rPr lang="en-US" altLang="en-US" dirty="0" err="1"/>
              <a:t>Gbps</a:t>
            </a:r>
            <a:r>
              <a:rPr lang="en-US" altLang="en-US" dirty="0"/>
              <a:t>, and 2 each want 20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</a:t>
            </a:r>
            <a:endParaRPr lang="en-US" altLang="en-US" dirty="0"/>
          </a:p>
          <a:p>
            <a:pPr lvl="1"/>
            <a:r>
              <a:rPr lang="en-US" altLang="en-US" dirty="0"/>
              <a:t>Allocate [4, 13, 13]?</a:t>
            </a:r>
          </a:p>
          <a:p>
            <a:r>
              <a:rPr lang="en-US" altLang="en-US" dirty="0">
                <a:ea typeface="ＭＳ Ｐゴシック" charset="-128"/>
              </a:rPr>
              <a:t>Or, give the least demanding user all </a:t>
            </a:r>
            <a:r>
              <a:rPr lang="en-US" altLang="en-US" dirty="0" smtClean="0">
                <a:ea typeface="ＭＳ Ｐゴシック" charset="-128"/>
              </a:rPr>
              <a:t>she </a:t>
            </a:r>
            <a:r>
              <a:rPr lang="en-US" altLang="en-US" dirty="0">
                <a:ea typeface="ＭＳ Ｐゴシック" charset="-128"/>
              </a:rPr>
              <a:t>wants?</a:t>
            </a:r>
          </a:p>
          <a:p>
            <a:pPr lvl="1"/>
            <a:r>
              <a:rPr lang="en-US" altLang="en-US" dirty="0"/>
              <a:t>E.g., allocate [6, 12, 12]?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7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Max-min fairness</a:t>
            </a:r>
            <a:endParaRPr lang="en-US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charset="-128"/>
              </a:rPr>
              <a:t>Protect </a:t>
            </a:r>
            <a:r>
              <a:rPr lang="en-US" altLang="en-US" dirty="0">
                <a:ea typeface="ＭＳ Ｐゴシック" charset="-128"/>
              </a:rPr>
              <a:t>the less fortunate</a:t>
            </a:r>
          </a:p>
          <a:p>
            <a:pPr lvl="1"/>
            <a:r>
              <a:rPr lang="en-US" altLang="en-US" dirty="0"/>
              <a:t>Any attempt to </a:t>
            </a:r>
            <a:r>
              <a:rPr lang="en-US" altLang="en-US" i="1" dirty="0"/>
              <a:t>increase</a:t>
            </a:r>
            <a:r>
              <a:rPr lang="en-US" altLang="en-US" dirty="0"/>
              <a:t> the allocation of one user</a:t>
            </a:r>
          </a:p>
          <a:p>
            <a:pPr lvl="1"/>
            <a:r>
              <a:rPr lang="en-US" altLang="en-US" dirty="0"/>
              <a:t>… necessarily </a:t>
            </a:r>
            <a:r>
              <a:rPr lang="en-US" altLang="en-US" i="1" dirty="0"/>
              <a:t>decreases</a:t>
            </a:r>
            <a:r>
              <a:rPr lang="en-US" altLang="en-US" dirty="0"/>
              <a:t> the allocation of another user with equal or lower </a:t>
            </a:r>
            <a:r>
              <a:rPr lang="en-US" altLang="en-US" dirty="0" smtClean="0"/>
              <a:t>allocation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charset="-128"/>
              </a:rPr>
              <a:t>Fully utilize a “bottlenecked” resource</a:t>
            </a:r>
          </a:p>
          <a:p>
            <a:pPr lvl="1"/>
            <a:r>
              <a:rPr lang="en-US" altLang="en-US" dirty="0"/>
              <a:t>If demand exceeds capacity, the link is fully </a:t>
            </a:r>
            <a:r>
              <a:rPr lang="en-US" altLang="en-US" dirty="0" smtClean="0"/>
              <a:t>used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3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6700" y="3362630"/>
            <a:ext cx="1371600" cy="2492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8353" y="4247536"/>
            <a:ext cx="2492476" cy="2492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Progressive filling algorithm</a:t>
            </a:r>
          </a:p>
          <a:p>
            <a:pPr lvl="1"/>
            <a:r>
              <a:rPr lang="en-US" altLang="en-US" dirty="0"/>
              <a:t>Grow all rates until some users stop having demand</a:t>
            </a:r>
          </a:p>
          <a:p>
            <a:pPr lvl="1"/>
            <a:r>
              <a:rPr lang="en-US" altLang="en-US" dirty="0"/>
              <a:t>Continue increasing all remaining rates until link is </a:t>
            </a:r>
            <a:r>
              <a:rPr lang="en-US" altLang="en-US" dirty="0" smtClean="0"/>
              <a:t>fully utilized</a:t>
            </a:r>
            <a:endParaRPr lang="en-US" altLang="en-US" dirty="0"/>
          </a:p>
          <a:p>
            <a:endParaRPr lang="en-US" dirty="0"/>
          </a:p>
          <a:p>
            <a:r>
              <a:rPr lang="en-US" dirty="0" smtClean="0"/>
              <a:t>If all users have elastic demands, single resource shared evenly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6700" y="4199371"/>
            <a:ext cx="1371600" cy="2492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6700" y="5169306"/>
            <a:ext cx="1371600" cy="2492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032" y="6131409"/>
            <a:ext cx="1976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rate L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598738" y="4318402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</a:t>
            </a:r>
            <a:r>
              <a:rPr lang="en-US" sz="2600" smtClean="0"/>
              <a:t>rate L/N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9598737" y="5192514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</a:t>
            </a:r>
            <a:r>
              <a:rPr lang="en-US" sz="2600" smtClean="0"/>
              <a:t>rate L/N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9598737" y="6108483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</a:t>
            </a:r>
            <a:r>
              <a:rPr lang="en-US" sz="2600" smtClean="0"/>
              <a:t>rate L/N</a:t>
            </a:r>
            <a:endParaRPr lang="en-US" sz="2600" dirty="0"/>
          </a:p>
        </p:txBody>
      </p:sp>
      <p:sp>
        <p:nvSpPr>
          <p:cNvPr id="12" name="Right Arrow 11"/>
          <p:cNvSpPr/>
          <p:nvPr/>
        </p:nvSpPr>
        <p:spPr>
          <a:xfrm>
            <a:off x="5014452" y="5401594"/>
            <a:ext cx="1318751" cy="656299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9987" y="4468761"/>
            <a:ext cx="18435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N elastic users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9269" y="5650280"/>
            <a:ext cx="1843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60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Over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57655"/>
            <a:ext cx="10783529" cy="386381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Maximum throughput: </a:t>
            </a:r>
            <a:r>
              <a:rPr lang="en-US" altLang="en-US" dirty="0">
                <a:solidFill>
                  <a:srgbClr val="F47A00"/>
                </a:solidFill>
                <a:ea typeface="ＭＳ Ｐゴシック" charset="-128"/>
              </a:rPr>
              <a:t>[30, 30, 0]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Total throughput of 60, but user C </a:t>
            </a:r>
            <a:r>
              <a:rPr lang="en-US" altLang="en-US" dirty="0" smtClean="0">
                <a:solidFill>
                  <a:schemeClr val="tx1"/>
                </a:solidFill>
              </a:rPr>
              <a:t>starves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ea typeface="ＭＳ Ｐゴシック" charset="-128"/>
              </a:rPr>
              <a:t>Max-min fairness: </a:t>
            </a:r>
            <a:r>
              <a:rPr lang="en-US" altLang="en-US" dirty="0">
                <a:solidFill>
                  <a:schemeClr val="accent1"/>
                </a:solidFill>
                <a:ea typeface="ＭＳ Ｐゴシック" charset="-128"/>
              </a:rPr>
              <a:t>[15, 15, 15]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Equal allocation, but throughput of just </a:t>
            </a:r>
            <a:r>
              <a:rPr lang="en-US" altLang="en-US" dirty="0" smtClean="0">
                <a:solidFill>
                  <a:srgbClr val="000000"/>
                </a:solidFill>
              </a:rPr>
              <a:t>45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i="1" dirty="0">
                <a:ea typeface="ＭＳ Ｐゴシック" charset="-128"/>
              </a:rPr>
              <a:t>Proportional fairness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dirty="0">
                <a:solidFill>
                  <a:schemeClr val="accent1"/>
                </a:solidFill>
                <a:ea typeface="ＭＳ Ｐゴシック" charset="-128"/>
              </a:rPr>
              <a:t>[20, 20, 10]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Balance trade-off between throughput and equality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Throughput of 50, and penalize C for using 2 busy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09825" y="1854201"/>
            <a:ext cx="382588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91014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2" name="Straight Connector 7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792413" y="2027238"/>
            <a:ext cx="149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6134101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4" name="Straight Connector 10"/>
          <p:cNvCxnSpPr>
            <a:cxnSpLocks noChangeShapeType="1"/>
            <a:endCxn id="10" idx="2"/>
          </p:cNvCxnSpPr>
          <p:nvPr/>
        </p:nvCxnSpPr>
        <p:spPr bwMode="auto">
          <a:xfrm>
            <a:off x="4637088" y="2027238"/>
            <a:ext cx="14970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2870201" y="1778000"/>
            <a:ext cx="13049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18"/>
          <p:cNvCxnSpPr>
            <a:cxnSpLocks noChangeShapeType="1"/>
          </p:cNvCxnSpPr>
          <p:nvPr/>
        </p:nvCxnSpPr>
        <p:spPr bwMode="auto">
          <a:xfrm>
            <a:off x="4713288" y="1778000"/>
            <a:ext cx="130651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Arrow Connector 19"/>
          <p:cNvCxnSpPr>
            <a:cxnSpLocks noChangeShapeType="1"/>
          </p:cNvCxnSpPr>
          <p:nvPr/>
        </p:nvCxnSpPr>
        <p:spPr bwMode="auto">
          <a:xfrm flipV="1">
            <a:off x="2946400" y="2392363"/>
            <a:ext cx="3073400" cy="381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7204084" y="1628552"/>
            <a:ext cx="37493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Three users A, B, and 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Two 30 </a:t>
            </a:r>
            <a:r>
              <a:rPr lang="en-US" altLang="en-US" sz="2600" dirty="0" err="1" smtClean="0">
                <a:solidFill>
                  <a:schemeClr val="tx1"/>
                </a:solidFill>
                <a:latin typeface="Helvetica" charset="0"/>
              </a:rPr>
              <a:t>Gbit</a:t>
            </a:r>
            <a:r>
              <a:rPr lang="en-US" altLang="en-US" sz="2600" dirty="0" smtClean="0">
                <a:solidFill>
                  <a:schemeClr val="tx1"/>
                </a:solidFill>
                <a:latin typeface="Helvetica" charset="0"/>
              </a:rPr>
              <a:t>/s </a:t>
            </a: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links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3379495" y="1377950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A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5108283" y="135572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B</a:t>
            </a:r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329114" y="239236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337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Buffer Management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89935" y="1924188"/>
            <a:ext cx="5960430" cy="4933812"/>
            <a:chOff x="589935" y="1924188"/>
            <a:chExt cx="5960430" cy="4933812"/>
          </a:xfrm>
        </p:grpSpPr>
        <p:grpSp>
          <p:nvGrpSpPr>
            <p:cNvPr id="4" name="Group 3"/>
            <p:cNvGrpSpPr/>
            <p:nvPr/>
          </p:nvGrpSpPr>
          <p:grpSpPr>
            <a:xfrm>
              <a:off x="5832528" y="3173194"/>
              <a:ext cx="716265" cy="1534847"/>
              <a:chOff x="8442997" y="2870413"/>
              <a:chExt cx="716265" cy="15348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442997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7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5759" y="3180680"/>
              <a:ext cx="731017" cy="1534847"/>
              <a:chOff x="7726728" y="2877899"/>
              <a:chExt cx="731017" cy="153484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49592" y="3173320"/>
              <a:ext cx="701517" cy="1534847"/>
              <a:chOff x="8457745" y="2870413"/>
              <a:chExt cx="701517" cy="153484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8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66" y="4925188"/>
              <a:ext cx="1932812" cy="1932812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589935" y="3175108"/>
              <a:ext cx="5960430" cy="1545298"/>
              <a:chOff x="5633885" y="2872327"/>
              <a:chExt cx="5960430" cy="154529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762827" y="3202012"/>
              <a:ext cx="701517" cy="1482193"/>
              <a:chOff x="8457745" y="2929534"/>
              <a:chExt cx="701517" cy="147572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613572" y="3436370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9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396209" y="3199514"/>
              <a:ext cx="685199" cy="1488268"/>
              <a:chOff x="8457745" y="2870413"/>
              <a:chExt cx="685199" cy="153484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11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07868" y="3202012"/>
              <a:ext cx="685199" cy="1488268"/>
              <a:chOff x="8457745" y="2870413"/>
              <a:chExt cx="685199" cy="153484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12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84550" y="3200857"/>
              <a:ext cx="685199" cy="1495886"/>
              <a:chOff x="8457745" y="2862555"/>
              <a:chExt cx="685199" cy="154270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H="1">
              <a:off x="1714790" y="1935860"/>
              <a:ext cx="25721" cy="273132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305488" y="4422537"/>
              <a:ext cx="731017" cy="756046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8"/>
                <a:ext cx="545690" cy="93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98531" y="1924188"/>
              <a:ext cx="119461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Helvetica" charset="0"/>
                  <a:ea typeface="Helvetica" charset="0"/>
                  <a:cs typeface="Helvetica" charset="0"/>
                </a:rPr>
                <a:t>Buffer size</a:t>
              </a:r>
              <a:endParaRPr lang="en-US" sz="2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30177" y="1924188"/>
            <a:ext cx="52897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Scheduling:</a:t>
            </a:r>
          </a:p>
          <a:p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Allocating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link bandwidth &amp; queueing </a:t>
            </a: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delays</a:t>
            </a:r>
            <a:endParaRPr lang="en-US" sz="2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(1) Which packet to send next?</a:t>
            </a: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(2) When to send the next packet?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75205" y="5002944"/>
            <a:ext cx="89385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Buffer management/Active Queue Management (AQM)</a:t>
            </a:r>
          </a:p>
          <a:p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Allocating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buffer </a:t>
            </a: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capacity</a:t>
            </a:r>
            <a:endParaRPr lang="en-US" sz="2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>
              <a:buAutoNum type="arabicParenBoth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Which packets to mark or drop?</a:t>
            </a:r>
          </a:p>
          <a:p>
            <a:pPr marL="514350" indent="-514350">
              <a:buAutoNum type="arabicParenBoth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When to mark or drop?</a:t>
            </a:r>
          </a:p>
          <a:p>
            <a:endParaRPr lang="en-US" sz="2600" i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5,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Packet Scheduling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fairly among </a:t>
            </a:r>
            <a:r>
              <a:rPr lang="en-US" i="1" dirty="0" smtClean="0"/>
              <a:t>who?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raffic sources?</a:t>
            </a:r>
          </a:p>
          <a:p>
            <a:pPr lvl="1"/>
            <a:r>
              <a:rPr lang="en-US" dirty="0" smtClean="0"/>
              <a:t>Web servers, video servers, etc. need more than their fair share</a:t>
            </a:r>
          </a:p>
          <a:p>
            <a:r>
              <a:rPr lang="en-US" dirty="0" smtClean="0"/>
              <a:t>Traffic destinations?</a:t>
            </a:r>
          </a:p>
          <a:p>
            <a:pPr lvl="1"/>
            <a:r>
              <a:rPr lang="en-US" dirty="0" smtClean="0"/>
              <a:t>Vulnerable to malicious sources denying service to receivers</a:t>
            </a:r>
          </a:p>
          <a:p>
            <a:r>
              <a:rPr lang="en-US" dirty="0" smtClean="0"/>
              <a:t>Source-destination pairs?</a:t>
            </a:r>
          </a:p>
          <a:p>
            <a:pPr lvl="1"/>
            <a:r>
              <a:rPr lang="en-US" dirty="0" smtClean="0"/>
              <a:t>Can open up connections to many destinations</a:t>
            </a:r>
          </a:p>
          <a:p>
            <a:r>
              <a:rPr lang="en-US" dirty="0" smtClean="0"/>
              <a:t>Application flows? (i.e., </a:t>
            </a:r>
            <a:r>
              <a:rPr lang="en-US" dirty="0" err="1" smtClean="0"/>
              <a:t>src</a:t>
            </a:r>
            <a:r>
              <a:rPr lang="en-US" dirty="0" smtClean="0"/>
              <a:t> + </a:t>
            </a:r>
            <a:r>
              <a:rPr lang="en-US" dirty="0" err="1" smtClean="0"/>
              <a:t>dst</a:t>
            </a:r>
            <a:r>
              <a:rPr lang="en-US" dirty="0" smtClean="0"/>
              <a:t> + transport ports)</a:t>
            </a:r>
          </a:p>
          <a:p>
            <a:pPr lvl="1"/>
            <a:r>
              <a:rPr lang="en-US" dirty="0" smtClean="0"/>
              <a:t>Malicious app can open up many such flows</a:t>
            </a:r>
          </a:p>
          <a:p>
            <a:r>
              <a:rPr lang="en-US" dirty="0" smtClean="0"/>
              <a:t>Administrative entities? (e.g., </a:t>
            </a:r>
            <a:r>
              <a:rPr lang="en-US" dirty="0"/>
              <a:t>R</a:t>
            </a:r>
            <a:r>
              <a:rPr lang="en-US" dirty="0" smtClean="0"/>
              <a:t>utgers </a:t>
            </a:r>
            <a:r>
              <a:rPr lang="en-US" dirty="0" err="1"/>
              <a:t>N</a:t>
            </a:r>
            <a:r>
              <a:rPr lang="en-US" dirty="0" err="1" smtClean="0"/>
              <a:t>etID</a:t>
            </a:r>
            <a:r>
              <a:rPr lang="en-US" dirty="0" smtClean="0"/>
              <a:t>, ISP,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How is a router to identify packets belonging to an entity?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39663" y="440630"/>
            <a:ext cx="345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Abstract entity: </a:t>
            </a:r>
          </a:p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sz="3200" i="1" dirty="0" smtClean="0">
                <a:latin typeface="Helvetica" charset="0"/>
                <a:ea typeface="Helvetica" charset="0"/>
                <a:cs typeface="Helvetica" charset="0"/>
              </a:rPr>
              <a:t>flow</a:t>
            </a:r>
            <a:endParaRPr lang="en-US" sz="32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95640"/>
            <a:ext cx="10515600" cy="1147762"/>
          </a:xfrm>
        </p:spPr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3270"/>
            <a:ext cx="10515600" cy="11034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Which packet to send next?</a:t>
            </a:r>
          </a:p>
          <a:p>
            <a:r>
              <a:rPr lang="en-US" sz="2800" dirty="0" smtClean="0"/>
              <a:t>When to send the next packet?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Granularity of allocation</a:t>
            </a:r>
          </a:p>
          <a:p>
            <a:pPr lvl="1"/>
            <a:r>
              <a:rPr lang="en-US" dirty="0" smtClean="0"/>
              <a:t>Per-packet vs. per-flow vs bit-by-bit</a:t>
            </a:r>
          </a:p>
          <a:p>
            <a:r>
              <a:rPr lang="en-US" dirty="0" smtClean="0"/>
              <a:t>Pre-emptive vs. non-pre-emptive</a:t>
            </a:r>
          </a:p>
          <a:p>
            <a:pPr lvl="1"/>
            <a:r>
              <a:rPr lang="en-US" dirty="0" smtClean="0"/>
              <a:t>Do you interrupt the current packet/flow if another shows up?</a:t>
            </a:r>
          </a:p>
          <a:p>
            <a:r>
              <a:rPr lang="en-US" dirty="0" smtClean="0"/>
              <a:t>Size-aware vs. unaware</a:t>
            </a:r>
          </a:p>
          <a:p>
            <a:pPr lvl="1"/>
            <a:r>
              <a:rPr lang="en-US" dirty="0" smtClean="0"/>
              <a:t>Do you take into account flow or packet sizes in scheduling?</a:t>
            </a:r>
          </a:p>
          <a:p>
            <a:r>
              <a:rPr lang="en-US" dirty="0" smtClean="0"/>
              <a:t>Class-based vs. shared</a:t>
            </a:r>
          </a:p>
          <a:p>
            <a:pPr lvl="1"/>
            <a:r>
              <a:rPr lang="en-US" dirty="0" smtClean="0"/>
              <a:t>Are some flows strictly higher priority than others?</a:t>
            </a:r>
          </a:p>
          <a:p>
            <a:r>
              <a:rPr lang="en-US" dirty="0" smtClean="0"/>
              <a:t>Work-conserving vs. non-conserving</a:t>
            </a:r>
          </a:p>
          <a:p>
            <a:pPr lvl="1"/>
            <a:r>
              <a:rPr lang="en-US" dirty="0" smtClean="0"/>
              <a:t>Do you always use spare link capacity when there is demand?</a:t>
            </a:r>
          </a:p>
          <a:p>
            <a:r>
              <a:rPr lang="en-US" dirty="0" smtClean="0"/>
              <a:t>How complex is the implementation?</a:t>
            </a:r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93370" y="210945"/>
            <a:ext cx="5960430" cy="1547212"/>
            <a:chOff x="6231570" y="4456304"/>
            <a:chExt cx="5960430" cy="1547212"/>
          </a:xfrm>
        </p:grpSpPr>
        <p:grpSp>
          <p:nvGrpSpPr>
            <p:cNvPr id="5" name="Group 4"/>
            <p:cNvGrpSpPr/>
            <p:nvPr/>
          </p:nvGrpSpPr>
          <p:grpSpPr>
            <a:xfrm>
              <a:off x="11488911" y="4456304"/>
              <a:ext cx="701517" cy="1534847"/>
              <a:chOff x="8457745" y="2870413"/>
              <a:chExt cx="701517" cy="15348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7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787394" y="4463790"/>
              <a:ext cx="731017" cy="1534847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227" y="4456430"/>
              <a:ext cx="701517" cy="1534847"/>
              <a:chOff x="8457745" y="2870413"/>
              <a:chExt cx="701517" cy="153484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8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31570" y="4458218"/>
              <a:ext cx="5960430" cy="1545298"/>
              <a:chOff x="5633885" y="2872327"/>
              <a:chExt cx="5960430" cy="154529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404462" y="4485121"/>
              <a:ext cx="701517" cy="1482193"/>
              <a:chOff x="8457745" y="2929534"/>
              <a:chExt cx="701517" cy="14757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13572" y="3451054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9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037844" y="4482624"/>
              <a:ext cx="685199" cy="1488268"/>
              <a:chOff x="8457745" y="2870413"/>
              <a:chExt cx="685199" cy="15348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11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9503" y="4485122"/>
              <a:ext cx="685199" cy="1488268"/>
              <a:chOff x="8457745" y="2870413"/>
              <a:chExt cx="685199" cy="15348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12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26185" y="4483967"/>
              <a:ext cx="685199" cy="1495886"/>
              <a:chOff x="8457745" y="2862555"/>
              <a:chExt cx="685199" cy="15427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5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scheduling algorithms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4870143"/>
          </a:xfrm>
        </p:spPr>
        <p:txBody>
          <a:bodyPr>
            <a:normAutofit/>
          </a:bodyPr>
          <a:lstStyle/>
          <a:p>
            <a:r>
              <a:rPr lang="en-US" dirty="0" smtClean="0"/>
              <a:t>FIFO over packets (example in previous slides)</a:t>
            </a:r>
          </a:p>
          <a:p>
            <a:endParaRPr lang="en-US" dirty="0" smtClean="0"/>
          </a:p>
          <a:p>
            <a:r>
              <a:rPr lang="en-US" dirty="0" smtClean="0"/>
              <a:t>Round-robin over packets of different flows</a:t>
            </a:r>
          </a:p>
          <a:p>
            <a:pPr lvl="1"/>
            <a:r>
              <a:rPr lang="en-US" dirty="0" smtClean="0"/>
              <a:t> You would have seen these in the FQ &amp; DRR papers</a:t>
            </a:r>
          </a:p>
          <a:p>
            <a:endParaRPr lang="en-US" dirty="0" smtClean="0"/>
          </a:p>
          <a:p>
            <a:r>
              <a:rPr lang="en-US" dirty="0" smtClean="0"/>
              <a:t>Shortest Remaining Processing Time (SRPT)</a:t>
            </a:r>
          </a:p>
          <a:p>
            <a:pPr lvl="1"/>
            <a:r>
              <a:rPr lang="en-US" dirty="0" smtClean="0"/>
              <a:t>Flow-size-aware allocation which strictly prioritizes short flows</a:t>
            </a:r>
          </a:p>
          <a:p>
            <a:pPr lvl="1"/>
            <a:r>
              <a:rPr lang="en-US" dirty="0" smtClean="0"/>
              <a:t>Flow-size-unaware variant may “predict” demand using a known flow size distribution</a:t>
            </a:r>
          </a:p>
        </p:txBody>
      </p:sp>
    </p:spTree>
    <p:extLst>
      <p:ext uri="{BB962C8B-B14F-4D97-AF65-F5344CB8AC3E}">
        <p14:creationId xmlns:p14="http://schemas.microsoft.com/office/powerpoint/2010/main" val="5737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scheduling algorithms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503237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Processor sharing</a:t>
            </a:r>
          </a:p>
          <a:p>
            <a:pPr lvl="1"/>
            <a:r>
              <a:rPr lang="en-US" sz="2800" dirty="0"/>
              <a:t>Assume each flow gets a fair share of the link every unit of time</a:t>
            </a:r>
          </a:p>
          <a:p>
            <a:pPr lvl="1"/>
            <a:r>
              <a:rPr lang="en-US" sz="2800" dirty="0"/>
              <a:t>Ideal: each flow starts receiving service </a:t>
            </a:r>
            <a:r>
              <a:rPr lang="en-US" sz="2800" i="1" dirty="0"/>
              <a:t>immediately upon arrival</a:t>
            </a:r>
          </a:p>
          <a:p>
            <a:endParaRPr lang="en-US" dirty="0"/>
          </a:p>
          <a:p>
            <a:r>
              <a:rPr lang="en-US" sz="3000" dirty="0" smtClean="0"/>
              <a:t>Rate </a:t>
            </a:r>
            <a:r>
              <a:rPr lang="en-US" sz="3000" dirty="0"/>
              <a:t>limiting</a:t>
            </a:r>
          </a:p>
          <a:p>
            <a:pPr lvl="1"/>
            <a:r>
              <a:rPr lang="en-US" sz="2800" dirty="0"/>
              <a:t>Non-work-conserving: flow can’t send even if more demand than limit</a:t>
            </a:r>
          </a:p>
          <a:p>
            <a:endParaRPr lang="en-US" dirty="0" smtClean="0"/>
          </a:p>
          <a:p>
            <a:r>
              <a:rPr lang="en-US" sz="3000" dirty="0" smtClean="0"/>
              <a:t>Class-based prioritization</a:t>
            </a:r>
            <a:endParaRPr lang="en-US" sz="3000" dirty="0"/>
          </a:p>
          <a:p>
            <a:pPr lvl="1"/>
            <a:r>
              <a:rPr lang="en-US" sz="2800" dirty="0"/>
              <a:t>Pre-determined flow </a:t>
            </a:r>
            <a:r>
              <a:rPr lang="en-US" sz="2800" dirty="0" smtClean="0"/>
              <a:t>classes with strict priorities over each other</a:t>
            </a:r>
            <a:endParaRPr lang="en-US" sz="2800" dirty="0"/>
          </a:p>
          <a:p>
            <a:pPr lvl="1"/>
            <a:r>
              <a:rPr lang="en-US" sz="2800" dirty="0"/>
              <a:t>Starve low priority flows if higher priority flows are always </a:t>
            </a:r>
            <a:r>
              <a:rPr lang="en-US" sz="2800" dirty="0" smtClean="0"/>
              <a:t>sending</a:t>
            </a:r>
          </a:p>
          <a:p>
            <a:pPr lvl="1"/>
            <a:endParaRPr lang="en-US" dirty="0"/>
          </a:p>
          <a:p>
            <a:r>
              <a:rPr lang="en-US" sz="3000" dirty="0" smtClean="0"/>
              <a:t>There are many variants and combinations of these!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15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When does a flow finish?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444"/>
            <a:ext cx="11196484" cy="5167312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Consider a workload mix of “long” and “short” flows arriving at a Q</a:t>
            </a:r>
          </a:p>
          <a:p>
            <a:pPr lvl="1"/>
            <a:r>
              <a:rPr lang="en-US" dirty="0" smtClean="0"/>
              <a:t>Ex: A flow may have as few as 2 packets or as many as 10</a:t>
            </a:r>
            <a:r>
              <a:rPr lang="en-US" baseline="30000" dirty="0" smtClean="0"/>
              <a:t>5</a:t>
            </a:r>
          </a:p>
          <a:p>
            <a:pPr lvl="1"/>
            <a:endParaRPr lang="en-US" dirty="0"/>
          </a:p>
          <a:p>
            <a:r>
              <a:rPr lang="en-US" sz="3000" dirty="0" smtClean="0"/>
              <a:t>Suppose a scheduling algorithm provides each flow:</a:t>
            </a:r>
          </a:p>
          <a:p>
            <a:pPr lvl="1"/>
            <a:r>
              <a:rPr lang="en-US" dirty="0" smtClean="0"/>
              <a:t>An average per-packet delay d (e.g., 50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average link bandwidth share t (e.g., 10 Mbit/s)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Which among d &amp; t determines when a short flow finishes? Why?</a:t>
            </a:r>
          </a:p>
          <a:p>
            <a:pPr lvl="1"/>
            <a:r>
              <a:rPr lang="en-US" dirty="0" smtClean="0"/>
              <a:t>How about a long flow?</a:t>
            </a:r>
          </a:p>
          <a:p>
            <a:pPr lvl="1"/>
            <a:endParaRPr lang="en-US" dirty="0"/>
          </a:p>
          <a:p>
            <a:r>
              <a:rPr lang="en-US" sz="3000" dirty="0" smtClean="0"/>
              <a:t>If you don’t know the workload mix, is there an optimal sch. alg.?</a:t>
            </a:r>
          </a:p>
          <a:p>
            <a:pPr lvl="1"/>
            <a:r>
              <a:rPr lang="en-US" dirty="0" smtClean="0"/>
              <a:t>If so, which one? If not, why not?</a:t>
            </a:r>
          </a:p>
        </p:txBody>
      </p:sp>
    </p:spTree>
    <p:extLst>
      <p:ext uri="{BB962C8B-B14F-4D97-AF65-F5344CB8AC3E}">
        <p14:creationId xmlns:p14="http://schemas.microsoft.com/office/powerpoint/2010/main" val="8465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and Simulation of a</a:t>
            </a:r>
            <a:br>
              <a:rPr lang="en-US" dirty="0" smtClean="0"/>
            </a:br>
            <a:r>
              <a:rPr lang="en-US" dirty="0" smtClean="0"/>
              <a:t>Fair Queueing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57076"/>
            <a:ext cx="10515600" cy="1500187"/>
          </a:xfrm>
        </p:spPr>
        <p:txBody>
          <a:bodyPr/>
          <a:lstStyle/>
          <a:p>
            <a:r>
              <a:rPr lang="en-US" i="1" dirty="0" smtClean="0"/>
              <a:t>ACM SIGCOMM </a:t>
            </a:r>
            <a:r>
              <a:rPr lang="uk-UA" i="1" dirty="0" smtClean="0"/>
              <a:t>’</a:t>
            </a:r>
            <a:r>
              <a:rPr lang="en-US" i="1" dirty="0" smtClean="0"/>
              <a:t>89</a:t>
            </a:r>
          </a:p>
          <a:p>
            <a:r>
              <a:rPr lang="en-US" dirty="0" smtClean="0"/>
              <a:t>Alan Demers, Srinivasan </a:t>
            </a:r>
            <a:r>
              <a:rPr lang="en-US" dirty="0" err="1" smtClean="0"/>
              <a:t>Keshav</a:t>
            </a:r>
            <a:r>
              <a:rPr lang="en-US" dirty="0" smtClean="0"/>
              <a:t>, and Scott </a:t>
            </a:r>
            <a:r>
              <a:rPr lang="en-US" dirty="0" err="1" smtClean="0"/>
              <a:t>Shenker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ideal to emulate: Processor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898"/>
            <a:ext cx="10515600" cy="4351338"/>
          </a:xfrm>
        </p:spPr>
        <p:txBody>
          <a:bodyPr/>
          <a:lstStyle/>
          <a:p>
            <a:r>
              <a:rPr lang="en-US" dirty="0" smtClean="0"/>
              <a:t>Fair-share bandwidth in the most fine-grained fashion possible</a:t>
            </a:r>
          </a:p>
          <a:p>
            <a:pPr lvl="1"/>
            <a:r>
              <a:rPr lang="en-US" dirty="0" smtClean="0"/>
              <a:t>If there are N active flows, each flow gets 1/N</a:t>
            </a:r>
            <a:r>
              <a:rPr lang="en-US" baseline="30000" dirty="0" smtClean="0"/>
              <a:t>th</a:t>
            </a:r>
            <a:r>
              <a:rPr lang="en-US" dirty="0" smtClean="0"/>
              <a:t> of the link rate</a:t>
            </a:r>
          </a:p>
          <a:p>
            <a:pPr lvl="1"/>
            <a:r>
              <a:rPr lang="en-US" dirty="0" smtClean="0"/>
              <a:t>“Bit by bit round robin” (BR)</a:t>
            </a:r>
          </a:p>
          <a:p>
            <a:pPr lvl="1"/>
            <a:endParaRPr lang="en-US" dirty="0"/>
          </a:p>
          <a:p>
            <a:r>
              <a:rPr lang="en-US" dirty="0" smtClean="0"/>
              <a:t>Implementing BR directly on routers is unrealistic. Why?</a:t>
            </a:r>
          </a:p>
          <a:p>
            <a:pPr lvl="1"/>
            <a:r>
              <a:rPr lang="en-US" dirty="0" smtClean="0"/>
              <a:t>One reason: consider the processing of the bit downstream</a:t>
            </a:r>
          </a:p>
          <a:p>
            <a:pPr lvl="1"/>
            <a:r>
              <a:rPr lang="en-US" dirty="0" smtClean="0"/>
              <a:t>E.g., where to route the bit?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855840" y="4896466"/>
            <a:ext cx="2979214" cy="1843551"/>
            <a:chOff x="1855840" y="4896466"/>
            <a:chExt cx="2979214" cy="18435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5383161" y="5545394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93663" y="4874345"/>
            <a:ext cx="4637419" cy="1906408"/>
            <a:chOff x="6893663" y="4874345"/>
            <a:chExt cx="4637419" cy="1906408"/>
          </a:xfrm>
        </p:grpSpPr>
        <p:grpSp>
          <p:nvGrpSpPr>
            <p:cNvPr id="9" name="Group 8"/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 smtClean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9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Emulate bit-by-bit round robin (BR)?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about round robin over packets?</a:t>
            </a:r>
          </a:p>
          <a:p>
            <a:endParaRPr lang="en-US" dirty="0"/>
          </a:p>
          <a:p>
            <a:r>
              <a:rPr lang="en-US" dirty="0" smtClean="0"/>
              <a:t>Unfair! A flow can use larger packets and gain larger bandwidth</a:t>
            </a:r>
          </a:p>
          <a:p>
            <a:endParaRPr lang="en-US" dirty="0"/>
          </a:p>
          <a:p>
            <a:r>
              <a:rPr lang="en-US" dirty="0" smtClean="0"/>
              <a:t>Instead, determine when a packet would finish with BR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Depends only on packet arrival time &amp; # of active </a:t>
            </a:r>
            <a:r>
              <a:rPr lang="en-US" dirty="0" smtClean="0"/>
              <a:t>flows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Let’s call this the “virtual finish time”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FQ: Transmit packets in the order of the virtual finish times</a:t>
            </a:r>
          </a:p>
          <a:p>
            <a:pPr lvl="1"/>
            <a:r>
              <a:rPr lang="en-US" dirty="0" smtClean="0"/>
              <a:t>Buffer management: drop </a:t>
            </a:r>
            <a:r>
              <a:rPr lang="en-US" dirty="0" err="1" smtClean="0"/>
              <a:t>pkt</a:t>
            </a:r>
            <a:r>
              <a:rPr lang="en-US" dirty="0" smtClean="0"/>
              <a:t> of the flow with the largest backlog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close is FQ to BR?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# bytes transmitted by a flow in BR and FQ aren’t different by more than the maximum packet size</a:t>
            </a:r>
          </a:p>
          <a:p>
            <a:pPr lvl="1"/>
            <a:r>
              <a:rPr lang="en-US" dirty="0" smtClean="0"/>
              <a:t>Independent of the number of active flows!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A “slack” parameter, delta, used to reduce the virtual finish time for inactive flows</a:t>
            </a:r>
          </a:p>
          <a:p>
            <a:pPr lvl="1"/>
            <a:r>
              <a:rPr lang="en-US" dirty="0" smtClean="0"/>
              <a:t>Doesn’t affect long-term throughput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in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</a:t>
            </a:r>
            <a:r>
              <a:rPr lang="en-US" dirty="0" smtClean="0"/>
              <a:t>: </a:t>
            </a:r>
            <a:r>
              <a:rPr lang="en-US" dirty="0" smtClean="0"/>
              <a:t>Run transports to provide app guarantees</a:t>
            </a:r>
          </a:p>
          <a:p>
            <a:r>
              <a:rPr lang="en-US" dirty="0" smtClean="0"/>
              <a:t>Core: Transmit packets with best-effort guarantees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9" y="5289655"/>
            <a:ext cx="13186" cy="133648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6" y="3606865"/>
            <a:ext cx="1548282" cy="1371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6" y="3385451"/>
            <a:ext cx="1548282" cy="1371787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2896161" y="4978652"/>
            <a:ext cx="1033582" cy="669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77773" y="4826117"/>
            <a:ext cx="441730" cy="6777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62412" y="5021690"/>
            <a:ext cx="2168817" cy="29170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 smtClean="0"/>
              <a:t>Is the slack parameter the best method to handle “delay allocation”?</a:t>
            </a:r>
          </a:p>
          <a:p>
            <a:pPr lvl="1"/>
            <a:r>
              <a:rPr lang="en-US" dirty="0" smtClean="0"/>
              <a:t>What are the pros and cons of this method?</a:t>
            </a:r>
          </a:p>
          <a:p>
            <a:pPr lvl="1"/>
            <a:r>
              <a:rPr lang="en-US" dirty="0" smtClean="0"/>
              <a:t>Can you think of other methods?</a:t>
            </a:r>
          </a:p>
          <a:p>
            <a:r>
              <a:rPr lang="en-US" dirty="0" smtClean="0"/>
              <a:t>If there are N active flows, how much per-packet work does FQ need to do to determine the next packet to schedule?</a:t>
            </a:r>
          </a:p>
          <a:p>
            <a:r>
              <a:rPr lang="en-US" dirty="0" smtClean="0"/>
              <a:t>Why does the performance of a scheduling algorithm depend on the endpoint algorithm?</a:t>
            </a:r>
            <a:endParaRPr lang="en-US" dirty="0"/>
          </a:p>
          <a:p>
            <a:r>
              <a:rPr lang="en-US" dirty="0" smtClean="0"/>
              <a:t>What happens in a network of FQs?</a:t>
            </a:r>
          </a:p>
          <a:p>
            <a:pPr lvl="1"/>
            <a:r>
              <a:rPr lang="en-US" dirty="0" smtClean="0"/>
              <a:t>Is there a variant that considers path-level resource usage?</a:t>
            </a:r>
          </a:p>
        </p:txBody>
      </p:sp>
    </p:spTree>
    <p:extLst>
      <p:ext uri="{BB962C8B-B14F-4D97-AF65-F5344CB8AC3E}">
        <p14:creationId xmlns:p14="http://schemas.microsoft.com/office/powerpoint/2010/main" val="14103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Fair </a:t>
            </a:r>
            <a:r>
              <a:rPr lang="en-US" dirty="0" smtClean="0"/>
              <a:t>Queueing </a:t>
            </a:r>
            <a:r>
              <a:rPr lang="en-US" dirty="0"/>
              <a:t>using Deficit Round </a:t>
            </a:r>
            <a:r>
              <a:rPr lang="en-US" dirty="0" smtClean="0"/>
              <a:t>Robin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57076"/>
            <a:ext cx="10515600" cy="1500187"/>
          </a:xfrm>
        </p:spPr>
        <p:txBody>
          <a:bodyPr/>
          <a:lstStyle/>
          <a:p>
            <a:r>
              <a:rPr lang="en-US" i="1" dirty="0" smtClean="0"/>
              <a:t>ACM SIGCOMM </a:t>
            </a:r>
            <a:r>
              <a:rPr lang="uk-UA" i="1" dirty="0" smtClean="0"/>
              <a:t>’</a:t>
            </a:r>
            <a:r>
              <a:rPr lang="en-US" i="1" dirty="0" smtClean="0"/>
              <a:t>95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Shreedhar</a:t>
            </a:r>
            <a:r>
              <a:rPr lang="en-US" dirty="0" smtClean="0"/>
              <a:t> and George Varghese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Complexity of implementing 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 active flows, FQ needs to do O(log N) work to fetch the next packet to transmit</a:t>
            </a:r>
          </a:p>
          <a:p>
            <a:endParaRPr lang="en-US" dirty="0" smtClean="0"/>
          </a:p>
          <a:p>
            <a:r>
              <a:rPr lang="en-US" dirty="0" smtClean="0"/>
              <a:t>Reason: must maintain a sorted list of virtual finish times of </a:t>
            </a:r>
            <a:r>
              <a:rPr lang="en-US" i="1" dirty="0" smtClean="0"/>
              <a:t>at least the first packet </a:t>
            </a:r>
            <a:r>
              <a:rPr lang="en-US" dirty="0" smtClean="0"/>
              <a:t>of each active flow</a:t>
            </a:r>
          </a:p>
          <a:p>
            <a:endParaRPr lang="en-US" dirty="0" smtClean="0"/>
          </a:p>
          <a:p>
            <a:r>
              <a:rPr lang="en-US" dirty="0" smtClean="0"/>
              <a:t>Can we avoid maintaining a sorted list somehow?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Keep track of </a:t>
            </a:r>
            <a:r>
              <a:rPr lang="en-US" dirty="0" err="1" smtClean="0"/>
              <a:t>pkt</a:t>
            </a:r>
            <a:r>
              <a:rPr lang="en-US" dirty="0"/>
              <a:t> </a:t>
            </a:r>
            <a:r>
              <a:rPr lang="en-US" dirty="0" smtClean="0"/>
              <a:t>size unfairness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Basic idea: round robin over packets of different flows</a:t>
            </a:r>
          </a:p>
          <a:p>
            <a:endParaRPr lang="en-US" dirty="0"/>
          </a:p>
          <a:p>
            <a:r>
              <a:rPr lang="en-US" dirty="0" smtClean="0"/>
              <a:t>Maintain an active list of flows; hash flows to a queue</a:t>
            </a:r>
          </a:p>
          <a:p>
            <a:endParaRPr lang="en-US" dirty="0"/>
          </a:p>
          <a:p>
            <a:r>
              <a:rPr lang="en-US" dirty="0" smtClean="0"/>
              <a:t>Maintain a “quantum” for each queue that is refilled every round</a:t>
            </a:r>
          </a:p>
          <a:p>
            <a:pPr lvl="1"/>
            <a:r>
              <a:rPr lang="en-US" dirty="0" smtClean="0"/>
              <a:t>By the maximum packet size</a:t>
            </a:r>
          </a:p>
          <a:p>
            <a:endParaRPr lang="en-US" dirty="0" smtClean="0"/>
          </a:p>
          <a:p>
            <a:r>
              <a:rPr lang="en-US" dirty="0" smtClean="0"/>
              <a:t>Transmit as many packets as allowed by the queue’s quantum</a:t>
            </a:r>
          </a:p>
          <a:p>
            <a:endParaRPr lang="en-US" dirty="0" smtClean="0"/>
          </a:p>
          <a:p>
            <a:r>
              <a:rPr lang="en-US" dirty="0" smtClean="0"/>
              <a:t>If a packet is larger than the quantum, the flow keeps the quantum</a:t>
            </a:r>
          </a:p>
        </p:txBody>
      </p:sp>
    </p:spTree>
    <p:extLst>
      <p:ext uri="{BB962C8B-B14F-4D97-AF65-F5344CB8AC3E}">
        <p14:creationId xmlns:p14="http://schemas.microsoft.com/office/powerpoint/2010/main" val="20136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/>
          </a:bodyPr>
          <a:lstStyle/>
          <a:p>
            <a:r>
              <a:rPr lang="en-US" dirty="0" smtClean="0"/>
              <a:t>Assume N active flows</a:t>
            </a:r>
          </a:p>
          <a:p>
            <a:r>
              <a:rPr lang="en-US" dirty="0" smtClean="0"/>
              <a:t>Why is the </a:t>
            </a:r>
            <a:r>
              <a:rPr lang="en-US" dirty="0"/>
              <a:t>quantum added every round </a:t>
            </a:r>
            <a:r>
              <a:rPr lang="en-US" dirty="0" smtClean="0"/>
              <a:t>the maximum </a:t>
            </a:r>
            <a:r>
              <a:rPr lang="en-US" dirty="0" err="1" smtClean="0"/>
              <a:t>pkt</a:t>
            </a:r>
            <a:r>
              <a:rPr lang="en-US" dirty="0" smtClean="0"/>
              <a:t> size?</a:t>
            </a:r>
          </a:p>
          <a:p>
            <a:r>
              <a:rPr lang="en-US" dirty="0" smtClean="0"/>
              <a:t>What are the throughput guarantees provided by DRR?</a:t>
            </a:r>
          </a:p>
          <a:p>
            <a:pPr lvl="1"/>
            <a:r>
              <a:rPr lang="en-US" dirty="0" smtClean="0"/>
              <a:t>Short-term guarantees? Asymptotic?</a:t>
            </a:r>
          </a:p>
          <a:p>
            <a:pPr lvl="1"/>
            <a:r>
              <a:rPr lang="en-US" dirty="0" smtClean="0"/>
              <a:t>Elastic demands? Inelastic demands?</a:t>
            </a:r>
          </a:p>
          <a:p>
            <a:r>
              <a:rPr lang="en-US" dirty="0" smtClean="0"/>
              <a:t>What are the delay guarantees provided by DRR?</a:t>
            </a:r>
          </a:p>
          <a:p>
            <a:pPr lvl="1"/>
            <a:r>
              <a:rPr lang="en-US" dirty="0" smtClean="0"/>
              <a:t>Worst case: may wait until N maximum size packets transmitted!</a:t>
            </a:r>
          </a:p>
          <a:p>
            <a:pPr lvl="1"/>
            <a:r>
              <a:rPr lang="en-US" dirty="0" smtClean="0"/>
              <a:t>Combine with class-based (strict) prioritization + contracts</a:t>
            </a:r>
          </a:p>
          <a:p>
            <a:r>
              <a:rPr lang="en-US" dirty="0" smtClean="0"/>
              <a:t>How would you maintain an active flow list in hardware?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305"/>
          </a:xfrm>
        </p:spPr>
        <p:txBody>
          <a:bodyPr/>
          <a:lstStyle/>
          <a:p>
            <a:r>
              <a:rPr lang="en-US" dirty="0" smtClean="0"/>
              <a:t>Review 1 due tomorrow</a:t>
            </a:r>
          </a:p>
          <a:p>
            <a:pPr lvl="1"/>
            <a:r>
              <a:rPr lang="en-US" dirty="0" smtClean="0"/>
              <a:t>Email your reviews to me</a:t>
            </a:r>
          </a:p>
          <a:p>
            <a:pPr lvl="1"/>
            <a:endParaRPr lang="en-US" dirty="0"/>
          </a:p>
          <a:p>
            <a:r>
              <a:rPr lang="en-US" dirty="0" smtClean="0"/>
              <a:t>Office hours </a:t>
            </a:r>
            <a:r>
              <a:rPr lang="en-US" dirty="0" smtClean="0"/>
              <a:t>on Thursdays 10—12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MUD: Send me your top 1—3 questions on this </a:t>
            </a:r>
            <a:r>
              <a:rPr lang="en-US" dirty="0" smtClean="0"/>
              <a:t>lecture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56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in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Edge: Run transports to provide app guarantees</a:t>
            </a:r>
          </a:p>
          <a:p>
            <a:r>
              <a:rPr lang="en-US" dirty="0"/>
              <a:t>Core: Transmit packets with best-effort guarantees</a:t>
            </a:r>
          </a:p>
          <a:p>
            <a:r>
              <a:rPr lang="en-US" dirty="0" smtClean="0"/>
              <a:t>But what about malicious or buggy endpoints?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9" y="5289655"/>
            <a:ext cx="13186" cy="133648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6" y="3385451"/>
            <a:ext cx="1548282" cy="1371787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2896161" y="4978652"/>
            <a:ext cx="1033582" cy="669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77773" y="4826117"/>
            <a:ext cx="441730" cy="6777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62412" y="5021690"/>
            <a:ext cx="2168817" cy="29170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8073" y="3391433"/>
            <a:ext cx="1346198" cy="16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(max size B)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Flows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Link 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rate</a:t>
            </a:r>
            <a:endParaRPr lang="en-US" sz="26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 queue + tail-drop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 queue + tail-drop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4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5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6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5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6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4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ctrTitle"/>
          </p:nvPr>
        </p:nvSpPr>
        <p:spPr>
          <a:xfrm>
            <a:off x="242888" y="2300748"/>
            <a:ext cx="11801475" cy="2095040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What happens in the next </a:t>
            </a:r>
            <a:br>
              <a:rPr lang="en-US" altLang="x-none" dirty="0" smtClean="0"/>
            </a:br>
            <a:r>
              <a:rPr lang="en-US" altLang="x-none" dirty="0" smtClean="0"/>
              <a:t>round-trip time interval?</a:t>
            </a:r>
            <a:endParaRPr lang="en-US" altLang="x-none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A2181-6D1A-7640-8D94-CCE292D77844}" type="slidenum">
              <a:rPr lang="en-US" altLang="x-none" sz="1400" b="0">
                <a:latin typeface="Times New Roman" charset="0"/>
              </a:rPr>
              <a:pPr eaLnBrk="1" hangingPunct="1"/>
              <a:t>8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ACK-clocking makes it worse: 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7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1856</Words>
  <Application>Microsoft Macintosh PowerPoint</Application>
  <PresentationFormat>Widescreen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ＭＳ Ｐゴシック</vt:lpstr>
      <vt:lpstr>Arial</vt:lpstr>
      <vt:lpstr>Calibri</vt:lpstr>
      <vt:lpstr>Helvetica</vt:lpstr>
      <vt:lpstr>Times New Roman</vt:lpstr>
      <vt:lpstr>Office Theme</vt:lpstr>
      <vt:lpstr>Administrivia</vt:lpstr>
      <vt:lpstr>PowerPoint Presentation</vt:lpstr>
      <vt:lpstr>Resource allocation in the core</vt:lpstr>
      <vt:lpstr>Resource allocation in the core</vt:lpstr>
      <vt:lpstr>Network model</vt:lpstr>
      <vt:lpstr>First-in first-out (FIFO) queue + tail-drop</vt:lpstr>
      <vt:lpstr>First-in first-out (FIFO) queue + tail-drop</vt:lpstr>
      <vt:lpstr>What happens in the next  round-trip time interval?</vt:lpstr>
      <vt:lpstr>ACK-clocking makes it worse: lucky case</vt:lpstr>
      <vt:lpstr>ACK-clocking makes it worse: unlucky case</vt:lpstr>
      <vt:lpstr>Network monopolized by “bad” endpoints</vt:lpstr>
      <vt:lpstr>Goal: Better resource sharing in the core</vt:lpstr>
      <vt:lpstr>Fair Resource Allocation</vt:lpstr>
      <vt:lpstr>Fair and efficient use of a resource</vt:lpstr>
      <vt:lpstr>Fair use of a single resource</vt:lpstr>
      <vt:lpstr>Max-min fairness</vt:lpstr>
      <vt:lpstr>Max-min fairness</vt:lpstr>
      <vt:lpstr>Resource Allocation Over Paths</vt:lpstr>
      <vt:lpstr>Scheduling and Buffer Management</vt:lpstr>
      <vt:lpstr>Allocate fairly among who?</vt:lpstr>
      <vt:lpstr>Scheduling Algorithms</vt:lpstr>
      <vt:lpstr>A taxonomy</vt:lpstr>
      <vt:lpstr>Common scheduling algorithms (1/2)</vt:lpstr>
      <vt:lpstr>Common scheduling algorithms (2/2)</vt:lpstr>
      <vt:lpstr>Exercise: When does a flow finish?</vt:lpstr>
      <vt:lpstr>Analysis and Simulation of a Fair Queueing Algorithm</vt:lpstr>
      <vt:lpstr>An ideal to emulate: Processor sharing</vt:lpstr>
      <vt:lpstr>Emulate bit-by-bit round robin (BR)?</vt:lpstr>
      <vt:lpstr>How close is FQ to BR?</vt:lpstr>
      <vt:lpstr>Discussion of FQ</vt:lpstr>
      <vt:lpstr>Efficient Fair Queueing using Deficit Round Robin</vt:lpstr>
      <vt:lpstr>Problem: Complexity of implementing FQ</vt:lpstr>
      <vt:lpstr>Idea: Keep track of pkt size unfairness</vt:lpstr>
      <vt:lpstr>Discussion of DRR</vt:lpstr>
      <vt:lpstr>Administrivia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2315</cp:revision>
  <dcterms:created xsi:type="dcterms:W3CDTF">2018-09-05T17:47:04Z</dcterms:created>
  <dcterms:modified xsi:type="dcterms:W3CDTF">2018-09-20T02:16:47Z</dcterms:modified>
</cp:coreProperties>
</file>