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1104" r:id="rId2"/>
    <p:sldId id="459" r:id="rId3"/>
    <p:sldId id="1235" r:id="rId4"/>
    <p:sldId id="1260" r:id="rId5"/>
    <p:sldId id="1237" r:id="rId6"/>
    <p:sldId id="1251" r:id="rId7"/>
    <p:sldId id="1252" r:id="rId8"/>
    <p:sldId id="1253" r:id="rId9"/>
    <p:sldId id="1254" r:id="rId10"/>
    <p:sldId id="1241" r:id="rId11"/>
    <p:sldId id="1255" r:id="rId12"/>
    <p:sldId id="1242" r:id="rId13"/>
    <p:sldId id="1243" r:id="rId14"/>
    <p:sldId id="1256" r:id="rId15"/>
    <p:sldId id="1257" r:id="rId16"/>
    <p:sldId id="1245" r:id="rId17"/>
    <p:sldId id="1249" r:id="rId18"/>
    <p:sldId id="1246" r:id="rId19"/>
    <p:sldId id="1248" r:id="rId20"/>
    <p:sldId id="1250" r:id="rId21"/>
    <p:sldId id="12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9"/>
    <p:restoredTop sz="95872"/>
  </p:normalViewPr>
  <p:slideViewPr>
    <p:cSldViewPr snapToGrid="0" snapToObjects="1">
      <p:cViewPr varScale="1">
        <p:scale>
          <a:sx n="112" d="100"/>
          <a:sy n="112" d="100"/>
        </p:scale>
        <p:origin x="200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4/16/25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/wiki/Paxos_(</a:t>
            </a:r>
            <a:r>
              <a:rPr lang="en-US" dirty="0" err="1"/>
              <a:t>computer_science</a:t>
            </a:r>
            <a:r>
              <a:rPr lang="en-US" dirty="0"/>
              <a:t>)#/media/</a:t>
            </a:r>
            <a:r>
              <a:rPr lang="en-US" dirty="0" err="1"/>
              <a:t>File:Basic_Paxos_without_failures.svg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3F09D5-B346-194E-BAD1-FA5CF71589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25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lamport.azurewebsites.net</a:t>
            </a:r>
            <a:r>
              <a:rPr lang="en-US" dirty="0"/>
              <a:t>/pubs/</a:t>
            </a:r>
            <a:r>
              <a:rPr lang="en-US" dirty="0" err="1"/>
              <a:t>paxos-simple.pdf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3F09D5-B346-194E-BAD1-FA5CF71589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13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rutgers.edu/~sn624/553-S25" TargetMode="External"/><Relationship Id="rId2" Type="http://schemas.openxmlformats.org/officeDocument/2006/relationships/hyperlink" Target="http://www.cs.rutgers.edu/~sn624/352-F2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0493D-C5C0-6A56-D13C-9FE1EB409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F052574-BED7-99C3-5F3B-A0A59B53FA7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48747" y="1813812"/>
            <a:ext cx="1075344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Distributed Systems: Consensus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2428306-E984-BB32-F5B3-C418EB3F1DC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8999"/>
            <a:ext cx="9144000" cy="234462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12b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</a:rPr>
              <a:t>Srinivas Narayana</a:t>
            </a:r>
            <a:endParaRPr lang="en-US" sz="2800" dirty="0">
              <a:ea typeface="ＭＳ Ｐゴシック" charset="0"/>
              <a:hlinkClick r:id="rId2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3"/>
              </a:rPr>
              <a:t>http://www.cs.rutgers.edu/~sn624/553-S25</a:t>
            </a:r>
            <a:endParaRPr lang="en-US" sz="2800" dirty="0">
              <a:ea typeface="ＭＳ Ｐゴシック" charset="0"/>
            </a:endParaRP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605A7E2C-33E9-35B3-C60C-8BFF4B8B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2095B7-C945-339E-8DF0-894BDC310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1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7AE0-A5E4-642E-6FA5-80B45A4B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we want: </a:t>
            </a:r>
            <a:r>
              <a:rPr lang="en-US" dirty="0">
                <a:solidFill>
                  <a:srgbClr val="C00000"/>
                </a:solidFill>
              </a:rPr>
              <a:t>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D0170-54DF-D8E4-582C-EECA29EDE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/>
          <a:lstStyle/>
          <a:p>
            <a:r>
              <a:rPr lang="en-US" dirty="0"/>
              <a:t>If a majority of nodes have agreed on one value, that value cannot change in the future</a:t>
            </a:r>
          </a:p>
          <a:p>
            <a:endParaRPr lang="en-US" dirty="0"/>
          </a:p>
          <a:p>
            <a:r>
              <a:rPr lang="en-US" dirty="0"/>
              <a:t>e.g., using a different majority or the same majority</a:t>
            </a:r>
          </a:p>
          <a:p>
            <a:pPr lvl="1"/>
            <a:endParaRPr lang="en-US" dirty="0"/>
          </a:p>
          <a:p>
            <a:r>
              <a:rPr lang="en-US" dirty="0"/>
              <a:t>We call this value the </a:t>
            </a:r>
            <a:r>
              <a:rPr lang="en-US" dirty="0">
                <a:solidFill>
                  <a:srgbClr val="C00000"/>
                </a:solidFill>
              </a:rPr>
              <a:t>chosen</a:t>
            </a:r>
            <a:r>
              <a:rPr lang="en-US" dirty="0"/>
              <a:t> value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97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EAB27-A6ED-9602-25B2-C2F514D8C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process&#10;&#10;AI-generated content may be incorrect.">
            <a:extLst>
              <a:ext uri="{FF2B5EF4-FFF2-40B4-BE49-F238E27FC236}">
                <a16:creationId xmlns:a16="http://schemas.microsoft.com/office/drawing/2014/main" id="{8626B2E8-9026-A4B3-B047-24BB6D2BE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689" y="1817224"/>
            <a:ext cx="7027923" cy="424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C4BEE3-B823-ACA1-D5DA-997FF0B3E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we want: </a:t>
            </a:r>
            <a:r>
              <a:rPr lang="en-US" dirty="0">
                <a:solidFill>
                  <a:srgbClr val="C00000"/>
                </a:solidFill>
              </a:rPr>
              <a:t>Liveness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FCAD9-5982-B8D3-8291-5F598CA09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858"/>
            <a:ext cx="4833395" cy="533014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Liveness: </a:t>
            </a:r>
            <a:r>
              <a:rPr lang="en-US" dirty="0"/>
              <a:t>majority of nodes must eventually choose a value</a:t>
            </a:r>
          </a:p>
          <a:p>
            <a:r>
              <a:rPr lang="en-US" dirty="0">
                <a:solidFill>
                  <a:srgbClr val="C00000"/>
                </a:solidFill>
              </a:rPr>
              <a:t>FLP’s impossibility result:</a:t>
            </a:r>
            <a:r>
              <a:rPr lang="en-US" dirty="0"/>
              <a:t> Deterministic algorithms cannot guarantee liveness under arbitrary network asynchrony (delay and loss)</a:t>
            </a:r>
          </a:p>
          <a:p>
            <a:r>
              <a:rPr lang="en-US" dirty="0"/>
              <a:t>Good news: Realistic networks are not that adversarial (practically live protocols can be designed!)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5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C77C-A505-461E-8B77-445D89114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Paxos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BE0D1-9571-6C80-0D5B-DEE116EBE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75380" cy="49455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Simple operation: a single proposer and (pure) acceptors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P1: If only one value were proposed, it must be chosen</a:t>
            </a:r>
          </a:p>
          <a:p>
            <a:pPr lvl="1"/>
            <a:r>
              <a:rPr lang="en-US" dirty="0"/>
              <a:t>An acceptor must accept the first proposal it receives</a:t>
            </a:r>
          </a:p>
          <a:p>
            <a:r>
              <a:rPr lang="en-US" dirty="0"/>
              <a:t>If an acceptor fails, and two proposals were each accepted by roughly half the acceptors, the cluster cannot determine the chosen value</a:t>
            </a:r>
          </a:p>
          <a:p>
            <a:r>
              <a:rPr lang="en-US" dirty="0"/>
              <a:t>Hence, want acceptors to be able to accept multiple proposals</a:t>
            </a:r>
          </a:p>
          <a:p>
            <a:pPr lvl="1"/>
            <a:r>
              <a:rPr lang="en-US" dirty="0"/>
              <a:t>Proposals include </a:t>
            </a:r>
            <a:r>
              <a:rPr lang="en-US" dirty="0">
                <a:solidFill>
                  <a:srgbClr val="C00000"/>
                </a:solidFill>
              </a:rPr>
              <a:t>transaction numbers (n); </a:t>
            </a:r>
            <a:r>
              <a:rPr lang="en-US" dirty="0"/>
              <a:t>assume unique &amp; increasing</a:t>
            </a:r>
          </a:p>
          <a:p>
            <a:r>
              <a:rPr lang="en-US" dirty="0">
                <a:solidFill>
                  <a:srgbClr val="C00000"/>
                </a:solidFill>
              </a:rPr>
              <a:t>P2: If a proposal with value v is chosen, every other chosen proposal must have the same value v</a:t>
            </a:r>
          </a:p>
          <a:p>
            <a:pPr lvl="1"/>
            <a:r>
              <a:rPr lang="en-US" dirty="0"/>
              <a:t>“Agree on </a:t>
            </a:r>
            <a:r>
              <a:rPr lang="en-US" b="1" dirty="0"/>
              <a:t>some</a:t>
            </a:r>
            <a:r>
              <a:rPr lang="en-US" dirty="0"/>
              <a:t> value, not necessarily </a:t>
            </a:r>
            <a:r>
              <a:rPr lang="en-US" b="1" dirty="0"/>
              <a:t>my </a:t>
            </a:r>
            <a:r>
              <a:rPr lang="en-US" dirty="0"/>
              <a:t>value”. P2 guarantees safety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71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56248-2A46-3AE2-974E-D04CF527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Paxos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B8ECD-B5D2-E2E3-EB19-7E992BE79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124"/>
            <a:ext cx="10515600" cy="5024063"/>
          </a:xfrm>
        </p:spPr>
        <p:txBody>
          <a:bodyPr>
            <a:normAutofit/>
          </a:bodyPr>
          <a:lstStyle/>
          <a:p>
            <a:r>
              <a:rPr lang="en-US" dirty="0"/>
              <a:t>P2a: One way to satisfy P2 is for acceptors to only accept proposals with the same value v once v is chosen</a:t>
            </a:r>
          </a:p>
          <a:p>
            <a:endParaRPr lang="en-US" dirty="0"/>
          </a:p>
          <a:p>
            <a:r>
              <a:rPr lang="en-US" dirty="0"/>
              <a:t>P2b: One way to satisfy P2a for proposers to only propose proposals with the same value v that was chosen earlier</a:t>
            </a:r>
          </a:p>
          <a:p>
            <a:endParaRPr lang="en-US" dirty="0"/>
          </a:p>
          <a:p>
            <a:r>
              <a:rPr lang="en-US" dirty="0"/>
              <a:t>P2c: One way to satisfy P2b is for any proposer to ask a set of acceptors (at least a majority responding) which proposal # and values accepted so far</a:t>
            </a:r>
          </a:p>
          <a:p>
            <a:pPr lvl="1"/>
            <a:r>
              <a:rPr lang="en-US" dirty="0"/>
              <a:t>These are called </a:t>
            </a:r>
            <a:r>
              <a:rPr lang="en-US" dirty="0">
                <a:solidFill>
                  <a:srgbClr val="C00000"/>
                </a:solidFill>
              </a:rPr>
              <a:t>promises</a:t>
            </a:r>
          </a:p>
        </p:txBody>
      </p:sp>
    </p:spTree>
    <p:extLst>
      <p:ext uri="{BB962C8B-B14F-4D97-AF65-F5344CB8AC3E}">
        <p14:creationId xmlns:p14="http://schemas.microsoft.com/office/powerpoint/2010/main" val="166095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EDE62-0E79-EF16-0D38-B41A4CDB7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6356-41E8-C192-46FC-FB974E94B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Paxos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DB9E2-D331-B1C1-2D63-5E2704888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124"/>
            <a:ext cx="10515600" cy="5230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Acceptor agrees not to accept any proposal &lt; n</a:t>
            </a:r>
            <a:endParaRPr lang="en-US" dirty="0"/>
          </a:p>
          <a:p>
            <a:r>
              <a:rPr lang="en-US" dirty="0"/>
              <a:t>Proposer must use the value from the highest-numbered proposal accepted from the responses, or use its own value if no existing proposals were accepted</a:t>
            </a:r>
          </a:p>
          <a:p>
            <a:r>
              <a:rPr lang="en-US" dirty="0">
                <a:solidFill>
                  <a:srgbClr val="C00000"/>
                </a:solidFill>
              </a:rPr>
              <a:t>Acceptor can only accept if not promised any proposal &gt; n</a:t>
            </a:r>
            <a:endParaRPr lang="en-US" dirty="0"/>
          </a:p>
          <a:p>
            <a:r>
              <a:rPr lang="en-US" dirty="0"/>
              <a:t>If a majority of acceptors promise, at least one acceptor must have responded with the chosen value and chosen proposal # (inductive argument)</a:t>
            </a:r>
          </a:p>
          <a:p>
            <a:endParaRPr lang="en-US" dirty="0"/>
          </a:p>
          <a:p>
            <a:r>
              <a:rPr lang="en-US" dirty="0"/>
              <a:t>Subtle: Write information that must not be reneged into persistent storage (disk) for use after crash recovery</a:t>
            </a:r>
          </a:p>
        </p:txBody>
      </p:sp>
    </p:spTree>
    <p:extLst>
      <p:ext uri="{BB962C8B-B14F-4D97-AF65-F5344CB8AC3E}">
        <p14:creationId xmlns:p14="http://schemas.microsoft.com/office/powerpoint/2010/main" val="267559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6709D09A-F48F-ACCE-625E-E6F34C195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574624" y="-2182310"/>
            <a:ext cx="6684902" cy="1122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4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0DC04-495A-88D2-85C0-6EDEA96C4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-up of a text&#10;&#10;AI-generated content may be incorrect.">
            <a:extLst>
              <a:ext uri="{FF2B5EF4-FFF2-40B4-BE49-F238E27FC236}">
                <a16:creationId xmlns:a16="http://schemas.microsoft.com/office/drawing/2014/main" id="{EBFBC0AC-CE63-8CE0-D429-38772ACD1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65125"/>
            <a:ext cx="9962902" cy="2912079"/>
          </a:xfrm>
        </p:spPr>
      </p:pic>
      <p:pic>
        <p:nvPicPr>
          <p:cNvPr id="7" name="Picture 6" descr="A close-up of a text&#10;&#10;AI-generated content may be incorrect.">
            <a:extLst>
              <a:ext uri="{FF2B5EF4-FFF2-40B4-BE49-F238E27FC236}">
                <a16:creationId xmlns:a16="http://schemas.microsoft.com/office/drawing/2014/main" id="{E06D86C4-E24D-98C7-6AB6-3E1E79CE6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133" y="3276515"/>
            <a:ext cx="10075224" cy="321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44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4680-2852-B2CC-AE89-C9202327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the chosen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7A693-42B8-8A6E-3245-6F5571962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Read-only consensus:</a:t>
            </a:r>
            <a:r>
              <a:rPr lang="en-US" dirty="0"/>
              <a:t> A majority of nodes must respond with a specific accepted value</a:t>
            </a:r>
          </a:p>
          <a:p>
            <a:pPr lvl="1"/>
            <a:r>
              <a:rPr lang="en-US" dirty="0"/>
              <a:t>e.g., a client sends a message to all nodes</a:t>
            </a:r>
          </a:p>
          <a:p>
            <a:endParaRPr lang="en-US" dirty="0"/>
          </a:p>
          <a:p>
            <a:r>
              <a:rPr lang="en-US" dirty="0"/>
              <a:t>Read from a replica guaranteed to be up to date, e.g., leader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Quorum leases:</a:t>
            </a:r>
            <a:r>
              <a:rPr lang="en-US" dirty="0"/>
              <a:t> a set of nodes hold a time-bound lease on a value. Updates must be acknowledged by all of these machines (reduced write performance)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3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03397-9B0D-951F-2BC8-6375F1E7D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primitives atop Paxos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17D83-4E6D-81AF-A43C-BF7E620BC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Leader election:</a:t>
            </a:r>
            <a:r>
              <a:rPr lang="en-US" dirty="0"/>
              <a:t> The chosen value is the leader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Replicated State Machines:</a:t>
            </a:r>
          </a:p>
          <a:p>
            <a:pPr lvl="1"/>
            <a:r>
              <a:rPr lang="en-US" dirty="0"/>
              <a:t>Agree on each command through Paxos: one Paxos instance for each ”slot” in the ordered log of commands</a:t>
            </a:r>
          </a:p>
          <a:p>
            <a:pPr lvl="1"/>
            <a:r>
              <a:rPr lang="en-US" dirty="0"/>
              <a:t>Once all slots up to slot j chosen, can compute state up to log slot j</a:t>
            </a:r>
          </a:p>
          <a:p>
            <a:pPr lvl="1"/>
            <a:r>
              <a:rPr lang="en-US" dirty="0"/>
              <a:t>Locking, configuration store, etc. can be similarly implemented</a:t>
            </a:r>
          </a:p>
        </p:txBody>
      </p:sp>
    </p:spTree>
    <p:extLst>
      <p:ext uri="{BB962C8B-B14F-4D97-AF65-F5344CB8AC3E}">
        <p14:creationId xmlns:p14="http://schemas.microsoft.com/office/powerpoint/2010/main" val="203485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C875-B145-1717-9BF9-121E3890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Paxos does not guarantee liveness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7AE77-BB03-F18B-C525-B9B97C594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415"/>
            <a:ext cx="10515600" cy="4671548"/>
          </a:xfrm>
        </p:spPr>
        <p:txBody>
          <a:bodyPr/>
          <a:lstStyle/>
          <a:p>
            <a:r>
              <a:rPr lang="en-US" dirty="0"/>
              <a:t>One solution: pre-determine or elect a distinguished leader</a:t>
            </a:r>
          </a:p>
        </p:txBody>
      </p:sp>
      <p:pic>
        <p:nvPicPr>
          <p:cNvPr id="4" name="Content Placeholder 4" descr="A close-up of a text&#10;&#10;AI-generated content may be incorrect.">
            <a:extLst>
              <a:ext uri="{FF2B5EF4-FFF2-40B4-BE49-F238E27FC236}">
                <a16:creationId xmlns:a16="http://schemas.microsoft.com/office/drawing/2014/main" id="{4A15C83A-9447-D12A-7941-2321420D0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32" y="2244027"/>
            <a:ext cx="7295929" cy="2484037"/>
          </a:xfrm>
          <a:prstGeom prst="rect">
            <a:avLst/>
          </a:prstGeom>
        </p:spPr>
      </p:pic>
      <p:pic>
        <p:nvPicPr>
          <p:cNvPr id="5" name="Picture 4" descr="A diagram of a process&#10;&#10;AI-generated content may be incorrect.">
            <a:extLst>
              <a:ext uri="{FF2B5EF4-FFF2-40B4-BE49-F238E27FC236}">
                <a16:creationId xmlns:a16="http://schemas.microsoft.com/office/drawing/2014/main" id="{FD999DC9-D776-5957-6A07-5E4E5881D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49" y="4404307"/>
            <a:ext cx="4059419" cy="24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7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room full of computer servers&#10;&#10;Description automatically generated with low confidence">
            <a:extLst>
              <a:ext uri="{FF2B5EF4-FFF2-40B4-BE49-F238E27FC236}">
                <a16:creationId xmlns:a16="http://schemas.microsoft.com/office/drawing/2014/main" id="{E33DBB89-C9C7-0BD0-0F80-A22E661295C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1000"/>
          </a:blip>
          <a:stretch>
            <a:fillRect/>
          </a:stretch>
        </p:blipFill>
        <p:spPr>
          <a:xfrm>
            <a:off x="5037440" y="1638249"/>
            <a:ext cx="7056529" cy="33500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E0EC4D-2925-5D7E-E6A3-2A1F1DDC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078"/>
            <a:ext cx="10515600" cy="1325563"/>
          </a:xfrm>
        </p:spPr>
        <p:txBody>
          <a:bodyPr/>
          <a:lstStyle/>
          <a:p>
            <a:r>
              <a:rPr lang="en-US" dirty="0"/>
              <a:t>Distributed Systems in Internet Services</a:t>
            </a:r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C4762FF-2C22-26D1-4832-E469746D0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654" y="1728344"/>
            <a:ext cx="1168400" cy="10541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1D6CA8-E200-3710-5E7B-A3E32DD0BA43}"/>
              </a:ext>
            </a:extLst>
          </p:cNvPr>
          <p:cNvCxnSpPr>
            <a:cxnSpLocks/>
          </p:cNvCxnSpPr>
          <p:nvPr/>
        </p:nvCxnSpPr>
        <p:spPr>
          <a:xfrm>
            <a:off x="3463816" y="2495522"/>
            <a:ext cx="354559" cy="0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5">
            <a:extLst>
              <a:ext uri="{FF2B5EF4-FFF2-40B4-BE49-F238E27FC236}">
                <a16:creationId xmlns:a16="http://schemas.microsoft.com/office/drawing/2014/main" id="{445B4EDF-4F43-A9A4-B6F9-F8D8B3EE9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224" y="1538334"/>
            <a:ext cx="1090512" cy="1445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C40095-CBFD-C957-A171-FD3612B63B45}"/>
              </a:ext>
            </a:extLst>
          </p:cNvPr>
          <p:cNvCxnSpPr>
            <a:cxnSpLocks/>
          </p:cNvCxnSpPr>
          <p:nvPr/>
        </p:nvCxnSpPr>
        <p:spPr>
          <a:xfrm>
            <a:off x="4772468" y="2495522"/>
            <a:ext cx="570959" cy="13344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5">
            <a:extLst>
              <a:ext uri="{FF2B5EF4-FFF2-40B4-BE49-F238E27FC236}">
                <a16:creationId xmlns:a16="http://schemas.microsoft.com/office/drawing/2014/main" id="{7C9011E2-B299-4F0F-FD44-730799546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073" y="1641573"/>
            <a:ext cx="860934" cy="1140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9" name="Picture 25">
            <a:extLst>
              <a:ext uri="{FF2B5EF4-FFF2-40B4-BE49-F238E27FC236}">
                <a16:creationId xmlns:a16="http://schemas.microsoft.com/office/drawing/2014/main" id="{78B8D173-A51B-A45E-4968-32BAA3BAA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287" y="2845754"/>
            <a:ext cx="793084" cy="1050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2" name="Picture 25">
            <a:extLst>
              <a:ext uri="{FF2B5EF4-FFF2-40B4-BE49-F238E27FC236}">
                <a16:creationId xmlns:a16="http://schemas.microsoft.com/office/drawing/2014/main" id="{9C3B696D-41D7-1403-7D80-6D955D630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103" y="4022306"/>
            <a:ext cx="793084" cy="1050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C5994A8-3850-08CE-0D8C-BAF795D3C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2065" y="2710065"/>
            <a:ext cx="793084" cy="1050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8" name="Picture 19" descr="Router Clip Art">
            <a:extLst>
              <a:ext uri="{FF2B5EF4-FFF2-40B4-BE49-F238E27FC236}">
                <a16:creationId xmlns:a16="http://schemas.microsoft.com/office/drawing/2014/main" id="{D594A530-E91D-5BBB-679C-AE9A6FB49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298" y="3725184"/>
            <a:ext cx="798186" cy="58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19" descr="Router Clip Art">
            <a:extLst>
              <a:ext uri="{FF2B5EF4-FFF2-40B4-BE49-F238E27FC236}">
                <a16:creationId xmlns:a16="http://schemas.microsoft.com/office/drawing/2014/main" id="{2369D35F-F314-C820-452D-ADC6829CE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735" y="2607426"/>
            <a:ext cx="755602" cy="556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64EE3F4-2E56-60D8-0D28-691D7857D8A8}"/>
              </a:ext>
            </a:extLst>
          </p:cNvPr>
          <p:cNvCxnSpPr>
            <a:cxnSpLocks/>
          </p:cNvCxnSpPr>
          <p:nvPr/>
        </p:nvCxnSpPr>
        <p:spPr>
          <a:xfrm>
            <a:off x="8775272" y="2533098"/>
            <a:ext cx="276463" cy="20003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BC7EEF8-5D26-CBF1-45CE-AC30BA3F1D0F}"/>
              </a:ext>
            </a:extLst>
          </p:cNvPr>
          <p:cNvCxnSpPr>
            <a:cxnSpLocks/>
          </p:cNvCxnSpPr>
          <p:nvPr/>
        </p:nvCxnSpPr>
        <p:spPr>
          <a:xfrm flipV="1">
            <a:off x="8698131" y="3062644"/>
            <a:ext cx="372167" cy="37905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1DD5869-0FC9-F9A9-3BAE-AF7A19BE0498}"/>
              </a:ext>
            </a:extLst>
          </p:cNvPr>
          <p:cNvCxnSpPr>
            <a:cxnSpLocks/>
          </p:cNvCxnSpPr>
          <p:nvPr/>
        </p:nvCxnSpPr>
        <p:spPr>
          <a:xfrm flipV="1">
            <a:off x="8659371" y="3107675"/>
            <a:ext cx="470891" cy="124273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268B688-8F3B-94E0-162F-FB877F0DE54F}"/>
              </a:ext>
            </a:extLst>
          </p:cNvPr>
          <p:cNvCxnSpPr>
            <a:cxnSpLocks/>
          </p:cNvCxnSpPr>
          <p:nvPr/>
        </p:nvCxnSpPr>
        <p:spPr>
          <a:xfrm flipV="1">
            <a:off x="8675276" y="4238956"/>
            <a:ext cx="376459" cy="4280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FAA59FF-579A-C4EC-F685-84CD9AA071EF}"/>
              </a:ext>
            </a:extLst>
          </p:cNvPr>
          <p:cNvCxnSpPr>
            <a:cxnSpLocks/>
          </p:cNvCxnSpPr>
          <p:nvPr/>
        </p:nvCxnSpPr>
        <p:spPr>
          <a:xfrm>
            <a:off x="8698131" y="3491700"/>
            <a:ext cx="344999" cy="45024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7468268-71A1-7BCB-A4B2-32968D2C18CC}"/>
              </a:ext>
            </a:extLst>
          </p:cNvPr>
          <p:cNvCxnSpPr>
            <a:cxnSpLocks/>
          </p:cNvCxnSpPr>
          <p:nvPr/>
        </p:nvCxnSpPr>
        <p:spPr>
          <a:xfrm>
            <a:off x="8782987" y="2632118"/>
            <a:ext cx="316384" cy="12645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F4DF044-08CB-BC6C-4BD6-C82274FB1C9F}"/>
              </a:ext>
            </a:extLst>
          </p:cNvPr>
          <p:cNvCxnSpPr>
            <a:cxnSpLocks/>
          </p:cNvCxnSpPr>
          <p:nvPr/>
        </p:nvCxnSpPr>
        <p:spPr>
          <a:xfrm flipV="1">
            <a:off x="9881188" y="3335098"/>
            <a:ext cx="376459" cy="4280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2A23D95-CC7A-4654-0DB3-45484FB2B43E}"/>
              </a:ext>
            </a:extLst>
          </p:cNvPr>
          <p:cNvCxnSpPr>
            <a:cxnSpLocks/>
          </p:cNvCxnSpPr>
          <p:nvPr/>
        </p:nvCxnSpPr>
        <p:spPr>
          <a:xfrm flipH="1" flipV="1">
            <a:off x="9908220" y="2965053"/>
            <a:ext cx="356537" cy="2259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F88A53F-16D2-3953-FF8D-44BDDA707A54}"/>
              </a:ext>
            </a:extLst>
          </p:cNvPr>
          <p:cNvCxnSpPr>
            <a:cxnSpLocks/>
          </p:cNvCxnSpPr>
          <p:nvPr/>
        </p:nvCxnSpPr>
        <p:spPr>
          <a:xfrm flipV="1">
            <a:off x="9418817" y="3205081"/>
            <a:ext cx="4602" cy="47624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5">
            <a:extLst>
              <a:ext uri="{FF2B5EF4-FFF2-40B4-BE49-F238E27FC236}">
                <a16:creationId xmlns:a16="http://schemas.microsoft.com/office/drawing/2014/main" id="{F998489C-1446-1695-0721-5B5F7A8DB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701" y="1435519"/>
            <a:ext cx="651598" cy="863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1" name="Picture 25">
            <a:extLst>
              <a:ext uri="{FF2B5EF4-FFF2-40B4-BE49-F238E27FC236}">
                <a16:creationId xmlns:a16="http://schemas.microsoft.com/office/drawing/2014/main" id="{02AA3039-B6A1-79FE-B0E9-3D004A5A2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322" y="2352005"/>
            <a:ext cx="651598" cy="863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2" name="Picture 25">
            <a:extLst>
              <a:ext uri="{FF2B5EF4-FFF2-40B4-BE49-F238E27FC236}">
                <a16:creationId xmlns:a16="http://schemas.microsoft.com/office/drawing/2014/main" id="{68FD79EC-EC8D-7BBA-BFFE-926FC1C45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427" y="3471619"/>
            <a:ext cx="651598" cy="863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3" name="Cloud 32">
            <a:extLst>
              <a:ext uri="{FF2B5EF4-FFF2-40B4-BE49-F238E27FC236}">
                <a16:creationId xmlns:a16="http://schemas.microsoft.com/office/drawing/2014/main" id="{24309223-7EA0-627D-6AB2-931012DCD700}"/>
              </a:ext>
            </a:extLst>
          </p:cNvPr>
          <p:cNvSpPr/>
          <p:nvPr/>
        </p:nvSpPr>
        <p:spPr>
          <a:xfrm>
            <a:off x="3589396" y="1204232"/>
            <a:ext cx="1412599" cy="3146174"/>
          </a:xfrm>
          <a:prstGeom prst="cloud">
            <a:avLst/>
          </a:prstGeom>
          <a:noFill/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50" name="Picture 19" descr="Router Clip Art">
            <a:extLst>
              <a:ext uri="{FF2B5EF4-FFF2-40B4-BE49-F238E27FC236}">
                <a16:creationId xmlns:a16="http://schemas.microsoft.com/office/drawing/2014/main" id="{7F7CCA01-574E-C15D-C0FF-A36F83635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774" y="3695091"/>
            <a:ext cx="755602" cy="556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EC08443-982B-871C-B342-88DC4AD4C6CE}"/>
              </a:ext>
            </a:extLst>
          </p:cNvPr>
          <p:cNvCxnSpPr>
            <a:cxnSpLocks/>
          </p:cNvCxnSpPr>
          <p:nvPr/>
        </p:nvCxnSpPr>
        <p:spPr>
          <a:xfrm flipH="1" flipV="1">
            <a:off x="2886075" y="2931411"/>
            <a:ext cx="157957" cy="6642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147B779-07DC-56C9-D0FD-4F590493A5BE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3523167" y="3850585"/>
            <a:ext cx="288260" cy="5276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03272FF-E476-E767-D8B9-46A2E6521F89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3228578" y="2783739"/>
            <a:ext cx="604744" cy="8057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2E531DE1-D981-B7C6-6F0C-75FA5ECAE5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269" y="1678330"/>
            <a:ext cx="788653" cy="110411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DCF21F3-9F7E-A41B-2A09-A3EE0FC0175A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381922" y="2230387"/>
            <a:ext cx="621952" cy="686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F1AFB79-22CD-177A-9695-04019D565BF7}"/>
              </a:ext>
            </a:extLst>
          </p:cNvPr>
          <p:cNvSpPr txBox="1"/>
          <p:nvPr/>
        </p:nvSpPr>
        <p:spPr>
          <a:xfrm>
            <a:off x="1335145" y="4970665"/>
            <a:ext cx="4379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Coordination services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968A82-C0C4-0757-7700-E124734FE329}"/>
              </a:ext>
            </a:extLst>
          </p:cNvPr>
          <p:cNvSpPr/>
          <p:nvPr/>
        </p:nvSpPr>
        <p:spPr>
          <a:xfrm>
            <a:off x="8276540" y="1380362"/>
            <a:ext cx="2533538" cy="3692903"/>
          </a:xfrm>
          <a:prstGeom prst="ellipse">
            <a:avLst/>
          </a:prstGeom>
          <a:solidFill>
            <a:schemeClr val="accent4">
              <a:lumMod val="40000"/>
              <a:lumOff val="60000"/>
              <a:alpha val="48864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A580DC-26AF-8B34-2C59-1FFEB39F32F6}"/>
              </a:ext>
            </a:extLst>
          </p:cNvPr>
          <p:cNvSpPr txBox="1"/>
          <p:nvPr/>
        </p:nvSpPr>
        <p:spPr>
          <a:xfrm>
            <a:off x="1399468" y="5840680"/>
            <a:ext cx="4379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Distributed consensus</a:t>
            </a:r>
          </a:p>
        </p:txBody>
      </p:sp>
      <p:pic>
        <p:nvPicPr>
          <p:cNvPr id="12" name="Picture 11" descr="A picture containing shape&#10;&#10;Description automatically generated">
            <a:extLst>
              <a:ext uri="{FF2B5EF4-FFF2-40B4-BE49-F238E27FC236}">
                <a16:creationId xmlns:a16="http://schemas.microsoft.com/office/drawing/2014/main" id="{DA2674AD-1A49-8C10-DBBB-F5F01104DF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12119" y="3482402"/>
            <a:ext cx="537984" cy="6463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28650EB-2156-DA8E-35A1-6C0342945884}"/>
              </a:ext>
            </a:extLst>
          </p:cNvPr>
          <p:cNvSpPr txBox="1"/>
          <p:nvPr/>
        </p:nvSpPr>
        <p:spPr>
          <a:xfrm>
            <a:off x="6221705" y="5295326"/>
            <a:ext cx="5642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Distributed storage</a:t>
            </a:r>
          </a:p>
        </p:txBody>
      </p:sp>
      <p:pic>
        <p:nvPicPr>
          <p:cNvPr id="21" name="Picture 20" descr="A picture containing shape&#10;&#10;Description automatically generated">
            <a:extLst>
              <a:ext uri="{FF2B5EF4-FFF2-40B4-BE49-F238E27FC236}">
                <a16:creationId xmlns:a16="http://schemas.microsoft.com/office/drawing/2014/main" id="{7C9CCC43-E810-5001-8A5C-EA1886AC4D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1293" y="2094381"/>
            <a:ext cx="537984" cy="646354"/>
          </a:xfrm>
          <a:prstGeom prst="rect">
            <a:avLst/>
          </a:prstGeom>
        </p:spPr>
      </p:pic>
      <p:pic>
        <p:nvPicPr>
          <p:cNvPr id="28" name="Picture 27" descr="A picture containing shape&#10;&#10;Description automatically generated">
            <a:extLst>
              <a:ext uri="{FF2B5EF4-FFF2-40B4-BE49-F238E27FC236}">
                <a16:creationId xmlns:a16="http://schemas.microsoft.com/office/drawing/2014/main" id="{42B6A968-00E4-EA50-40A3-1A6CDBFE75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7064" y="3321148"/>
            <a:ext cx="537984" cy="646354"/>
          </a:xfrm>
          <a:prstGeom prst="rect">
            <a:avLst/>
          </a:prstGeom>
        </p:spPr>
      </p:pic>
      <p:pic>
        <p:nvPicPr>
          <p:cNvPr id="30" name="Picture 29" descr="A picture containing shape&#10;&#10;Description automatically generated">
            <a:extLst>
              <a:ext uri="{FF2B5EF4-FFF2-40B4-BE49-F238E27FC236}">
                <a16:creationId xmlns:a16="http://schemas.microsoft.com/office/drawing/2014/main" id="{4BF70965-39A6-AB6E-A176-4497E5D40F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1093" y="4608375"/>
            <a:ext cx="537984" cy="646354"/>
          </a:xfrm>
          <a:prstGeom prst="rect">
            <a:avLst/>
          </a:prstGeom>
        </p:spPr>
      </p:pic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3C53BFBF-1B02-A010-0287-5942129927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7224" y="2365546"/>
            <a:ext cx="1532027" cy="114087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57F776F-4B14-184B-78DB-804C1C6A28CA}"/>
              </a:ext>
            </a:extLst>
          </p:cNvPr>
          <p:cNvSpPr txBox="1"/>
          <p:nvPr/>
        </p:nvSpPr>
        <p:spPr>
          <a:xfrm>
            <a:off x="6178432" y="6022668"/>
            <a:ext cx="5642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Load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894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6" grpId="0"/>
      <p:bldP spid="14" grpId="0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proposal&#10;&#10;AI-generated content may be incorrect.">
            <a:extLst>
              <a:ext uri="{FF2B5EF4-FFF2-40B4-BE49-F238E27FC236}">
                <a16:creationId xmlns:a16="http://schemas.microsoft.com/office/drawing/2014/main" id="{4A60ED62-A002-A777-BDBC-3AB629647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061" y="3281830"/>
            <a:ext cx="6963909" cy="34200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1AE74B-BF4B-EBBA-5E40-75313B76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and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9B90B-F86E-BA4E-0B80-15BF5FBD4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322"/>
            <a:ext cx="10515600" cy="512956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Agreeing on multiple values and ordering</a:t>
            </a:r>
          </a:p>
          <a:p>
            <a:r>
              <a:rPr lang="en-US" dirty="0"/>
              <a:t>e.g., multi-</a:t>
            </a:r>
            <a:r>
              <a:rPr lang="en-US" dirty="0" err="1"/>
              <a:t>paxos</a:t>
            </a:r>
            <a:r>
              <a:rPr lang="en-US" dirty="0"/>
              <a:t>: Elect a distinguished node (leader)</a:t>
            </a:r>
          </a:p>
          <a:p>
            <a:r>
              <a:rPr lang="en-US" dirty="0"/>
              <a:t>only execute phase 2 afterwards until failure</a:t>
            </a:r>
          </a:p>
          <a:p>
            <a:endParaRPr lang="en-US" dirty="0"/>
          </a:p>
          <a:p>
            <a:r>
              <a:rPr lang="en-US" dirty="0"/>
              <a:t>Other protocols</a:t>
            </a:r>
          </a:p>
          <a:p>
            <a:pPr lvl="1"/>
            <a:r>
              <a:rPr lang="en-US" dirty="0" err="1"/>
              <a:t>Epaxos</a:t>
            </a:r>
            <a:r>
              <a:rPr lang="en-US" dirty="0"/>
              <a:t>, Mencius, RAFT</a:t>
            </a:r>
          </a:p>
        </p:txBody>
      </p:sp>
    </p:spTree>
    <p:extLst>
      <p:ext uri="{BB962C8B-B14F-4D97-AF65-F5344CB8AC3E}">
        <p14:creationId xmlns:p14="http://schemas.microsoft.com/office/powerpoint/2010/main" val="125857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03859-FB64-7BAE-9BFA-5B6CC3D30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hort-haired latent&#10;&#10;AI-generated content may be incorrect.">
            <a:extLst>
              <a:ext uri="{FF2B5EF4-FFF2-40B4-BE49-F238E27FC236}">
                <a16:creationId xmlns:a16="http://schemas.microsoft.com/office/drawing/2014/main" id="{13B10182-D734-D6E6-AB12-E269C116E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75" y="3239352"/>
            <a:ext cx="6684752" cy="30304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027454-D60C-148C-4046-23737503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and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A0205-C74D-125A-6E75-93AE70145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322"/>
            <a:ext cx="10515600" cy="5129561"/>
          </a:xfrm>
        </p:spPr>
        <p:txBody>
          <a:bodyPr>
            <a:normAutofit/>
          </a:bodyPr>
          <a:lstStyle/>
          <a:p>
            <a:r>
              <a:rPr lang="en-US" dirty="0"/>
              <a:t>Disk latency vs. Network latency</a:t>
            </a:r>
          </a:p>
          <a:p>
            <a:endParaRPr lang="en-US" dirty="0"/>
          </a:p>
          <a:p>
            <a:r>
              <a:rPr lang="en-US" dirty="0"/>
              <a:t>Uneven network latencies and choosing leaders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map of the world&#10;&#10;AI-generated content may be incorrect.">
            <a:extLst>
              <a:ext uri="{FF2B5EF4-FFF2-40B4-BE49-F238E27FC236}">
                <a16:creationId xmlns:a16="http://schemas.microsoft.com/office/drawing/2014/main" id="{DB9DD200-A670-C501-3D0B-25F882AD3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987" y="3350864"/>
            <a:ext cx="4668529" cy="264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2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97A9-A584-0D60-9EF7-823A5C68D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&amp; its 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31E17-2035-76AD-8B87-353765727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754"/>
            <a:ext cx="10762129" cy="5199528"/>
          </a:xfrm>
        </p:spPr>
        <p:txBody>
          <a:bodyPr>
            <a:normAutofit/>
          </a:bodyPr>
          <a:lstStyle/>
          <a:p>
            <a:r>
              <a:rPr lang="en-US" dirty="0"/>
              <a:t>Need </a:t>
            </a:r>
            <a:r>
              <a:rPr lang="en-US" dirty="0">
                <a:solidFill>
                  <a:srgbClr val="C00000"/>
                </a:solidFill>
              </a:rPr>
              <a:t>replication</a:t>
            </a:r>
            <a:r>
              <a:rPr lang="en-US" dirty="0"/>
              <a:t> to tackle machine failures and unavailability</a:t>
            </a:r>
          </a:p>
          <a:p>
            <a:r>
              <a:rPr lang="en-US" dirty="0"/>
              <a:t>Q: How to make data </a:t>
            </a:r>
            <a:r>
              <a:rPr lang="en-US" dirty="0">
                <a:solidFill>
                  <a:srgbClr val="C00000"/>
                </a:solidFill>
              </a:rPr>
              <a:t>consistent</a:t>
            </a:r>
            <a:r>
              <a:rPr lang="en-US" dirty="0"/>
              <a:t> across replicas?</a:t>
            </a:r>
          </a:p>
          <a:p>
            <a:r>
              <a:rPr lang="en-US" dirty="0"/>
              <a:t>One option: weak consistency models</a:t>
            </a:r>
          </a:p>
          <a:p>
            <a:pPr lvl="1"/>
            <a:r>
              <a:rPr lang="en-US" dirty="0"/>
              <a:t>Example: eventually consistent</a:t>
            </a:r>
          </a:p>
          <a:p>
            <a:pPr lvl="1"/>
            <a:r>
              <a:rPr lang="en-US" dirty="0"/>
              <a:t>Complex mental models: e.g., read, write, read</a:t>
            </a:r>
          </a:p>
          <a:p>
            <a:pPr lvl="1"/>
            <a:r>
              <a:rPr lang="en-US" dirty="0"/>
              <a:t>Some data is too critical to be out of sync, e.g., Kubernetes cluster state</a:t>
            </a:r>
          </a:p>
          <a:p>
            <a:pPr lvl="1"/>
            <a:r>
              <a:rPr lang="en-US" dirty="0"/>
              <a:t>Don’t sacrifice correctness at any point, e.g., financial systems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Strong consistency:</a:t>
            </a:r>
            <a:r>
              <a:rPr lang="en-US" dirty="0"/>
              <a:t> all reads (e.g., clients) return the same value</a:t>
            </a:r>
          </a:p>
          <a:p>
            <a:pPr lvl="1"/>
            <a:r>
              <a:rPr lang="en-US" dirty="0"/>
              <a:t>Operations ordered globally; each read returns the result of the latest write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5">
            <a:extLst>
              <a:ext uri="{FF2B5EF4-FFF2-40B4-BE49-F238E27FC236}">
                <a16:creationId xmlns:a16="http://schemas.microsoft.com/office/drawing/2014/main" id="{31A22118-780B-9592-E01C-4D2606F76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193" y="-21504"/>
            <a:ext cx="860934" cy="1140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25">
            <a:extLst>
              <a:ext uri="{FF2B5EF4-FFF2-40B4-BE49-F238E27FC236}">
                <a16:creationId xmlns:a16="http://schemas.microsoft.com/office/drawing/2014/main" id="{E0002048-C1AD-D5F2-A054-667442ED5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292" y="1051350"/>
            <a:ext cx="397766" cy="527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25">
            <a:extLst>
              <a:ext uri="{FF2B5EF4-FFF2-40B4-BE49-F238E27FC236}">
                <a16:creationId xmlns:a16="http://schemas.microsoft.com/office/drawing/2014/main" id="{25BBC2BE-22DC-4E49-64DF-3CDD03048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5309" y="1052068"/>
            <a:ext cx="397766" cy="527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" name="Picture 25">
            <a:extLst>
              <a:ext uri="{FF2B5EF4-FFF2-40B4-BE49-F238E27FC236}">
                <a16:creationId xmlns:a16="http://schemas.microsoft.com/office/drawing/2014/main" id="{CDD4FDA2-525B-A086-628D-432068DAB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5187" y="1043103"/>
            <a:ext cx="397766" cy="527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B82E0C-A5A4-EB5C-5CAB-BC97B493D1B4}"/>
              </a:ext>
            </a:extLst>
          </p:cNvPr>
          <p:cNvSpPr txBox="1"/>
          <p:nvPr/>
        </p:nvSpPr>
        <p:spPr>
          <a:xfrm>
            <a:off x="9299283" y="993783"/>
            <a:ext cx="657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=</a:t>
            </a:r>
          </a:p>
        </p:txBody>
      </p:sp>
      <p:pic>
        <p:nvPicPr>
          <p:cNvPr id="10" name="Picture 9" descr="A black and white image of a muscular arm&#10;&#10;AI-generated content may be incorrect.">
            <a:extLst>
              <a:ext uri="{FF2B5EF4-FFF2-40B4-BE49-F238E27FC236}">
                <a16:creationId xmlns:a16="http://schemas.microsoft.com/office/drawing/2014/main" id="{7846B0C5-EAD4-910C-9295-60B06511E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2547" y="48429"/>
            <a:ext cx="913883" cy="913883"/>
          </a:xfrm>
          <a:prstGeom prst="rect">
            <a:avLst/>
          </a:prstGeom>
        </p:spPr>
      </p:pic>
      <p:pic>
        <p:nvPicPr>
          <p:cNvPr id="9" name="Picture 25">
            <a:extLst>
              <a:ext uri="{FF2B5EF4-FFF2-40B4-BE49-F238E27FC236}">
                <a16:creationId xmlns:a16="http://schemas.microsoft.com/office/drawing/2014/main" id="{F3BE0D98-50D5-FBC3-B690-C6E1A7364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3168" y="1043103"/>
            <a:ext cx="397766" cy="527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1" name="Picture 25">
            <a:extLst>
              <a:ext uri="{FF2B5EF4-FFF2-40B4-BE49-F238E27FC236}">
                <a16:creationId xmlns:a16="http://schemas.microsoft.com/office/drawing/2014/main" id="{729F9862-BAED-A1C1-DD18-A8AA49703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382" y="1062091"/>
            <a:ext cx="397766" cy="527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375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pulling a rope&#10;&#10;AI-generated content may be incorrect.">
            <a:extLst>
              <a:ext uri="{FF2B5EF4-FFF2-40B4-BE49-F238E27FC236}">
                <a16:creationId xmlns:a16="http://schemas.microsoft.com/office/drawing/2014/main" id="{1878AE45-83F0-98DB-198C-96C94B22A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390" y="77407"/>
            <a:ext cx="3680460" cy="17482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B51DD9-FE17-8716-2639-1BE0E2A4C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A1977-1D35-BF2C-4038-EE24A79CD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(Strong) consistency</a:t>
            </a:r>
            <a:r>
              <a:rPr lang="en-US" dirty="0"/>
              <a:t>: each read receives the most recent write</a:t>
            </a:r>
          </a:p>
          <a:p>
            <a:r>
              <a:rPr lang="en-US" dirty="0">
                <a:solidFill>
                  <a:srgbClr val="C00000"/>
                </a:solidFill>
              </a:rPr>
              <a:t>Availability:</a:t>
            </a:r>
            <a:r>
              <a:rPr lang="en-US" dirty="0"/>
              <a:t> read to any non-failed node returns a response</a:t>
            </a:r>
          </a:p>
          <a:p>
            <a:r>
              <a:rPr lang="en-US" dirty="0">
                <a:solidFill>
                  <a:srgbClr val="C00000"/>
                </a:solidFill>
              </a:rPr>
              <a:t>Partition tolerance:</a:t>
            </a:r>
            <a:r>
              <a:rPr lang="en-US" dirty="0"/>
              <a:t> continue to operate despite arbitrary message failure between nodes</a:t>
            </a:r>
          </a:p>
          <a:p>
            <a:r>
              <a:rPr lang="en-US" dirty="0"/>
              <a:t>CAP theorem</a:t>
            </a:r>
            <a:r>
              <a:rPr lang="en-US"/>
              <a:t>: Can’t </a:t>
            </a:r>
            <a:r>
              <a:rPr lang="en-US" dirty="0"/>
              <a:t>get all three: </a:t>
            </a:r>
            <a:r>
              <a:rPr lang="en-US">
                <a:solidFill>
                  <a:srgbClr val="C00000"/>
                </a:solidFill>
              </a:rPr>
              <a:t>Pick 2</a:t>
            </a:r>
          </a:p>
          <a:p>
            <a:r>
              <a:rPr lang="en-US"/>
              <a:t>You </a:t>
            </a:r>
            <a:r>
              <a:rPr lang="en-US" dirty="0"/>
              <a:t>really can’t choose CA in a practical system</a:t>
            </a:r>
          </a:p>
          <a:p>
            <a:pPr lvl="1"/>
            <a:r>
              <a:rPr lang="en-US" dirty="0"/>
              <a:t>Network partitions will happen; design systems to tolerate them</a:t>
            </a:r>
          </a:p>
          <a:p>
            <a:r>
              <a:rPr lang="en-US" dirty="0"/>
              <a:t>Result: give up either strong consistency or availability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524CB2-C867-838C-3047-61DD5A32AA39}"/>
              </a:ext>
            </a:extLst>
          </p:cNvPr>
          <p:cNvSpPr txBox="1"/>
          <p:nvPr/>
        </p:nvSpPr>
        <p:spPr>
          <a:xfrm>
            <a:off x="4880610" y="566241"/>
            <a:ext cx="192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consistency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8A6E6B-4688-58ED-3143-ED889DCF8D6C}"/>
              </a:ext>
            </a:extLst>
          </p:cNvPr>
          <p:cNvSpPr txBox="1"/>
          <p:nvPr/>
        </p:nvSpPr>
        <p:spPr>
          <a:xfrm>
            <a:off x="10187940" y="566240"/>
            <a:ext cx="192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availability</a:t>
            </a:r>
          </a:p>
        </p:txBody>
      </p:sp>
    </p:spTree>
    <p:extLst>
      <p:ext uri="{BB962C8B-B14F-4D97-AF65-F5344CB8AC3E}">
        <p14:creationId xmlns:p14="http://schemas.microsoft.com/office/powerpoint/2010/main" val="246167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5361-DF2C-0566-5715-82417EF9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Primitives to build Distributed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2E031-B53E-77A2-B73A-68134152F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451"/>
            <a:ext cx="10515600" cy="4774512"/>
          </a:xfrm>
        </p:spPr>
        <p:txBody>
          <a:bodyPr>
            <a:normAutofit/>
          </a:bodyPr>
          <a:lstStyle/>
          <a:p>
            <a:r>
              <a:rPr lang="en-US" dirty="0"/>
              <a:t>Clients may contact any replica or a distinguished replica</a:t>
            </a:r>
          </a:p>
          <a:p>
            <a:r>
              <a:rPr lang="en-US" dirty="0"/>
              <a:t>Replicated state machines</a:t>
            </a:r>
          </a:p>
          <a:p>
            <a:pPr lvl="1"/>
            <a:r>
              <a:rPr lang="en-US" dirty="0"/>
              <a:t>Replicated configuration and data stores (e.g., </a:t>
            </a:r>
            <a:r>
              <a:rPr lang="en-US" dirty="0" err="1"/>
              <a:t>etcd</a:t>
            </a:r>
            <a:r>
              <a:rPr lang="en-US" dirty="0"/>
              <a:t>)</a:t>
            </a:r>
          </a:p>
          <a:p>
            <a:r>
              <a:rPr lang="en-US" dirty="0"/>
              <a:t>Leader election</a:t>
            </a:r>
          </a:p>
          <a:p>
            <a:r>
              <a:rPr lang="en-US" dirty="0"/>
              <a:t>Distributed coordination &amp; locking</a:t>
            </a:r>
          </a:p>
          <a:p>
            <a:pPr lvl="1"/>
            <a:r>
              <a:rPr lang="en-US" dirty="0"/>
              <a:t>e.g., barriers between different computation phases (workflow)</a:t>
            </a:r>
          </a:p>
          <a:p>
            <a:r>
              <a:rPr lang="en-US" dirty="0"/>
              <a:t>Reliable distributed queueing and messaging</a:t>
            </a:r>
          </a:p>
          <a:p>
            <a:endParaRPr lang="en-US" dirty="0"/>
          </a:p>
        </p:txBody>
      </p:sp>
      <p:pic>
        <p:nvPicPr>
          <p:cNvPr id="5" name="Picture 4" descr="A close-up of a book&#10;&#10;AI-generated content may be incorrect.">
            <a:extLst>
              <a:ext uri="{FF2B5EF4-FFF2-40B4-BE49-F238E27FC236}">
                <a16:creationId xmlns:a16="http://schemas.microsoft.com/office/drawing/2014/main" id="{B93FACC6-9C7D-1035-8835-39773E448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265" y="1948357"/>
            <a:ext cx="2568615" cy="170170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4B7AA53-8056-CB34-23C9-35BEF4C382DB}"/>
              </a:ext>
            </a:extLst>
          </p:cNvPr>
          <p:cNvGrpSpPr/>
          <p:nvPr/>
        </p:nvGrpSpPr>
        <p:grpSpPr>
          <a:xfrm>
            <a:off x="963347" y="5592076"/>
            <a:ext cx="677573" cy="584887"/>
            <a:chOff x="9403976" y="4482353"/>
            <a:chExt cx="1503830" cy="140311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C8EFA95-40DA-7191-5B5B-C45C480EDE2D}"/>
                </a:ext>
              </a:extLst>
            </p:cNvPr>
            <p:cNvSpPr/>
            <p:nvPr/>
          </p:nvSpPr>
          <p:spPr>
            <a:xfrm>
              <a:off x="9403976" y="4482353"/>
              <a:ext cx="528918" cy="55581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1235904-FE39-D816-AB56-A532B85D3EB4}"/>
                </a:ext>
              </a:extLst>
            </p:cNvPr>
            <p:cNvSpPr/>
            <p:nvPr/>
          </p:nvSpPr>
          <p:spPr>
            <a:xfrm>
              <a:off x="10378888" y="4482353"/>
              <a:ext cx="528918" cy="55581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ED32ABE-BB88-AF93-AE93-4252731A4094}"/>
                </a:ext>
              </a:extLst>
            </p:cNvPr>
            <p:cNvSpPr/>
            <p:nvPr/>
          </p:nvSpPr>
          <p:spPr>
            <a:xfrm>
              <a:off x="9932894" y="5329658"/>
              <a:ext cx="528918" cy="55581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271D94C-C884-4211-AAED-35CE153278D3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9932894" y="4760259"/>
              <a:ext cx="44599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A04A27B-6EE7-04D1-ED79-5A97D0E0D3DE}"/>
                </a:ext>
              </a:extLst>
            </p:cNvPr>
            <p:cNvSpPr/>
            <p:nvPr/>
          </p:nvSpPr>
          <p:spPr>
            <a:xfrm>
              <a:off x="10434918" y="5011271"/>
              <a:ext cx="233131" cy="448235"/>
            </a:xfrm>
            <a:custGeom>
              <a:avLst/>
              <a:gdLst>
                <a:gd name="connsiteX0" fmla="*/ 206188 w 233131"/>
                <a:gd name="connsiteY0" fmla="*/ 0 h 448235"/>
                <a:gd name="connsiteX1" fmla="*/ 215153 w 233131"/>
                <a:gd name="connsiteY1" fmla="*/ 206188 h 448235"/>
                <a:gd name="connsiteX2" fmla="*/ 0 w 233131"/>
                <a:gd name="connsiteY2" fmla="*/ 448235 h 44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3131" h="448235">
                  <a:moveTo>
                    <a:pt x="206188" y="0"/>
                  </a:moveTo>
                  <a:cubicBezTo>
                    <a:pt x="227853" y="65741"/>
                    <a:pt x="249518" y="131482"/>
                    <a:pt x="215153" y="206188"/>
                  </a:cubicBezTo>
                  <a:cubicBezTo>
                    <a:pt x="180788" y="280894"/>
                    <a:pt x="90394" y="364564"/>
                    <a:pt x="0" y="448235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11117C0-B795-24EC-9D91-DC9E72921C2A}"/>
                </a:ext>
              </a:extLst>
            </p:cNvPr>
            <p:cNvCxnSpPr>
              <a:cxnSpLocks/>
              <a:stCxn id="8" idx="1"/>
              <a:endCxn id="6" idx="4"/>
            </p:cNvCxnSpPr>
            <p:nvPr/>
          </p:nvCxnSpPr>
          <p:spPr>
            <a:xfrm flipH="1" flipV="1">
              <a:off x="9668435" y="5038165"/>
              <a:ext cx="341917" cy="37289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25">
            <a:extLst>
              <a:ext uri="{FF2B5EF4-FFF2-40B4-BE49-F238E27FC236}">
                <a16:creationId xmlns:a16="http://schemas.microsoft.com/office/drawing/2014/main" id="{EEAEF04C-3ABB-C0E5-639A-04E4BE42A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68" y="4826630"/>
            <a:ext cx="474600" cy="628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0" name="Picture 25">
            <a:extLst>
              <a:ext uri="{FF2B5EF4-FFF2-40B4-BE49-F238E27FC236}">
                <a16:creationId xmlns:a16="http://schemas.microsoft.com/office/drawing/2014/main" id="{42CA1F95-D4CD-801E-AE0F-F3AB2EB70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354" y="4774191"/>
            <a:ext cx="474600" cy="628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4F00B81-FAE5-7CAD-D48A-84C5626B38AB}"/>
              </a:ext>
            </a:extLst>
          </p:cNvPr>
          <p:cNvGrpSpPr/>
          <p:nvPr/>
        </p:nvGrpSpPr>
        <p:grpSpPr>
          <a:xfrm>
            <a:off x="2194354" y="5579497"/>
            <a:ext cx="677573" cy="584887"/>
            <a:chOff x="9403976" y="4482353"/>
            <a:chExt cx="1503830" cy="140311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09A9F25-B5F0-CD81-0B5E-574ED1A99F1D}"/>
                </a:ext>
              </a:extLst>
            </p:cNvPr>
            <p:cNvSpPr/>
            <p:nvPr/>
          </p:nvSpPr>
          <p:spPr>
            <a:xfrm>
              <a:off x="9403976" y="4482353"/>
              <a:ext cx="528918" cy="55581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4E75FDB-FCBE-605B-2421-4A55E442F988}"/>
                </a:ext>
              </a:extLst>
            </p:cNvPr>
            <p:cNvSpPr/>
            <p:nvPr/>
          </p:nvSpPr>
          <p:spPr>
            <a:xfrm>
              <a:off x="10378888" y="4482353"/>
              <a:ext cx="528918" cy="55581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2B39309-86CF-C912-0D50-C5F39AFD0DAB}"/>
                </a:ext>
              </a:extLst>
            </p:cNvPr>
            <p:cNvSpPr/>
            <p:nvPr/>
          </p:nvSpPr>
          <p:spPr>
            <a:xfrm>
              <a:off x="9932894" y="5329658"/>
              <a:ext cx="528918" cy="55581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115F6E4-3C36-D490-1D53-A4E4778C0EA6}"/>
                </a:ext>
              </a:extLst>
            </p:cNvPr>
            <p:cNvCxnSpPr>
              <a:stCxn id="22" idx="6"/>
              <a:endCxn id="23" idx="2"/>
            </p:cNvCxnSpPr>
            <p:nvPr/>
          </p:nvCxnSpPr>
          <p:spPr>
            <a:xfrm>
              <a:off x="9932894" y="4760259"/>
              <a:ext cx="44599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8A71B4A-805C-A473-42D5-A165893F0C7E}"/>
                </a:ext>
              </a:extLst>
            </p:cNvPr>
            <p:cNvSpPr/>
            <p:nvPr/>
          </p:nvSpPr>
          <p:spPr>
            <a:xfrm>
              <a:off x="10434918" y="5011271"/>
              <a:ext cx="233131" cy="448235"/>
            </a:xfrm>
            <a:custGeom>
              <a:avLst/>
              <a:gdLst>
                <a:gd name="connsiteX0" fmla="*/ 206188 w 233131"/>
                <a:gd name="connsiteY0" fmla="*/ 0 h 448235"/>
                <a:gd name="connsiteX1" fmla="*/ 215153 w 233131"/>
                <a:gd name="connsiteY1" fmla="*/ 206188 h 448235"/>
                <a:gd name="connsiteX2" fmla="*/ 0 w 233131"/>
                <a:gd name="connsiteY2" fmla="*/ 448235 h 44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3131" h="448235">
                  <a:moveTo>
                    <a:pt x="206188" y="0"/>
                  </a:moveTo>
                  <a:cubicBezTo>
                    <a:pt x="227853" y="65741"/>
                    <a:pt x="249518" y="131482"/>
                    <a:pt x="215153" y="206188"/>
                  </a:cubicBezTo>
                  <a:cubicBezTo>
                    <a:pt x="180788" y="280894"/>
                    <a:pt x="90394" y="364564"/>
                    <a:pt x="0" y="448235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FE6B711-196E-EBEB-B59A-3FC16E11ED71}"/>
                </a:ext>
              </a:extLst>
            </p:cNvPr>
            <p:cNvCxnSpPr>
              <a:cxnSpLocks/>
              <a:stCxn id="24" idx="1"/>
              <a:endCxn id="22" idx="4"/>
            </p:cNvCxnSpPr>
            <p:nvPr/>
          </p:nvCxnSpPr>
          <p:spPr>
            <a:xfrm flipH="1" flipV="1">
              <a:off x="9668435" y="5038165"/>
              <a:ext cx="341917" cy="37289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 descr="A rectangular object with numbers and symbols&#10;&#10;AI-generated content may be incorrect.">
            <a:extLst>
              <a:ext uri="{FF2B5EF4-FFF2-40B4-BE49-F238E27FC236}">
                <a16:creationId xmlns:a16="http://schemas.microsoft.com/office/drawing/2014/main" id="{775C22FD-60A1-B774-617A-7676B6791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6830" y="6314744"/>
            <a:ext cx="1264656" cy="310457"/>
          </a:xfrm>
          <a:prstGeom prst="rect">
            <a:avLst/>
          </a:prstGeom>
        </p:spPr>
      </p:pic>
      <p:pic>
        <p:nvPicPr>
          <p:cNvPr id="29" name="Picture 25">
            <a:extLst>
              <a:ext uri="{FF2B5EF4-FFF2-40B4-BE49-F238E27FC236}">
                <a16:creationId xmlns:a16="http://schemas.microsoft.com/office/drawing/2014/main" id="{621C43A7-4E82-99B5-2C2C-FB6EB0EDB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833" y="4774190"/>
            <a:ext cx="474600" cy="628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E9671F50-8B1E-CFA7-BF1C-8C6CF70BD393}"/>
              </a:ext>
            </a:extLst>
          </p:cNvPr>
          <p:cNvGrpSpPr/>
          <p:nvPr/>
        </p:nvGrpSpPr>
        <p:grpSpPr>
          <a:xfrm>
            <a:off x="3364890" y="5564562"/>
            <a:ext cx="677573" cy="584887"/>
            <a:chOff x="9403976" y="4482353"/>
            <a:chExt cx="1503830" cy="140311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2645AE-A71B-2239-0B4C-972CBB2A35A2}"/>
                </a:ext>
              </a:extLst>
            </p:cNvPr>
            <p:cNvSpPr/>
            <p:nvPr/>
          </p:nvSpPr>
          <p:spPr>
            <a:xfrm>
              <a:off x="9403976" y="4482353"/>
              <a:ext cx="528918" cy="55581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55E027F-1CBF-5FDF-C28C-BE0E5A5B667F}"/>
                </a:ext>
              </a:extLst>
            </p:cNvPr>
            <p:cNvSpPr/>
            <p:nvPr/>
          </p:nvSpPr>
          <p:spPr>
            <a:xfrm>
              <a:off x="10378888" y="4482353"/>
              <a:ext cx="528918" cy="55581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7724CE4-B19A-C15B-18E8-3582BA997EFF}"/>
                </a:ext>
              </a:extLst>
            </p:cNvPr>
            <p:cNvSpPr/>
            <p:nvPr/>
          </p:nvSpPr>
          <p:spPr>
            <a:xfrm>
              <a:off x="9932894" y="5329658"/>
              <a:ext cx="528918" cy="55581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B95F3AA-3A72-D9D3-6453-532CD278E1FF}"/>
                </a:ext>
              </a:extLst>
            </p:cNvPr>
            <p:cNvCxnSpPr>
              <a:stCxn id="31" idx="6"/>
              <a:endCxn id="32" idx="2"/>
            </p:cNvCxnSpPr>
            <p:nvPr/>
          </p:nvCxnSpPr>
          <p:spPr>
            <a:xfrm>
              <a:off x="9932894" y="4760259"/>
              <a:ext cx="44599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F4D4845-ED33-ED74-EE97-18F149E594DF}"/>
                </a:ext>
              </a:extLst>
            </p:cNvPr>
            <p:cNvSpPr/>
            <p:nvPr/>
          </p:nvSpPr>
          <p:spPr>
            <a:xfrm>
              <a:off x="10434918" y="5011271"/>
              <a:ext cx="233131" cy="448235"/>
            </a:xfrm>
            <a:custGeom>
              <a:avLst/>
              <a:gdLst>
                <a:gd name="connsiteX0" fmla="*/ 206188 w 233131"/>
                <a:gd name="connsiteY0" fmla="*/ 0 h 448235"/>
                <a:gd name="connsiteX1" fmla="*/ 215153 w 233131"/>
                <a:gd name="connsiteY1" fmla="*/ 206188 h 448235"/>
                <a:gd name="connsiteX2" fmla="*/ 0 w 233131"/>
                <a:gd name="connsiteY2" fmla="*/ 448235 h 44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3131" h="448235">
                  <a:moveTo>
                    <a:pt x="206188" y="0"/>
                  </a:moveTo>
                  <a:cubicBezTo>
                    <a:pt x="227853" y="65741"/>
                    <a:pt x="249518" y="131482"/>
                    <a:pt x="215153" y="206188"/>
                  </a:cubicBezTo>
                  <a:cubicBezTo>
                    <a:pt x="180788" y="280894"/>
                    <a:pt x="90394" y="364564"/>
                    <a:pt x="0" y="448235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EDC0096-CB79-2A98-6821-22F24AA39241}"/>
                </a:ext>
              </a:extLst>
            </p:cNvPr>
            <p:cNvCxnSpPr>
              <a:cxnSpLocks/>
              <a:stCxn id="33" idx="1"/>
              <a:endCxn id="31" idx="4"/>
            </p:cNvCxnSpPr>
            <p:nvPr/>
          </p:nvCxnSpPr>
          <p:spPr>
            <a:xfrm flipH="1" flipV="1">
              <a:off x="9668435" y="5038165"/>
              <a:ext cx="341917" cy="37289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Picture 36" descr="A rectangular object with numbers and symbols&#10;&#10;AI-generated content may be incorrect.">
            <a:extLst>
              <a:ext uri="{FF2B5EF4-FFF2-40B4-BE49-F238E27FC236}">
                <a16:creationId xmlns:a16="http://schemas.microsoft.com/office/drawing/2014/main" id="{87DFE603-3B79-656F-6518-56D82D7C9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3962" y="6311900"/>
            <a:ext cx="1264656" cy="310457"/>
          </a:xfrm>
          <a:prstGeom prst="rect">
            <a:avLst/>
          </a:prstGeom>
        </p:spPr>
      </p:pic>
      <p:pic>
        <p:nvPicPr>
          <p:cNvPr id="38" name="Picture 37" descr="A rectangular object with numbers and symbols&#10;&#10;AI-generated content may be incorrect.">
            <a:extLst>
              <a:ext uri="{FF2B5EF4-FFF2-40B4-BE49-F238E27FC236}">
                <a16:creationId xmlns:a16="http://schemas.microsoft.com/office/drawing/2014/main" id="{DE20B019-6183-FE8B-9DD1-526F55BF3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03" y="6301963"/>
            <a:ext cx="1264656" cy="310457"/>
          </a:xfrm>
          <a:prstGeom prst="rect">
            <a:avLst/>
          </a:prstGeom>
        </p:spPr>
      </p:pic>
      <p:pic>
        <p:nvPicPr>
          <p:cNvPr id="39" name="Picture 25">
            <a:extLst>
              <a:ext uri="{FF2B5EF4-FFF2-40B4-BE49-F238E27FC236}">
                <a16:creationId xmlns:a16="http://schemas.microsoft.com/office/drawing/2014/main" id="{0BDA5931-A093-1DB4-DBBB-FE63F5216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579" y="5191077"/>
            <a:ext cx="474600" cy="628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0" name="Picture 25">
            <a:extLst>
              <a:ext uri="{FF2B5EF4-FFF2-40B4-BE49-F238E27FC236}">
                <a16:creationId xmlns:a16="http://schemas.microsoft.com/office/drawing/2014/main" id="{174DF9E4-A34C-5C16-9073-39DDCEBDA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240" y="5182267"/>
            <a:ext cx="474600" cy="628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1" name="Picture 25">
            <a:extLst>
              <a:ext uri="{FF2B5EF4-FFF2-40B4-BE49-F238E27FC236}">
                <a16:creationId xmlns:a16="http://schemas.microsoft.com/office/drawing/2014/main" id="{4A9C60D1-BE88-D439-1731-E6BDC11D0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223" y="5182266"/>
            <a:ext cx="474600" cy="628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3" name="Picture 42" descr="A gold crown with red gems&#10;&#10;AI-generated content may be incorrect.">
            <a:extLst>
              <a:ext uri="{FF2B5EF4-FFF2-40B4-BE49-F238E27FC236}">
                <a16:creationId xmlns:a16="http://schemas.microsoft.com/office/drawing/2014/main" id="{012CBD59-8C11-3D11-FAAC-36F2D5BE46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0128" y="4692683"/>
            <a:ext cx="826216" cy="551381"/>
          </a:xfrm>
          <a:prstGeom prst="rect">
            <a:avLst/>
          </a:prstGeom>
        </p:spPr>
      </p:pic>
      <p:sp>
        <p:nvSpPr>
          <p:cNvPr id="44" name="Freeform 43">
            <a:extLst>
              <a:ext uri="{FF2B5EF4-FFF2-40B4-BE49-F238E27FC236}">
                <a16:creationId xmlns:a16="http://schemas.microsoft.com/office/drawing/2014/main" id="{B38B2CC4-0DB8-5626-07F9-AF1CFB3E2191}"/>
              </a:ext>
            </a:extLst>
          </p:cNvPr>
          <p:cNvSpPr/>
          <p:nvPr/>
        </p:nvSpPr>
        <p:spPr>
          <a:xfrm>
            <a:off x="5694025" y="5902165"/>
            <a:ext cx="648183" cy="359242"/>
          </a:xfrm>
          <a:custGeom>
            <a:avLst/>
            <a:gdLst>
              <a:gd name="connsiteX0" fmla="*/ 648183 w 648183"/>
              <a:gd name="connsiteY0" fmla="*/ 0 h 359242"/>
              <a:gd name="connsiteX1" fmla="*/ 347241 w 648183"/>
              <a:gd name="connsiteY1" fmla="*/ 358815 h 359242"/>
              <a:gd name="connsiteX2" fmla="*/ 0 w 648183"/>
              <a:gd name="connsiteY2" fmla="*/ 57873 h 35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8183" h="359242">
                <a:moveTo>
                  <a:pt x="648183" y="0"/>
                </a:moveTo>
                <a:cubicBezTo>
                  <a:pt x="551727" y="174585"/>
                  <a:pt x="455271" y="349170"/>
                  <a:pt x="347241" y="358815"/>
                </a:cubicBezTo>
                <a:cubicBezTo>
                  <a:pt x="239211" y="368460"/>
                  <a:pt x="119605" y="213166"/>
                  <a:pt x="0" y="57873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4032AF49-6713-4D93-A70A-8CE91893EC15}"/>
              </a:ext>
            </a:extLst>
          </p:cNvPr>
          <p:cNvSpPr/>
          <p:nvPr/>
        </p:nvSpPr>
        <p:spPr>
          <a:xfrm>
            <a:off x="5011119" y="5890590"/>
            <a:ext cx="1435261" cy="659835"/>
          </a:xfrm>
          <a:custGeom>
            <a:avLst/>
            <a:gdLst>
              <a:gd name="connsiteX0" fmla="*/ 1435261 w 1435261"/>
              <a:gd name="connsiteY0" fmla="*/ 0 h 659835"/>
              <a:gd name="connsiteX1" fmla="*/ 937549 w 1435261"/>
              <a:gd name="connsiteY1" fmla="*/ 659757 h 659835"/>
              <a:gd name="connsiteX2" fmla="*/ 0 w 1435261"/>
              <a:gd name="connsiteY2" fmla="*/ 34724 h 659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5261" h="659835">
                <a:moveTo>
                  <a:pt x="1435261" y="0"/>
                </a:moveTo>
                <a:cubicBezTo>
                  <a:pt x="1306010" y="326985"/>
                  <a:pt x="1176759" y="653970"/>
                  <a:pt x="937549" y="659757"/>
                </a:cubicBezTo>
                <a:cubicBezTo>
                  <a:pt x="698339" y="665544"/>
                  <a:pt x="349169" y="350134"/>
                  <a:pt x="0" y="34724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25">
            <a:extLst>
              <a:ext uri="{FF2B5EF4-FFF2-40B4-BE49-F238E27FC236}">
                <a16:creationId xmlns:a16="http://schemas.microsoft.com/office/drawing/2014/main" id="{BE444087-DD42-22DC-2AE2-7DCDAE415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874" y="4757169"/>
            <a:ext cx="474600" cy="628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9" name="Picture 25">
            <a:extLst>
              <a:ext uri="{FF2B5EF4-FFF2-40B4-BE49-F238E27FC236}">
                <a16:creationId xmlns:a16="http://schemas.microsoft.com/office/drawing/2014/main" id="{06D56493-88DB-8808-9131-80F45D9C5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874" y="5451069"/>
            <a:ext cx="474600" cy="628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0" name="Picture 25">
            <a:extLst>
              <a:ext uri="{FF2B5EF4-FFF2-40B4-BE49-F238E27FC236}">
                <a16:creationId xmlns:a16="http://schemas.microsoft.com/office/drawing/2014/main" id="{8342D5AD-C036-3F01-2ED0-EBED6BD4A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445" y="6144969"/>
            <a:ext cx="474600" cy="628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678EABA-80A8-F40B-26C8-8B826F102871}"/>
              </a:ext>
            </a:extLst>
          </p:cNvPr>
          <p:cNvCxnSpPr>
            <a:cxnSpLocks/>
          </p:cNvCxnSpPr>
          <p:nvPr/>
        </p:nvCxnSpPr>
        <p:spPr>
          <a:xfrm>
            <a:off x="7917202" y="5112805"/>
            <a:ext cx="112534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C11E194-342A-D49D-886C-3DBE170D98E4}"/>
              </a:ext>
            </a:extLst>
          </p:cNvPr>
          <p:cNvCxnSpPr>
            <a:cxnSpLocks/>
          </p:cNvCxnSpPr>
          <p:nvPr/>
        </p:nvCxnSpPr>
        <p:spPr>
          <a:xfrm>
            <a:off x="7879920" y="5740461"/>
            <a:ext cx="112534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0AAA19E-6773-4174-6486-15B2738A108A}"/>
              </a:ext>
            </a:extLst>
          </p:cNvPr>
          <p:cNvCxnSpPr>
            <a:cxnSpLocks/>
          </p:cNvCxnSpPr>
          <p:nvPr/>
        </p:nvCxnSpPr>
        <p:spPr>
          <a:xfrm>
            <a:off x="7917202" y="6480964"/>
            <a:ext cx="112534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30230A3-BA52-6644-0A8E-0B7E73C8F49D}"/>
              </a:ext>
            </a:extLst>
          </p:cNvPr>
          <p:cNvSpPr txBox="1"/>
          <p:nvPr/>
        </p:nvSpPr>
        <p:spPr>
          <a:xfrm rot="16200000">
            <a:off x="8462600" y="5483381"/>
            <a:ext cx="16773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barrier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3117FDA-8838-6E91-8364-74907E4ED768}"/>
              </a:ext>
            </a:extLst>
          </p:cNvPr>
          <p:cNvCxnSpPr>
            <a:cxnSpLocks/>
          </p:cNvCxnSpPr>
          <p:nvPr/>
        </p:nvCxnSpPr>
        <p:spPr>
          <a:xfrm>
            <a:off x="9556538" y="5069744"/>
            <a:ext cx="112534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A820A7-EEEE-925A-179A-236825DF2646}"/>
              </a:ext>
            </a:extLst>
          </p:cNvPr>
          <p:cNvCxnSpPr>
            <a:cxnSpLocks/>
          </p:cNvCxnSpPr>
          <p:nvPr/>
        </p:nvCxnSpPr>
        <p:spPr>
          <a:xfrm>
            <a:off x="9519256" y="5697400"/>
            <a:ext cx="112534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B2E2CDA-4693-69EA-0D62-7C865A9D5F3C}"/>
              </a:ext>
            </a:extLst>
          </p:cNvPr>
          <p:cNvCxnSpPr>
            <a:cxnSpLocks/>
          </p:cNvCxnSpPr>
          <p:nvPr/>
        </p:nvCxnSpPr>
        <p:spPr>
          <a:xfrm>
            <a:off x="9556538" y="6437903"/>
            <a:ext cx="112534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C1863FA-4B59-D955-F023-B13171BBF877}"/>
              </a:ext>
            </a:extLst>
          </p:cNvPr>
          <p:cNvSpPr txBox="1"/>
          <p:nvPr/>
        </p:nvSpPr>
        <p:spPr>
          <a:xfrm rot="16200000">
            <a:off x="10086537" y="5519702"/>
            <a:ext cx="16773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barrier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60A5D0E-B95C-6D94-C3D4-074747AAC2DF}"/>
              </a:ext>
            </a:extLst>
          </p:cNvPr>
          <p:cNvSpPr txBox="1"/>
          <p:nvPr/>
        </p:nvSpPr>
        <p:spPr>
          <a:xfrm>
            <a:off x="754394" y="36172"/>
            <a:ext cx="9890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Agreement on (meta)data that is distributed: </a:t>
            </a:r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Consensus</a:t>
            </a:r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96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56" grpId="0" animBg="1"/>
      <p:bldP spid="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853F-8347-4F8C-6D5E-02A346DA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solutions </a:t>
            </a:r>
            <a:r>
              <a:rPr lang="en-US" dirty="0">
                <a:solidFill>
                  <a:srgbClr val="C00000"/>
                </a:solidFill>
              </a:rPr>
              <a:t>distributed consensus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39087-CE09-F217-D0C2-07A10E049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62"/>
            <a:ext cx="10515600" cy="5284590"/>
          </a:xfrm>
        </p:spPr>
        <p:txBody>
          <a:bodyPr>
            <a:normAutofit/>
          </a:bodyPr>
          <a:lstStyle/>
          <a:p>
            <a:r>
              <a:rPr lang="en-US" sz="3200" dirty="0"/>
              <a:t>Simple timeouts to determine a primary?</a:t>
            </a:r>
          </a:p>
          <a:p>
            <a:pPr lvl="1"/>
            <a:r>
              <a:rPr lang="en-US" sz="2800" dirty="0"/>
              <a:t>“Split brain” problem: data corruption</a:t>
            </a:r>
          </a:p>
          <a:p>
            <a:pPr lvl="1"/>
            <a:r>
              <a:rPr lang="en-US" sz="2800" dirty="0"/>
              <a:t>Data unavailable if conservative</a:t>
            </a:r>
          </a:p>
          <a:p>
            <a:r>
              <a:rPr lang="en-US" sz="3200" dirty="0"/>
              <a:t>Problem amplified in clusters</a:t>
            </a:r>
          </a:p>
          <a:p>
            <a:pPr lvl="1"/>
            <a:r>
              <a:rPr lang="en-US" sz="2800" dirty="0"/>
              <a:t>Disagreement in group membership</a:t>
            </a:r>
          </a:p>
          <a:p>
            <a:pPr lvl="1"/>
            <a:r>
              <a:rPr lang="en-US" sz="2800" dirty="0"/>
              <a:t>Data corruption with separate leaders per group</a:t>
            </a:r>
          </a:p>
          <a:p>
            <a:r>
              <a:rPr lang="en-US" sz="3200" dirty="0"/>
              <a:t>Network unavailability is common</a:t>
            </a:r>
          </a:p>
          <a:p>
            <a:pPr lvl="1"/>
            <a:r>
              <a:rPr lang="en-US" sz="2800" dirty="0"/>
              <a:t>Slow network</a:t>
            </a:r>
          </a:p>
          <a:p>
            <a:pPr lvl="1"/>
            <a:r>
              <a:rPr lang="en-US" sz="2800" dirty="0"/>
              <a:t>Some messages being dropped</a:t>
            </a:r>
          </a:p>
          <a:p>
            <a:pPr lvl="1"/>
            <a:r>
              <a:rPr lang="en-US" sz="2800" dirty="0"/>
              <a:t>Messages throttled in one direction</a:t>
            </a:r>
          </a:p>
          <a:p>
            <a:pPr lvl="1"/>
            <a:endParaRPr lang="en-US" sz="2800" dirty="0"/>
          </a:p>
        </p:txBody>
      </p:sp>
      <p:pic>
        <p:nvPicPr>
          <p:cNvPr id="4" name="Picture 25">
            <a:extLst>
              <a:ext uri="{FF2B5EF4-FFF2-40B4-BE49-F238E27FC236}">
                <a16:creationId xmlns:a16="http://schemas.microsoft.com/office/drawing/2014/main" id="{0F77FF31-436F-89EA-AC5E-CB250D561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908" y="2069106"/>
            <a:ext cx="988684" cy="131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25">
            <a:extLst>
              <a:ext uri="{FF2B5EF4-FFF2-40B4-BE49-F238E27FC236}">
                <a16:creationId xmlns:a16="http://schemas.microsoft.com/office/drawing/2014/main" id="{A58CF542-9FC0-ED38-C78E-EDF34DC32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227" y="2069106"/>
            <a:ext cx="988684" cy="131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283876FC-8510-A88A-A63F-04FBEDF0BF43}"/>
              </a:ext>
            </a:extLst>
          </p:cNvPr>
          <p:cNvSpPr/>
          <p:nvPr/>
        </p:nvSpPr>
        <p:spPr>
          <a:xfrm>
            <a:off x="8889357" y="2276177"/>
            <a:ext cx="902825" cy="208833"/>
          </a:xfrm>
          <a:custGeom>
            <a:avLst/>
            <a:gdLst>
              <a:gd name="connsiteX0" fmla="*/ 0 w 902825"/>
              <a:gd name="connsiteY0" fmla="*/ 208833 h 208833"/>
              <a:gd name="connsiteX1" fmla="*/ 416689 w 902825"/>
              <a:gd name="connsiteY1" fmla="*/ 489 h 208833"/>
              <a:gd name="connsiteX2" fmla="*/ 902825 w 902825"/>
              <a:gd name="connsiteY2" fmla="*/ 162535 h 20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2825" h="208833">
                <a:moveTo>
                  <a:pt x="0" y="208833"/>
                </a:moveTo>
                <a:cubicBezTo>
                  <a:pt x="133109" y="108519"/>
                  <a:pt x="266218" y="8205"/>
                  <a:pt x="416689" y="489"/>
                </a:cubicBezTo>
                <a:cubicBezTo>
                  <a:pt x="567160" y="-7227"/>
                  <a:pt x="734992" y="77654"/>
                  <a:pt x="902825" y="16253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C911706-0C86-27E9-0D2D-BC18B53DC11C}"/>
              </a:ext>
            </a:extLst>
          </p:cNvPr>
          <p:cNvSpPr/>
          <p:nvPr/>
        </p:nvSpPr>
        <p:spPr>
          <a:xfrm rot="10625116">
            <a:off x="8889357" y="2827721"/>
            <a:ext cx="902825" cy="208833"/>
          </a:xfrm>
          <a:custGeom>
            <a:avLst/>
            <a:gdLst>
              <a:gd name="connsiteX0" fmla="*/ 0 w 902825"/>
              <a:gd name="connsiteY0" fmla="*/ 208833 h 208833"/>
              <a:gd name="connsiteX1" fmla="*/ 416689 w 902825"/>
              <a:gd name="connsiteY1" fmla="*/ 489 h 208833"/>
              <a:gd name="connsiteX2" fmla="*/ 902825 w 902825"/>
              <a:gd name="connsiteY2" fmla="*/ 162535 h 20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2825" h="208833">
                <a:moveTo>
                  <a:pt x="0" y="208833"/>
                </a:moveTo>
                <a:cubicBezTo>
                  <a:pt x="133109" y="108519"/>
                  <a:pt x="266218" y="8205"/>
                  <a:pt x="416689" y="489"/>
                </a:cubicBezTo>
                <a:cubicBezTo>
                  <a:pt x="567160" y="-7227"/>
                  <a:pt x="734992" y="77654"/>
                  <a:pt x="902825" y="16253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508CAE8-5003-7415-3D8A-22E647C47FB7}"/>
              </a:ext>
            </a:extLst>
          </p:cNvPr>
          <p:cNvSpPr/>
          <p:nvPr/>
        </p:nvSpPr>
        <p:spPr>
          <a:xfrm>
            <a:off x="9178724" y="1836828"/>
            <a:ext cx="439838" cy="2164466"/>
          </a:xfrm>
          <a:custGeom>
            <a:avLst/>
            <a:gdLst>
              <a:gd name="connsiteX0" fmla="*/ 219919 w 439838"/>
              <a:gd name="connsiteY0" fmla="*/ 0 h 2164466"/>
              <a:gd name="connsiteX1" fmla="*/ 150471 w 439838"/>
              <a:gd name="connsiteY1" fmla="*/ 81023 h 2164466"/>
              <a:gd name="connsiteX2" fmla="*/ 104172 w 439838"/>
              <a:gd name="connsiteY2" fmla="*/ 138896 h 2164466"/>
              <a:gd name="connsiteX3" fmla="*/ 104172 w 439838"/>
              <a:gd name="connsiteY3" fmla="*/ 243068 h 2164466"/>
              <a:gd name="connsiteX4" fmla="*/ 115747 w 439838"/>
              <a:gd name="connsiteY4" fmla="*/ 324091 h 2164466"/>
              <a:gd name="connsiteX5" fmla="*/ 138896 w 439838"/>
              <a:gd name="connsiteY5" fmla="*/ 347241 h 2164466"/>
              <a:gd name="connsiteX6" fmla="*/ 196770 w 439838"/>
              <a:gd name="connsiteY6" fmla="*/ 405114 h 2164466"/>
              <a:gd name="connsiteX7" fmla="*/ 277793 w 439838"/>
              <a:gd name="connsiteY7" fmla="*/ 486137 h 2164466"/>
              <a:gd name="connsiteX8" fmla="*/ 335666 w 439838"/>
              <a:gd name="connsiteY8" fmla="*/ 567160 h 2164466"/>
              <a:gd name="connsiteX9" fmla="*/ 289367 w 439838"/>
              <a:gd name="connsiteY9" fmla="*/ 636608 h 2164466"/>
              <a:gd name="connsiteX10" fmla="*/ 254643 w 439838"/>
              <a:gd name="connsiteY10" fmla="*/ 659757 h 2164466"/>
              <a:gd name="connsiteX11" fmla="*/ 104172 w 439838"/>
              <a:gd name="connsiteY11" fmla="*/ 763929 h 2164466"/>
              <a:gd name="connsiteX12" fmla="*/ 23150 w 439838"/>
              <a:gd name="connsiteY12" fmla="*/ 821803 h 2164466"/>
              <a:gd name="connsiteX13" fmla="*/ 0 w 439838"/>
              <a:gd name="connsiteY13" fmla="*/ 856527 h 2164466"/>
              <a:gd name="connsiteX14" fmla="*/ 11575 w 439838"/>
              <a:gd name="connsiteY14" fmla="*/ 949124 h 2164466"/>
              <a:gd name="connsiteX15" fmla="*/ 34724 w 439838"/>
              <a:gd name="connsiteY15" fmla="*/ 972274 h 2164466"/>
              <a:gd name="connsiteX16" fmla="*/ 162046 w 439838"/>
              <a:gd name="connsiteY16" fmla="*/ 1088020 h 2164466"/>
              <a:gd name="connsiteX17" fmla="*/ 231494 w 439838"/>
              <a:gd name="connsiteY17" fmla="*/ 1111170 h 2164466"/>
              <a:gd name="connsiteX18" fmla="*/ 289367 w 439838"/>
              <a:gd name="connsiteY18" fmla="*/ 1145894 h 2164466"/>
              <a:gd name="connsiteX19" fmla="*/ 347241 w 439838"/>
              <a:gd name="connsiteY19" fmla="*/ 1169043 h 2164466"/>
              <a:gd name="connsiteX20" fmla="*/ 439838 w 439838"/>
              <a:gd name="connsiteY20" fmla="*/ 1215342 h 2164466"/>
              <a:gd name="connsiteX21" fmla="*/ 393539 w 439838"/>
              <a:gd name="connsiteY21" fmla="*/ 1284790 h 2164466"/>
              <a:gd name="connsiteX22" fmla="*/ 231494 w 439838"/>
              <a:gd name="connsiteY22" fmla="*/ 1400537 h 2164466"/>
              <a:gd name="connsiteX23" fmla="*/ 162046 w 439838"/>
              <a:gd name="connsiteY23" fmla="*/ 1458410 h 2164466"/>
              <a:gd name="connsiteX24" fmla="*/ 57874 w 439838"/>
              <a:gd name="connsiteY24" fmla="*/ 1562582 h 2164466"/>
              <a:gd name="connsiteX25" fmla="*/ 34724 w 439838"/>
              <a:gd name="connsiteY25" fmla="*/ 1632031 h 2164466"/>
              <a:gd name="connsiteX26" fmla="*/ 138896 w 439838"/>
              <a:gd name="connsiteY26" fmla="*/ 1736203 h 2164466"/>
              <a:gd name="connsiteX27" fmla="*/ 185195 w 439838"/>
              <a:gd name="connsiteY27" fmla="*/ 1782501 h 2164466"/>
              <a:gd name="connsiteX28" fmla="*/ 277793 w 439838"/>
              <a:gd name="connsiteY28" fmla="*/ 1851949 h 2164466"/>
              <a:gd name="connsiteX29" fmla="*/ 289367 w 439838"/>
              <a:gd name="connsiteY29" fmla="*/ 1898248 h 2164466"/>
              <a:gd name="connsiteX30" fmla="*/ 312517 w 439838"/>
              <a:gd name="connsiteY30" fmla="*/ 2002420 h 2164466"/>
              <a:gd name="connsiteX31" fmla="*/ 335666 w 439838"/>
              <a:gd name="connsiteY31" fmla="*/ 2060294 h 2164466"/>
              <a:gd name="connsiteX32" fmla="*/ 358815 w 439838"/>
              <a:gd name="connsiteY32" fmla="*/ 2129742 h 2164466"/>
              <a:gd name="connsiteX33" fmla="*/ 347241 w 439838"/>
              <a:gd name="connsiteY33" fmla="*/ 2164466 h 2164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39838" h="2164466" extrusionOk="0">
                <a:moveTo>
                  <a:pt x="219919" y="0"/>
                </a:moveTo>
                <a:cubicBezTo>
                  <a:pt x="195991" y="26527"/>
                  <a:pt x="163942" y="56531"/>
                  <a:pt x="150471" y="81023"/>
                </a:cubicBezTo>
                <a:cubicBezTo>
                  <a:pt x="93911" y="154411"/>
                  <a:pt x="147074" y="83420"/>
                  <a:pt x="104172" y="138896"/>
                </a:cubicBezTo>
                <a:cubicBezTo>
                  <a:pt x="82018" y="199721"/>
                  <a:pt x="90006" y="166633"/>
                  <a:pt x="104172" y="243068"/>
                </a:cubicBezTo>
                <a:cubicBezTo>
                  <a:pt x="105421" y="268447"/>
                  <a:pt x="111725" y="300409"/>
                  <a:pt x="115747" y="324091"/>
                </a:cubicBezTo>
                <a:cubicBezTo>
                  <a:pt x="119812" y="334517"/>
                  <a:pt x="132249" y="338369"/>
                  <a:pt x="138896" y="347241"/>
                </a:cubicBezTo>
                <a:cubicBezTo>
                  <a:pt x="193719" y="447527"/>
                  <a:pt x="93372" y="319774"/>
                  <a:pt x="196770" y="405114"/>
                </a:cubicBezTo>
                <a:cubicBezTo>
                  <a:pt x="224655" y="425850"/>
                  <a:pt x="249867" y="462542"/>
                  <a:pt x="277793" y="486137"/>
                </a:cubicBezTo>
                <a:cubicBezTo>
                  <a:pt x="322478" y="544468"/>
                  <a:pt x="309016" y="518116"/>
                  <a:pt x="335666" y="567160"/>
                </a:cubicBezTo>
                <a:cubicBezTo>
                  <a:pt x="317100" y="589802"/>
                  <a:pt x="311325" y="618644"/>
                  <a:pt x="289367" y="636608"/>
                </a:cubicBezTo>
                <a:cubicBezTo>
                  <a:pt x="281977" y="649711"/>
                  <a:pt x="266110" y="653194"/>
                  <a:pt x="254643" y="659757"/>
                </a:cubicBezTo>
                <a:cubicBezTo>
                  <a:pt x="160943" y="743176"/>
                  <a:pt x="279358" y="667780"/>
                  <a:pt x="104172" y="763929"/>
                </a:cubicBezTo>
                <a:cubicBezTo>
                  <a:pt x="67235" y="787234"/>
                  <a:pt x="48542" y="789673"/>
                  <a:pt x="23150" y="821803"/>
                </a:cubicBezTo>
                <a:cubicBezTo>
                  <a:pt x="10841" y="833260"/>
                  <a:pt x="7066" y="844503"/>
                  <a:pt x="0" y="856527"/>
                </a:cubicBezTo>
                <a:cubicBezTo>
                  <a:pt x="-1871" y="886986"/>
                  <a:pt x="1868" y="917763"/>
                  <a:pt x="11575" y="949124"/>
                </a:cubicBezTo>
                <a:cubicBezTo>
                  <a:pt x="14746" y="959105"/>
                  <a:pt x="25669" y="965128"/>
                  <a:pt x="34724" y="972274"/>
                </a:cubicBezTo>
                <a:cubicBezTo>
                  <a:pt x="89110" y="1037114"/>
                  <a:pt x="78323" y="1043152"/>
                  <a:pt x="162046" y="1088020"/>
                </a:cubicBezTo>
                <a:cubicBezTo>
                  <a:pt x="183462" y="1101235"/>
                  <a:pt x="212293" y="1099284"/>
                  <a:pt x="231494" y="1111170"/>
                </a:cubicBezTo>
                <a:cubicBezTo>
                  <a:pt x="250885" y="1122209"/>
                  <a:pt x="263700" y="1136129"/>
                  <a:pt x="289367" y="1145894"/>
                </a:cubicBezTo>
                <a:cubicBezTo>
                  <a:pt x="309888" y="1159022"/>
                  <a:pt x="328064" y="1160064"/>
                  <a:pt x="347241" y="1169043"/>
                </a:cubicBezTo>
                <a:cubicBezTo>
                  <a:pt x="457914" y="1216111"/>
                  <a:pt x="358499" y="1189067"/>
                  <a:pt x="439838" y="1215342"/>
                </a:cubicBezTo>
                <a:cubicBezTo>
                  <a:pt x="429161" y="1242586"/>
                  <a:pt x="411901" y="1265269"/>
                  <a:pt x="393539" y="1284790"/>
                </a:cubicBezTo>
                <a:cubicBezTo>
                  <a:pt x="338061" y="1348331"/>
                  <a:pt x="287429" y="1343814"/>
                  <a:pt x="231494" y="1400537"/>
                </a:cubicBezTo>
                <a:cubicBezTo>
                  <a:pt x="208033" y="1418384"/>
                  <a:pt x="183900" y="1434214"/>
                  <a:pt x="162046" y="1458410"/>
                </a:cubicBezTo>
                <a:cubicBezTo>
                  <a:pt x="126146" y="1491917"/>
                  <a:pt x="57873" y="1562582"/>
                  <a:pt x="57874" y="1562582"/>
                </a:cubicBezTo>
                <a:cubicBezTo>
                  <a:pt x="48515" y="1590852"/>
                  <a:pt x="15254" y="1607802"/>
                  <a:pt x="34724" y="1632031"/>
                </a:cubicBezTo>
                <a:cubicBezTo>
                  <a:pt x="72921" y="1645994"/>
                  <a:pt x="90064" y="1711281"/>
                  <a:pt x="138896" y="1736203"/>
                </a:cubicBezTo>
                <a:cubicBezTo>
                  <a:pt x="154764" y="1752040"/>
                  <a:pt x="168070" y="1769775"/>
                  <a:pt x="185195" y="1782501"/>
                </a:cubicBezTo>
                <a:cubicBezTo>
                  <a:pt x="263583" y="1836100"/>
                  <a:pt x="235893" y="1805094"/>
                  <a:pt x="277793" y="1851949"/>
                </a:cubicBezTo>
                <a:cubicBezTo>
                  <a:pt x="280481" y="1867344"/>
                  <a:pt x="287733" y="1883302"/>
                  <a:pt x="289367" y="1898248"/>
                </a:cubicBezTo>
                <a:cubicBezTo>
                  <a:pt x="306717" y="1930433"/>
                  <a:pt x="302102" y="1972675"/>
                  <a:pt x="312517" y="2002420"/>
                </a:cubicBezTo>
                <a:cubicBezTo>
                  <a:pt x="319252" y="2025110"/>
                  <a:pt x="334522" y="2041949"/>
                  <a:pt x="335666" y="2060294"/>
                </a:cubicBezTo>
                <a:cubicBezTo>
                  <a:pt x="344004" y="2083226"/>
                  <a:pt x="358815" y="2129741"/>
                  <a:pt x="358815" y="2129742"/>
                </a:cubicBezTo>
                <a:cubicBezTo>
                  <a:pt x="355014" y="2144854"/>
                  <a:pt x="350544" y="2148647"/>
                  <a:pt x="347241" y="2164466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219919 w 439838"/>
                      <a:gd name="connsiteY0" fmla="*/ 0 h 2164466"/>
                      <a:gd name="connsiteX1" fmla="*/ 150471 w 439838"/>
                      <a:gd name="connsiteY1" fmla="*/ 81023 h 2164466"/>
                      <a:gd name="connsiteX2" fmla="*/ 104172 w 439838"/>
                      <a:gd name="connsiteY2" fmla="*/ 138896 h 2164466"/>
                      <a:gd name="connsiteX3" fmla="*/ 104172 w 439838"/>
                      <a:gd name="connsiteY3" fmla="*/ 243068 h 2164466"/>
                      <a:gd name="connsiteX4" fmla="*/ 115747 w 439838"/>
                      <a:gd name="connsiteY4" fmla="*/ 324091 h 2164466"/>
                      <a:gd name="connsiteX5" fmla="*/ 138896 w 439838"/>
                      <a:gd name="connsiteY5" fmla="*/ 347241 h 2164466"/>
                      <a:gd name="connsiteX6" fmla="*/ 196770 w 439838"/>
                      <a:gd name="connsiteY6" fmla="*/ 405114 h 2164466"/>
                      <a:gd name="connsiteX7" fmla="*/ 277793 w 439838"/>
                      <a:gd name="connsiteY7" fmla="*/ 486137 h 2164466"/>
                      <a:gd name="connsiteX8" fmla="*/ 335666 w 439838"/>
                      <a:gd name="connsiteY8" fmla="*/ 567160 h 2164466"/>
                      <a:gd name="connsiteX9" fmla="*/ 289367 w 439838"/>
                      <a:gd name="connsiteY9" fmla="*/ 636608 h 2164466"/>
                      <a:gd name="connsiteX10" fmla="*/ 254643 w 439838"/>
                      <a:gd name="connsiteY10" fmla="*/ 659757 h 2164466"/>
                      <a:gd name="connsiteX11" fmla="*/ 104172 w 439838"/>
                      <a:gd name="connsiteY11" fmla="*/ 763929 h 2164466"/>
                      <a:gd name="connsiteX12" fmla="*/ 23150 w 439838"/>
                      <a:gd name="connsiteY12" fmla="*/ 821803 h 2164466"/>
                      <a:gd name="connsiteX13" fmla="*/ 0 w 439838"/>
                      <a:gd name="connsiteY13" fmla="*/ 856527 h 2164466"/>
                      <a:gd name="connsiteX14" fmla="*/ 11575 w 439838"/>
                      <a:gd name="connsiteY14" fmla="*/ 949124 h 2164466"/>
                      <a:gd name="connsiteX15" fmla="*/ 34724 w 439838"/>
                      <a:gd name="connsiteY15" fmla="*/ 972274 h 2164466"/>
                      <a:gd name="connsiteX16" fmla="*/ 162046 w 439838"/>
                      <a:gd name="connsiteY16" fmla="*/ 1088020 h 2164466"/>
                      <a:gd name="connsiteX17" fmla="*/ 231494 w 439838"/>
                      <a:gd name="connsiteY17" fmla="*/ 1111170 h 2164466"/>
                      <a:gd name="connsiteX18" fmla="*/ 289367 w 439838"/>
                      <a:gd name="connsiteY18" fmla="*/ 1145894 h 2164466"/>
                      <a:gd name="connsiteX19" fmla="*/ 347241 w 439838"/>
                      <a:gd name="connsiteY19" fmla="*/ 1169043 h 2164466"/>
                      <a:gd name="connsiteX20" fmla="*/ 439838 w 439838"/>
                      <a:gd name="connsiteY20" fmla="*/ 1215342 h 2164466"/>
                      <a:gd name="connsiteX21" fmla="*/ 393539 w 439838"/>
                      <a:gd name="connsiteY21" fmla="*/ 1284790 h 2164466"/>
                      <a:gd name="connsiteX22" fmla="*/ 231494 w 439838"/>
                      <a:gd name="connsiteY22" fmla="*/ 1400537 h 2164466"/>
                      <a:gd name="connsiteX23" fmla="*/ 162046 w 439838"/>
                      <a:gd name="connsiteY23" fmla="*/ 1458410 h 2164466"/>
                      <a:gd name="connsiteX24" fmla="*/ 57874 w 439838"/>
                      <a:gd name="connsiteY24" fmla="*/ 1562582 h 2164466"/>
                      <a:gd name="connsiteX25" fmla="*/ 34724 w 439838"/>
                      <a:gd name="connsiteY25" fmla="*/ 1632031 h 2164466"/>
                      <a:gd name="connsiteX26" fmla="*/ 138896 w 439838"/>
                      <a:gd name="connsiteY26" fmla="*/ 1736203 h 2164466"/>
                      <a:gd name="connsiteX27" fmla="*/ 185195 w 439838"/>
                      <a:gd name="connsiteY27" fmla="*/ 1782501 h 2164466"/>
                      <a:gd name="connsiteX28" fmla="*/ 277793 w 439838"/>
                      <a:gd name="connsiteY28" fmla="*/ 1851949 h 2164466"/>
                      <a:gd name="connsiteX29" fmla="*/ 289367 w 439838"/>
                      <a:gd name="connsiteY29" fmla="*/ 1898248 h 2164466"/>
                      <a:gd name="connsiteX30" fmla="*/ 312517 w 439838"/>
                      <a:gd name="connsiteY30" fmla="*/ 2002420 h 2164466"/>
                      <a:gd name="connsiteX31" fmla="*/ 335666 w 439838"/>
                      <a:gd name="connsiteY31" fmla="*/ 2060294 h 2164466"/>
                      <a:gd name="connsiteX32" fmla="*/ 358815 w 439838"/>
                      <a:gd name="connsiteY32" fmla="*/ 2129742 h 2164466"/>
                      <a:gd name="connsiteX33" fmla="*/ 347241 w 439838"/>
                      <a:gd name="connsiteY33" fmla="*/ 2164466 h 2164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439838" h="2164466">
                        <a:moveTo>
                          <a:pt x="219919" y="0"/>
                        </a:moveTo>
                        <a:cubicBezTo>
                          <a:pt x="196770" y="27008"/>
                          <a:pt x="172692" y="53247"/>
                          <a:pt x="150471" y="81023"/>
                        </a:cubicBezTo>
                        <a:cubicBezTo>
                          <a:pt x="92071" y="154024"/>
                          <a:pt x="160064" y="83007"/>
                          <a:pt x="104172" y="138896"/>
                        </a:cubicBezTo>
                        <a:cubicBezTo>
                          <a:pt x="84806" y="196999"/>
                          <a:pt x="91307" y="159442"/>
                          <a:pt x="104172" y="243068"/>
                        </a:cubicBezTo>
                        <a:cubicBezTo>
                          <a:pt x="108320" y="270033"/>
                          <a:pt x="107120" y="298209"/>
                          <a:pt x="115747" y="324091"/>
                        </a:cubicBezTo>
                        <a:cubicBezTo>
                          <a:pt x="119198" y="334444"/>
                          <a:pt x="132079" y="338720"/>
                          <a:pt x="138896" y="347241"/>
                        </a:cubicBezTo>
                        <a:cubicBezTo>
                          <a:pt x="222672" y="451961"/>
                          <a:pt x="97563" y="315828"/>
                          <a:pt x="196770" y="405114"/>
                        </a:cubicBezTo>
                        <a:cubicBezTo>
                          <a:pt x="225160" y="430665"/>
                          <a:pt x="254876" y="455581"/>
                          <a:pt x="277793" y="486137"/>
                        </a:cubicBezTo>
                        <a:cubicBezTo>
                          <a:pt x="320864" y="543565"/>
                          <a:pt x="301816" y="516385"/>
                          <a:pt x="335666" y="567160"/>
                        </a:cubicBezTo>
                        <a:cubicBezTo>
                          <a:pt x="320233" y="590309"/>
                          <a:pt x="307688" y="615670"/>
                          <a:pt x="289367" y="636608"/>
                        </a:cubicBezTo>
                        <a:cubicBezTo>
                          <a:pt x="280207" y="647077"/>
                          <a:pt x="265963" y="651671"/>
                          <a:pt x="254643" y="659757"/>
                        </a:cubicBezTo>
                        <a:cubicBezTo>
                          <a:pt x="153629" y="731910"/>
                          <a:pt x="270540" y="656979"/>
                          <a:pt x="104172" y="763929"/>
                        </a:cubicBezTo>
                        <a:cubicBezTo>
                          <a:pt x="65345" y="788889"/>
                          <a:pt x="48429" y="790204"/>
                          <a:pt x="23150" y="821803"/>
                        </a:cubicBezTo>
                        <a:cubicBezTo>
                          <a:pt x="14460" y="832666"/>
                          <a:pt x="7717" y="844952"/>
                          <a:pt x="0" y="856527"/>
                        </a:cubicBezTo>
                        <a:cubicBezTo>
                          <a:pt x="3858" y="887393"/>
                          <a:pt x="2637" y="919330"/>
                          <a:pt x="11575" y="949124"/>
                        </a:cubicBezTo>
                        <a:cubicBezTo>
                          <a:pt x="14711" y="959577"/>
                          <a:pt x="27622" y="963988"/>
                          <a:pt x="34724" y="972274"/>
                        </a:cubicBezTo>
                        <a:cubicBezTo>
                          <a:pt x="89580" y="1036273"/>
                          <a:pt x="77279" y="1042376"/>
                          <a:pt x="162046" y="1088020"/>
                        </a:cubicBezTo>
                        <a:cubicBezTo>
                          <a:pt x="183531" y="1099589"/>
                          <a:pt x="209280" y="1101072"/>
                          <a:pt x="231494" y="1111170"/>
                        </a:cubicBezTo>
                        <a:cubicBezTo>
                          <a:pt x="251974" y="1120479"/>
                          <a:pt x="269245" y="1135833"/>
                          <a:pt x="289367" y="1145894"/>
                        </a:cubicBezTo>
                        <a:cubicBezTo>
                          <a:pt x="307951" y="1155186"/>
                          <a:pt x="328657" y="1159751"/>
                          <a:pt x="347241" y="1169043"/>
                        </a:cubicBezTo>
                        <a:cubicBezTo>
                          <a:pt x="456584" y="1223714"/>
                          <a:pt x="361532" y="1189239"/>
                          <a:pt x="439838" y="1215342"/>
                        </a:cubicBezTo>
                        <a:cubicBezTo>
                          <a:pt x="424405" y="1238491"/>
                          <a:pt x="412254" y="1264203"/>
                          <a:pt x="393539" y="1284790"/>
                        </a:cubicBezTo>
                        <a:cubicBezTo>
                          <a:pt x="340834" y="1342765"/>
                          <a:pt x="295645" y="1354715"/>
                          <a:pt x="231494" y="1400537"/>
                        </a:cubicBezTo>
                        <a:cubicBezTo>
                          <a:pt x="206973" y="1418052"/>
                          <a:pt x="184075" y="1437849"/>
                          <a:pt x="162046" y="1458410"/>
                        </a:cubicBezTo>
                        <a:cubicBezTo>
                          <a:pt x="126146" y="1491917"/>
                          <a:pt x="57874" y="1562582"/>
                          <a:pt x="57874" y="1562582"/>
                        </a:cubicBezTo>
                        <a:cubicBezTo>
                          <a:pt x="50157" y="1585732"/>
                          <a:pt x="17469" y="1614776"/>
                          <a:pt x="34724" y="1632031"/>
                        </a:cubicBezTo>
                        <a:lnTo>
                          <a:pt x="138896" y="1736203"/>
                        </a:lnTo>
                        <a:cubicBezTo>
                          <a:pt x="154329" y="1751636"/>
                          <a:pt x="167035" y="1770394"/>
                          <a:pt x="185195" y="1782501"/>
                        </a:cubicBezTo>
                        <a:cubicBezTo>
                          <a:pt x="263723" y="1834853"/>
                          <a:pt x="234969" y="1809127"/>
                          <a:pt x="277793" y="1851949"/>
                        </a:cubicBezTo>
                        <a:cubicBezTo>
                          <a:pt x="281651" y="1867382"/>
                          <a:pt x="285790" y="1882747"/>
                          <a:pt x="289367" y="1898248"/>
                        </a:cubicBezTo>
                        <a:cubicBezTo>
                          <a:pt x="297365" y="1932908"/>
                          <a:pt x="302745" y="1968218"/>
                          <a:pt x="312517" y="2002420"/>
                        </a:cubicBezTo>
                        <a:cubicBezTo>
                          <a:pt x="318225" y="2022398"/>
                          <a:pt x="328566" y="2040768"/>
                          <a:pt x="335666" y="2060294"/>
                        </a:cubicBezTo>
                        <a:cubicBezTo>
                          <a:pt x="344005" y="2083226"/>
                          <a:pt x="358815" y="2129742"/>
                          <a:pt x="358815" y="2129742"/>
                        </a:cubicBezTo>
                        <a:lnTo>
                          <a:pt x="347241" y="2164466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gold crown with red gems&#10;&#10;AI-generated content may be incorrect.">
            <a:extLst>
              <a:ext uri="{FF2B5EF4-FFF2-40B4-BE49-F238E27FC236}">
                <a16:creationId xmlns:a16="http://schemas.microsoft.com/office/drawing/2014/main" id="{B11204CE-B9F1-444D-64EC-7C4D08D8C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896" y="1585193"/>
            <a:ext cx="826216" cy="551381"/>
          </a:xfrm>
          <a:prstGeom prst="rect">
            <a:avLst/>
          </a:prstGeom>
        </p:spPr>
      </p:pic>
      <p:pic>
        <p:nvPicPr>
          <p:cNvPr id="12" name="Picture 11" descr="A gold crown with red gems&#10;&#10;AI-generated content may be incorrect.">
            <a:extLst>
              <a:ext uri="{FF2B5EF4-FFF2-40B4-BE49-F238E27FC236}">
                <a16:creationId xmlns:a16="http://schemas.microsoft.com/office/drawing/2014/main" id="{F19CCF20-DC85-830D-AD6E-532AA0FC1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7929" y="1607146"/>
            <a:ext cx="826216" cy="551381"/>
          </a:xfrm>
          <a:prstGeom prst="rect">
            <a:avLst/>
          </a:prstGeom>
        </p:spPr>
      </p:pic>
      <p:pic>
        <p:nvPicPr>
          <p:cNvPr id="14" name="Picture 13" descr="A skull and crossbones with orange outline&#10;&#10;AI-generated content may be incorrect.">
            <a:extLst>
              <a:ext uri="{FF2B5EF4-FFF2-40B4-BE49-F238E27FC236}">
                <a16:creationId xmlns:a16="http://schemas.microsoft.com/office/drawing/2014/main" id="{194C7C5E-F04F-3F4C-D0AC-B1B4DF447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162" y="3093566"/>
            <a:ext cx="641684" cy="617316"/>
          </a:xfrm>
          <a:prstGeom prst="rect">
            <a:avLst/>
          </a:prstGeom>
        </p:spPr>
      </p:pic>
      <p:pic>
        <p:nvPicPr>
          <p:cNvPr id="15" name="Picture 14" descr="A skull and crossbones with orange outline&#10;&#10;AI-generated content may be incorrect.">
            <a:extLst>
              <a:ext uri="{FF2B5EF4-FFF2-40B4-BE49-F238E27FC236}">
                <a16:creationId xmlns:a16="http://schemas.microsoft.com/office/drawing/2014/main" id="{4A4281ED-BFA3-945E-E27E-170A7C547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1065" y="3082590"/>
            <a:ext cx="641684" cy="617316"/>
          </a:xfrm>
          <a:prstGeom prst="rect">
            <a:avLst/>
          </a:prstGeom>
        </p:spPr>
      </p:pic>
      <p:pic>
        <p:nvPicPr>
          <p:cNvPr id="18" name="Picture 25">
            <a:extLst>
              <a:ext uri="{FF2B5EF4-FFF2-40B4-BE49-F238E27FC236}">
                <a16:creationId xmlns:a16="http://schemas.microsoft.com/office/drawing/2014/main" id="{1D7EA128-A7A9-8744-FF3E-6F77EF7AC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993" y="4440643"/>
            <a:ext cx="699990" cy="927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2" name="Freeform 21">
            <a:extLst>
              <a:ext uri="{FF2B5EF4-FFF2-40B4-BE49-F238E27FC236}">
                <a16:creationId xmlns:a16="http://schemas.microsoft.com/office/drawing/2014/main" id="{C8F501A7-571D-5141-7E38-84B5284D8284}"/>
              </a:ext>
            </a:extLst>
          </p:cNvPr>
          <p:cNvSpPr/>
          <p:nvPr/>
        </p:nvSpPr>
        <p:spPr>
          <a:xfrm>
            <a:off x="9555473" y="4438702"/>
            <a:ext cx="439838" cy="2164466"/>
          </a:xfrm>
          <a:custGeom>
            <a:avLst/>
            <a:gdLst>
              <a:gd name="connsiteX0" fmla="*/ 219919 w 439838"/>
              <a:gd name="connsiteY0" fmla="*/ 0 h 2164466"/>
              <a:gd name="connsiteX1" fmla="*/ 150471 w 439838"/>
              <a:gd name="connsiteY1" fmla="*/ 81023 h 2164466"/>
              <a:gd name="connsiteX2" fmla="*/ 104172 w 439838"/>
              <a:gd name="connsiteY2" fmla="*/ 138896 h 2164466"/>
              <a:gd name="connsiteX3" fmla="*/ 104172 w 439838"/>
              <a:gd name="connsiteY3" fmla="*/ 243068 h 2164466"/>
              <a:gd name="connsiteX4" fmla="*/ 115747 w 439838"/>
              <a:gd name="connsiteY4" fmla="*/ 324091 h 2164466"/>
              <a:gd name="connsiteX5" fmla="*/ 138896 w 439838"/>
              <a:gd name="connsiteY5" fmla="*/ 347241 h 2164466"/>
              <a:gd name="connsiteX6" fmla="*/ 196770 w 439838"/>
              <a:gd name="connsiteY6" fmla="*/ 405114 h 2164466"/>
              <a:gd name="connsiteX7" fmla="*/ 277793 w 439838"/>
              <a:gd name="connsiteY7" fmla="*/ 486137 h 2164466"/>
              <a:gd name="connsiteX8" fmla="*/ 335666 w 439838"/>
              <a:gd name="connsiteY8" fmla="*/ 567160 h 2164466"/>
              <a:gd name="connsiteX9" fmla="*/ 289367 w 439838"/>
              <a:gd name="connsiteY9" fmla="*/ 636608 h 2164466"/>
              <a:gd name="connsiteX10" fmla="*/ 254643 w 439838"/>
              <a:gd name="connsiteY10" fmla="*/ 659757 h 2164466"/>
              <a:gd name="connsiteX11" fmla="*/ 104172 w 439838"/>
              <a:gd name="connsiteY11" fmla="*/ 763929 h 2164466"/>
              <a:gd name="connsiteX12" fmla="*/ 23150 w 439838"/>
              <a:gd name="connsiteY12" fmla="*/ 821803 h 2164466"/>
              <a:gd name="connsiteX13" fmla="*/ 0 w 439838"/>
              <a:gd name="connsiteY13" fmla="*/ 856527 h 2164466"/>
              <a:gd name="connsiteX14" fmla="*/ 11575 w 439838"/>
              <a:gd name="connsiteY14" fmla="*/ 949124 h 2164466"/>
              <a:gd name="connsiteX15" fmla="*/ 34724 w 439838"/>
              <a:gd name="connsiteY15" fmla="*/ 972274 h 2164466"/>
              <a:gd name="connsiteX16" fmla="*/ 162046 w 439838"/>
              <a:gd name="connsiteY16" fmla="*/ 1088020 h 2164466"/>
              <a:gd name="connsiteX17" fmla="*/ 231494 w 439838"/>
              <a:gd name="connsiteY17" fmla="*/ 1111170 h 2164466"/>
              <a:gd name="connsiteX18" fmla="*/ 289367 w 439838"/>
              <a:gd name="connsiteY18" fmla="*/ 1145894 h 2164466"/>
              <a:gd name="connsiteX19" fmla="*/ 347241 w 439838"/>
              <a:gd name="connsiteY19" fmla="*/ 1169043 h 2164466"/>
              <a:gd name="connsiteX20" fmla="*/ 439838 w 439838"/>
              <a:gd name="connsiteY20" fmla="*/ 1215342 h 2164466"/>
              <a:gd name="connsiteX21" fmla="*/ 393539 w 439838"/>
              <a:gd name="connsiteY21" fmla="*/ 1284790 h 2164466"/>
              <a:gd name="connsiteX22" fmla="*/ 231494 w 439838"/>
              <a:gd name="connsiteY22" fmla="*/ 1400537 h 2164466"/>
              <a:gd name="connsiteX23" fmla="*/ 162046 w 439838"/>
              <a:gd name="connsiteY23" fmla="*/ 1458410 h 2164466"/>
              <a:gd name="connsiteX24" fmla="*/ 57874 w 439838"/>
              <a:gd name="connsiteY24" fmla="*/ 1562582 h 2164466"/>
              <a:gd name="connsiteX25" fmla="*/ 34724 w 439838"/>
              <a:gd name="connsiteY25" fmla="*/ 1632031 h 2164466"/>
              <a:gd name="connsiteX26" fmla="*/ 138896 w 439838"/>
              <a:gd name="connsiteY26" fmla="*/ 1736203 h 2164466"/>
              <a:gd name="connsiteX27" fmla="*/ 185195 w 439838"/>
              <a:gd name="connsiteY27" fmla="*/ 1782501 h 2164466"/>
              <a:gd name="connsiteX28" fmla="*/ 277793 w 439838"/>
              <a:gd name="connsiteY28" fmla="*/ 1851949 h 2164466"/>
              <a:gd name="connsiteX29" fmla="*/ 289367 w 439838"/>
              <a:gd name="connsiteY29" fmla="*/ 1898248 h 2164466"/>
              <a:gd name="connsiteX30" fmla="*/ 312517 w 439838"/>
              <a:gd name="connsiteY30" fmla="*/ 2002420 h 2164466"/>
              <a:gd name="connsiteX31" fmla="*/ 335666 w 439838"/>
              <a:gd name="connsiteY31" fmla="*/ 2060294 h 2164466"/>
              <a:gd name="connsiteX32" fmla="*/ 358815 w 439838"/>
              <a:gd name="connsiteY32" fmla="*/ 2129742 h 2164466"/>
              <a:gd name="connsiteX33" fmla="*/ 347241 w 439838"/>
              <a:gd name="connsiteY33" fmla="*/ 2164466 h 2164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39838" h="2164466" extrusionOk="0">
                <a:moveTo>
                  <a:pt x="219919" y="0"/>
                </a:moveTo>
                <a:cubicBezTo>
                  <a:pt x="195991" y="26527"/>
                  <a:pt x="163942" y="56531"/>
                  <a:pt x="150471" y="81023"/>
                </a:cubicBezTo>
                <a:cubicBezTo>
                  <a:pt x="93911" y="154411"/>
                  <a:pt x="147074" y="83420"/>
                  <a:pt x="104172" y="138896"/>
                </a:cubicBezTo>
                <a:cubicBezTo>
                  <a:pt x="82018" y="199721"/>
                  <a:pt x="90006" y="166633"/>
                  <a:pt x="104172" y="243068"/>
                </a:cubicBezTo>
                <a:cubicBezTo>
                  <a:pt x="105421" y="268447"/>
                  <a:pt x="111725" y="300409"/>
                  <a:pt x="115747" y="324091"/>
                </a:cubicBezTo>
                <a:cubicBezTo>
                  <a:pt x="119812" y="334517"/>
                  <a:pt x="132249" y="338369"/>
                  <a:pt x="138896" y="347241"/>
                </a:cubicBezTo>
                <a:cubicBezTo>
                  <a:pt x="193719" y="447527"/>
                  <a:pt x="93372" y="319774"/>
                  <a:pt x="196770" y="405114"/>
                </a:cubicBezTo>
                <a:cubicBezTo>
                  <a:pt x="224655" y="425850"/>
                  <a:pt x="249867" y="462542"/>
                  <a:pt x="277793" y="486137"/>
                </a:cubicBezTo>
                <a:cubicBezTo>
                  <a:pt x="322478" y="544468"/>
                  <a:pt x="309016" y="518116"/>
                  <a:pt x="335666" y="567160"/>
                </a:cubicBezTo>
                <a:cubicBezTo>
                  <a:pt x="317100" y="589802"/>
                  <a:pt x="311325" y="618644"/>
                  <a:pt x="289367" y="636608"/>
                </a:cubicBezTo>
                <a:cubicBezTo>
                  <a:pt x="281977" y="649711"/>
                  <a:pt x="266110" y="653194"/>
                  <a:pt x="254643" y="659757"/>
                </a:cubicBezTo>
                <a:cubicBezTo>
                  <a:pt x="160943" y="743176"/>
                  <a:pt x="279358" y="667780"/>
                  <a:pt x="104172" y="763929"/>
                </a:cubicBezTo>
                <a:cubicBezTo>
                  <a:pt x="67235" y="787234"/>
                  <a:pt x="48542" y="789673"/>
                  <a:pt x="23150" y="821803"/>
                </a:cubicBezTo>
                <a:cubicBezTo>
                  <a:pt x="10841" y="833260"/>
                  <a:pt x="7066" y="844503"/>
                  <a:pt x="0" y="856527"/>
                </a:cubicBezTo>
                <a:cubicBezTo>
                  <a:pt x="-1871" y="886986"/>
                  <a:pt x="1868" y="917763"/>
                  <a:pt x="11575" y="949124"/>
                </a:cubicBezTo>
                <a:cubicBezTo>
                  <a:pt x="14746" y="959105"/>
                  <a:pt x="25669" y="965128"/>
                  <a:pt x="34724" y="972274"/>
                </a:cubicBezTo>
                <a:cubicBezTo>
                  <a:pt x="89110" y="1037114"/>
                  <a:pt x="78323" y="1043152"/>
                  <a:pt x="162046" y="1088020"/>
                </a:cubicBezTo>
                <a:cubicBezTo>
                  <a:pt x="183462" y="1101235"/>
                  <a:pt x="212293" y="1099284"/>
                  <a:pt x="231494" y="1111170"/>
                </a:cubicBezTo>
                <a:cubicBezTo>
                  <a:pt x="250885" y="1122209"/>
                  <a:pt x="263700" y="1136129"/>
                  <a:pt x="289367" y="1145894"/>
                </a:cubicBezTo>
                <a:cubicBezTo>
                  <a:pt x="309888" y="1159022"/>
                  <a:pt x="328064" y="1160064"/>
                  <a:pt x="347241" y="1169043"/>
                </a:cubicBezTo>
                <a:cubicBezTo>
                  <a:pt x="457914" y="1216111"/>
                  <a:pt x="358499" y="1189067"/>
                  <a:pt x="439838" y="1215342"/>
                </a:cubicBezTo>
                <a:cubicBezTo>
                  <a:pt x="429161" y="1242586"/>
                  <a:pt x="411901" y="1265269"/>
                  <a:pt x="393539" y="1284790"/>
                </a:cubicBezTo>
                <a:cubicBezTo>
                  <a:pt x="338061" y="1348331"/>
                  <a:pt x="287429" y="1343814"/>
                  <a:pt x="231494" y="1400537"/>
                </a:cubicBezTo>
                <a:cubicBezTo>
                  <a:pt x="208033" y="1418384"/>
                  <a:pt x="183900" y="1434214"/>
                  <a:pt x="162046" y="1458410"/>
                </a:cubicBezTo>
                <a:cubicBezTo>
                  <a:pt x="126146" y="1491917"/>
                  <a:pt x="57873" y="1562582"/>
                  <a:pt x="57874" y="1562582"/>
                </a:cubicBezTo>
                <a:cubicBezTo>
                  <a:pt x="48515" y="1590852"/>
                  <a:pt x="15254" y="1607802"/>
                  <a:pt x="34724" y="1632031"/>
                </a:cubicBezTo>
                <a:cubicBezTo>
                  <a:pt x="72921" y="1645994"/>
                  <a:pt x="90064" y="1711281"/>
                  <a:pt x="138896" y="1736203"/>
                </a:cubicBezTo>
                <a:cubicBezTo>
                  <a:pt x="154764" y="1752040"/>
                  <a:pt x="168070" y="1769775"/>
                  <a:pt x="185195" y="1782501"/>
                </a:cubicBezTo>
                <a:cubicBezTo>
                  <a:pt x="263583" y="1836100"/>
                  <a:pt x="235893" y="1805094"/>
                  <a:pt x="277793" y="1851949"/>
                </a:cubicBezTo>
                <a:cubicBezTo>
                  <a:pt x="280481" y="1867344"/>
                  <a:pt x="287733" y="1883302"/>
                  <a:pt x="289367" y="1898248"/>
                </a:cubicBezTo>
                <a:cubicBezTo>
                  <a:pt x="306717" y="1930433"/>
                  <a:pt x="302102" y="1972675"/>
                  <a:pt x="312517" y="2002420"/>
                </a:cubicBezTo>
                <a:cubicBezTo>
                  <a:pt x="319252" y="2025110"/>
                  <a:pt x="334522" y="2041949"/>
                  <a:pt x="335666" y="2060294"/>
                </a:cubicBezTo>
                <a:cubicBezTo>
                  <a:pt x="344004" y="2083226"/>
                  <a:pt x="358815" y="2129741"/>
                  <a:pt x="358815" y="2129742"/>
                </a:cubicBezTo>
                <a:cubicBezTo>
                  <a:pt x="355014" y="2144854"/>
                  <a:pt x="350544" y="2148647"/>
                  <a:pt x="347241" y="2164466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219919 w 439838"/>
                      <a:gd name="connsiteY0" fmla="*/ 0 h 2164466"/>
                      <a:gd name="connsiteX1" fmla="*/ 150471 w 439838"/>
                      <a:gd name="connsiteY1" fmla="*/ 81023 h 2164466"/>
                      <a:gd name="connsiteX2" fmla="*/ 104172 w 439838"/>
                      <a:gd name="connsiteY2" fmla="*/ 138896 h 2164466"/>
                      <a:gd name="connsiteX3" fmla="*/ 104172 w 439838"/>
                      <a:gd name="connsiteY3" fmla="*/ 243068 h 2164466"/>
                      <a:gd name="connsiteX4" fmla="*/ 115747 w 439838"/>
                      <a:gd name="connsiteY4" fmla="*/ 324091 h 2164466"/>
                      <a:gd name="connsiteX5" fmla="*/ 138896 w 439838"/>
                      <a:gd name="connsiteY5" fmla="*/ 347241 h 2164466"/>
                      <a:gd name="connsiteX6" fmla="*/ 196770 w 439838"/>
                      <a:gd name="connsiteY6" fmla="*/ 405114 h 2164466"/>
                      <a:gd name="connsiteX7" fmla="*/ 277793 w 439838"/>
                      <a:gd name="connsiteY7" fmla="*/ 486137 h 2164466"/>
                      <a:gd name="connsiteX8" fmla="*/ 335666 w 439838"/>
                      <a:gd name="connsiteY8" fmla="*/ 567160 h 2164466"/>
                      <a:gd name="connsiteX9" fmla="*/ 289367 w 439838"/>
                      <a:gd name="connsiteY9" fmla="*/ 636608 h 2164466"/>
                      <a:gd name="connsiteX10" fmla="*/ 254643 w 439838"/>
                      <a:gd name="connsiteY10" fmla="*/ 659757 h 2164466"/>
                      <a:gd name="connsiteX11" fmla="*/ 104172 w 439838"/>
                      <a:gd name="connsiteY11" fmla="*/ 763929 h 2164466"/>
                      <a:gd name="connsiteX12" fmla="*/ 23150 w 439838"/>
                      <a:gd name="connsiteY12" fmla="*/ 821803 h 2164466"/>
                      <a:gd name="connsiteX13" fmla="*/ 0 w 439838"/>
                      <a:gd name="connsiteY13" fmla="*/ 856527 h 2164466"/>
                      <a:gd name="connsiteX14" fmla="*/ 11575 w 439838"/>
                      <a:gd name="connsiteY14" fmla="*/ 949124 h 2164466"/>
                      <a:gd name="connsiteX15" fmla="*/ 34724 w 439838"/>
                      <a:gd name="connsiteY15" fmla="*/ 972274 h 2164466"/>
                      <a:gd name="connsiteX16" fmla="*/ 162046 w 439838"/>
                      <a:gd name="connsiteY16" fmla="*/ 1088020 h 2164466"/>
                      <a:gd name="connsiteX17" fmla="*/ 231494 w 439838"/>
                      <a:gd name="connsiteY17" fmla="*/ 1111170 h 2164466"/>
                      <a:gd name="connsiteX18" fmla="*/ 289367 w 439838"/>
                      <a:gd name="connsiteY18" fmla="*/ 1145894 h 2164466"/>
                      <a:gd name="connsiteX19" fmla="*/ 347241 w 439838"/>
                      <a:gd name="connsiteY19" fmla="*/ 1169043 h 2164466"/>
                      <a:gd name="connsiteX20" fmla="*/ 439838 w 439838"/>
                      <a:gd name="connsiteY20" fmla="*/ 1215342 h 2164466"/>
                      <a:gd name="connsiteX21" fmla="*/ 393539 w 439838"/>
                      <a:gd name="connsiteY21" fmla="*/ 1284790 h 2164466"/>
                      <a:gd name="connsiteX22" fmla="*/ 231494 w 439838"/>
                      <a:gd name="connsiteY22" fmla="*/ 1400537 h 2164466"/>
                      <a:gd name="connsiteX23" fmla="*/ 162046 w 439838"/>
                      <a:gd name="connsiteY23" fmla="*/ 1458410 h 2164466"/>
                      <a:gd name="connsiteX24" fmla="*/ 57874 w 439838"/>
                      <a:gd name="connsiteY24" fmla="*/ 1562582 h 2164466"/>
                      <a:gd name="connsiteX25" fmla="*/ 34724 w 439838"/>
                      <a:gd name="connsiteY25" fmla="*/ 1632031 h 2164466"/>
                      <a:gd name="connsiteX26" fmla="*/ 138896 w 439838"/>
                      <a:gd name="connsiteY26" fmla="*/ 1736203 h 2164466"/>
                      <a:gd name="connsiteX27" fmla="*/ 185195 w 439838"/>
                      <a:gd name="connsiteY27" fmla="*/ 1782501 h 2164466"/>
                      <a:gd name="connsiteX28" fmla="*/ 277793 w 439838"/>
                      <a:gd name="connsiteY28" fmla="*/ 1851949 h 2164466"/>
                      <a:gd name="connsiteX29" fmla="*/ 289367 w 439838"/>
                      <a:gd name="connsiteY29" fmla="*/ 1898248 h 2164466"/>
                      <a:gd name="connsiteX30" fmla="*/ 312517 w 439838"/>
                      <a:gd name="connsiteY30" fmla="*/ 2002420 h 2164466"/>
                      <a:gd name="connsiteX31" fmla="*/ 335666 w 439838"/>
                      <a:gd name="connsiteY31" fmla="*/ 2060294 h 2164466"/>
                      <a:gd name="connsiteX32" fmla="*/ 358815 w 439838"/>
                      <a:gd name="connsiteY32" fmla="*/ 2129742 h 2164466"/>
                      <a:gd name="connsiteX33" fmla="*/ 347241 w 439838"/>
                      <a:gd name="connsiteY33" fmla="*/ 2164466 h 2164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439838" h="2164466">
                        <a:moveTo>
                          <a:pt x="219919" y="0"/>
                        </a:moveTo>
                        <a:cubicBezTo>
                          <a:pt x="196770" y="27008"/>
                          <a:pt x="172692" y="53247"/>
                          <a:pt x="150471" y="81023"/>
                        </a:cubicBezTo>
                        <a:cubicBezTo>
                          <a:pt x="92071" y="154024"/>
                          <a:pt x="160064" y="83007"/>
                          <a:pt x="104172" y="138896"/>
                        </a:cubicBezTo>
                        <a:cubicBezTo>
                          <a:pt x="84806" y="196999"/>
                          <a:pt x="91307" y="159442"/>
                          <a:pt x="104172" y="243068"/>
                        </a:cubicBezTo>
                        <a:cubicBezTo>
                          <a:pt x="108320" y="270033"/>
                          <a:pt x="107120" y="298209"/>
                          <a:pt x="115747" y="324091"/>
                        </a:cubicBezTo>
                        <a:cubicBezTo>
                          <a:pt x="119198" y="334444"/>
                          <a:pt x="132079" y="338720"/>
                          <a:pt x="138896" y="347241"/>
                        </a:cubicBezTo>
                        <a:cubicBezTo>
                          <a:pt x="222672" y="451961"/>
                          <a:pt x="97563" y="315828"/>
                          <a:pt x="196770" y="405114"/>
                        </a:cubicBezTo>
                        <a:cubicBezTo>
                          <a:pt x="225160" y="430665"/>
                          <a:pt x="254876" y="455581"/>
                          <a:pt x="277793" y="486137"/>
                        </a:cubicBezTo>
                        <a:cubicBezTo>
                          <a:pt x="320864" y="543565"/>
                          <a:pt x="301816" y="516385"/>
                          <a:pt x="335666" y="567160"/>
                        </a:cubicBezTo>
                        <a:cubicBezTo>
                          <a:pt x="320233" y="590309"/>
                          <a:pt x="307688" y="615670"/>
                          <a:pt x="289367" y="636608"/>
                        </a:cubicBezTo>
                        <a:cubicBezTo>
                          <a:pt x="280207" y="647077"/>
                          <a:pt x="265963" y="651671"/>
                          <a:pt x="254643" y="659757"/>
                        </a:cubicBezTo>
                        <a:cubicBezTo>
                          <a:pt x="153629" y="731910"/>
                          <a:pt x="270540" y="656979"/>
                          <a:pt x="104172" y="763929"/>
                        </a:cubicBezTo>
                        <a:cubicBezTo>
                          <a:pt x="65345" y="788889"/>
                          <a:pt x="48429" y="790204"/>
                          <a:pt x="23150" y="821803"/>
                        </a:cubicBezTo>
                        <a:cubicBezTo>
                          <a:pt x="14460" y="832666"/>
                          <a:pt x="7717" y="844952"/>
                          <a:pt x="0" y="856527"/>
                        </a:cubicBezTo>
                        <a:cubicBezTo>
                          <a:pt x="3858" y="887393"/>
                          <a:pt x="2637" y="919330"/>
                          <a:pt x="11575" y="949124"/>
                        </a:cubicBezTo>
                        <a:cubicBezTo>
                          <a:pt x="14711" y="959577"/>
                          <a:pt x="27622" y="963988"/>
                          <a:pt x="34724" y="972274"/>
                        </a:cubicBezTo>
                        <a:cubicBezTo>
                          <a:pt x="89580" y="1036273"/>
                          <a:pt x="77279" y="1042376"/>
                          <a:pt x="162046" y="1088020"/>
                        </a:cubicBezTo>
                        <a:cubicBezTo>
                          <a:pt x="183531" y="1099589"/>
                          <a:pt x="209280" y="1101072"/>
                          <a:pt x="231494" y="1111170"/>
                        </a:cubicBezTo>
                        <a:cubicBezTo>
                          <a:pt x="251974" y="1120479"/>
                          <a:pt x="269245" y="1135833"/>
                          <a:pt x="289367" y="1145894"/>
                        </a:cubicBezTo>
                        <a:cubicBezTo>
                          <a:pt x="307951" y="1155186"/>
                          <a:pt x="328657" y="1159751"/>
                          <a:pt x="347241" y="1169043"/>
                        </a:cubicBezTo>
                        <a:cubicBezTo>
                          <a:pt x="456584" y="1223714"/>
                          <a:pt x="361532" y="1189239"/>
                          <a:pt x="439838" y="1215342"/>
                        </a:cubicBezTo>
                        <a:cubicBezTo>
                          <a:pt x="424405" y="1238491"/>
                          <a:pt x="412254" y="1264203"/>
                          <a:pt x="393539" y="1284790"/>
                        </a:cubicBezTo>
                        <a:cubicBezTo>
                          <a:pt x="340834" y="1342765"/>
                          <a:pt x="295645" y="1354715"/>
                          <a:pt x="231494" y="1400537"/>
                        </a:cubicBezTo>
                        <a:cubicBezTo>
                          <a:pt x="206973" y="1418052"/>
                          <a:pt x="184075" y="1437849"/>
                          <a:pt x="162046" y="1458410"/>
                        </a:cubicBezTo>
                        <a:cubicBezTo>
                          <a:pt x="126146" y="1491917"/>
                          <a:pt x="57874" y="1562582"/>
                          <a:pt x="57874" y="1562582"/>
                        </a:cubicBezTo>
                        <a:cubicBezTo>
                          <a:pt x="50157" y="1585732"/>
                          <a:pt x="17469" y="1614776"/>
                          <a:pt x="34724" y="1632031"/>
                        </a:cubicBezTo>
                        <a:lnTo>
                          <a:pt x="138896" y="1736203"/>
                        </a:lnTo>
                        <a:cubicBezTo>
                          <a:pt x="154329" y="1751636"/>
                          <a:pt x="167035" y="1770394"/>
                          <a:pt x="185195" y="1782501"/>
                        </a:cubicBezTo>
                        <a:cubicBezTo>
                          <a:pt x="263723" y="1834853"/>
                          <a:pt x="234969" y="1809127"/>
                          <a:pt x="277793" y="1851949"/>
                        </a:cubicBezTo>
                        <a:cubicBezTo>
                          <a:pt x="281651" y="1867382"/>
                          <a:pt x="285790" y="1882747"/>
                          <a:pt x="289367" y="1898248"/>
                        </a:cubicBezTo>
                        <a:cubicBezTo>
                          <a:pt x="297365" y="1932908"/>
                          <a:pt x="302745" y="1968218"/>
                          <a:pt x="312517" y="2002420"/>
                        </a:cubicBezTo>
                        <a:cubicBezTo>
                          <a:pt x="318225" y="2022398"/>
                          <a:pt x="328566" y="2040768"/>
                          <a:pt x="335666" y="2060294"/>
                        </a:cubicBezTo>
                        <a:cubicBezTo>
                          <a:pt x="344005" y="2083226"/>
                          <a:pt x="358815" y="2129742"/>
                          <a:pt x="358815" y="2129742"/>
                        </a:cubicBezTo>
                        <a:lnTo>
                          <a:pt x="347241" y="2164466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gold crown with red gems&#10;&#10;AI-generated content may be incorrect.">
            <a:extLst>
              <a:ext uri="{FF2B5EF4-FFF2-40B4-BE49-F238E27FC236}">
                <a16:creationId xmlns:a16="http://schemas.microsoft.com/office/drawing/2014/main" id="{8D87F1DF-E0E0-E7BD-2BD4-D712A7851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578" y="4200391"/>
            <a:ext cx="826216" cy="551381"/>
          </a:xfrm>
          <a:prstGeom prst="rect">
            <a:avLst/>
          </a:prstGeom>
        </p:spPr>
      </p:pic>
      <p:pic>
        <p:nvPicPr>
          <p:cNvPr id="25" name="Picture 25">
            <a:extLst>
              <a:ext uri="{FF2B5EF4-FFF2-40B4-BE49-F238E27FC236}">
                <a16:creationId xmlns:a16="http://schemas.microsoft.com/office/drawing/2014/main" id="{80D7F735-F84E-38EC-2AED-072B163DF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802" y="5739927"/>
            <a:ext cx="699990" cy="927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2B92341-4754-7D5A-8DBC-A63966DF6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315" y="4835039"/>
            <a:ext cx="699990" cy="927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1641217-8C88-E63D-D3EB-DF1A33365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2131" y="4452691"/>
            <a:ext cx="699990" cy="927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4605597-6E8B-A4B8-AD65-CE70A6DDF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2793" y="4751772"/>
            <a:ext cx="699990" cy="927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D73FA62-30F1-1294-6D18-A468AFBC2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774" y="5643707"/>
            <a:ext cx="699990" cy="927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4" name="Picture 23" descr="A gold crown with red gems&#10;&#10;AI-generated content may be incorrect.">
            <a:extLst>
              <a:ext uri="{FF2B5EF4-FFF2-40B4-BE49-F238E27FC236}">
                <a16:creationId xmlns:a16="http://schemas.microsoft.com/office/drawing/2014/main" id="{BEB91204-87F8-4D15-553D-453F46AD7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390" y="4303913"/>
            <a:ext cx="826216" cy="55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9A8E-5580-6BCA-348E-BA9BD5900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Setup: Agree on </a:t>
            </a:r>
            <a:r>
              <a:rPr lang="en-US" dirty="0">
                <a:solidFill>
                  <a:srgbClr val="C00000"/>
                </a:solidFill>
              </a:rPr>
              <a:t>one </a:t>
            </a:r>
            <a:r>
              <a:rPr lang="en-US" dirty="0"/>
              <a:t>value </a:t>
            </a:r>
            <a:r>
              <a:rPr lang="en-US" dirty="0">
                <a:solidFill>
                  <a:srgbClr val="C00000"/>
                </a:solidFill>
              </a:rPr>
              <a:t>forever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96ECF-E47D-7A57-C848-F8C253A37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885" y="1504710"/>
            <a:ext cx="11366338" cy="5208606"/>
          </a:xfrm>
        </p:spPr>
        <p:txBody>
          <a:bodyPr>
            <a:normAutofit/>
          </a:bodyPr>
          <a:lstStyle/>
          <a:p>
            <a:r>
              <a:rPr lang="en-US" dirty="0"/>
              <a:t>Suppose we have N = 2f + 1 nodes</a:t>
            </a:r>
          </a:p>
          <a:p>
            <a:r>
              <a:rPr lang="en-US" dirty="0"/>
              <a:t>Want to agree on one value across the distributed system</a:t>
            </a:r>
          </a:p>
          <a:p>
            <a:r>
              <a:rPr lang="en-US" dirty="0"/>
              <a:t>Assume no clock synchronization (clocks can drift)</a:t>
            </a:r>
          </a:p>
          <a:p>
            <a:r>
              <a:rPr lang="en-US" dirty="0">
                <a:solidFill>
                  <a:srgbClr val="C00000"/>
                </a:solidFill>
              </a:rPr>
              <a:t>Asynchronous</a:t>
            </a:r>
            <a:r>
              <a:rPr lang="en-US" dirty="0"/>
              <a:t>: the network can delay or drop messages</a:t>
            </a:r>
          </a:p>
          <a:p>
            <a:r>
              <a:rPr lang="en-US" dirty="0"/>
              <a:t>Crash recovery </a:t>
            </a:r>
          </a:p>
          <a:p>
            <a:r>
              <a:rPr lang="en-US" dirty="0"/>
              <a:t>Nodes execute correctly (not Byzantine)</a:t>
            </a:r>
          </a:p>
          <a:p>
            <a:r>
              <a:rPr lang="en-US" dirty="0"/>
              <a:t>Assume a majority of the nodes can reach each other (quorum)</a:t>
            </a:r>
          </a:p>
          <a:p>
            <a:pPr lvl="1"/>
            <a:r>
              <a:rPr lang="en-US" dirty="0"/>
              <a:t>Agree on the same value even as nodes crash and recover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2f + 1</a:t>
            </a:r>
          </a:p>
          <a:p>
            <a:pPr lvl="1"/>
            <a:r>
              <a:rPr lang="en-US" dirty="0"/>
              <a:t>With f failures (unavailable), the rest is consistent and available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2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9403-4885-B73B-F9B0-D1C59F3E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Agreement: </a:t>
            </a:r>
            <a:r>
              <a:rPr lang="en-US" dirty="0">
                <a:solidFill>
                  <a:srgbClr val="C00000"/>
                </a:solidFill>
              </a:rPr>
              <a:t>Prepare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Accept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CC957-901C-D755-1DD0-4F19F77AA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094"/>
          </a:xfrm>
        </p:spPr>
        <p:txBody>
          <a:bodyPr/>
          <a:lstStyle/>
          <a:p>
            <a:r>
              <a:rPr lang="en-US" dirty="0"/>
              <a:t>Single designated acceptor?</a:t>
            </a:r>
          </a:p>
          <a:p>
            <a:pPr lvl="1"/>
            <a:r>
              <a:rPr lang="en-US" dirty="0"/>
              <a:t>That acceptor node can fail</a:t>
            </a:r>
          </a:p>
          <a:p>
            <a:pPr lvl="1"/>
            <a:endParaRPr lang="en-US" dirty="0"/>
          </a:p>
          <a:p>
            <a:r>
              <a:rPr lang="en-US" dirty="0"/>
              <a:t>Multiple acceptors?</a:t>
            </a:r>
          </a:p>
          <a:p>
            <a:pPr lvl="1"/>
            <a:r>
              <a:rPr lang="en-US" dirty="0"/>
              <a:t>If a majority accept, </a:t>
            </a:r>
            <a:r>
              <a:rPr lang="en-US" dirty="0">
                <a:solidFill>
                  <a:srgbClr val="C00000"/>
                </a:solidFill>
              </a:rPr>
              <a:t>agreement!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Problems?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25">
            <a:extLst>
              <a:ext uri="{FF2B5EF4-FFF2-40B4-BE49-F238E27FC236}">
                <a16:creationId xmlns:a16="http://schemas.microsoft.com/office/drawing/2014/main" id="{AC0F6322-DFF3-853A-A9FE-65063CDDB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169" y="1551574"/>
            <a:ext cx="767787" cy="101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4D05CF-D1CA-E7EE-FD56-159B61A67484}"/>
              </a:ext>
            </a:extLst>
          </p:cNvPr>
          <p:cNvCxnSpPr>
            <a:cxnSpLocks/>
          </p:cNvCxnSpPr>
          <p:nvPr/>
        </p:nvCxnSpPr>
        <p:spPr>
          <a:xfrm>
            <a:off x="8317197" y="2060293"/>
            <a:ext cx="3036603" cy="27589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5">
            <a:extLst>
              <a:ext uri="{FF2B5EF4-FFF2-40B4-BE49-F238E27FC236}">
                <a16:creationId xmlns:a16="http://schemas.microsoft.com/office/drawing/2014/main" id="{FB815C69-4B5D-C256-2C0A-A1B913674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169" y="2668208"/>
            <a:ext cx="767787" cy="101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BDF25B-2B84-2698-F800-5C04038E7296}"/>
              </a:ext>
            </a:extLst>
          </p:cNvPr>
          <p:cNvCxnSpPr>
            <a:cxnSpLocks/>
          </p:cNvCxnSpPr>
          <p:nvPr/>
        </p:nvCxnSpPr>
        <p:spPr>
          <a:xfrm flipV="1">
            <a:off x="8317197" y="3159057"/>
            <a:ext cx="2851408" cy="1787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>
            <a:extLst>
              <a:ext uri="{FF2B5EF4-FFF2-40B4-BE49-F238E27FC236}">
                <a16:creationId xmlns:a16="http://schemas.microsoft.com/office/drawing/2014/main" id="{B10A8664-FE40-AF91-D715-94D55BF6B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169" y="3820582"/>
            <a:ext cx="767787" cy="101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2C8CFA-2874-92D6-BE4D-0DE3138B6D4F}"/>
              </a:ext>
            </a:extLst>
          </p:cNvPr>
          <p:cNvCxnSpPr>
            <a:cxnSpLocks/>
          </p:cNvCxnSpPr>
          <p:nvPr/>
        </p:nvCxnSpPr>
        <p:spPr>
          <a:xfrm>
            <a:off x="8317197" y="4329301"/>
            <a:ext cx="2839833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AF65A0-3250-8193-CE73-C5FCFA0E636A}"/>
              </a:ext>
            </a:extLst>
          </p:cNvPr>
          <p:cNvCxnSpPr/>
          <p:nvPr/>
        </p:nvCxnSpPr>
        <p:spPr>
          <a:xfrm>
            <a:off x="8919081" y="2060293"/>
            <a:ext cx="544010" cy="111663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17C589-2B86-6775-C1F1-9801F06C49E9}"/>
              </a:ext>
            </a:extLst>
          </p:cNvPr>
          <p:cNvCxnSpPr>
            <a:cxnSpLocks/>
          </p:cNvCxnSpPr>
          <p:nvPr/>
        </p:nvCxnSpPr>
        <p:spPr>
          <a:xfrm>
            <a:off x="8804299" y="2078164"/>
            <a:ext cx="774539" cy="22511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AECB6D-355E-09AE-9591-03FFA62C096B}"/>
              </a:ext>
            </a:extLst>
          </p:cNvPr>
          <p:cNvCxnSpPr>
            <a:cxnSpLocks/>
          </p:cNvCxnSpPr>
          <p:nvPr/>
        </p:nvCxnSpPr>
        <p:spPr>
          <a:xfrm flipV="1">
            <a:off x="9524340" y="2078163"/>
            <a:ext cx="656382" cy="108089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5FEAF0-7410-A7BB-390D-DF9A19BF4172}"/>
              </a:ext>
            </a:extLst>
          </p:cNvPr>
          <p:cNvCxnSpPr>
            <a:cxnSpLocks/>
          </p:cNvCxnSpPr>
          <p:nvPr/>
        </p:nvCxnSpPr>
        <p:spPr>
          <a:xfrm flipV="1">
            <a:off x="9810332" y="2060292"/>
            <a:ext cx="765134" cy="21975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99357BB-01A6-86F2-BAD6-BED8B627C756}"/>
              </a:ext>
            </a:extLst>
          </p:cNvPr>
          <p:cNvSpPr txBox="1"/>
          <p:nvPr/>
        </p:nvSpPr>
        <p:spPr>
          <a:xfrm rot="17673856">
            <a:off x="9466450" y="2437376"/>
            <a:ext cx="1284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Accept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F05CD2-8D15-C77A-EEFB-7B84110B8E37}"/>
              </a:ext>
            </a:extLst>
          </p:cNvPr>
          <p:cNvSpPr txBox="1"/>
          <p:nvPr/>
        </p:nvSpPr>
        <p:spPr>
          <a:xfrm rot="4118460">
            <a:off x="8053188" y="3201717"/>
            <a:ext cx="174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Prepare(v)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22A4A7-F151-1EE7-39C1-D07FBDBEEB8B}"/>
              </a:ext>
            </a:extLst>
          </p:cNvPr>
          <p:cNvSpPr txBox="1"/>
          <p:nvPr/>
        </p:nvSpPr>
        <p:spPr>
          <a:xfrm>
            <a:off x="7733361" y="1491280"/>
            <a:ext cx="1927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Proposer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C91E8CE6-1F7A-B138-95E7-ED5D33F53B30}"/>
              </a:ext>
            </a:extLst>
          </p:cNvPr>
          <p:cNvSpPr/>
          <p:nvPr/>
        </p:nvSpPr>
        <p:spPr>
          <a:xfrm>
            <a:off x="9560993" y="1827633"/>
            <a:ext cx="405114" cy="203160"/>
          </a:xfrm>
          <a:custGeom>
            <a:avLst/>
            <a:gdLst>
              <a:gd name="connsiteX0" fmla="*/ 0 w 405114"/>
              <a:gd name="connsiteY0" fmla="*/ 219943 h 231517"/>
              <a:gd name="connsiteX1" fmla="*/ 208345 w 405114"/>
              <a:gd name="connsiteY1" fmla="*/ 24 h 231517"/>
              <a:gd name="connsiteX2" fmla="*/ 405114 w 405114"/>
              <a:gd name="connsiteY2" fmla="*/ 231517 h 23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5114" h="231517">
                <a:moveTo>
                  <a:pt x="0" y="219943"/>
                </a:moveTo>
                <a:cubicBezTo>
                  <a:pt x="70413" y="109019"/>
                  <a:pt x="140826" y="-1905"/>
                  <a:pt x="208345" y="24"/>
                </a:cubicBezTo>
                <a:cubicBezTo>
                  <a:pt x="275864" y="1953"/>
                  <a:pt x="340489" y="116735"/>
                  <a:pt x="405114" y="231517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220D7D-F889-CDA9-B128-EF820F556311}"/>
              </a:ext>
            </a:extLst>
          </p:cNvPr>
          <p:cNvSpPr txBox="1"/>
          <p:nvPr/>
        </p:nvSpPr>
        <p:spPr>
          <a:xfrm rot="16200000">
            <a:off x="5682388" y="2657147"/>
            <a:ext cx="1927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Acceptors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297152E6-B5A0-84BF-7FB6-5108433F95E1}"/>
              </a:ext>
            </a:extLst>
          </p:cNvPr>
          <p:cNvSpPr/>
          <p:nvPr/>
        </p:nvSpPr>
        <p:spPr>
          <a:xfrm>
            <a:off x="6797012" y="1452377"/>
            <a:ext cx="531192" cy="3385642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4" grpId="0" animBg="1"/>
      <p:bldP spid="25" grpId="0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EB98-1192-5645-1E1B-43876A79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D31A3-860A-47D2-2098-6B116E789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Multiple proposers</a:t>
            </a:r>
          </a:p>
          <a:p>
            <a:pPr lvl="1"/>
            <a:r>
              <a:rPr lang="en-US" dirty="0"/>
              <a:t>Each proposer may propose different values</a:t>
            </a:r>
          </a:p>
          <a:p>
            <a:pPr lvl="1"/>
            <a:r>
              <a:rPr lang="en-US" dirty="0"/>
              <a:t>Each acceptor may hear multiple proposals</a:t>
            </a:r>
          </a:p>
          <a:p>
            <a:r>
              <a:rPr lang="en-US" dirty="0"/>
              <a:t>Acceptors may disagree</a:t>
            </a:r>
          </a:p>
          <a:p>
            <a:pPr lvl="1"/>
            <a:r>
              <a:rPr lang="en-US" dirty="0"/>
              <a:t>Acceptors don’t know if other acceptors agreeing to the same proposal</a:t>
            </a:r>
          </a:p>
          <a:p>
            <a:r>
              <a:rPr lang="en-US" dirty="0"/>
              <a:t>Acceptor may hear a different proposal after it accepted one</a:t>
            </a:r>
          </a:p>
          <a:p>
            <a:pPr lvl="1"/>
            <a:r>
              <a:rPr lang="en-US" dirty="0"/>
              <a:t>Should it keep its acceptance or change its mind?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25">
            <a:extLst>
              <a:ext uri="{FF2B5EF4-FFF2-40B4-BE49-F238E27FC236}">
                <a16:creationId xmlns:a16="http://schemas.microsoft.com/office/drawing/2014/main" id="{31D0A8CB-F468-0889-6AF7-6D6182495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815" y="5008885"/>
            <a:ext cx="787611" cy="1043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5" descr="A brick wall with black background&#10;&#10;AI-generated content may be incorrect.">
            <a:extLst>
              <a:ext uri="{FF2B5EF4-FFF2-40B4-BE49-F238E27FC236}">
                <a16:creationId xmlns:a16="http://schemas.microsoft.com/office/drawing/2014/main" id="{B0D571AA-28C1-5AF1-BEF3-1E8451B4E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759" y="4884516"/>
            <a:ext cx="1225924" cy="1292447"/>
          </a:xfrm>
          <a:prstGeom prst="rect">
            <a:avLst/>
          </a:prstGeom>
        </p:spPr>
      </p:pic>
      <p:pic>
        <p:nvPicPr>
          <p:cNvPr id="7" name="Picture 25">
            <a:extLst>
              <a:ext uri="{FF2B5EF4-FFF2-40B4-BE49-F238E27FC236}">
                <a16:creationId xmlns:a16="http://schemas.microsoft.com/office/drawing/2014/main" id="{4C5EBFAC-882C-2E88-C181-FEC22A0AA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587" y="5081939"/>
            <a:ext cx="714787" cy="947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25">
            <a:extLst>
              <a:ext uri="{FF2B5EF4-FFF2-40B4-BE49-F238E27FC236}">
                <a16:creationId xmlns:a16="http://schemas.microsoft.com/office/drawing/2014/main" id="{330DB8EF-8F6F-5726-5107-4E190210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481" y="5033688"/>
            <a:ext cx="787611" cy="1043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" name="Picture 8" descr="A brick wall with black background&#10;&#10;AI-generated content may be incorrect.">
            <a:extLst>
              <a:ext uri="{FF2B5EF4-FFF2-40B4-BE49-F238E27FC236}">
                <a16:creationId xmlns:a16="http://schemas.microsoft.com/office/drawing/2014/main" id="{38A3A496-3AEE-31F2-B8E5-6B73298CB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425" y="4909319"/>
            <a:ext cx="1225924" cy="1292447"/>
          </a:xfrm>
          <a:prstGeom prst="rect">
            <a:avLst/>
          </a:prstGeom>
        </p:spPr>
      </p:pic>
      <p:pic>
        <p:nvPicPr>
          <p:cNvPr id="10" name="Picture 9" descr="A brick wall with black background&#10;&#10;AI-generated content may be incorrect.">
            <a:extLst>
              <a:ext uri="{FF2B5EF4-FFF2-40B4-BE49-F238E27FC236}">
                <a16:creationId xmlns:a16="http://schemas.microsoft.com/office/drawing/2014/main" id="{A60624F7-37BA-669B-C200-3280AEC82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279" y="4847660"/>
            <a:ext cx="1225924" cy="1292447"/>
          </a:xfrm>
          <a:prstGeom prst="rect">
            <a:avLst/>
          </a:prstGeom>
        </p:spPr>
      </p:pic>
      <p:pic>
        <p:nvPicPr>
          <p:cNvPr id="11" name="Picture 25">
            <a:extLst>
              <a:ext uri="{FF2B5EF4-FFF2-40B4-BE49-F238E27FC236}">
                <a16:creationId xmlns:a16="http://schemas.microsoft.com/office/drawing/2014/main" id="{4F258ABA-9C1D-DEB4-95EC-AEBD088B7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095" y="5057136"/>
            <a:ext cx="714787" cy="947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364175-A43E-5224-D7B9-C4362CDC3E44}"/>
              </a:ext>
            </a:extLst>
          </p:cNvPr>
          <p:cNvSpPr txBox="1"/>
          <p:nvPr/>
        </p:nvSpPr>
        <p:spPr>
          <a:xfrm>
            <a:off x="4214162" y="6140107"/>
            <a:ext cx="1428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Proposer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6091E0-18FA-ED9C-F4F0-30165784E80F}"/>
              </a:ext>
            </a:extLst>
          </p:cNvPr>
          <p:cNvSpPr txBox="1"/>
          <p:nvPr/>
        </p:nvSpPr>
        <p:spPr>
          <a:xfrm>
            <a:off x="7137150" y="6143011"/>
            <a:ext cx="1428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Acceptor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9FBF91-95D3-5A2D-0773-F74183C01BAC}"/>
              </a:ext>
            </a:extLst>
          </p:cNvPr>
          <p:cNvSpPr txBox="1"/>
          <p:nvPr/>
        </p:nvSpPr>
        <p:spPr>
          <a:xfrm>
            <a:off x="10060137" y="6081067"/>
            <a:ext cx="1428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Acceptor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DC917B-FC56-B8F7-463D-A6243705AC84}"/>
              </a:ext>
            </a:extLst>
          </p:cNvPr>
          <p:cNvSpPr txBox="1"/>
          <p:nvPr/>
        </p:nvSpPr>
        <p:spPr>
          <a:xfrm>
            <a:off x="1523599" y="6158535"/>
            <a:ext cx="1428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Proposer</a:t>
            </a:r>
          </a:p>
        </p:txBody>
      </p:sp>
    </p:spTree>
    <p:extLst>
      <p:ext uri="{BB962C8B-B14F-4D97-AF65-F5344CB8AC3E}">
        <p14:creationId xmlns:p14="http://schemas.microsoft.com/office/powerpoint/2010/main" val="382724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13" grpId="1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</a:ln>
      </a:spPr>
      <a:bodyPr rtlCol="0" anchor="ctr"/>
      <a:lstStyle>
        <a:defPPr algn="ctr">
          <a:defRPr sz="3200" dirty="0" smtClean="0">
            <a:solidFill>
              <a:schemeClr val="tx1"/>
            </a:solidFill>
            <a:latin typeface="Helvetica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24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4952</TotalTime>
  <Words>1159</Words>
  <Application>Microsoft Macintosh PowerPoint</Application>
  <PresentationFormat>Widescreen</PresentationFormat>
  <Paragraphs>154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ＭＳ Ｐゴシック</vt:lpstr>
      <vt:lpstr>Arial</vt:lpstr>
      <vt:lpstr>Calibri</vt:lpstr>
      <vt:lpstr>Courier New</vt:lpstr>
      <vt:lpstr>Helvetica</vt:lpstr>
      <vt:lpstr>Times New Roman</vt:lpstr>
      <vt:lpstr>Office Theme</vt:lpstr>
      <vt:lpstr>Distributed Systems: Consensus</vt:lpstr>
      <vt:lpstr>Distributed Systems in Internet Services</vt:lpstr>
      <vt:lpstr>Distribution &amp; its consequences</vt:lpstr>
      <vt:lpstr>CAP Theorem</vt:lpstr>
      <vt:lpstr>Primitives to build Distributed Systems</vt:lpstr>
      <vt:lpstr>Simple solutions distributed consensus?</vt:lpstr>
      <vt:lpstr>Setup: Agree on one value forever</vt:lpstr>
      <vt:lpstr>Simple Agreement: Prepare and Accept</vt:lpstr>
      <vt:lpstr>Some problems</vt:lpstr>
      <vt:lpstr>Properties we want: Safety</vt:lpstr>
      <vt:lpstr>Properties we want: Liveness</vt:lpstr>
      <vt:lpstr>Basic Paxos (1/3)</vt:lpstr>
      <vt:lpstr>Basic Paxos (2/3)</vt:lpstr>
      <vt:lpstr>Basic Paxos (3/3)</vt:lpstr>
      <vt:lpstr>PowerPoint Presentation</vt:lpstr>
      <vt:lpstr>PowerPoint Presentation</vt:lpstr>
      <vt:lpstr>Learning the chosen value</vt:lpstr>
      <vt:lpstr>Implementing primitives atop Paxos</vt:lpstr>
      <vt:lpstr>Paxos does not guarantee liveness</vt:lpstr>
      <vt:lpstr>Improvements and Considerations</vt:lpstr>
      <vt:lpstr>Improvements and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NG</cp:lastModifiedBy>
  <cp:revision>4193</cp:revision>
  <dcterms:created xsi:type="dcterms:W3CDTF">2019-01-23T03:40:12Z</dcterms:created>
  <dcterms:modified xsi:type="dcterms:W3CDTF">2025-04-16T10:03:41Z</dcterms:modified>
</cp:coreProperties>
</file>