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7"/>
  </p:notesMasterIdLst>
  <p:sldIdLst>
    <p:sldId id="686" r:id="rId2"/>
    <p:sldId id="731" r:id="rId3"/>
    <p:sldId id="368" r:id="rId4"/>
    <p:sldId id="374" r:id="rId5"/>
    <p:sldId id="723" r:id="rId6"/>
    <p:sldId id="728" r:id="rId7"/>
    <p:sldId id="711" r:id="rId8"/>
    <p:sldId id="712" r:id="rId9"/>
    <p:sldId id="713" r:id="rId10"/>
    <p:sldId id="714" r:id="rId11"/>
    <p:sldId id="715" r:id="rId12"/>
    <p:sldId id="732" r:id="rId13"/>
    <p:sldId id="733" r:id="rId14"/>
    <p:sldId id="716" r:id="rId15"/>
    <p:sldId id="717" r:id="rId16"/>
    <p:sldId id="718" r:id="rId17"/>
    <p:sldId id="719" r:id="rId18"/>
    <p:sldId id="383" r:id="rId19"/>
    <p:sldId id="429" r:id="rId20"/>
    <p:sldId id="275" r:id="rId21"/>
    <p:sldId id="279" r:id="rId22"/>
    <p:sldId id="284" r:id="rId23"/>
    <p:sldId id="286" r:id="rId24"/>
    <p:sldId id="289" r:id="rId25"/>
    <p:sldId id="291" r:id="rId26"/>
    <p:sldId id="296" r:id="rId27"/>
    <p:sldId id="297" r:id="rId28"/>
    <p:sldId id="299" r:id="rId29"/>
    <p:sldId id="300" r:id="rId30"/>
    <p:sldId id="301" r:id="rId31"/>
    <p:sldId id="303" r:id="rId32"/>
    <p:sldId id="304" r:id="rId33"/>
    <p:sldId id="305" r:id="rId34"/>
    <p:sldId id="307" r:id="rId35"/>
    <p:sldId id="308" r:id="rId36"/>
    <p:sldId id="310" r:id="rId37"/>
    <p:sldId id="311" r:id="rId38"/>
    <p:sldId id="312" r:id="rId39"/>
    <p:sldId id="314" r:id="rId40"/>
    <p:sldId id="315" r:id="rId41"/>
    <p:sldId id="317" r:id="rId42"/>
    <p:sldId id="324" r:id="rId43"/>
    <p:sldId id="326" r:id="rId44"/>
    <p:sldId id="327" r:id="rId45"/>
    <p:sldId id="328" r:id="rId46"/>
    <p:sldId id="329" r:id="rId47"/>
    <p:sldId id="330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1" r:id="rId57"/>
    <p:sldId id="343" r:id="rId58"/>
    <p:sldId id="344" r:id="rId59"/>
    <p:sldId id="346" r:id="rId60"/>
    <p:sldId id="734" r:id="rId61"/>
    <p:sldId id="735" r:id="rId62"/>
    <p:sldId id="736" r:id="rId63"/>
    <p:sldId id="348" r:id="rId64"/>
    <p:sldId id="351" r:id="rId65"/>
    <p:sldId id="356" r:id="rId66"/>
    <p:sldId id="359" r:id="rId67"/>
    <p:sldId id="360" r:id="rId68"/>
    <p:sldId id="361" r:id="rId69"/>
    <p:sldId id="362" r:id="rId70"/>
    <p:sldId id="363" r:id="rId71"/>
    <p:sldId id="364" r:id="rId72"/>
    <p:sldId id="367" r:id="rId73"/>
    <p:sldId id="729" r:id="rId74"/>
    <p:sldId id="369" r:id="rId75"/>
    <p:sldId id="372" r:id="rId76"/>
    <p:sldId id="373" r:id="rId77"/>
    <p:sldId id="730" r:id="rId78"/>
    <p:sldId id="375" r:id="rId79"/>
    <p:sldId id="376" r:id="rId80"/>
    <p:sldId id="377" r:id="rId81"/>
    <p:sldId id="378" r:id="rId82"/>
    <p:sldId id="388" r:id="rId83"/>
    <p:sldId id="390" r:id="rId84"/>
    <p:sldId id="392" r:id="rId85"/>
    <p:sldId id="394" r:id="rId86"/>
    <p:sldId id="395" r:id="rId87"/>
    <p:sldId id="396" r:id="rId88"/>
    <p:sldId id="397" r:id="rId89"/>
    <p:sldId id="398" r:id="rId90"/>
    <p:sldId id="399" r:id="rId91"/>
    <p:sldId id="409" r:id="rId92"/>
    <p:sldId id="410" r:id="rId93"/>
    <p:sldId id="413" r:id="rId94"/>
    <p:sldId id="414" r:id="rId95"/>
    <p:sldId id="415" r:id="rId96"/>
    <p:sldId id="416" r:id="rId97"/>
    <p:sldId id="417" r:id="rId98"/>
    <p:sldId id="418" r:id="rId99"/>
    <p:sldId id="419" r:id="rId100"/>
    <p:sldId id="420" r:id="rId101"/>
    <p:sldId id="421" r:id="rId102"/>
    <p:sldId id="422" r:id="rId103"/>
    <p:sldId id="423" r:id="rId104"/>
    <p:sldId id="424" r:id="rId105"/>
    <p:sldId id="426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40"/>
    <p:restoredTop sz="94664"/>
  </p:normalViewPr>
  <p:slideViewPr>
    <p:cSldViewPr snapToGrid="0" snapToObjects="1">
      <p:cViewPr varScale="1">
        <p:scale>
          <a:sx n="103" d="100"/>
          <a:sy n="103" d="100"/>
        </p:scale>
        <p:origin x="1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02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-128"/>
              </a:rPr>
              <a:t>Larger --&gt; ??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-128"/>
              </a:rPr>
              <a:t>Smaller --&gt;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6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22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94371" y="2577994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Persistence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447801"/>
            <a:ext cx="8458200" cy="121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linked-list of </a:t>
            </a:r>
            <a:r>
              <a:rPr lang="en-US" b="1" dirty="0"/>
              <a:t>fixed-sized </a:t>
            </a:r>
            <a:r>
              <a:rPr lang="en-US" dirty="0"/>
              <a:t>blocks (multiple sectors)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 </a:t>
            </a:r>
            <a:br>
              <a:rPr lang="en-US" sz="1969" dirty="0">
                <a:solidFill>
                  <a:schemeClr val="tx1"/>
                </a:solidFill>
              </a:rPr>
            </a:br>
            <a:endParaRPr lang="en-US" sz="1969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Examples: TOPS-10, Alto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714500" y="3416866"/>
            <a:ext cx="8458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endParaRPr lang="en-US" sz="1969" dirty="0">
              <a:ea typeface="ＭＳ Ｐゴシック" charset="-128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43100" y="2667001"/>
            <a:ext cx="8229600" cy="609600"/>
            <a:chOff x="288" y="1584"/>
            <a:chExt cx="5184" cy="384"/>
          </a:xfrm>
        </p:grpSpPr>
        <p:sp>
          <p:nvSpPr>
            <p:cNvPr id="361477" name="Rectangle 5"/>
            <p:cNvSpPr>
              <a:spLocks noChangeArrowheads="1"/>
            </p:cNvSpPr>
            <p:nvPr/>
          </p:nvSpPr>
          <p:spPr bwMode="auto"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78" name="Rectangle 6"/>
            <p:cNvSpPr>
              <a:spLocks noChangeArrowheads="1"/>
            </p:cNvSpPr>
            <p:nvPr/>
          </p:nvSpPr>
          <p:spPr bwMode="auto"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79" name="Rectangle 7"/>
            <p:cNvSpPr>
              <a:spLocks noChangeArrowheads="1"/>
            </p:cNvSpPr>
            <p:nvPr/>
          </p:nvSpPr>
          <p:spPr bwMode="auto"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80" name="Rectangle 8"/>
            <p:cNvSpPr>
              <a:spLocks noChangeArrowheads="1"/>
            </p:cNvSpPr>
            <p:nvPr/>
          </p:nvSpPr>
          <p:spPr bwMode="auto"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81" name="Rectangle 9"/>
            <p:cNvSpPr>
              <a:spLocks noChangeArrowheads="1"/>
            </p:cNvSpPr>
            <p:nvPr/>
          </p:nvSpPr>
          <p:spPr bwMode="auto"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2" name="Rectangle 10"/>
            <p:cNvSpPr>
              <a:spLocks noChangeArrowheads="1"/>
            </p:cNvSpPr>
            <p:nvPr/>
          </p:nvSpPr>
          <p:spPr bwMode="auto"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3" name="Rectangle 11"/>
            <p:cNvSpPr>
              <a:spLocks noChangeArrowheads="1"/>
            </p:cNvSpPr>
            <p:nvPr/>
          </p:nvSpPr>
          <p:spPr bwMode="auto"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4" name="Rectangle 12"/>
            <p:cNvSpPr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5" name="Rectangle 13"/>
            <p:cNvSpPr>
              <a:spLocks noChangeArrowheads="1"/>
            </p:cNvSpPr>
            <p:nvPr/>
          </p:nvSpPr>
          <p:spPr bwMode="auto"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6" name="Rectangle 14"/>
            <p:cNvSpPr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7" name="Rectangle 15"/>
            <p:cNvSpPr>
              <a:spLocks noChangeArrowheads="1"/>
            </p:cNvSpPr>
            <p:nvPr/>
          </p:nvSpPr>
          <p:spPr bwMode="auto"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8" name="Rectangle 16"/>
            <p:cNvSpPr>
              <a:spLocks noChangeArrowheads="1"/>
            </p:cNvSpPr>
            <p:nvPr/>
          </p:nvSpPr>
          <p:spPr bwMode="auto"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9" name="Rectangle 17"/>
            <p:cNvSpPr>
              <a:spLocks noChangeArrowheads="1"/>
            </p:cNvSpPr>
            <p:nvPr/>
          </p:nvSpPr>
          <p:spPr bwMode="auto"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90" name="Rectangle 18"/>
            <p:cNvSpPr>
              <a:spLocks noChangeArrowheads="1"/>
            </p:cNvSpPr>
            <p:nvPr/>
          </p:nvSpPr>
          <p:spPr bwMode="auto"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1" name="Rectangle 19"/>
            <p:cNvSpPr>
              <a:spLocks noChangeArrowheads="1"/>
            </p:cNvSpPr>
            <p:nvPr/>
          </p:nvSpPr>
          <p:spPr bwMode="auto"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2" name="Rectangle 20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4" name="Rectangle 22"/>
            <p:cNvSpPr>
              <a:spLocks noChangeArrowheads="1"/>
            </p:cNvSpPr>
            <p:nvPr/>
          </p:nvSpPr>
          <p:spPr bwMode="auto"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5" name="Rectangle 23"/>
            <p:cNvSpPr>
              <a:spLocks noChangeArrowheads="1"/>
            </p:cNvSpPr>
            <p:nvPr/>
          </p:nvSpPr>
          <p:spPr bwMode="auto"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96" name="Freeform 24"/>
            <p:cNvSpPr>
              <a:spLocks/>
            </p:cNvSpPr>
            <p:nvPr/>
          </p:nvSpPr>
          <p:spPr bwMode="auto">
            <a:xfrm>
              <a:off x="52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497" name="Freeform 25"/>
            <p:cNvSpPr>
              <a:spLocks/>
            </p:cNvSpPr>
            <p:nvPr/>
          </p:nvSpPr>
          <p:spPr bwMode="auto">
            <a:xfrm>
              <a:off x="110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498" name="Freeform 26"/>
            <p:cNvSpPr>
              <a:spLocks/>
            </p:cNvSpPr>
            <p:nvPr/>
          </p:nvSpPr>
          <p:spPr bwMode="auto">
            <a:xfrm>
              <a:off x="139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499" name="Freeform 27"/>
            <p:cNvSpPr>
              <a:spLocks/>
            </p:cNvSpPr>
            <p:nvPr/>
          </p:nvSpPr>
          <p:spPr bwMode="auto">
            <a:xfrm>
              <a:off x="225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0" name="Freeform 28"/>
            <p:cNvSpPr>
              <a:spLocks/>
            </p:cNvSpPr>
            <p:nvPr/>
          </p:nvSpPr>
          <p:spPr bwMode="auto">
            <a:xfrm>
              <a:off x="254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1" name="Freeform 29"/>
            <p:cNvSpPr>
              <a:spLocks/>
            </p:cNvSpPr>
            <p:nvPr/>
          </p:nvSpPr>
          <p:spPr bwMode="auto">
            <a:xfrm>
              <a:off x="283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2" name="Freeform 30"/>
            <p:cNvSpPr>
              <a:spLocks/>
            </p:cNvSpPr>
            <p:nvPr/>
          </p:nvSpPr>
          <p:spPr bwMode="auto">
            <a:xfrm>
              <a:off x="422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3" name="Freeform 31"/>
            <p:cNvSpPr>
              <a:spLocks/>
            </p:cNvSpPr>
            <p:nvPr/>
          </p:nvSpPr>
          <p:spPr bwMode="auto">
            <a:xfrm>
              <a:off x="3120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4" name="Freeform 32"/>
            <p:cNvSpPr>
              <a:spLocks/>
            </p:cNvSpPr>
            <p:nvPr/>
          </p:nvSpPr>
          <p:spPr bwMode="auto">
            <a:xfrm>
              <a:off x="4512" y="1584"/>
              <a:ext cx="43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5" name="Freeform 33"/>
            <p:cNvSpPr>
              <a:spLocks/>
            </p:cNvSpPr>
            <p:nvPr/>
          </p:nvSpPr>
          <p:spPr bwMode="auto">
            <a:xfrm>
              <a:off x="816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6" name="Freeform 34"/>
            <p:cNvSpPr>
              <a:spLocks/>
            </p:cNvSpPr>
            <p:nvPr/>
          </p:nvSpPr>
          <p:spPr bwMode="auto">
            <a:xfrm>
              <a:off x="1968" y="1584"/>
              <a:ext cx="268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7" name="Freeform 35"/>
            <p:cNvSpPr>
              <a:spLocks/>
            </p:cNvSpPr>
            <p:nvPr/>
          </p:nvSpPr>
          <p:spPr bwMode="auto">
            <a:xfrm>
              <a:off x="4848" y="1584"/>
              <a:ext cx="432" cy="4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8" name="Freeform 36"/>
            <p:cNvSpPr>
              <a:spLocks/>
            </p:cNvSpPr>
            <p:nvPr/>
          </p:nvSpPr>
          <p:spPr bwMode="auto">
            <a:xfrm>
              <a:off x="340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9" name="Freeform 37"/>
            <p:cNvSpPr>
              <a:spLocks/>
            </p:cNvSpPr>
            <p:nvPr/>
          </p:nvSpPr>
          <p:spPr bwMode="auto">
            <a:xfrm>
              <a:off x="369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767138" y="3416866"/>
            <a:ext cx="5633662" cy="258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sz="2000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sz="2000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sz="2000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sz="2000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Wasted space for meta-data?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95805" y="5598232"/>
            <a:ext cx="417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- Waste pointer per block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95805" y="44412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+/- Depends on data layout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95805" y="502657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- Ridiculously poor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75310" y="3431885"/>
            <a:ext cx="5297152" cy="37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12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+ No external frag (use any block);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95805" y="39054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+ Can grow easily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04323" y="1824939"/>
            <a:ext cx="6764754" cy="61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969" dirty="0">
                <a:latin typeface="Helvetica" pitchFamily="2" charset="0"/>
              </a:rPr>
              <a:t>Location of first block of file</a:t>
            </a:r>
          </a:p>
          <a:p>
            <a:pPr lvl="2">
              <a:lnSpc>
                <a:spcPct val="90000"/>
              </a:lnSpc>
            </a:pPr>
            <a:r>
              <a:rPr lang="en-US" sz="1828" dirty="0">
                <a:latin typeface="Helvetica" pitchFamily="2" charset="0"/>
              </a:rPr>
              <a:t>Each block also contains pointer to next block</a:t>
            </a:r>
          </a:p>
        </p:txBody>
      </p:sp>
    </p:spTree>
    <p:extLst>
      <p:ext uri="{BB962C8B-B14F-4D97-AF65-F5344CB8AC3E}">
        <p14:creationId xmlns:p14="http://schemas.microsoft.com/office/powerpoint/2010/main" val="33276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Shape 18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Ordered Journal</a:t>
            </a:r>
          </a:p>
        </p:txBody>
      </p:sp>
      <p:sp>
        <p:nvSpPr>
          <p:cNvPr id="1889" name="Shape 1889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90" name="Shape 1890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91" name="Shape 1891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92" name="Shape 1892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893" name="Shape 1893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894" name="Shape 1894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895" name="Shape 1895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96" name="Shape 1896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97" name="Shape 1897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98" name="Shape 1898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899" name="Shape 1899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900" name="Shape 1900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01" name="Shape 1901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02" name="Shape 1902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03" name="Shape 1903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904" name="Shape 1904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905" name="Shape 1905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906" name="Shape 1906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907" name="Shape 1907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08" name="Shape 1908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09" name="Shape 1909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910" name="Shape 1910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11" name="Shape 1911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912" name="Shape 1912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913" name="Shape 1913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914" name="Shape 1914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915" name="Shape 1915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16" name="Shape 1916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17" name="Shape 1917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18" name="Shape 1918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919" name="Shape 1919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append to </a:t>
            </a:r>
            <a:r>
              <a:rPr sz="2531" dirty="0" err="1">
                <a:solidFill>
                  <a:schemeClr val="bg1"/>
                </a:solidFill>
              </a:rPr>
              <a:t>inode</a:t>
            </a:r>
            <a:r>
              <a:rPr sz="2531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96881" y="4385239"/>
            <a:ext cx="3428631" cy="676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What happens if crash now?</a:t>
            </a:r>
          </a:p>
          <a:p>
            <a:r>
              <a:rPr lang="en-US" sz="1266" dirty="0">
                <a:solidFill>
                  <a:schemeClr val="bg1"/>
                </a:solidFill>
              </a:rPr>
              <a:t>B indicates D currently free, I does not point to D;</a:t>
            </a:r>
          </a:p>
          <a:p>
            <a:r>
              <a:rPr lang="en-US" sz="1266" dirty="0">
                <a:solidFill>
                  <a:schemeClr val="bg1"/>
                </a:solidFill>
              </a:rPr>
              <a:t>Lose D, but that might be acceptable</a:t>
            </a:r>
          </a:p>
        </p:txBody>
      </p:sp>
      <p:sp>
        <p:nvSpPr>
          <p:cNvPr id="35" name="Shape 2014">
            <a:extLst>
              <a:ext uri="{FF2B5EF4-FFF2-40B4-BE49-F238E27FC236}">
                <a16:creationId xmlns:a16="http://schemas.microsoft.com/office/drawing/2014/main" id="{7E9835E1-BD1B-F144-A6A5-9D54E6E957FE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6" name="Shape 2015">
            <a:extLst>
              <a:ext uri="{FF2B5EF4-FFF2-40B4-BE49-F238E27FC236}">
                <a16:creationId xmlns:a16="http://schemas.microsoft.com/office/drawing/2014/main" id="{59259B77-CD4B-2145-911F-D7D249E7C539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" name="Shape 2016">
            <a:extLst>
              <a:ext uri="{FF2B5EF4-FFF2-40B4-BE49-F238E27FC236}">
                <a16:creationId xmlns:a16="http://schemas.microsoft.com/office/drawing/2014/main" id="{C3CE1C83-C71A-A544-B3F7-C89B0FE3B179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" name="Shape 2017">
            <a:extLst>
              <a:ext uri="{FF2B5EF4-FFF2-40B4-BE49-F238E27FC236}">
                <a16:creationId xmlns:a16="http://schemas.microsoft.com/office/drawing/2014/main" id="{E5B338F4-9562-B348-9C52-1C0AFDA833D3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39" name="Shape 1993">
            <a:extLst>
              <a:ext uri="{FF2B5EF4-FFF2-40B4-BE49-F238E27FC236}">
                <a16:creationId xmlns:a16="http://schemas.microsoft.com/office/drawing/2014/main" id="{B6A25011-1BFC-F548-97F1-4DD881D1A981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0" name="Shape 1994">
            <a:extLst>
              <a:ext uri="{FF2B5EF4-FFF2-40B4-BE49-F238E27FC236}">
                <a16:creationId xmlns:a16="http://schemas.microsoft.com/office/drawing/2014/main" id="{DEEB1679-F5A1-D444-BD28-153C71839C84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1" name="Shape 2002">
            <a:extLst>
              <a:ext uri="{FF2B5EF4-FFF2-40B4-BE49-F238E27FC236}">
                <a16:creationId xmlns:a16="http://schemas.microsoft.com/office/drawing/2014/main" id="{CC80E7F5-B1DC-DE42-833C-6CA5E784603F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2" name="Shape 2003">
            <a:extLst>
              <a:ext uri="{FF2B5EF4-FFF2-40B4-BE49-F238E27FC236}">
                <a16:creationId xmlns:a16="http://schemas.microsoft.com/office/drawing/2014/main" id="{E0F82CA0-2D42-4345-B43C-2D60CF71E681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43" name="Shape 2004">
            <a:extLst>
              <a:ext uri="{FF2B5EF4-FFF2-40B4-BE49-F238E27FC236}">
                <a16:creationId xmlns:a16="http://schemas.microsoft.com/office/drawing/2014/main" id="{8F9CBA46-C68E-8648-8F53-CD3ED89B5822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4" name="Shape 2006">
            <a:extLst>
              <a:ext uri="{FF2B5EF4-FFF2-40B4-BE49-F238E27FC236}">
                <a16:creationId xmlns:a16="http://schemas.microsoft.com/office/drawing/2014/main" id="{EEBC7159-5038-9D43-89E8-69705C8D70CE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5" name="Shape 2007">
            <a:extLst>
              <a:ext uri="{FF2B5EF4-FFF2-40B4-BE49-F238E27FC236}">
                <a16:creationId xmlns:a16="http://schemas.microsoft.com/office/drawing/2014/main" id="{1FBB61DB-4495-944D-8A53-12ACFD11D08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6" name="Shape 2008">
            <a:extLst>
              <a:ext uri="{FF2B5EF4-FFF2-40B4-BE49-F238E27FC236}">
                <a16:creationId xmlns:a16="http://schemas.microsoft.com/office/drawing/2014/main" id="{92BADB06-E20F-CF46-9602-2B43238D1E6D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7" name="Shape 2009">
            <a:extLst>
              <a:ext uri="{FF2B5EF4-FFF2-40B4-BE49-F238E27FC236}">
                <a16:creationId xmlns:a16="http://schemas.microsoft.com/office/drawing/2014/main" id="{DD373DEA-7F0D-F549-89F0-C15DD64EF1CC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8" name="Shape 2010">
            <a:extLst>
              <a:ext uri="{FF2B5EF4-FFF2-40B4-BE49-F238E27FC236}">
                <a16:creationId xmlns:a16="http://schemas.microsoft.com/office/drawing/2014/main" id="{1669C679-8278-2D4B-9B6B-267463E1E861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9" name="Shape 2011">
            <a:extLst>
              <a:ext uri="{FF2B5EF4-FFF2-40B4-BE49-F238E27FC236}">
                <a16:creationId xmlns:a16="http://schemas.microsoft.com/office/drawing/2014/main" id="{23F00F0F-7DBD-AB42-AFFD-B0C93A629A11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0" name="Shape 2012">
            <a:extLst>
              <a:ext uri="{FF2B5EF4-FFF2-40B4-BE49-F238E27FC236}">
                <a16:creationId xmlns:a16="http://schemas.microsoft.com/office/drawing/2014/main" id="{3C2C6E75-5416-D84F-A03C-535935E6BFC8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1" name="Shape 2013">
            <a:extLst>
              <a:ext uri="{FF2B5EF4-FFF2-40B4-BE49-F238E27FC236}">
                <a16:creationId xmlns:a16="http://schemas.microsoft.com/office/drawing/2014/main" id="{2A1467A9-CBF7-B44C-A056-E09AF2592308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2" name="Shape 2028">
            <a:extLst>
              <a:ext uri="{FF2B5EF4-FFF2-40B4-BE49-F238E27FC236}">
                <a16:creationId xmlns:a16="http://schemas.microsoft.com/office/drawing/2014/main" id="{3B748186-CF6D-D441-9541-5693FEC9308F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3" name="Shape 2029">
            <a:extLst>
              <a:ext uri="{FF2B5EF4-FFF2-40B4-BE49-F238E27FC236}">
                <a16:creationId xmlns:a16="http://schemas.microsoft.com/office/drawing/2014/main" id="{E60A745F-75EE-2348-B6E0-249B1D920D03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4" name="Shape 2037">
            <a:extLst>
              <a:ext uri="{FF2B5EF4-FFF2-40B4-BE49-F238E27FC236}">
                <a16:creationId xmlns:a16="http://schemas.microsoft.com/office/drawing/2014/main" id="{6DB99D6F-3D29-2147-A0B2-7E04F9D63879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5" name="Shape 2038">
            <a:extLst>
              <a:ext uri="{FF2B5EF4-FFF2-40B4-BE49-F238E27FC236}">
                <a16:creationId xmlns:a16="http://schemas.microsoft.com/office/drawing/2014/main" id="{A3DA1D30-DC90-904B-8472-F899AF5CBB74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6" name="Shape 2039">
            <a:extLst>
              <a:ext uri="{FF2B5EF4-FFF2-40B4-BE49-F238E27FC236}">
                <a16:creationId xmlns:a16="http://schemas.microsoft.com/office/drawing/2014/main" id="{4C571C73-7E82-F54E-B573-53071A61B7E4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7" name="Shape 2041">
            <a:extLst>
              <a:ext uri="{FF2B5EF4-FFF2-40B4-BE49-F238E27FC236}">
                <a16:creationId xmlns:a16="http://schemas.microsoft.com/office/drawing/2014/main" id="{1B08B309-68A9-3047-AC78-932F0500CD78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Shape 2042">
            <a:extLst>
              <a:ext uri="{FF2B5EF4-FFF2-40B4-BE49-F238E27FC236}">
                <a16:creationId xmlns:a16="http://schemas.microsoft.com/office/drawing/2014/main" id="{332080B7-088E-C640-8F40-B3A9E4E71E9F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Shape 2043">
            <a:extLst>
              <a:ext uri="{FF2B5EF4-FFF2-40B4-BE49-F238E27FC236}">
                <a16:creationId xmlns:a16="http://schemas.microsoft.com/office/drawing/2014/main" id="{A49BAED7-A1DC-5F44-896A-90D8CFCEE92B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" name="Shape 2044">
            <a:extLst>
              <a:ext uri="{FF2B5EF4-FFF2-40B4-BE49-F238E27FC236}">
                <a16:creationId xmlns:a16="http://schemas.microsoft.com/office/drawing/2014/main" id="{52859106-3D47-3441-A852-78A61158F912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1" name="Shape 2045">
            <a:extLst>
              <a:ext uri="{FF2B5EF4-FFF2-40B4-BE49-F238E27FC236}">
                <a16:creationId xmlns:a16="http://schemas.microsoft.com/office/drawing/2014/main" id="{B14600EB-69BC-C244-A9ED-33879D35AE7C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2" name="Shape 2046">
            <a:extLst>
              <a:ext uri="{FF2B5EF4-FFF2-40B4-BE49-F238E27FC236}">
                <a16:creationId xmlns:a16="http://schemas.microsoft.com/office/drawing/2014/main" id="{1A54C356-914E-7346-9C89-0A42FD92CC7F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3" name="Shape 2047">
            <a:extLst>
              <a:ext uri="{FF2B5EF4-FFF2-40B4-BE49-F238E27FC236}">
                <a16:creationId xmlns:a16="http://schemas.microsoft.com/office/drawing/2014/main" id="{19178693-64E5-8247-ACAA-301B9C6A4956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4" name="Shape 2048">
            <a:extLst>
              <a:ext uri="{FF2B5EF4-FFF2-40B4-BE49-F238E27FC236}">
                <a16:creationId xmlns:a16="http://schemas.microsoft.com/office/drawing/2014/main" id="{5BE89B3A-352C-F541-BA19-8A347E0F43CF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Shape 19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Ordered Journal</a:t>
            </a:r>
          </a:p>
        </p:txBody>
      </p:sp>
      <p:sp>
        <p:nvSpPr>
          <p:cNvPr id="1922" name="Shape 1922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23" name="Shape 1923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24" name="Shape 1924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25" name="Shape 1925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926" name="Shape 1926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927" name="Shape 1927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28" name="Shape 1928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929" name="Shape 1929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30" name="Shape 1930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31" name="Shape 1931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932" name="Shape 1932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933" name="Shape 1933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934" name="Shape 1934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935" name="Shape 1935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36" name="Shape 1936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937" name="Shape 1937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938" name="Shape 1938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939" name="Shape 1939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940" name="Shape 1940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41" name="Shape 1941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42" name="Shape 1942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943" name="Shape 1943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44" name="Shape 1944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945" name="Shape 1945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946" name="Shape 1946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947" name="Shape 1947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948" name="Shape 1948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49" name="Shape 1949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50" name="Shape 1950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51" name="Shape 1951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952" name="Shape 1952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transaction: append to inode I</a:t>
            </a:r>
          </a:p>
        </p:txBody>
      </p:sp>
      <p:sp>
        <p:nvSpPr>
          <p:cNvPr id="34" name="Shape 2028">
            <a:extLst>
              <a:ext uri="{FF2B5EF4-FFF2-40B4-BE49-F238E27FC236}">
                <a16:creationId xmlns:a16="http://schemas.microsoft.com/office/drawing/2014/main" id="{F52C9F70-ED28-934D-B944-410AEA91862B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Shape 2029">
            <a:extLst>
              <a:ext uri="{FF2B5EF4-FFF2-40B4-BE49-F238E27FC236}">
                <a16:creationId xmlns:a16="http://schemas.microsoft.com/office/drawing/2014/main" id="{1F68AE49-E058-2645-8608-37EA1EC79263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Shape 2037">
            <a:extLst>
              <a:ext uri="{FF2B5EF4-FFF2-40B4-BE49-F238E27FC236}">
                <a16:creationId xmlns:a16="http://schemas.microsoft.com/office/drawing/2014/main" id="{6BC13692-D0B0-3644-B54E-F9252C7A46D7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Shape 2038">
            <a:extLst>
              <a:ext uri="{FF2B5EF4-FFF2-40B4-BE49-F238E27FC236}">
                <a16:creationId xmlns:a16="http://schemas.microsoft.com/office/drawing/2014/main" id="{1B439850-EDFF-0E4E-8ECA-8D363831AEEB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Shape 2039">
            <a:extLst>
              <a:ext uri="{FF2B5EF4-FFF2-40B4-BE49-F238E27FC236}">
                <a16:creationId xmlns:a16="http://schemas.microsoft.com/office/drawing/2014/main" id="{C6C06C54-64F2-5649-9948-8BDDBBF61E18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9" name="Shape 2041">
            <a:extLst>
              <a:ext uri="{FF2B5EF4-FFF2-40B4-BE49-F238E27FC236}">
                <a16:creationId xmlns:a16="http://schemas.microsoft.com/office/drawing/2014/main" id="{53BBBAA1-7458-2D4C-8468-94600ED8A397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Shape 2042">
            <a:extLst>
              <a:ext uri="{FF2B5EF4-FFF2-40B4-BE49-F238E27FC236}">
                <a16:creationId xmlns:a16="http://schemas.microsoft.com/office/drawing/2014/main" id="{45881924-1A63-2F45-BE21-AF862AA9B34A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" name="Shape 2043">
            <a:extLst>
              <a:ext uri="{FF2B5EF4-FFF2-40B4-BE49-F238E27FC236}">
                <a16:creationId xmlns:a16="http://schemas.microsoft.com/office/drawing/2014/main" id="{0F410EE2-1299-2A42-A116-90E363ECCE13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Shape 2044">
            <a:extLst>
              <a:ext uri="{FF2B5EF4-FFF2-40B4-BE49-F238E27FC236}">
                <a16:creationId xmlns:a16="http://schemas.microsoft.com/office/drawing/2014/main" id="{DDAF7057-45BF-0542-B7C4-E19F77DADBBD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Shape 2045">
            <a:extLst>
              <a:ext uri="{FF2B5EF4-FFF2-40B4-BE49-F238E27FC236}">
                <a16:creationId xmlns:a16="http://schemas.microsoft.com/office/drawing/2014/main" id="{E5917EA8-D475-8945-B109-BB8887A259A7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4" name="Shape 2046">
            <a:extLst>
              <a:ext uri="{FF2B5EF4-FFF2-40B4-BE49-F238E27FC236}">
                <a16:creationId xmlns:a16="http://schemas.microsoft.com/office/drawing/2014/main" id="{84CD5D93-F1DA-9A44-8E35-9DE1996B196B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5" name="Shape 2047">
            <a:extLst>
              <a:ext uri="{FF2B5EF4-FFF2-40B4-BE49-F238E27FC236}">
                <a16:creationId xmlns:a16="http://schemas.microsoft.com/office/drawing/2014/main" id="{69578DD4-8635-9248-9113-B77508EB9669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Shape 2048">
            <a:extLst>
              <a:ext uri="{FF2B5EF4-FFF2-40B4-BE49-F238E27FC236}">
                <a16:creationId xmlns:a16="http://schemas.microsoft.com/office/drawing/2014/main" id="{4EA62D74-1E84-AE43-99B0-BA2DEBCAA58B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7" name="Shape 2014">
            <a:extLst>
              <a:ext uri="{FF2B5EF4-FFF2-40B4-BE49-F238E27FC236}">
                <a16:creationId xmlns:a16="http://schemas.microsoft.com/office/drawing/2014/main" id="{0D0538C8-FF12-0840-B0E2-3EC4AC9F3576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8" name="Shape 2015">
            <a:extLst>
              <a:ext uri="{FF2B5EF4-FFF2-40B4-BE49-F238E27FC236}">
                <a16:creationId xmlns:a16="http://schemas.microsoft.com/office/drawing/2014/main" id="{723D41B3-DCFE-004F-9135-ACADFB6F8DA3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9" name="Shape 2016">
            <a:extLst>
              <a:ext uri="{FF2B5EF4-FFF2-40B4-BE49-F238E27FC236}">
                <a16:creationId xmlns:a16="http://schemas.microsoft.com/office/drawing/2014/main" id="{AE285500-AAE4-3E47-9855-B5FF351BEF3C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0" name="Shape 2017">
            <a:extLst>
              <a:ext uri="{FF2B5EF4-FFF2-40B4-BE49-F238E27FC236}">
                <a16:creationId xmlns:a16="http://schemas.microsoft.com/office/drawing/2014/main" id="{DB4D3A8C-911A-E749-8154-9094A354F558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Shape 19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Ordered Journal</a:t>
            </a:r>
          </a:p>
        </p:txBody>
      </p:sp>
      <p:sp>
        <p:nvSpPr>
          <p:cNvPr id="1955" name="Shape 1955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56" name="Shape 1956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57" name="Shape 1957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58" name="Shape 1958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959" name="Shape 1959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960" name="Shape 1960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61" name="Shape 1961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962" name="Shape 1962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63" name="Shape 1963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64" name="Shape 1964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965" name="Shape 1965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966" name="Shape 1966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967" name="Shape 1967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968" name="Shape 1968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969" name="Shape 1969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970" name="Shape 1970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971" name="Shape 1971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972" name="Shape 1972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973" name="Shape 1973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974" name="Shape 1974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975" name="Shape 1975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976" name="Shape 1976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977" name="Shape 1977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978" name="Shape 1978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979" name="Shape 1979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980" name="Shape 1980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981" name="Shape 1981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82" name="Shape 1982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83" name="Shape 1983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84" name="Shape 1984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985" name="Shape 1985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append to </a:t>
            </a:r>
            <a:r>
              <a:rPr sz="2531" dirty="0" err="1">
                <a:solidFill>
                  <a:schemeClr val="bg1"/>
                </a:solidFill>
              </a:rPr>
              <a:t>inode</a:t>
            </a:r>
            <a:r>
              <a:rPr sz="2531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34" name="Shape 2028">
            <a:extLst>
              <a:ext uri="{FF2B5EF4-FFF2-40B4-BE49-F238E27FC236}">
                <a16:creationId xmlns:a16="http://schemas.microsoft.com/office/drawing/2014/main" id="{478ED329-2686-BB42-8C07-54303C170CB6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Shape 2029">
            <a:extLst>
              <a:ext uri="{FF2B5EF4-FFF2-40B4-BE49-F238E27FC236}">
                <a16:creationId xmlns:a16="http://schemas.microsoft.com/office/drawing/2014/main" id="{476EDBF0-FC11-0E40-AFE9-49087859F2D1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Shape 2037">
            <a:extLst>
              <a:ext uri="{FF2B5EF4-FFF2-40B4-BE49-F238E27FC236}">
                <a16:creationId xmlns:a16="http://schemas.microsoft.com/office/drawing/2014/main" id="{1BEF0C4C-A680-C54F-A9EC-A8BC3E78C9A4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Shape 2038">
            <a:extLst>
              <a:ext uri="{FF2B5EF4-FFF2-40B4-BE49-F238E27FC236}">
                <a16:creationId xmlns:a16="http://schemas.microsoft.com/office/drawing/2014/main" id="{DEC6D0D6-EC2D-054D-AB18-64318CDF776B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Shape 2039">
            <a:extLst>
              <a:ext uri="{FF2B5EF4-FFF2-40B4-BE49-F238E27FC236}">
                <a16:creationId xmlns:a16="http://schemas.microsoft.com/office/drawing/2014/main" id="{3B6599B9-7323-E14C-A3ED-3B0B06B7E784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9" name="Shape 2041">
            <a:extLst>
              <a:ext uri="{FF2B5EF4-FFF2-40B4-BE49-F238E27FC236}">
                <a16:creationId xmlns:a16="http://schemas.microsoft.com/office/drawing/2014/main" id="{B1471C21-04DC-D042-B296-2C40F9685963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Shape 2042">
            <a:extLst>
              <a:ext uri="{FF2B5EF4-FFF2-40B4-BE49-F238E27FC236}">
                <a16:creationId xmlns:a16="http://schemas.microsoft.com/office/drawing/2014/main" id="{E5AC633B-0BE9-A340-9026-4AB8487472B1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" name="Shape 2043">
            <a:extLst>
              <a:ext uri="{FF2B5EF4-FFF2-40B4-BE49-F238E27FC236}">
                <a16:creationId xmlns:a16="http://schemas.microsoft.com/office/drawing/2014/main" id="{7EE89CAA-7C64-C444-A3C8-BCD1092C85B0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Shape 2044">
            <a:extLst>
              <a:ext uri="{FF2B5EF4-FFF2-40B4-BE49-F238E27FC236}">
                <a16:creationId xmlns:a16="http://schemas.microsoft.com/office/drawing/2014/main" id="{9EA29D85-B976-B648-BD79-60E3C85E8C07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Shape 2045">
            <a:extLst>
              <a:ext uri="{FF2B5EF4-FFF2-40B4-BE49-F238E27FC236}">
                <a16:creationId xmlns:a16="http://schemas.microsoft.com/office/drawing/2014/main" id="{A69868E6-0F3C-1F48-AD6D-BEAC51A22564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4" name="Shape 2046">
            <a:extLst>
              <a:ext uri="{FF2B5EF4-FFF2-40B4-BE49-F238E27FC236}">
                <a16:creationId xmlns:a16="http://schemas.microsoft.com/office/drawing/2014/main" id="{63FF5A26-FE56-BD4F-8AFE-BA6A789BA8E5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5" name="Shape 2047">
            <a:extLst>
              <a:ext uri="{FF2B5EF4-FFF2-40B4-BE49-F238E27FC236}">
                <a16:creationId xmlns:a16="http://schemas.microsoft.com/office/drawing/2014/main" id="{B8D7FFF8-D61C-114B-A8DD-4EE215A27E08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Shape 2048">
            <a:extLst>
              <a:ext uri="{FF2B5EF4-FFF2-40B4-BE49-F238E27FC236}">
                <a16:creationId xmlns:a16="http://schemas.microsoft.com/office/drawing/2014/main" id="{7E08ABFC-40F7-3D4D-8C93-DBA307C991F6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7" name="Shape 2014">
            <a:extLst>
              <a:ext uri="{FF2B5EF4-FFF2-40B4-BE49-F238E27FC236}">
                <a16:creationId xmlns:a16="http://schemas.microsoft.com/office/drawing/2014/main" id="{FE03EC09-2A17-5242-A0C2-7A3CFEA5898D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8" name="Shape 2015">
            <a:extLst>
              <a:ext uri="{FF2B5EF4-FFF2-40B4-BE49-F238E27FC236}">
                <a16:creationId xmlns:a16="http://schemas.microsoft.com/office/drawing/2014/main" id="{641FAAAB-8901-784E-A656-2DB70CA1DF14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9" name="Shape 2016">
            <a:extLst>
              <a:ext uri="{FF2B5EF4-FFF2-40B4-BE49-F238E27FC236}">
                <a16:creationId xmlns:a16="http://schemas.microsoft.com/office/drawing/2014/main" id="{7F0109B8-48B6-5C4A-9352-F7F2CAA1D436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0" name="Shape 2017">
            <a:extLst>
              <a:ext uri="{FF2B5EF4-FFF2-40B4-BE49-F238E27FC236}">
                <a16:creationId xmlns:a16="http://schemas.microsoft.com/office/drawing/2014/main" id="{FD37D836-CEFD-9447-A61B-EB411514AAD5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Shape 19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Ordered Journal</a:t>
            </a:r>
          </a:p>
        </p:txBody>
      </p:sp>
      <p:sp>
        <p:nvSpPr>
          <p:cNvPr id="1988" name="Shape 1988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89" name="Shape 1989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90" name="Shape 1990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91" name="Shape 1991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992" name="Shape 1992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993" name="Shape 1993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94" name="Shape 1994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995" name="Shape 1995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96" name="Shape 1996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97" name="Shape 1997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998" name="Shape 1998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999" name="Shape 1999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00" name="Shape 2000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2001" name="Shape 2001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2002" name="Shape 2002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003" name="Shape 2003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2004" name="Shape 2004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2005" name="Shape 2005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06" name="Shape 2006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007" name="Shape 2007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008" name="Shape 2008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009" name="Shape 2009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010" name="Shape 2010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011" name="Shape 2011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012" name="Shape 2012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2013" name="Shape 2013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2014" name="Shape 2014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15" name="Shape 2015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16" name="Shape 2016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17" name="Shape 2017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2018" name="Shape 2018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append to </a:t>
            </a:r>
            <a:r>
              <a:rPr sz="2531" dirty="0" err="1">
                <a:solidFill>
                  <a:schemeClr val="bg1"/>
                </a:solidFill>
              </a:rPr>
              <a:t>inode</a:t>
            </a:r>
            <a:r>
              <a:rPr sz="2531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020" name="Shape 2020"/>
          <p:cNvSpPr/>
          <p:nvPr/>
        </p:nvSpPr>
        <p:spPr>
          <a:xfrm>
            <a:off x="4255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35" name="Shape 2028">
            <a:extLst>
              <a:ext uri="{FF2B5EF4-FFF2-40B4-BE49-F238E27FC236}">
                <a16:creationId xmlns:a16="http://schemas.microsoft.com/office/drawing/2014/main" id="{D59756E2-BC93-8641-B672-6F40B97E0CEA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Shape 2029">
            <a:extLst>
              <a:ext uri="{FF2B5EF4-FFF2-40B4-BE49-F238E27FC236}">
                <a16:creationId xmlns:a16="http://schemas.microsoft.com/office/drawing/2014/main" id="{D249D64E-7906-7E43-9D87-FB3763FF62C1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Shape 2037">
            <a:extLst>
              <a:ext uri="{FF2B5EF4-FFF2-40B4-BE49-F238E27FC236}">
                <a16:creationId xmlns:a16="http://schemas.microsoft.com/office/drawing/2014/main" id="{CF2D13F3-6BC6-0E4E-A610-B26D11979815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8" name="Shape 2038">
            <a:extLst>
              <a:ext uri="{FF2B5EF4-FFF2-40B4-BE49-F238E27FC236}">
                <a16:creationId xmlns:a16="http://schemas.microsoft.com/office/drawing/2014/main" id="{9E8B4785-14A5-3E40-BDA3-E0B14C7CD843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9" name="Shape 2039">
            <a:extLst>
              <a:ext uri="{FF2B5EF4-FFF2-40B4-BE49-F238E27FC236}">
                <a16:creationId xmlns:a16="http://schemas.microsoft.com/office/drawing/2014/main" id="{B28E9050-E84E-6642-BBD0-ADE6A90AD6CE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Shape 2041">
            <a:extLst>
              <a:ext uri="{FF2B5EF4-FFF2-40B4-BE49-F238E27FC236}">
                <a16:creationId xmlns:a16="http://schemas.microsoft.com/office/drawing/2014/main" id="{584AC5F9-7F99-334C-A727-569FA8F6205C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Shape 2042">
            <a:extLst>
              <a:ext uri="{FF2B5EF4-FFF2-40B4-BE49-F238E27FC236}">
                <a16:creationId xmlns:a16="http://schemas.microsoft.com/office/drawing/2014/main" id="{3D913B7A-5A98-9042-9668-E50BD889B34D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Shape 2043">
            <a:extLst>
              <a:ext uri="{FF2B5EF4-FFF2-40B4-BE49-F238E27FC236}">
                <a16:creationId xmlns:a16="http://schemas.microsoft.com/office/drawing/2014/main" id="{CC8D0E0B-BE51-1E46-A692-51C0A94CF231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Shape 2044">
            <a:extLst>
              <a:ext uri="{FF2B5EF4-FFF2-40B4-BE49-F238E27FC236}">
                <a16:creationId xmlns:a16="http://schemas.microsoft.com/office/drawing/2014/main" id="{B6E29764-8016-D34D-934D-32B5C25F930C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Shape 2045">
            <a:extLst>
              <a:ext uri="{FF2B5EF4-FFF2-40B4-BE49-F238E27FC236}">
                <a16:creationId xmlns:a16="http://schemas.microsoft.com/office/drawing/2014/main" id="{BE7880E7-9098-C34B-9F9F-243FA2E64A05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" name="Shape 2046">
            <a:extLst>
              <a:ext uri="{FF2B5EF4-FFF2-40B4-BE49-F238E27FC236}">
                <a16:creationId xmlns:a16="http://schemas.microsoft.com/office/drawing/2014/main" id="{90D98046-DDE5-3F4B-8BC4-C5B4E972C201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6" name="Shape 2047">
            <a:extLst>
              <a:ext uri="{FF2B5EF4-FFF2-40B4-BE49-F238E27FC236}">
                <a16:creationId xmlns:a16="http://schemas.microsoft.com/office/drawing/2014/main" id="{A18283F6-3E0F-594C-9E94-1E61006B5B44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7" name="Shape 2048">
            <a:extLst>
              <a:ext uri="{FF2B5EF4-FFF2-40B4-BE49-F238E27FC236}">
                <a16:creationId xmlns:a16="http://schemas.microsoft.com/office/drawing/2014/main" id="{BC6325BA-1023-0346-BACA-0CF3A16ED4B1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Shape 20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Ordered Journal</a:t>
            </a:r>
          </a:p>
        </p:txBody>
      </p:sp>
      <p:sp>
        <p:nvSpPr>
          <p:cNvPr id="2023" name="Shape 2023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2024" name="Shape 2024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2025" name="Shape 2025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026" name="Shape 2026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2027" name="Shape 2027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2028" name="Shape 2028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29" name="Shape 2029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30" name="Shape 2030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2031" name="Shape 2031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2032" name="Shape 2032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2033" name="Shape 2033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2034" name="Shape 2034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35" name="Shape 2035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2036" name="Shape 2036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2037" name="Shape 2037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038" name="Shape 2038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039" name="Shape 2039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040" name="Shape 2040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41" name="Shape 2041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42" name="Shape 2042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43" name="Shape 2043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44" name="Shape 2044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045" name="Shape 2045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46" name="Shape 2046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047" name="Shape 2047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48" name="Shape 2048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049" name="Shape 2049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50" name="Shape 2050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51" name="Shape 2051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52" name="Shape 2052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2053" name="Shape 2053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transaction: append to inode I</a:t>
            </a:r>
          </a:p>
        </p:txBody>
      </p:sp>
      <p:sp>
        <p:nvSpPr>
          <p:cNvPr id="2056" name="Shape 2056"/>
          <p:cNvSpPr/>
          <p:nvPr/>
        </p:nvSpPr>
        <p:spPr>
          <a:xfrm>
            <a:off x="4255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2057" name="Shape 2057"/>
          <p:cNvSpPr/>
          <p:nvPr/>
        </p:nvSpPr>
        <p:spPr>
          <a:xfrm>
            <a:off x="3005580" y="1538671"/>
            <a:ext cx="3128990" cy="73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21"/>
                </a:moveTo>
                <a:cubicBezTo>
                  <a:pt x="11925" y="-5400"/>
                  <a:pt x="19125" y="-5374"/>
                  <a:pt x="21600" y="1620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Shape 20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063" name="Shape 2063"/>
          <p:cNvSpPr>
            <a:spLocks noGrp="1"/>
          </p:cNvSpPr>
          <p:nvPr>
            <p:ph type="body" idx="4294967295"/>
          </p:nvPr>
        </p:nvSpPr>
        <p:spPr>
          <a:xfrm>
            <a:off x="1524000" y="1714501"/>
            <a:ext cx="8522271" cy="416458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Most modern file systems use journals</a:t>
            </a:r>
            <a:r>
              <a:rPr lang="en-US" sz="2672" dirty="0"/>
              <a:t> 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ordered-mode for meta-data is popular</a:t>
            </a:r>
            <a:endParaRPr sz="246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FSCK is still useful for weird cases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 - bit flips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 - FS bugs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Some file systems don’t use journals, but still (usually) write new data before deleting old</a:t>
            </a:r>
            <a:r>
              <a:rPr lang="en-US" sz="2672" dirty="0"/>
              <a:t> (copy-on-write file systems)</a:t>
            </a:r>
            <a:endParaRPr sz="267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File-Allocation Table (FAT)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Variation of Linked allocation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Keep linked-list information for all files in on-disk FAT table 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 Location of first block of file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And, FAT table itself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1752600" y="3924301"/>
            <a:ext cx="8458200" cy="266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solidFill>
                  <a:srgbClr val="333333"/>
                </a:solidFill>
                <a:latin typeface="Helvetica" pitchFamily="2" charset="0"/>
              </a:rPr>
              <a:t>Draw corresponding FAT Table?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3048000"/>
            <a:ext cx="8229600" cy="609600"/>
            <a:chOff x="288" y="1584"/>
            <a:chExt cx="5184" cy="384"/>
          </a:xfrm>
        </p:grpSpPr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5" name="Rectangle 9"/>
            <p:cNvSpPr>
              <a:spLocks noChangeArrowheads="1"/>
            </p:cNvSpPr>
            <p:nvPr/>
          </p:nvSpPr>
          <p:spPr bwMode="auto"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6" name="Rectangle 10"/>
            <p:cNvSpPr>
              <a:spLocks noChangeArrowheads="1"/>
            </p:cNvSpPr>
            <p:nvPr/>
          </p:nvSpPr>
          <p:spPr bwMode="auto"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8" name="Rectangle 12"/>
            <p:cNvSpPr>
              <a:spLocks noChangeArrowheads="1"/>
            </p:cNvSpPr>
            <p:nvPr/>
          </p:nvSpPr>
          <p:spPr bwMode="auto"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9" name="Rectangle 13"/>
            <p:cNvSpPr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0" name="Rectangle 14"/>
            <p:cNvSpPr>
              <a:spLocks noChangeArrowheads="1"/>
            </p:cNvSpPr>
            <p:nvPr/>
          </p:nvSpPr>
          <p:spPr bwMode="auto"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1" name="Rectangle 15"/>
            <p:cNvSpPr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2" name="Rectangle 16"/>
            <p:cNvSpPr>
              <a:spLocks noChangeArrowheads="1"/>
            </p:cNvSpPr>
            <p:nvPr/>
          </p:nvSpPr>
          <p:spPr bwMode="auto"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3" name="Rectangle 17"/>
            <p:cNvSpPr>
              <a:spLocks noChangeArrowheads="1"/>
            </p:cNvSpPr>
            <p:nvPr/>
          </p:nvSpPr>
          <p:spPr bwMode="auto"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4" name="Rectangle 18"/>
            <p:cNvSpPr>
              <a:spLocks noChangeArrowheads="1"/>
            </p:cNvSpPr>
            <p:nvPr/>
          </p:nvSpPr>
          <p:spPr bwMode="auto"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6" name="Rectangle 20"/>
            <p:cNvSpPr>
              <a:spLocks noChangeArrowheads="1"/>
            </p:cNvSpPr>
            <p:nvPr/>
          </p:nvSpPr>
          <p:spPr bwMode="auto"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8" name="Rectangle 22"/>
            <p:cNvSpPr>
              <a:spLocks noChangeArrowheads="1"/>
            </p:cNvSpPr>
            <p:nvPr/>
          </p:nvSpPr>
          <p:spPr bwMode="auto"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9" name="Rectangle 23"/>
            <p:cNvSpPr>
              <a:spLocks noChangeArrowheads="1"/>
            </p:cNvSpPr>
            <p:nvPr/>
          </p:nvSpPr>
          <p:spPr bwMode="auto"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20" name="Freeform 24"/>
            <p:cNvSpPr>
              <a:spLocks/>
            </p:cNvSpPr>
            <p:nvPr/>
          </p:nvSpPr>
          <p:spPr bwMode="auto">
            <a:xfrm>
              <a:off x="52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1" name="Freeform 25"/>
            <p:cNvSpPr>
              <a:spLocks/>
            </p:cNvSpPr>
            <p:nvPr/>
          </p:nvSpPr>
          <p:spPr bwMode="auto">
            <a:xfrm>
              <a:off x="110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2" name="Freeform 26"/>
            <p:cNvSpPr>
              <a:spLocks/>
            </p:cNvSpPr>
            <p:nvPr/>
          </p:nvSpPr>
          <p:spPr bwMode="auto">
            <a:xfrm>
              <a:off x="139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3" name="Freeform 27"/>
            <p:cNvSpPr>
              <a:spLocks/>
            </p:cNvSpPr>
            <p:nvPr/>
          </p:nvSpPr>
          <p:spPr bwMode="auto">
            <a:xfrm>
              <a:off x="225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4" name="Freeform 28"/>
            <p:cNvSpPr>
              <a:spLocks/>
            </p:cNvSpPr>
            <p:nvPr/>
          </p:nvSpPr>
          <p:spPr bwMode="auto">
            <a:xfrm>
              <a:off x="254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5" name="Freeform 29"/>
            <p:cNvSpPr>
              <a:spLocks/>
            </p:cNvSpPr>
            <p:nvPr/>
          </p:nvSpPr>
          <p:spPr bwMode="auto">
            <a:xfrm>
              <a:off x="283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6" name="Freeform 30"/>
            <p:cNvSpPr>
              <a:spLocks/>
            </p:cNvSpPr>
            <p:nvPr/>
          </p:nvSpPr>
          <p:spPr bwMode="auto">
            <a:xfrm>
              <a:off x="422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7" name="Freeform 31"/>
            <p:cNvSpPr>
              <a:spLocks/>
            </p:cNvSpPr>
            <p:nvPr/>
          </p:nvSpPr>
          <p:spPr bwMode="auto">
            <a:xfrm>
              <a:off x="3120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8" name="Freeform 32"/>
            <p:cNvSpPr>
              <a:spLocks/>
            </p:cNvSpPr>
            <p:nvPr/>
          </p:nvSpPr>
          <p:spPr bwMode="auto">
            <a:xfrm>
              <a:off x="4512" y="1584"/>
              <a:ext cx="43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9" name="Freeform 33"/>
            <p:cNvSpPr>
              <a:spLocks/>
            </p:cNvSpPr>
            <p:nvPr/>
          </p:nvSpPr>
          <p:spPr bwMode="auto">
            <a:xfrm>
              <a:off x="816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0" name="Freeform 34"/>
            <p:cNvSpPr>
              <a:spLocks/>
            </p:cNvSpPr>
            <p:nvPr/>
          </p:nvSpPr>
          <p:spPr bwMode="auto">
            <a:xfrm>
              <a:off x="1968" y="1584"/>
              <a:ext cx="268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1" name="Freeform 35"/>
            <p:cNvSpPr>
              <a:spLocks/>
            </p:cNvSpPr>
            <p:nvPr/>
          </p:nvSpPr>
          <p:spPr bwMode="auto">
            <a:xfrm>
              <a:off x="4848" y="1584"/>
              <a:ext cx="432" cy="4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2" name="Freeform 36"/>
            <p:cNvSpPr>
              <a:spLocks/>
            </p:cNvSpPr>
            <p:nvPr/>
          </p:nvSpPr>
          <p:spPr bwMode="auto">
            <a:xfrm>
              <a:off x="340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3" name="Freeform 37"/>
            <p:cNvSpPr>
              <a:spLocks/>
            </p:cNvSpPr>
            <p:nvPr/>
          </p:nvSpPr>
          <p:spPr bwMode="auto">
            <a:xfrm>
              <a:off x="369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80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BEF3-130B-2CD1-C5F3-904572E3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FAT</a:t>
            </a:r>
          </a:p>
        </p:txBody>
      </p:sp>
      <p:pic>
        <p:nvPicPr>
          <p:cNvPr id="5" name="Content Placeholder 4" descr="A diagram of a file allocation table&#10;&#10;Description automatically generated">
            <a:extLst>
              <a:ext uri="{FF2B5EF4-FFF2-40B4-BE49-F238E27FC236}">
                <a16:creationId xmlns:a16="http://schemas.microsoft.com/office/drawing/2014/main" id="{94BE981E-ABCA-854B-DFE3-8217556EC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998" y="1845361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E3715-174B-27E0-CFC7-39EAD3A9C263}"/>
              </a:ext>
            </a:extLst>
          </p:cNvPr>
          <p:cNvSpPr txBox="1"/>
          <p:nvPr/>
        </p:nvSpPr>
        <p:spPr>
          <a:xfrm>
            <a:off x="1767015" y="6351373"/>
            <a:ext cx="997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https://</a:t>
            </a:r>
            <a:r>
              <a:rPr lang="en-US" sz="1400" dirty="0" err="1">
                <a:latin typeface="Helvetica" pitchFamily="2" charset="0"/>
              </a:rPr>
              <a:t>www.youtube.com</a:t>
            </a:r>
            <a:r>
              <a:rPr lang="en-US" sz="1400" dirty="0">
                <a:latin typeface="Helvetica" pitchFamily="2" charset="0"/>
              </a:rPr>
              <a:t>/</a:t>
            </a:r>
            <a:r>
              <a:rPr lang="en-US" sz="1400" dirty="0" err="1">
                <a:latin typeface="Helvetica" pitchFamily="2" charset="0"/>
              </a:rPr>
              <a:t>watch?v</a:t>
            </a:r>
            <a:r>
              <a:rPr lang="en-US" sz="1400" dirty="0">
                <a:latin typeface="Helvetica" pitchFamily="2" charset="0"/>
              </a:rPr>
              <a:t>=mgQtlXBxH0c</a:t>
            </a:r>
          </a:p>
        </p:txBody>
      </p:sp>
    </p:spTree>
    <p:extLst>
      <p:ext uri="{BB962C8B-B14F-4D97-AF65-F5344CB8AC3E}">
        <p14:creationId xmlns:p14="http://schemas.microsoft.com/office/powerpoint/2010/main" val="147583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File-Allocation Table (FAT)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Variation of Linked allocation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Keep linked-list information for all files in on-disk FAT table 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 Location of first block of file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And, FAT table itself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1752600" y="3924301"/>
            <a:ext cx="8458200" cy="266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solidFill>
                  <a:srgbClr val="333333"/>
                </a:solidFill>
                <a:latin typeface="Helvetica" pitchFamily="2" charset="0"/>
              </a:rPr>
              <a:t>Draw corresponding FAT Table?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solidFill>
                  <a:srgbClr val="333333"/>
                </a:solidFill>
                <a:latin typeface="Helvetica" pitchFamily="2" charset="0"/>
              </a:rPr>
              <a:t>Comparison to Linked Allocation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Same basic advantages and disadvantages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Disadvantage: Read from two disk locations for every data read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Optimization: Cache FAT in main memory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Advantage: Greatly improves random accesses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What portions should be cached?  Scale with larger file systems?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3048000"/>
            <a:ext cx="8229600" cy="609600"/>
            <a:chOff x="288" y="1584"/>
            <a:chExt cx="5184" cy="384"/>
          </a:xfrm>
        </p:grpSpPr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5" name="Rectangle 9"/>
            <p:cNvSpPr>
              <a:spLocks noChangeArrowheads="1"/>
            </p:cNvSpPr>
            <p:nvPr/>
          </p:nvSpPr>
          <p:spPr bwMode="auto"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6" name="Rectangle 10"/>
            <p:cNvSpPr>
              <a:spLocks noChangeArrowheads="1"/>
            </p:cNvSpPr>
            <p:nvPr/>
          </p:nvSpPr>
          <p:spPr bwMode="auto"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8" name="Rectangle 12"/>
            <p:cNvSpPr>
              <a:spLocks noChangeArrowheads="1"/>
            </p:cNvSpPr>
            <p:nvPr/>
          </p:nvSpPr>
          <p:spPr bwMode="auto"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9" name="Rectangle 13"/>
            <p:cNvSpPr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0" name="Rectangle 14"/>
            <p:cNvSpPr>
              <a:spLocks noChangeArrowheads="1"/>
            </p:cNvSpPr>
            <p:nvPr/>
          </p:nvSpPr>
          <p:spPr bwMode="auto"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1" name="Rectangle 15"/>
            <p:cNvSpPr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2" name="Rectangle 16"/>
            <p:cNvSpPr>
              <a:spLocks noChangeArrowheads="1"/>
            </p:cNvSpPr>
            <p:nvPr/>
          </p:nvSpPr>
          <p:spPr bwMode="auto"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3" name="Rectangle 17"/>
            <p:cNvSpPr>
              <a:spLocks noChangeArrowheads="1"/>
            </p:cNvSpPr>
            <p:nvPr/>
          </p:nvSpPr>
          <p:spPr bwMode="auto"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4" name="Rectangle 18"/>
            <p:cNvSpPr>
              <a:spLocks noChangeArrowheads="1"/>
            </p:cNvSpPr>
            <p:nvPr/>
          </p:nvSpPr>
          <p:spPr bwMode="auto"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6" name="Rectangle 20"/>
            <p:cNvSpPr>
              <a:spLocks noChangeArrowheads="1"/>
            </p:cNvSpPr>
            <p:nvPr/>
          </p:nvSpPr>
          <p:spPr bwMode="auto"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8" name="Rectangle 22"/>
            <p:cNvSpPr>
              <a:spLocks noChangeArrowheads="1"/>
            </p:cNvSpPr>
            <p:nvPr/>
          </p:nvSpPr>
          <p:spPr bwMode="auto"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9" name="Rectangle 23"/>
            <p:cNvSpPr>
              <a:spLocks noChangeArrowheads="1"/>
            </p:cNvSpPr>
            <p:nvPr/>
          </p:nvSpPr>
          <p:spPr bwMode="auto"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20" name="Freeform 24"/>
            <p:cNvSpPr>
              <a:spLocks/>
            </p:cNvSpPr>
            <p:nvPr/>
          </p:nvSpPr>
          <p:spPr bwMode="auto">
            <a:xfrm>
              <a:off x="52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1" name="Freeform 25"/>
            <p:cNvSpPr>
              <a:spLocks/>
            </p:cNvSpPr>
            <p:nvPr/>
          </p:nvSpPr>
          <p:spPr bwMode="auto">
            <a:xfrm>
              <a:off x="110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2" name="Freeform 26"/>
            <p:cNvSpPr>
              <a:spLocks/>
            </p:cNvSpPr>
            <p:nvPr/>
          </p:nvSpPr>
          <p:spPr bwMode="auto">
            <a:xfrm>
              <a:off x="139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3" name="Freeform 27"/>
            <p:cNvSpPr>
              <a:spLocks/>
            </p:cNvSpPr>
            <p:nvPr/>
          </p:nvSpPr>
          <p:spPr bwMode="auto">
            <a:xfrm>
              <a:off x="225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4" name="Freeform 28"/>
            <p:cNvSpPr>
              <a:spLocks/>
            </p:cNvSpPr>
            <p:nvPr/>
          </p:nvSpPr>
          <p:spPr bwMode="auto">
            <a:xfrm>
              <a:off x="254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5" name="Freeform 29"/>
            <p:cNvSpPr>
              <a:spLocks/>
            </p:cNvSpPr>
            <p:nvPr/>
          </p:nvSpPr>
          <p:spPr bwMode="auto">
            <a:xfrm>
              <a:off x="283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6" name="Freeform 30"/>
            <p:cNvSpPr>
              <a:spLocks/>
            </p:cNvSpPr>
            <p:nvPr/>
          </p:nvSpPr>
          <p:spPr bwMode="auto">
            <a:xfrm>
              <a:off x="422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7" name="Freeform 31"/>
            <p:cNvSpPr>
              <a:spLocks/>
            </p:cNvSpPr>
            <p:nvPr/>
          </p:nvSpPr>
          <p:spPr bwMode="auto">
            <a:xfrm>
              <a:off x="3120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8" name="Freeform 32"/>
            <p:cNvSpPr>
              <a:spLocks/>
            </p:cNvSpPr>
            <p:nvPr/>
          </p:nvSpPr>
          <p:spPr bwMode="auto">
            <a:xfrm>
              <a:off x="4512" y="1584"/>
              <a:ext cx="43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9" name="Freeform 33"/>
            <p:cNvSpPr>
              <a:spLocks/>
            </p:cNvSpPr>
            <p:nvPr/>
          </p:nvSpPr>
          <p:spPr bwMode="auto">
            <a:xfrm>
              <a:off x="816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0" name="Freeform 34"/>
            <p:cNvSpPr>
              <a:spLocks/>
            </p:cNvSpPr>
            <p:nvPr/>
          </p:nvSpPr>
          <p:spPr bwMode="auto">
            <a:xfrm>
              <a:off x="1968" y="1584"/>
              <a:ext cx="268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1" name="Freeform 35"/>
            <p:cNvSpPr>
              <a:spLocks/>
            </p:cNvSpPr>
            <p:nvPr/>
          </p:nvSpPr>
          <p:spPr bwMode="auto">
            <a:xfrm>
              <a:off x="4848" y="1584"/>
              <a:ext cx="432" cy="4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2" name="Freeform 36"/>
            <p:cNvSpPr>
              <a:spLocks/>
            </p:cNvSpPr>
            <p:nvPr/>
          </p:nvSpPr>
          <p:spPr bwMode="auto">
            <a:xfrm>
              <a:off x="340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3" name="Freeform 37"/>
            <p:cNvSpPr>
              <a:spLocks/>
            </p:cNvSpPr>
            <p:nvPr/>
          </p:nvSpPr>
          <p:spPr bwMode="auto">
            <a:xfrm>
              <a:off x="369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99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Allocation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1"/>
            <a:ext cx="8458200" cy="106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fixed-sized blocks for each file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Meta-data: </a:t>
            </a:r>
          </a:p>
          <a:p>
            <a:pPr lvl="1">
              <a:lnSpc>
                <a:spcPct val="90000"/>
              </a:lnSpc>
            </a:pPr>
            <a:r>
              <a:rPr lang="en-US" sz="1828" dirty="0"/>
              <a:t>Allocate space for pointers at file creation time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1676400" y="4114800"/>
            <a:ext cx="8458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latin typeface="Helvetica" pitchFamily="2" charset="0"/>
              </a:rPr>
              <a:t>Advantages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No external fragmentation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Files can be easily grown up to max file size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Supports random access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latin typeface="Helvetica" pitchFamily="2" charset="0"/>
              </a:rPr>
              <a:t>Disadvantages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Large overhead for meta-data: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latin typeface="Helvetica" pitchFamily="2" charset="0"/>
                <a:ea typeface="ＭＳ Ｐゴシック" charset="-128"/>
              </a:rPr>
              <a:t>Wastes space for unneeded pointers (most files are small!)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1969" dirty="0">
              <a:latin typeface="Helvetica" pitchFamily="2" charset="0"/>
              <a:ea typeface="ＭＳ Ｐゴシック" charset="-128"/>
            </a:endParaRP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endParaRPr lang="en-US" sz="2391" dirty="0">
              <a:latin typeface="Helvetica" pitchFamily="2" charset="0"/>
            </a:endParaRPr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3200400" y="3200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45720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50292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54864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6400800" y="3200400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5" name="Rectangle 15"/>
          <p:cNvSpPr>
            <a:spLocks noChangeArrowheads="1"/>
          </p:cNvSpPr>
          <p:nvPr/>
        </p:nvSpPr>
        <p:spPr bwMode="auto">
          <a:xfrm>
            <a:off x="6858000" y="3200400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6" name="Rectangle 16"/>
          <p:cNvSpPr>
            <a:spLocks noChangeArrowheads="1"/>
          </p:cNvSpPr>
          <p:nvPr/>
        </p:nvSpPr>
        <p:spPr bwMode="auto">
          <a:xfrm>
            <a:off x="7315200" y="3200400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7" name="Rectangle 17"/>
          <p:cNvSpPr>
            <a:spLocks noChangeArrowheads="1"/>
          </p:cNvSpPr>
          <p:nvPr/>
        </p:nvSpPr>
        <p:spPr bwMode="auto">
          <a:xfrm>
            <a:off x="77724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8" name="Rectangle 18"/>
          <p:cNvSpPr>
            <a:spLocks noChangeArrowheads="1"/>
          </p:cNvSpPr>
          <p:nvPr/>
        </p:nvSpPr>
        <p:spPr bwMode="auto">
          <a:xfrm>
            <a:off x="82296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9" name="Rectangle 19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0" name="Rectangle 20"/>
          <p:cNvSpPr>
            <a:spLocks noChangeArrowheads="1"/>
          </p:cNvSpPr>
          <p:nvPr/>
        </p:nvSpPr>
        <p:spPr bwMode="auto">
          <a:xfrm>
            <a:off x="41148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1" name="Rectangle 21"/>
          <p:cNvSpPr>
            <a:spLocks noChangeArrowheads="1"/>
          </p:cNvSpPr>
          <p:nvPr/>
        </p:nvSpPr>
        <p:spPr bwMode="auto">
          <a:xfrm>
            <a:off x="86868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2" name="Rectangle 22"/>
          <p:cNvSpPr>
            <a:spLocks noChangeArrowheads="1"/>
          </p:cNvSpPr>
          <p:nvPr/>
        </p:nvSpPr>
        <p:spPr bwMode="auto">
          <a:xfrm>
            <a:off x="96012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3" name="Rectangle 23"/>
          <p:cNvSpPr>
            <a:spLocks noChangeArrowheads="1"/>
          </p:cNvSpPr>
          <p:nvPr/>
        </p:nvSpPr>
        <p:spPr bwMode="auto">
          <a:xfrm>
            <a:off x="91440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3657600" y="1888604"/>
            <a:ext cx="4501553" cy="366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969" dirty="0">
                <a:latin typeface="Helvetica" pitchFamily="2" charset="0"/>
              </a:rPr>
              <a:t>Fixed-sized array of block pointers</a:t>
            </a:r>
          </a:p>
        </p:txBody>
      </p:sp>
    </p:spTree>
    <p:extLst>
      <p:ext uri="{BB962C8B-B14F-4D97-AF65-F5344CB8AC3E}">
        <p14:creationId xmlns:p14="http://schemas.microsoft.com/office/powerpoint/2010/main" val="1353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Indexing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44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Variation of Indexed Allocation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Dynamically allocate hierarchy of pointers to blocks as needed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Meta-data: Small number of pointers allocated statically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Additional pointers to blocks of pointers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Examples: UNIX FFS-based file systems, ext2, ext3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838200" y="4726458"/>
            <a:ext cx="10690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latin typeface="Helvetica" pitchFamily="2" charset="0"/>
              </a:rPr>
              <a:t>Comparison to Indexed Allocation</a:t>
            </a:r>
          </a:p>
          <a:p>
            <a:pPr marL="742912" lvl="1" indent="-285736">
              <a:lnSpc>
                <a:spcPct val="6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Advantage: Does not waste space for unneeded pointers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latin typeface="Helvetica" pitchFamily="2" charset="0"/>
                <a:ea typeface="ＭＳ Ｐゴシック" charset="-128"/>
              </a:rPr>
              <a:t>Still fast access for small files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latin typeface="Helvetica" pitchFamily="2" charset="0"/>
                <a:ea typeface="ＭＳ Ｐゴシック" charset="-128"/>
              </a:rPr>
              <a:t>Can grow to what size?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Disadvantage: Need to read indirect blocks of pointers to calculate addresses (extra disk read)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latin typeface="Helvetica" pitchFamily="2" charset="0"/>
                <a:ea typeface="ＭＳ Ｐゴシック" charset="-128"/>
              </a:rPr>
              <a:t>Keep indirect blocks cached in main memory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2514600" y="3352801"/>
            <a:ext cx="914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4495800" y="3733801"/>
            <a:ext cx="685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1" name="Rectangle 7"/>
          <p:cNvSpPr>
            <a:spLocks noChangeArrowheads="1"/>
          </p:cNvSpPr>
          <p:nvPr/>
        </p:nvSpPr>
        <p:spPr bwMode="auto">
          <a:xfrm>
            <a:off x="2514600" y="3581401"/>
            <a:ext cx="914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2514600" y="3886200"/>
            <a:ext cx="914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2514600" y="4191000"/>
            <a:ext cx="914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2514600" y="4495801"/>
            <a:ext cx="914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4038600" y="35814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6" name="Rectangle 12"/>
          <p:cNvSpPr>
            <a:spLocks noChangeArrowheads="1"/>
          </p:cNvSpPr>
          <p:nvPr/>
        </p:nvSpPr>
        <p:spPr bwMode="auto">
          <a:xfrm>
            <a:off x="3657600" y="33528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3657600" y="37338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 flipV="1">
            <a:off x="3429000" y="3505200"/>
            <a:ext cx="2286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9" name="Line 15"/>
          <p:cNvSpPr>
            <a:spLocks noChangeShapeType="1"/>
          </p:cNvSpPr>
          <p:nvPr/>
        </p:nvSpPr>
        <p:spPr bwMode="auto">
          <a:xfrm flipV="1">
            <a:off x="3352800" y="3657600"/>
            <a:ext cx="7620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 flipV="1">
            <a:off x="3352800" y="3886200"/>
            <a:ext cx="3810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1" name="Rectangle 17"/>
          <p:cNvSpPr>
            <a:spLocks noChangeArrowheads="1"/>
          </p:cNvSpPr>
          <p:nvPr/>
        </p:nvSpPr>
        <p:spPr bwMode="auto">
          <a:xfrm>
            <a:off x="3962400" y="38862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2" name="Line 18"/>
          <p:cNvSpPr>
            <a:spLocks noChangeShapeType="1"/>
          </p:cNvSpPr>
          <p:nvPr/>
        </p:nvSpPr>
        <p:spPr bwMode="auto">
          <a:xfrm flipV="1">
            <a:off x="3429001" y="4038600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4" name="Rectangle 20"/>
          <p:cNvSpPr>
            <a:spLocks noChangeArrowheads="1"/>
          </p:cNvSpPr>
          <p:nvPr/>
        </p:nvSpPr>
        <p:spPr bwMode="auto">
          <a:xfrm>
            <a:off x="4495800" y="38862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5" name="Rectangle 21"/>
          <p:cNvSpPr>
            <a:spLocks noChangeArrowheads="1"/>
          </p:cNvSpPr>
          <p:nvPr/>
        </p:nvSpPr>
        <p:spPr bwMode="auto">
          <a:xfrm>
            <a:off x="4495800" y="41910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6" name="Line 22"/>
          <p:cNvSpPr>
            <a:spLocks noChangeShapeType="1"/>
          </p:cNvSpPr>
          <p:nvPr/>
        </p:nvSpPr>
        <p:spPr bwMode="auto">
          <a:xfrm>
            <a:off x="3429000" y="4267200"/>
            <a:ext cx="10668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5791200" y="37338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8" name="Rectangle 24"/>
          <p:cNvSpPr>
            <a:spLocks noChangeArrowheads="1"/>
          </p:cNvSpPr>
          <p:nvPr/>
        </p:nvSpPr>
        <p:spPr bwMode="auto">
          <a:xfrm>
            <a:off x="5410200" y="35052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9" name="Rectangle 25"/>
          <p:cNvSpPr>
            <a:spLocks noChangeArrowheads="1"/>
          </p:cNvSpPr>
          <p:nvPr/>
        </p:nvSpPr>
        <p:spPr bwMode="auto">
          <a:xfrm>
            <a:off x="5410200" y="38862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0" name="Line 26"/>
          <p:cNvSpPr>
            <a:spLocks noChangeShapeType="1"/>
          </p:cNvSpPr>
          <p:nvPr/>
        </p:nvSpPr>
        <p:spPr bwMode="auto">
          <a:xfrm flipV="1">
            <a:off x="5181600" y="3657600"/>
            <a:ext cx="2286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1" name="Line 27"/>
          <p:cNvSpPr>
            <a:spLocks noChangeShapeType="1"/>
          </p:cNvSpPr>
          <p:nvPr/>
        </p:nvSpPr>
        <p:spPr bwMode="auto">
          <a:xfrm flipV="1">
            <a:off x="5105400" y="3810001"/>
            <a:ext cx="7620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2" name="Line 28"/>
          <p:cNvSpPr>
            <a:spLocks noChangeShapeType="1"/>
          </p:cNvSpPr>
          <p:nvPr/>
        </p:nvSpPr>
        <p:spPr bwMode="auto">
          <a:xfrm flipV="1">
            <a:off x="5105401" y="4038600"/>
            <a:ext cx="3810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3" name="Rectangle 29"/>
          <p:cNvSpPr>
            <a:spLocks noChangeArrowheads="1"/>
          </p:cNvSpPr>
          <p:nvPr/>
        </p:nvSpPr>
        <p:spPr bwMode="auto">
          <a:xfrm>
            <a:off x="5715000" y="40386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V="1">
            <a:off x="5181600" y="4191001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 flipV="1">
            <a:off x="5181600" y="4343400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6" name="Rectangle 32"/>
          <p:cNvSpPr>
            <a:spLocks noChangeArrowheads="1"/>
          </p:cNvSpPr>
          <p:nvPr/>
        </p:nvSpPr>
        <p:spPr bwMode="auto">
          <a:xfrm>
            <a:off x="5715000" y="42672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7" name="Rectangle 33"/>
          <p:cNvSpPr>
            <a:spLocks noChangeArrowheads="1"/>
          </p:cNvSpPr>
          <p:nvPr/>
        </p:nvSpPr>
        <p:spPr bwMode="auto">
          <a:xfrm>
            <a:off x="7696200" y="3429000"/>
            <a:ext cx="685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8" name="Rectangle 34"/>
          <p:cNvSpPr>
            <a:spLocks noChangeArrowheads="1"/>
          </p:cNvSpPr>
          <p:nvPr/>
        </p:nvSpPr>
        <p:spPr bwMode="auto">
          <a:xfrm>
            <a:off x="7696200" y="3581401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9" name="Rectangle 35"/>
          <p:cNvSpPr>
            <a:spLocks noChangeArrowheads="1"/>
          </p:cNvSpPr>
          <p:nvPr/>
        </p:nvSpPr>
        <p:spPr bwMode="auto">
          <a:xfrm>
            <a:off x="7696200" y="38862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0" name="Rectangle 36"/>
          <p:cNvSpPr>
            <a:spLocks noChangeArrowheads="1"/>
          </p:cNvSpPr>
          <p:nvPr/>
        </p:nvSpPr>
        <p:spPr bwMode="auto">
          <a:xfrm>
            <a:off x="8991600" y="34290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1" name="Rectangle 37"/>
          <p:cNvSpPr>
            <a:spLocks noChangeArrowheads="1"/>
          </p:cNvSpPr>
          <p:nvPr/>
        </p:nvSpPr>
        <p:spPr bwMode="auto">
          <a:xfrm>
            <a:off x="8610600" y="32004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2" name="Rectangle 38"/>
          <p:cNvSpPr>
            <a:spLocks noChangeArrowheads="1"/>
          </p:cNvSpPr>
          <p:nvPr/>
        </p:nvSpPr>
        <p:spPr bwMode="auto">
          <a:xfrm>
            <a:off x="8610600" y="35814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3" name="Line 39"/>
          <p:cNvSpPr>
            <a:spLocks noChangeShapeType="1"/>
          </p:cNvSpPr>
          <p:nvPr/>
        </p:nvSpPr>
        <p:spPr bwMode="auto">
          <a:xfrm flipV="1">
            <a:off x="8382000" y="3352801"/>
            <a:ext cx="2286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4" name="Line 40"/>
          <p:cNvSpPr>
            <a:spLocks noChangeShapeType="1"/>
          </p:cNvSpPr>
          <p:nvPr/>
        </p:nvSpPr>
        <p:spPr bwMode="auto">
          <a:xfrm flipV="1">
            <a:off x="8305800" y="3505200"/>
            <a:ext cx="7620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5" name="Line 41"/>
          <p:cNvSpPr>
            <a:spLocks noChangeShapeType="1"/>
          </p:cNvSpPr>
          <p:nvPr/>
        </p:nvSpPr>
        <p:spPr bwMode="auto">
          <a:xfrm flipV="1">
            <a:off x="8305801" y="3733801"/>
            <a:ext cx="3810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6" name="Rectangle 42"/>
          <p:cNvSpPr>
            <a:spLocks noChangeArrowheads="1"/>
          </p:cNvSpPr>
          <p:nvPr/>
        </p:nvSpPr>
        <p:spPr bwMode="auto">
          <a:xfrm>
            <a:off x="8915400" y="37338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7" name="Line 43"/>
          <p:cNvSpPr>
            <a:spLocks noChangeShapeType="1"/>
          </p:cNvSpPr>
          <p:nvPr/>
        </p:nvSpPr>
        <p:spPr bwMode="auto">
          <a:xfrm flipV="1">
            <a:off x="8382000" y="3886200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8" name="Line 44"/>
          <p:cNvSpPr>
            <a:spLocks noChangeShapeType="1"/>
          </p:cNvSpPr>
          <p:nvPr/>
        </p:nvSpPr>
        <p:spPr bwMode="auto">
          <a:xfrm flipV="1">
            <a:off x="8382000" y="4038600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9" name="Rectangle 45"/>
          <p:cNvSpPr>
            <a:spLocks noChangeArrowheads="1"/>
          </p:cNvSpPr>
          <p:nvPr/>
        </p:nvSpPr>
        <p:spPr bwMode="auto">
          <a:xfrm>
            <a:off x="8915400" y="39624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0" name="Rectangle 46"/>
          <p:cNvSpPr>
            <a:spLocks noChangeArrowheads="1"/>
          </p:cNvSpPr>
          <p:nvPr/>
        </p:nvSpPr>
        <p:spPr bwMode="auto">
          <a:xfrm>
            <a:off x="6781800" y="3581400"/>
            <a:ext cx="685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1" name="Rectangle 47"/>
          <p:cNvSpPr>
            <a:spLocks noChangeArrowheads="1"/>
          </p:cNvSpPr>
          <p:nvPr/>
        </p:nvSpPr>
        <p:spPr bwMode="auto">
          <a:xfrm>
            <a:off x="6781800" y="37338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2" name="Rectangle 48"/>
          <p:cNvSpPr>
            <a:spLocks noChangeArrowheads="1"/>
          </p:cNvSpPr>
          <p:nvPr/>
        </p:nvSpPr>
        <p:spPr bwMode="auto">
          <a:xfrm>
            <a:off x="6781800" y="4038601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3" name="Line 49"/>
          <p:cNvSpPr>
            <a:spLocks noChangeShapeType="1"/>
          </p:cNvSpPr>
          <p:nvPr/>
        </p:nvSpPr>
        <p:spPr bwMode="auto">
          <a:xfrm flipV="1">
            <a:off x="7467600" y="3505200"/>
            <a:ext cx="2286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4" name="Freeform 50"/>
          <p:cNvSpPr>
            <a:spLocks/>
          </p:cNvSpPr>
          <p:nvPr/>
        </p:nvSpPr>
        <p:spPr bwMode="auto">
          <a:xfrm>
            <a:off x="3429000" y="4038601"/>
            <a:ext cx="3352800" cy="7239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200" y="432"/>
              </a:cxn>
              <a:cxn ang="0">
                <a:pos x="1776" y="384"/>
              </a:cxn>
              <a:cxn ang="0">
                <a:pos x="2112" y="0"/>
              </a:cxn>
            </a:cxnLst>
            <a:rect l="0" t="0" r="r" b="b"/>
            <a:pathLst>
              <a:path w="2112" h="456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5" name="Text Box 51"/>
          <p:cNvSpPr txBox="1">
            <a:spLocks noChangeArrowheads="1"/>
          </p:cNvSpPr>
          <p:nvPr/>
        </p:nvSpPr>
        <p:spPr bwMode="auto">
          <a:xfrm>
            <a:off x="4369438" y="3352800"/>
            <a:ext cx="968405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/>
              <a:t>indirect</a:t>
            </a:r>
            <a:endParaRPr lang="en-US" sz="1266" dirty="0"/>
          </a:p>
        </p:txBody>
      </p:sp>
      <p:sp>
        <p:nvSpPr>
          <p:cNvPr id="364596" name="Text Box 52"/>
          <p:cNvSpPr txBox="1">
            <a:spLocks noChangeArrowheads="1"/>
          </p:cNvSpPr>
          <p:nvPr/>
        </p:nvSpPr>
        <p:spPr bwMode="auto">
          <a:xfrm>
            <a:off x="6579238" y="2971801"/>
            <a:ext cx="968405" cy="69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/>
              <a:t>double</a:t>
            </a:r>
            <a:br>
              <a:rPr lang="en-US" sz="1969" dirty="0"/>
            </a:br>
            <a:r>
              <a:rPr lang="en-US" sz="1969" dirty="0"/>
              <a:t>indirect</a:t>
            </a:r>
            <a:endParaRPr lang="en-US" sz="1266" dirty="0"/>
          </a:p>
        </p:txBody>
      </p:sp>
      <p:sp>
        <p:nvSpPr>
          <p:cNvPr id="364597" name="Text Box 53"/>
          <p:cNvSpPr txBox="1">
            <a:spLocks noChangeArrowheads="1"/>
          </p:cNvSpPr>
          <p:nvPr/>
        </p:nvSpPr>
        <p:spPr bwMode="auto">
          <a:xfrm>
            <a:off x="7569838" y="3124200"/>
            <a:ext cx="968405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/>
              <a:t>indirect</a:t>
            </a:r>
            <a:endParaRPr lang="en-US" sz="1266" dirty="0"/>
          </a:p>
        </p:txBody>
      </p:sp>
      <p:sp>
        <p:nvSpPr>
          <p:cNvPr id="364598" name="Rectangle 54"/>
          <p:cNvSpPr>
            <a:spLocks noChangeArrowheads="1"/>
          </p:cNvSpPr>
          <p:nvPr/>
        </p:nvSpPr>
        <p:spPr bwMode="auto">
          <a:xfrm>
            <a:off x="9296400" y="4038600"/>
            <a:ext cx="685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9296400" y="41910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600" name="Rectangle 56"/>
          <p:cNvSpPr>
            <a:spLocks noChangeArrowheads="1"/>
          </p:cNvSpPr>
          <p:nvPr/>
        </p:nvSpPr>
        <p:spPr bwMode="auto">
          <a:xfrm>
            <a:off x="9296400" y="4495801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602" name="Freeform 58"/>
          <p:cNvSpPr>
            <a:spLocks/>
          </p:cNvSpPr>
          <p:nvPr/>
        </p:nvSpPr>
        <p:spPr bwMode="auto">
          <a:xfrm>
            <a:off x="3429001" y="4191000"/>
            <a:ext cx="5791200" cy="7239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200" y="432"/>
              </a:cxn>
              <a:cxn ang="0">
                <a:pos x="1776" y="384"/>
              </a:cxn>
              <a:cxn ang="0">
                <a:pos x="2112" y="0"/>
              </a:cxn>
            </a:cxnLst>
            <a:rect l="0" t="0" r="r" b="b"/>
            <a:pathLst>
              <a:path w="2112" h="456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604" name="Text Box 60"/>
          <p:cNvSpPr txBox="1">
            <a:spLocks noChangeArrowheads="1"/>
          </p:cNvSpPr>
          <p:nvPr/>
        </p:nvSpPr>
        <p:spPr bwMode="auto">
          <a:xfrm>
            <a:off x="9170038" y="3429001"/>
            <a:ext cx="968405" cy="69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/>
              <a:t>triple</a:t>
            </a:r>
            <a:br>
              <a:rPr lang="en-US" sz="1969" dirty="0"/>
            </a:br>
            <a:r>
              <a:rPr lang="en-US" sz="1969" dirty="0"/>
              <a:t>indirect</a:t>
            </a:r>
            <a:endParaRPr lang="en-US" sz="1266" dirty="0"/>
          </a:p>
        </p:txBody>
      </p:sp>
    </p:spTree>
    <p:extLst>
      <p:ext uri="{BB962C8B-B14F-4D97-AF65-F5344CB8AC3E}">
        <p14:creationId xmlns:p14="http://schemas.microsoft.com/office/powerpoint/2010/main" val="219572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# of Extents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14293"/>
            <a:ext cx="8458200" cy="206487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Modern file systems: </a:t>
            </a:r>
            <a:br>
              <a:rPr lang="en-US" dirty="0"/>
            </a:br>
            <a:r>
              <a:rPr lang="en-US" dirty="0"/>
              <a:t>Dynamic multiple contiguous regions (extents) per file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Organize extents into multi-level tree structure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Each leaf node: starting block and contiguous size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Minimizes meta-data overhead when have few extents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Allows growth beyond fixed number of extents</a:t>
            </a:r>
          </a:p>
          <a:p>
            <a:pPr lvl="1">
              <a:lnSpc>
                <a:spcPct val="90000"/>
              </a:lnSpc>
            </a:pPr>
            <a:endParaRPr lang="en-US" sz="1969" dirty="0"/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6794205" y="3222726"/>
            <a:ext cx="3624558" cy="33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1969" dirty="0">
              <a:ea typeface="ＭＳ Ｐゴシック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00200" y="4114800"/>
            <a:ext cx="4800600" cy="233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Wasted space for meta-data?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95805" y="6296166"/>
            <a:ext cx="3474028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Relatively small overhead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95805" y="513916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Still good performance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95804" y="5724508"/>
            <a:ext cx="5594833" cy="34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+/- Some calculations depending on size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95805" y="411480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Both reasonable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95805" y="4603417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Can grow </a:t>
            </a:r>
          </a:p>
        </p:txBody>
      </p:sp>
    </p:spTree>
    <p:extLst>
      <p:ext uri="{BB962C8B-B14F-4D97-AF65-F5344CB8AC3E}">
        <p14:creationId xmlns:p14="http://schemas.microsoft.com/office/powerpoint/2010/main" val="75473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Multi-Level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63" y="1811882"/>
            <a:ext cx="8142999" cy="4297363"/>
          </a:xfrm>
        </p:spPr>
        <p:txBody>
          <a:bodyPr/>
          <a:lstStyle/>
          <a:p>
            <a:pPr>
              <a:buNone/>
            </a:pPr>
            <a:r>
              <a:rPr lang="en-US" dirty="0"/>
              <a:t>Simple approach</a:t>
            </a:r>
          </a:p>
          <a:p>
            <a:pPr>
              <a:buNone/>
            </a:pPr>
            <a:r>
              <a:rPr lang="en-US" dirty="0"/>
              <a:t>More complex file systems build from these basic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97419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Shape 25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Summary/Future</a:t>
            </a:r>
          </a:p>
        </p:txBody>
      </p:sp>
      <p:sp>
        <p:nvSpPr>
          <p:cNvPr id="2543" name="Shape 2543"/>
          <p:cNvSpPr>
            <a:spLocks noGrp="1"/>
          </p:cNvSpPr>
          <p:nvPr>
            <p:ph type="body" idx="4294967295"/>
          </p:nvPr>
        </p:nvSpPr>
        <p:spPr>
          <a:xfrm>
            <a:off x="1913787" y="1776382"/>
            <a:ext cx="8362839" cy="466991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We’ve described a very simple FS.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basic on-disk structures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the basic ops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Future questions: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- how to handle </a:t>
            </a:r>
            <a:r>
              <a:rPr sz="2672" b="1" dirty="0">
                <a:solidFill>
                  <a:srgbClr val="333333"/>
                </a:solidFill>
              </a:rPr>
              <a:t>crashes</a:t>
            </a:r>
            <a:r>
              <a:rPr sz="2672" dirty="0">
                <a:solidFill>
                  <a:srgbClr val="33333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69242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40248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Crash Consistency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2916961"/>
            <a:ext cx="9265508" cy="3063727"/>
          </a:xfrm>
        </p:spPr>
        <p:txBody>
          <a:bodyPr>
            <a:normAutofit/>
          </a:bodyPr>
          <a:lstStyle/>
          <a:p>
            <a:pPr marL="609569" indent="-609569" algn="l"/>
            <a:r>
              <a:rPr lang="en-US" b="1" dirty="0"/>
              <a:t>Questions answered:</a:t>
            </a:r>
          </a:p>
          <a:p>
            <a:pPr marL="609569" indent="-609569" algn="l"/>
            <a:r>
              <a:rPr lang="en-US" dirty="0"/>
              <a:t>What benefits and complexities exist because of data </a:t>
            </a:r>
            <a:r>
              <a:rPr lang="en-US" b="1" dirty="0"/>
              <a:t>redundancy?</a:t>
            </a:r>
          </a:p>
          <a:p>
            <a:pPr marL="609569" indent="-609569" algn="l"/>
            <a:r>
              <a:rPr lang="en-US" dirty="0"/>
              <a:t>What can go wrong if disk blocks are not updated consistently?</a:t>
            </a:r>
          </a:p>
          <a:p>
            <a:pPr marL="609569" indent="-609569" algn="l"/>
            <a:r>
              <a:rPr lang="en-US" dirty="0"/>
              <a:t>How can file system be </a:t>
            </a:r>
            <a:r>
              <a:rPr lang="en-US" b="1" dirty="0"/>
              <a:t>checked and fixed </a:t>
            </a:r>
            <a:r>
              <a:rPr lang="en-US" dirty="0"/>
              <a:t>after crash?</a:t>
            </a:r>
          </a:p>
          <a:p>
            <a:pPr marL="609569" indent="-609569" algn="l"/>
            <a:r>
              <a:rPr lang="en-US" dirty="0"/>
              <a:t>How can </a:t>
            </a:r>
            <a:r>
              <a:rPr lang="en-US" b="1" dirty="0"/>
              <a:t>journaling</a:t>
            </a:r>
            <a:r>
              <a:rPr lang="en-US" dirty="0"/>
              <a:t> be used to obtain </a:t>
            </a:r>
            <a:r>
              <a:rPr lang="en-US" b="1" dirty="0"/>
              <a:t>atomic updates</a:t>
            </a:r>
            <a:r>
              <a:rPr lang="en-US" dirty="0"/>
              <a:t>?</a:t>
            </a:r>
          </a:p>
          <a:p>
            <a:pPr marL="609569" indent="-609569" algn="l"/>
            <a:r>
              <a:rPr lang="en-US" dirty="0"/>
              <a:t>How can the </a:t>
            </a:r>
            <a:r>
              <a:rPr lang="en-US" b="1" dirty="0"/>
              <a:t>performance</a:t>
            </a:r>
            <a:r>
              <a:rPr lang="en-US" dirty="0"/>
              <a:t> of journaling be improved?</a:t>
            </a:r>
          </a:p>
          <a:p>
            <a:pPr marL="609569" indent="-609569" algn="l"/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data center&#10;&#10;Description automatically generated">
            <a:extLst>
              <a:ext uri="{FF2B5EF4-FFF2-40B4-BE49-F238E27FC236}">
                <a16:creationId xmlns:a16="http://schemas.microsoft.com/office/drawing/2014/main" id="{37C9A4B4-2900-76F6-825D-611EBA7A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28" y="2013850"/>
            <a:ext cx="3658801" cy="1827076"/>
          </a:xfrm>
          <a:prstGeom prst="rect">
            <a:avLst/>
          </a:prstGeom>
        </p:spPr>
      </p:pic>
      <p:pic>
        <p:nvPicPr>
          <p:cNvPr id="2" name="Picture 1" descr="A circular diagram of a spinning wheel&#10;&#10;Description automatically generated">
            <a:extLst>
              <a:ext uri="{FF2B5EF4-FFF2-40B4-BE49-F238E27FC236}">
                <a16:creationId xmlns:a16="http://schemas.microsoft.com/office/drawing/2014/main" id="{762CAD33-E499-2C55-2285-E2AABD00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1" y="366706"/>
            <a:ext cx="2144391" cy="2261999"/>
          </a:xfrm>
          <a:prstGeom prst="rect">
            <a:avLst/>
          </a:prstGeom>
        </p:spPr>
      </p:pic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2E923589-285E-91EC-05BB-9E1D7BEE4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558" y="361606"/>
            <a:ext cx="3242050" cy="2460484"/>
          </a:xfrm>
          <a:prstGeom prst="rect">
            <a:avLst/>
          </a:prstGeom>
        </p:spPr>
      </p:pic>
      <p:pic>
        <p:nvPicPr>
          <p:cNvPr id="5" name="Picture 4" descr="A group of blue and green squares with black numbers&#10;&#10;Description automatically generated">
            <a:extLst>
              <a:ext uri="{FF2B5EF4-FFF2-40B4-BE49-F238E27FC236}">
                <a16:creationId xmlns:a16="http://schemas.microsoft.com/office/drawing/2014/main" id="{A39D5A06-4FB1-A79C-23D7-85A6E90F5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61" y="3299254"/>
            <a:ext cx="6761633" cy="31920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589E0-77DB-FAE7-2438-47AC6F961226}"/>
              </a:ext>
            </a:extLst>
          </p:cNvPr>
          <p:cNvCxnSpPr>
            <a:cxnSpLocks/>
          </p:cNvCxnSpPr>
          <p:nvPr/>
        </p:nvCxnSpPr>
        <p:spPr>
          <a:xfrm flipH="1">
            <a:off x="1346886" y="3840926"/>
            <a:ext cx="605481" cy="10543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22389B-5CBC-FABF-DFCE-2ABF606A4B5A}"/>
              </a:ext>
            </a:extLst>
          </p:cNvPr>
          <p:cNvCxnSpPr>
            <a:cxnSpLocks/>
          </p:cNvCxnSpPr>
          <p:nvPr/>
        </p:nvCxnSpPr>
        <p:spPr>
          <a:xfrm>
            <a:off x="2004935" y="3840926"/>
            <a:ext cx="750623" cy="17196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oup of black text&#10;&#10;Description automatically generated">
            <a:extLst>
              <a:ext uri="{FF2B5EF4-FFF2-40B4-BE49-F238E27FC236}">
                <a16:creationId xmlns:a16="http://schemas.microsoft.com/office/drawing/2014/main" id="{25642733-7386-A416-D758-A058D0F55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394" y="176905"/>
            <a:ext cx="3179325" cy="1997884"/>
          </a:xfrm>
          <a:prstGeom prst="rect">
            <a:avLst/>
          </a:prstGeom>
        </p:spPr>
      </p:pic>
      <p:pic>
        <p:nvPicPr>
          <p:cNvPr id="15" name="Picture 14" descr="A diagram of a bar&#10;&#10;Description automatically generated">
            <a:extLst>
              <a:ext uri="{FF2B5EF4-FFF2-40B4-BE49-F238E27FC236}">
                <a16:creationId xmlns:a16="http://schemas.microsoft.com/office/drawing/2014/main" id="{FDC900C0-694F-E77A-5B30-69FC57A1EB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8769" y="3793697"/>
            <a:ext cx="4378976" cy="26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0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Data </a:t>
            </a:r>
            <a:r>
              <a:rPr sz="4556" dirty="0"/>
              <a:t>Redundancy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4294967295"/>
          </p:nvPr>
        </p:nvSpPr>
        <p:spPr>
          <a:xfrm>
            <a:off x="1322174" y="1532558"/>
            <a:ext cx="9345828" cy="53254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b="1" dirty="0">
                <a:latin typeface="Helvetica"/>
                <a:ea typeface="Helvetica"/>
                <a:cs typeface="Helvetica"/>
                <a:sym typeface="Helvetica"/>
              </a:rPr>
              <a:t>Definition</a:t>
            </a:r>
            <a:r>
              <a:rPr sz="2531" dirty="0"/>
              <a:t>: </a:t>
            </a:r>
            <a:br>
              <a:rPr lang="en-US" sz="2531" dirty="0"/>
            </a:br>
            <a:r>
              <a:rPr lang="en-US" sz="2531" dirty="0"/>
              <a:t>	</a:t>
            </a:r>
            <a:r>
              <a:rPr sz="2531" dirty="0"/>
              <a:t>if </a:t>
            </a:r>
            <a:r>
              <a:rPr sz="2531" i="1" dirty="0"/>
              <a:t>A</a:t>
            </a:r>
            <a:r>
              <a:rPr sz="2531" dirty="0"/>
              <a:t> and </a:t>
            </a:r>
            <a:r>
              <a:rPr sz="2531" i="1" dirty="0"/>
              <a:t>B</a:t>
            </a:r>
            <a:r>
              <a:rPr sz="2531" dirty="0"/>
              <a:t> are two pieces of data, </a:t>
            </a:r>
            <a:br>
              <a:rPr lang="en-US" sz="2531" dirty="0"/>
            </a:br>
            <a:r>
              <a:rPr lang="en-US" sz="2531" dirty="0"/>
              <a:t>	</a:t>
            </a:r>
            <a:r>
              <a:rPr sz="2531" dirty="0"/>
              <a:t>and knowing </a:t>
            </a:r>
            <a:r>
              <a:rPr sz="2531" i="1" dirty="0"/>
              <a:t>A</a:t>
            </a:r>
            <a:r>
              <a:rPr sz="2531" dirty="0"/>
              <a:t> eliminates some or all values </a:t>
            </a:r>
            <a:r>
              <a:rPr sz="2531" i="1" dirty="0"/>
              <a:t>B</a:t>
            </a:r>
            <a:r>
              <a:rPr sz="2531" dirty="0"/>
              <a:t> could</a:t>
            </a:r>
            <a:r>
              <a:rPr lang="en-US" sz="2531" dirty="0"/>
              <a:t> be,</a:t>
            </a:r>
            <a:r>
              <a:rPr sz="2531" dirty="0"/>
              <a:t> </a:t>
            </a:r>
            <a:br>
              <a:rPr lang="en-US" sz="2531" dirty="0"/>
            </a:br>
            <a:r>
              <a:rPr lang="en-US" sz="2531" dirty="0"/>
              <a:t>	</a:t>
            </a:r>
            <a:r>
              <a:rPr sz="2531" dirty="0"/>
              <a:t>there is </a:t>
            </a:r>
            <a:r>
              <a:rPr sz="2531" u="sng" dirty="0"/>
              <a:t>redundancy</a:t>
            </a:r>
            <a:r>
              <a:rPr sz="2531" dirty="0"/>
              <a:t> between </a:t>
            </a:r>
            <a:r>
              <a:rPr sz="2531" i="1" dirty="0"/>
              <a:t>A</a:t>
            </a:r>
            <a:r>
              <a:rPr sz="2531" dirty="0"/>
              <a:t> and </a:t>
            </a:r>
            <a:r>
              <a:rPr sz="2531" i="1" dirty="0"/>
              <a:t>B</a:t>
            </a: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ea typeface="Helvetica"/>
                <a:cs typeface="Helvetica"/>
                <a:sym typeface="Helvetica"/>
              </a:rPr>
              <a:t>File system examples: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320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lang="en-US" sz="2320" dirty="0"/>
              <a:t>: field contains total blocks in FS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531" b="1" dirty="0" err="1">
                <a:latin typeface="Helvetica"/>
                <a:ea typeface="Helvetica"/>
                <a:cs typeface="Helvetica"/>
                <a:sym typeface="Helvetica"/>
              </a:rPr>
              <a:t>Inodes</a:t>
            </a:r>
            <a:r>
              <a:rPr lang="en-US" sz="2531" dirty="0"/>
              <a:t>: field contains pointer to data block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Is there redundancy between these two types of fields?  </a:t>
            </a:r>
            <a:br>
              <a:rPr lang="en-US" sz="2531" dirty="0"/>
            </a:br>
            <a:r>
              <a:rPr lang="en-US" sz="2531" dirty="0"/>
              <a:t>Why or why not?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253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File System Redundancy </a:t>
            </a:r>
            <a:r>
              <a:rPr sz="4556" dirty="0"/>
              <a:t>Example</a:t>
            </a:r>
          </a:p>
        </p:txBody>
      </p:sp>
      <p:sp>
        <p:nvSpPr>
          <p:cNvPr id="249" name="Shape 249"/>
          <p:cNvSpPr>
            <a:spLocks noGrp="1"/>
          </p:cNvSpPr>
          <p:nvPr>
            <p:ph type="body" idx="4294967295"/>
          </p:nvPr>
        </p:nvSpPr>
        <p:spPr>
          <a:xfrm>
            <a:off x="1524000" y="1655341"/>
            <a:ext cx="8582546" cy="5053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sz="2531" dirty="0"/>
              <a:t>: field contains total </a:t>
            </a:r>
            <a:r>
              <a:rPr lang="en-US" sz="2531" dirty="0"/>
              <a:t>number of </a:t>
            </a:r>
            <a:r>
              <a:rPr sz="2531" dirty="0"/>
              <a:t>blocks in FS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DATA = N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b="1" dirty="0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sz="2531" dirty="0"/>
              <a:t>: field contains pointer to data block</a:t>
            </a:r>
            <a:r>
              <a:rPr lang="en-US" sz="2531" dirty="0"/>
              <a:t>; possible DATA?</a:t>
            </a: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DATA in {0, 1, 2, …, N - 1}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Pointers to block N or after are invalid!</a:t>
            </a:r>
            <a:endParaRPr lang="en-US"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Total-blocks field has redundancy with </a:t>
            </a:r>
            <a:r>
              <a:rPr lang="en-US" sz="2531" dirty="0" err="1"/>
              <a:t>inode</a:t>
            </a:r>
            <a:r>
              <a:rPr lang="en-US" sz="2531" dirty="0"/>
              <a:t> pointers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53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Pros and CONs of </a:t>
            </a:r>
            <a:r>
              <a:rPr sz="4556" dirty="0"/>
              <a:t>Redundancy</a:t>
            </a:r>
          </a:p>
        </p:txBody>
      </p:sp>
      <p:sp>
        <p:nvSpPr>
          <p:cNvPr id="264" name="Shape 264"/>
          <p:cNvSpPr>
            <a:spLocks noGrp="1"/>
          </p:cNvSpPr>
          <p:nvPr>
            <p:ph idx="1"/>
          </p:nvPr>
        </p:nvSpPr>
        <p:spPr>
          <a:xfrm>
            <a:off x="1874839" y="1650207"/>
            <a:ext cx="9209172" cy="49577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Redundancy may improve: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dirty="0"/>
              <a:t> </a:t>
            </a:r>
            <a:r>
              <a:rPr lang="en-US" sz="2320" dirty="0"/>
              <a:t>- reliability </a:t>
            </a:r>
          </a:p>
          <a:p>
            <a:pPr marL="899278" lvl="2" indent="-321457"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Superblocks in FFS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dirty="0"/>
              <a:t>- performance </a:t>
            </a:r>
            <a:endParaRPr lang="en-US" sz="2320" dirty="0"/>
          </a:p>
          <a:p>
            <a:pPr marL="899278" lvl="2" indent="-321457"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bitmaps</a:t>
            </a:r>
            <a:endParaRPr sz="232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But </a:t>
            </a:r>
            <a:r>
              <a:rPr sz="2531" dirty="0"/>
              <a:t>Redundancy </a:t>
            </a:r>
            <a:r>
              <a:rPr lang="en-US" sz="2531" dirty="0"/>
              <a:t>could </a:t>
            </a:r>
            <a:r>
              <a:rPr sz="2531" dirty="0"/>
              <a:t>hurt</a:t>
            </a:r>
            <a:r>
              <a:rPr lang="en-US" sz="2531" dirty="0"/>
              <a:t>!</a:t>
            </a:r>
            <a:endParaRPr sz="2531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dirty="0"/>
              <a:t> - capacity</a:t>
            </a:r>
            <a:endParaRPr lang="en-US" sz="2320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 - consistency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Redundancy implies certain combinations of values are (possibly) illegal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00" dirty="0">
                <a:solidFill>
                  <a:srgbClr val="C00000"/>
                </a:solidFill>
              </a:rPr>
              <a:t>Illegal combinations: inconsistency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endParaRPr sz="232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Consistency </a:t>
            </a:r>
            <a:r>
              <a:rPr sz="4556" dirty="0"/>
              <a:t>Example</a:t>
            </a:r>
            <a:r>
              <a:rPr lang="en-US" sz="4556" dirty="0"/>
              <a:t>s</a:t>
            </a:r>
            <a:endParaRPr sz="4556" dirty="0"/>
          </a:p>
        </p:txBody>
      </p:sp>
      <p:sp>
        <p:nvSpPr>
          <p:cNvPr id="270" name="Shape 270"/>
          <p:cNvSpPr>
            <a:spLocks noGrp="1"/>
          </p:cNvSpPr>
          <p:nvPr>
            <p:ph type="body" idx="4294967295"/>
          </p:nvPr>
        </p:nvSpPr>
        <p:spPr>
          <a:xfrm>
            <a:off x="1524000" y="1476748"/>
            <a:ext cx="7804547" cy="538125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latin typeface="Helvetica"/>
                <a:ea typeface="Helvetica"/>
                <a:cs typeface="Helvetica"/>
                <a:sym typeface="Helvetica"/>
              </a:rPr>
              <a:t>Assumptions: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sz="2320" dirty="0"/>
              <a:t>: field contains total blocks in FS.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dirty="0"/>
              <a:t>DATA = 1024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b="1" dirty="0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sz="2320" dirty="0"/>
              <a:t>: field contains pointer to data block.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dirty="0"/>
              <a:t>DATA in {0, 1, 2, …, 1023}</a:t>
            </a:r>
            <a:endParaRPr lang="en-US" sz="232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latin typeface="Helvetica"/>
                <a:ea typeface="Helvetica"/>
                <a:cs typeface="Helvetica"/>
                <a:sym typeface="Helvetica"/>
              </a:rPr>
              <a:t>Scenario 1: Consistent or not?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lang="en-US" sz="2320" dirty="0"/>
              <a:t>: field contains total blocks in FS.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DATA = 1024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b="1" dirty="0" err="1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lang="en-US" sz="2320" dirty="0"/>
              <a:t>: field contains pointer to data block.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DATA = 241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bg1"/>
                </a:solidFill>
              </a:rPr>
              <a:t>Consistent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12" b="1" dirty="0">
                <a:latin typeface="Helvetica"/>
                <a:ea typeface="Helvetica"/>
                <a:cs typeface="Helvetica"/>
                <a:sym typeface="Helvetica"/>
              </a:rPr>
              <a:t>Scenario 2: Consistent or not?</a:t>
            </a:r>
            <a:endParaRPr lang="en-US" sz="2742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b="1" dirty="0">
                <a:latin typeface="Helvetica"/>
                <a:ea typeface="Helvetica"/>
                <a:cs typeface="Helvetica"/>
                <a:sym typeface="Helvetica"/>
              </a:rPr>
              <a:t>Superblock</a:t>
            </a:r>
            <a:r>
              <a:rPr lang="en-US" sz="2320" dirty="0"/>
              <a:t>: field contains total blocks in FS.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DATA = 1024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b="1" dirty="0">
                <a:latin typeface="Helvetica"/>
                <a:ea typeface="Helvetica"/>
                <a:cs typeface="Helvetica"/>
                <a:sym typeface="Helvetica"/>
              </a:rPr>
              <a:t>node</a:t>
            </a:r>
            <a:r>
              <a:rPr lang="en-US" sz="2320" dirty="0"/>
              <a:t>: field contains pointer to data block.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DATA = 2345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bg1"/>
                </a:solidFill>
              </a:rPr>
              <a:t>Inconsistent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endParaRPr lang="en-US" sz="2531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endParaRPr sz="232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Why is consistency challenging?</a:t>
            </a:r>
            <a:endParaRPr sz="4556" dirty="0"/>
          </a:p>
        </p:txBody>
      </p:sp>
      <p:sp>
        <p:nvSpPr>
          <p:cNvPr id="279" name="Shape 279"/>
          <p:cNvSpPr>
            <a:spLocks noGrp="1"/>
          </p:cNvSpPr>
          <p:nvPr>
            <p:ph type="body" idx="4294967295"/>
          </p:nvPr>
        </p:nvSpPr>
        <p:spPr>
          <a:xfrm>
            <a:off x="1408670" y="1541488"/>
            <a:ext cx="9945130" cy="50508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File system </a:t>
            </a:r>
            <a:r>
              <a:rPr sz="2461" dirty="0"/>
              <a:t>may </a:t>
            </a:r>
            <a:r>
              <a:rPr lang="en-US" sz="2461" dirty="0"/>
              <a:t>perform </a:t>
            </a:r>
            <a:r>
              <a:rPr sz="2461" dirty="0"/>
              <a:t>several disk writes to redundant blocks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46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If file system is interrupted between writes, may leave data in inconsistent state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6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What can interrupt write operations?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 - power loss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 - kernel panic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 - reboot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6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Bad things that can happen: inconsistency, garbage data, data loss,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Question for You…</a:t>
            </a:r>
            <a:endParaRPr sz="4556" dirty="0"/>
          </a:p>
        </p:txBody>
      </p:sp>
      <p:sp>
        <p:nvSpPr>
          <p:cNvPr id="285" name="Shape 285"/>
          <p:cNvSpPr>
            <a:spLocks noGrp="1"/>
          </p:cNvSpPr>
          <p:nvPr>
            <p:ph type="body" idx="4294967295"/>
          </p:nvPr>
        </p:nvSpPr>
        <p:spPr>
          <a:xfrm>
            <a:off x="1524000" y="1553766"/>
            <a:ext cx="9485870" cy="51479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File system is </a:t>
            </a:r>
            <a:r>
              <a:rPr sz="2672" dirty="0"/>
              <a:t>appending to a file and must </a:t>
            </a:r>
            <a:r>
              <a:rPr lang="en-US" sz="2672" dirty="0"/>
              <a:t>update:</a:t>
            </a:r>
            <a:endParaRPr sz="2672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/>
              <a:t> - inode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/>
              <a:t> - data bitmap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/>
              <a:t> - data block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What happens if crash after only updating some</a:t>
            </a:r>
            <a:r>
              <a:rPr lang="en-US" sz="2672" dirty="0"/>
              <a:t> blocks?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1" dirty="0">
                <a:latin typeface="Helvetica"/>
                <a:ea typeface="Helvetica"/>
                <a:cs typeface="Helvetica"/>
                <a:sym typeface="Helvetica"/>
              </a:rPr>
              <a:t>a) 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bitmap</a:t>
            </a:r>
            <a:r>
              <a:rPr lang="en-US" sz="2601" dirty="0"/>
              <a:t>: 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b) 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rPr lang="en-US" sz="2601" dirty="0"/>
              <a:t>: 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c) </a:t>
            </a:r>
            <a:r>
              <a:rPr lang="en-US" sz="2601" b="1" dirty="0" err="1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lang="en-US" sz="2601" dirty="0"/>
              <a:t>: 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d) 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bitmap </a:t>
            </a:r>
            <a:r>
              <a:rPr lang="en-US" sz="2601" dirty="0"/>
              <a:t>and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 data</a:t>
            </a:r>
            <a:r>
              <a:rPr lang="en-US" sz="2601" dirty="0"/>
              <a:t>: 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e) 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bitmap </a:t>
            </a:r>
            <a:r>
              <a:rPr lang="en-US" sz="2601" dirty="0"/>
              <a:t>and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lang="en-US" sz="2601" b="1" dirty="0" err="1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lang="en-US" sz="2601" dirty="0"/>
              <a:t>: 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1" dirty="0"/>
              <a:t>f) </a:t>
            </a:r>
            <a:r>
              <a:rPr lang="en-US" sz="2601" b="1" dirty="0"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rPr lang="en-US" sz="2601" dirty="0"/>
              <a:t> and </a:t>
            </a:r>
            <a:r>
              <a:rPr lang="en-US" sz="2601" b="1" dirty="0" err="1">
                <a:latin typeface="Helvetica"/>
                <a:ea typeface="Helvetica"/>
                <a:cs typeface="Helvetica"/>
                <a:sym typeface="Helvetica"/>
              </a:rPr>
              <a:t>inode</a:t>
            </a:r>
            <a:r>
              <a:rPr lang="en-US" sz="2601" dirty="0"/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5065598" y="3688729"/>
            <a:ext cx="2044149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lost block &amp;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5048045" y="4169918"/>
            <a:ext cx="3324949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Data loss, but otherwise OK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5598" y="4601447"/>
            <a:ext cx="551625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to garbage (what?), </a:t>
            </a:r>
            <a:r>
              <a:rPr lang="en-US" sz="1969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file may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5598" y="4987612"/>
            <a:ext cx="4493538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lost block &amp; data (nothing can reach it)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60847" y="5372981"/>
            <a:ext cx="2016899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to garbage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8045" y="5852725"/>
            <a:ext cx="4323620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file may use (from bitmap)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How can file system fix Inconsistencies?</a:t>
            </a:r>
            <a:endParaRPr sz="4556" dirty="0"/>
          </a:p>
        </p:txBody>
      </p:sp>
      <p:sp>
        <p:nvSpPr>
          <p:cNvPr id="299" name="Shape 299"/>
          <p:cNvSpPr>
            <a:spLocks noGrp="1"/>
          </p:cNvSpPr>
          <p:nvPr>
            <p:ph type="body" idx="4294967295"/>
          </p:nvPr>
        </p:nvSpPr>
        <p:spPr>
          <a:xfrm>
            <a:off x="1524000" y="1554883"/>
            <a:ext cx="8745513" cy="48867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Solution #1: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320" dirty="0"/>
              <a:t>FSCK = file system checker</a:t>
            </a: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Strategy: </a:t>
            </a:r>
            <a:endParaRPr lang="en-US" sz="2531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After </a:t>
            </a:r>
            <a:r>
              <a:rPr sz="2320" dirty="0"/>
              <a:t>crash, scan whole disk for contradictions</a:t>
            </a:r>
            <a:r>
              <a:rPr lang="en-US" sz="2320" dirty="0"/>
              <a:t> and “fix” if needed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20" dirty="0"/>
              <a:t>Keep file system off-line until FSCK completes</a:t>
            </a: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For example, </a:t>
            </a:r>
            <a:r>
              <a:rPr lang="en-US" sz="2531" dirty="0"/>
              <a:t>how to tell if</a:t>
            </a:r>
            <a:r>
              <a:rPr sz="2531" dirty="0"/>
              <a:t> </a:t>
            </a:r>
            <a:r>
              <a:rPr lang="en-US" sz="2531" dirty="0"/>
              <a:t>data </a:t>
            </a:r>
            <a:r>
              <a:rPr sz="2531" dirty="0"/>
              <a:t>bitmap block </a:t>
            </a:r>
            <a:r>
              <a:rPr lang="en-US" sz="2531" dirty="0"/>
              <a:t>is consistent?</a:t>
            </a:r>
            <a:endParaRPr sz="253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531" dirty="0"/>
          </a:p>
        </p:txBody>
      </p:sp>
      <p:sp>
        <p:nvSpPr>
          <p:cNvPr id="2" name="Rectangle 1"/>
          <p:cNvSpPr/>
          <p:nvPr/>
        </p:nvSpPr>
        <p:spPr>
          <a:xfrm>
            <a:off x="1970181" y="5189070"/>
            <a:ext cx="8593044" cy="698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Read every valid </a:t>
            </a:r>
            <a:r>
              <a:rPr lang="en-US" sz="1969" dirty="0" err="1">
                <a:latin typeface="Arial" panose="020B0604020202020204" pitchFamily="34" charset="0"/>
                <a:cs typeface="Arial" panose="020B0604020202020204" pitchFamily="34" charset="0"/>
              </a:rPr>
              <a:t>inode+indirect</a:t>
            </a: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 block  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If pointer to data block, the corresponding bit should be 1; else bit is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 err="1"/>
              <a:t>F</a:t>
            </a:r>
            <a:r>
              <a:rPr sz="4556" dirty="0" err="1"/>
              <a:t>sck</a:t>
            </a:r>
            <a:r>
              <a:rPr lang="en-US" sz="4556" dirty="0"/>
              <a:t> Checks</a:t>
            </a:r>
            <a:endParaRPr sz="4556" dirty="0"/>
          </a:p>
        </p:txBody>
      </p:sp>
      <p:sp>
        <p:nvSpPr>
          <p:cNvPr id="302" name="Shape 302"/>
          <p:cNvSpPr>
            <a:spLocks noGrp="1"/>
          </p:cNvSpPr>
          <p:nvPr>
            <p:ph type="body" idx="4294967295"/>
          </p:nvPr>
        </p:nvSpPr>
        <p:spPr>
          <a:xfrm>
            <a:off x="1524000" y="1716733"/>
            <a:ext cx="8523387" cy="4875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Hundreds of types of checks over different fields…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Do superblocks match?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Do directories contain “.” and “..”?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Do number of dir entries equal </a:t>
            </a:r>
            <a:r>
              <a:rPr sz="2672" b="1" dirty="0"/>
              <a:t>inode link counts</a:t>
            </a:r>
            <a:r>
              <a:rPr sz="2672" dirty="0"/>
              <a:t>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Do different inodes ever point to </a:t>
            </a:r>
            <a:r>
              <a:rPr sz="2672" b="1" dirty="0"/>
              <a:t>same block</a:t>
            </a:r>
            <a:r>
              <a:rPr sz="2672" dirty="0"/>
              <a:t>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…</a:t>
            </a:r>
            <a:endParaRPr lang="en-US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How to solve problems?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 Count (example 1)</a:t>
            </a:r>
          </a:p>
        </p:txBody>
      </p:sp>
      <p:sp>
        <p:nvSpPr>
          <p:cNvPr id="308" name="Shape 308"/>
          <p:cNvSpPr/>
          <p:nvPr/>
        </p:nvSpPr>
        <p:spPr>
          <a:xfrm>
            <a:off x="3811026" y="1667146"/>
            <a:ext cx="1334929" cy="57975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09" name="Shape 309"/>
          <p:cNvSpPr/>
          <p:nvPr/>
        </p:nvSpPr>
        <p:spPr>
          <a:xfrm>
            <a:off x="3811026" y="3088235"/>
            <a:ext cx="1334929" cy="57975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10" name="Shape 310"/>
          <p:cNvSpPr/>
          <p:nvPr/>
        </p:nvSpPr>
        <p:spPr>
          <a:xfrm>
            <a:off x="6330435" y="1914684"/>
            <a:ext cx="2050540" cy="13819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11" name="Shape 311"/>
          <p:cNvSpPr/>
          <p:nvPr/>
        </p:nvSpPr>
        <p:spPr>
          <a:xfrm flipV="1">
            <a:off x="5140888" y="3063004"/>
            <a:ext cx="1197263" cy="33352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140888" y="1991441"/>
            <a:ext cx="1197263" cy="33352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8490" y="3976810"/>
            <a:ext cx="486864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fix to have consistent file system?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 Count (example 1)</a:t>
            </a:r>
          </a:p>
        </p:txBody>
      </p:sp>
      <p:sp>
        <p:nvSpPr>
          <p:cNvPr id="315" name="Shape 315"/>
          <p:cNvSpPr/>
          <p:nvPr/>
        </p:nvSpPr>
        <p:spPr>
          <a:xfrm>
            <a:off x="3811026" y="1667146"/>
            <a:ext cx="1334929" cy="57975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16" name="Shape 316"/>
          <p:cNvSpPr/>
          <p:nvPr/>
        </p:nvSpPr>
        <p:spPr>
          <a:xfrm>
            <a:off x="3811026" y="3088235"/>
            <a:ext cx="1334929" cy="57975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17" name="Shape 317"/>
          <p:cNvSpPr/>
          <p:nvPr/>
        </p:nvSpPr>
        <p:spPr>
          <a:xfrm>
            <a:off x="6330435" y="1914684"/>
            <a:ext cx="2050540" cy="13819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2</a:t>
            </a:r>
          </a:p>
        </p:txBody>
      </p:sp>
      <p:sp>
        <p:nvSpPr>
          <p:cNvPr id="318" name="Shape 318"/>
          <p:cNvSpPr/>
          <p:nvPr/>
        </p:nvSpPr>
        <p:spPr>
          <a:xfrm flipV="1">
            <a:off x="5140888" y="3063004"/>
            <a:ext cx="1197263" cy="33352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19" name="Shape 319"/>
          <p:cNvSpPr/>
          <p:nvPr/>
        </p:nvSpPr>
        <p:spPr>
          <a:xfrm>
            <a:off x="5140888" y="1991441"/>
            <a:ext cx="1197263" cy="33352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20" name="Shape 320"/>
          <p:cNvSpPr/>
          <p:nvPr/>
        </p:nvSpPr>
        <p:spPr>
          <a:xfrm>
            <a:off x="8637734" y="2624895"/>
            <a:ext cx="1255152" cy="379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fix!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Shape 24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Efficiency</a:t>
            </a:r>
          </a:p>
        </p:txBody>
      </p:sp>
      <p:sp>
        <p:nvSpPr>
          <p:cNvPr id="2461" name="Shape 2461"/>
          <p:cNvSpPr>
            <a:spLocks noGrp="1"/>
          </p:cNvSpPr>
          <p:nvPr>
            <p:ph type="body" idx="4294967295"/>
          </p:nvPr>
        </p:nvSpPr>
        <p:spPr>
          <a:xfrm>
            <a:off x="1873405" y="1737554"/>
            <a:ext cx="7804547" cy="3523878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dirty="0">
                <a:solidFill>
                  <a:srgbClr val="333333"/>
                </a:solidFill>
              </a:rPr>
              <a:t>How can we avoid this excessive I/O for basic ops?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0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dirty="0">
                <a:solidFill>
                  <a:srgbClr val="333333"/>
                </a:solidFill>
              </a:rPr>
              <a:t>Cache for: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dirty="0">
                <a:solidFill>
                  <a:srgbClr val="333333"/>
                </a:solidFill>
              </a:rPr>
              <a:t> - reads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dirty="0">
                <a:solidFill>
                  <a:srgbClr val="333333"/>
                </a:solidFill>
              </a:rPr>
              <a:t> - write buffering</a:t>
            </a:r>
          </a:p>
        </p:txBody>
      </p:sp>
    </p:spTree>
    <p:extLst>
      <p:ext uri="{BB962C8B-B14F-4D97-AF65-F5344CB8AC3E}">
        <p14:creationId xmlns:p14="http://schemas.microsoft.com/office/powerpoint/2010/main" val="2897770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 Count (example 2)</a:t>
            </a:r>
          </a:p>
        </p:txBody>
      </p:sp>
      <p:sp>
        <p:nvSpPr>
          <p:cNvPr id="323" name="Shape 323"/>
          <p:cNvSpPr/>
          <p:nvPr/>
        </p:nvSpPr>
        <p:spPr>
          <a:xfrm>
            <a:off x="8116372" y="1646794"/>
            <a:ext cx="2050540" cy="13819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16372" y="3329616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to fix???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 Count (example 2)</a:t>
            </a:r>
          </a:p>
        </p:txBody>
      </p:sp>
      <p:sp>
        <p:nvSpPr>
          <p:cNvPr id="332" name="Shape 332"/>
          <p:cNvSpPr/>
          <p:nvPr/>
        </p:nvSpPr>
        <p:spPr>
          <a:xfrm>
            <a:off x="8116372" y="1646794"/>
            <a:ext cx="2050540" cy="138194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33" name="Shape 333"/>
          <p:cNvSpPr/>
          <p:nvPr/>
        </p:nvSpPr>
        <p:spPr>
          <a:xfrm>
            <a:off x="5596963" y="1399256"/>
            <a:ext cx="1334929" cy="57975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Dir Entry</a:t>
            </a:r>
          </a:p>
        </p:txBody>
      </p:sp>
      <p:sp>
        <p:nvSpPr>
          <p:cNvPr id="334" name="Shape 334"/>
          <p:cNvSpPr/>
          <p:nvPr/>
        </p:nvSpPr>
        <p:spPr>
          <a:xfrm>
            <a:off x="6926825" y="1723551"/>
            <a:ext cx="1197264" cy="33352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35" name="Shape 335"/>
          <p:cNvSpPr/>
          <p:nvPr/>
        </p:nvSpPr>
        <p:spPr>
          <a:xfrm>
            <a:off x="7391336" y="1341852"/>
            <a:ext cx="445636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C00000"/>
                </a:solidFill>
              </a:rPr>
              <a:t>fix!</a:t>
            </a:r>
          </a:p>
        </p:txBody>
      </p:sp>
      <p:sp>
        <p:nvSpPr>
          <p:cNvPr id="336" name="Shape 336"/>
          <p:cNvSpPr/>
          <p:nvPr/>
        </p:nvSpPr>
        <p:spPr>
          <a:xfrm>
            <a:off x="1674783" y="2047725"/>
            <a:ext cx="7077258" cy="279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ls -l 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total 150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drwxr-xr-x  401 18432 Dec 31  1969 afs/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drwxr-xr-x.   2 4096  Nov  3 09:42 bin/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drwxr-xr-x.   5 4096  Aug  1 14:21 boot/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dr-xr-xr-x.  13 4096  Nov  3 09:41 lib/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dr-xr-xr-x.  10 12288 Nov  3 09:41 lib64/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FF0000"/>
                </a:solidFill>
                <a:latin typeface="Menlo"/>
                <a:ea typeface="Menlo"/>
                <a:cs typeface="Menlo"/>
                <a:sym typeface="Menlo"/>
              </a:rPr>
              <a:t>drwx------.   2 16384 Aug  1 10:57 lost+found/</a:t>
            </a:r>
            <a:endParaRPr sz="1969" dirty="0"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Data Bitmap</a:t>
            </a:r>
          </a:p>
        </p:txBody>
      </p:sp>
      <p:sp>
        <p:nvSpPr>
          <p:cNvPr id="339" name="Shape 339"/>
          <p:cNvSpPr/>
          <p:nvPr/>
        </p:nvSpPr>
        <p:spPr>
          <a:xfrm>
            <a:off x="3245884" y="1764344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40" name="Shape 340"/>
          <p:cNvSpPr/>
          <p:nvPr/>
        </p:nvSpPr>
        <p:spPr>
          <a:xfrm>
            <a:off x="6895576" y="1764344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41" name="Shape 341"/>
          <p:cNvSpPr/>
          <p:nvPr/>
        </p:nvSpPr>
        <p:spPr>
          <a:xfrm>
            <a:off x="5299216" y="2496666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3245884" y="3537762"/>
            <a:ext cx="2050540" cy="98962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data bitmap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0011001100</a:t>
            </a:r>
          </a:p>
        </p:txBody>
      </p:sp>
      <p:sp>
        <p:nvSpPr>
          <p:cNvPr id="343" name="Shape 343"/>
          <p:cNvSpPr/>
          <p:nvPr/>
        </p:nvSpPr>
        <p:spPr>
          <a:xfrm>
            <a:off x="3312546" y="4826464"/>
            <a:ext cx="193161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for block 123</a:t>
            </a:r>
          </a:p>
        </p:txBody>
      </p:sp>
      <p:sp>
        <p:nvSpPr>
          <p:cNvPr id="344" name="Shape 344"/>
          <p:cNvSpPr/>
          <p:nvPr/>
        </p:nvSpPr>
        <p:spPr>
          <a:xfrm flipV="1">
            <a:off x="4988167" y="4374727"/>
            <a:ext cx="1" cy="45869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92784" y="3805347"/>
            <a:ext cx="17700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How to fix?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Data Bitmap</a:t>
            </a:r>
          </a:p>
        </p:txBody>
      </p:sp>
      <p:sp>
        <p:nvSpPr>
          <p:cNvPr id="347" name="Shape 347"/>
          <p:cNvSpPr/>
          <p:nvPr/>
        </p:nvSpPr>
        <p:spPr>
          <a:xfrm>
            <a:off x="3245884" y="184307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48" name="Shape 348"/>
          <p:cNvSpPr/>
          <p:nvPr/>
        </p:nvSpPr>
        <p:spPr>
          <a:xfrm>
            <a:off x="6895576" y="184307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49" name="Shape 349"/>
          <p:cNvSpPr/>
          <p:nvPr/>
        </p:nvSpPr>
        <p:spPr>
          <a:xfrm>
            <a:off x="5299216" y="2575393"/>
            <a:ext cx="1593568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50" name="Shape 350"/>
          <p:cNvSpPr/>
          <p:nvPr/>
        </p:nvSpPr>
        <p:spPr>
          <a:xfrm>
            <a:off x="3245884" y="3616489"/>
            <a:ext cx="2050540" cy="98962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data bitmap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0011001101</a:t>
            </a:r>
          </a:p>
        </p:txBody>
      </p:sp>
      <p:sp>
        <p:nvSpPr>
          <p:cNvPr id="351" name="Shape 351"/>
          <p:cNvSpPr/>
          <p:nvPr/>
        </p:nvSpPr>
        <p:spPr>
          <a:xfrm>
            <a:off x="3339596" y="4905191"/>
            <a:ext cx="193161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for block 123</a:t>
            </a:r>
          </a:p>
        </p:txBody>
      </p:sp>
      <p:sp>
        <p:nvSpPr>
          <p:cNvPr id="352" name="Shape 352"/>
          <p:cNvSpPr/>
          <p:nvPr/>
        </p:nvSpPr>
        <p:spPr>
          <a:xfrm flipV="1">
            <a:off x="4988167" y="4453453"/>
            <a:ext cx="1" cy="458693"/>
          </a:xfrm>
          <a:prstGeom prst="line">
            <a:avLst/>
          </a:prstGeom>
          <a:ln w="38100">
            <a:solidFill>
              <a:srgbClr val="C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53" name="Shape 353"/>
          <p:cNvSpPr/>
          <p:nvPr/>
        </p:nvSpPr>
        <p:spPr>
          <a:xfrm>
            <a:off x="5399778" y="4015834"/>
            <a:ext cx="1550104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Duplicate Pointers</a:t>
            </a:r>
          </a:p>
        </p:txBody>
      </p:sp>
      <p:sp>
        <p:nvSpPr>
          <p:cNvPr id="366" name="Shape 366"/>
          <p:cNvSpPr/>
          <p:nvPr/>
        </p:nvSpPr>
        <p:spPr>
          <a:xfrm>
            <a:off x="3245884" y="2210464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67" name="Shape 367"/>
          <p:cNvSpPr/>
          <p:nvPr/>
        </p:nvSpPr>
        <p:spPr>
          <a:xfrm>
            <a:off x="6895576" y="2210464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68" name="Shape 368"/>
          <p:cNvSpPr/>
          <p:nvPr/>
        </p:nvSpPr>
        <p:spPr>
          <a:xfrm>
            <a:off x="5299216" y="2942786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69" name="Shape 369"/>
          <p:cNvSpPr/>
          <p:nvPr/>
        </p:nvSpPr>
        <p:spPr>
          <a:xfrm>
            <a:off x="3245884" y="3983882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70" name="Shape 370"/>
          <p:cNvSpPr/>
          <p:nvPr/>
        </p:nvSpPr>
        <p:spPr>
          <a:xfrm flipV="1">
            <a:off x="5308044" y="3389271"/>
            <a:ext cx="1584740" cy="1371876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extBox 1"/>
          <p:cNvSpPr txBox="1"/>
          <p:nvPr/>
        </p:nvSpPr>
        <p:spPr>
          <a:xfrm>
            <a:off x="6835938" y="4533921"/>
            <a:ext cx="2303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How to fix????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Duplicate Pointers</a:t>
            </a:r>
          </a:p>
        </p:txBody>
      </p:sp>
      <p:sp>
        <p:nvSpPr>
          <p:cNvPr id="373" name="Shape 373"/>
          <p:cNvSpPr/>
          <p:nvPr/>
        </p:nvSpPr>
        <p:spPr>
          <a:xfrm>
            <a:off x="3179505" y="243875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74" name="Shape 374"/>
          <p:cNvSpPr/>
          <p:nvPr/>
        </p:nvSpPr>
        <p:spPr>
          <a:xfrm>
            <a:off x="6829197" y="243875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75" name="Shape 375"/>
          <p:cNvSpPr/>
          <p:nvPr/>
        </p:nvSpPr>
        <p:spPr>
          <a:xfrm>
            <a:off x="5232837" y="3171074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6" name="Shape 376"/>
          <p:cNvSpPr/>
          <p:nvPr/>
        </p:nvSpPr>
        <p:spPr>
          <a:xfrm>
            <a:off x="3179505" y="4212169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77" name="Shape 377"/>
          <p:cNvSpPr/>
          <p:nvPr/>
        </p:nvSpPr>
        <p:spPr>
          <a:xfrm flipV="1">
            <a:off x="5241665" y="3617558"/>
            <a:ext cx="1584740" cy="1371876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8" name="Shape 378"/>
          <p:cNvSpPr/>
          <p:nvPr/>
        </p:nvSpPr>
        <p:spPr>
          <a:xfrm>
            <a:off x="6829197" y="4212169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789)</a:t>
            </a:r>
          </a:p>
        </p:txBody>
      </p:sp>
      <p:sp>
        <p:nvSpPr>
          <p:cNvPr id="381" name="Shape 381"/>
          <p:cNvSpPr/>
          <p:nvPr/>
        </p:nvSpPr>
        <p:spPr>
          <a:xfrm>
            <a:off x="8891340" y="3156397"/>
            <a:ext cx="769203" cy="1780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0" y="0"/>
                </a:moveTo>
                <a:cubicBezTo>
                  <a:pt x="21537" y="6705"/>
                  <a:pt x="21600" y="13905"/>
                  <a:pt x="190" y="21600"/>
                </a:cubicBezTo>
              </a:path>
            </a:pathLst>
          </a:custGeom>
          <a:ln w="508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380" name="Shape 380"/>
          <p:cNvSpPr/>
          <p:nvPr/>
        </p:nvSpPr>
        <p:spPr>
          <a:xfrm>
            <a:off x="9660543" y="2023386"/>
            <a:ext cx="642035" cy="42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20">
                <a:solidFill>
                  <a:srgbClr val="FFFFFF"/>
                </a:solidFill>
              </a:rPr>
              <a:t>copy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Duplicate Pointers</a:t>
            </a:r>
          </a:p>
        </p:txBody>
      </p:sp>
      <p:sp>
        <p:nvSpPr>
          <p:cNvPr id="392" name="Shape 392"/>
          <p:cNvSpPr/>
          <p:nvPr/>
        </p:nvSpPr>
        <p:spPr>
          <a:xfrm>
            <a:off x="3245884" y="2341677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93" name="Shape 393"/>
          <p:cNvSpPr/>
          <p:nvPr/>
        </p:nvSpPr>
        <p:spPr>
          <a:xfrm>
            <a:off x="6895576" y="2341677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94" name="Shape 394"/>
          <p:cNvSpPr/>
          <p:nvPr/>
        </p:nvSpPr>
        <p:spPr>
          <a:xfrm>
            <a:off x="5299216" y="3073999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5" name="Shape 395"/>
          <p:cNvSpPr/>
          <p:nvPr/>
        </p:nvSpPr>
        <p:spPr>
          <a:xfrm>
            <a:off x="3245884" y="4115095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96" name="Shape 396"/>
          <p:cNvSpPr/>
          <p:nvPr/>
        </p:nvSpPr>
        <p:spPr>
          <a:xfrm>
            <a:off x="5308044" y="4892359"/>
            <a:ext cx="1575913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7" name="Shape 397"/>
          <p:cNvSpPr/>
          <p:nvPr/>
        </p:nvSpPr>
        <p:spPr>
          <a:xfrm>
            <a:off x="6895576" y="4115095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789)</a:t>
            </a:r>
          </a:p>
        </p:txBody>
      </p:sp>
      <p:sp>
        <p:nvSpPr>
          <p:cNvPr id="398" name="Shape 398"/>
          <p:cNvSpPr/>
          <p:nvPr/>
        </p:nvSpPr>
        <p:spPr>
          <a:xfrm>
            <a:off x="5462849" y="4456671"/>
            <a:ext cx="1402628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fix!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37189" y="6030498"/>
            <a:ext cx="33473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But is this correct?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Bad Pointer</a:t>
            </a:r>
          </a:p>
        </p:txBody>
      </p:sp>
      <p:sp>
        <p:nvSpPr>
          <p:cNvPr id="401" name="Shape 401"/>
          <p:cNvSpPr/>
          <p:nvPr/>
        </p:nvSpPr>
        <p:spPr>
          <a:xfrm>
            <a:off x="3245884" y="2512252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402" name="Shape 402"/>
          <p:cNvSpPr/>
          <p:nvPr/>
        </p:nvSpPr>
        <p:spPr>
          <a:xfrm>
            <a:off x="3245884" y="4368366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super 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tot-blocks=8000</a:t>
            </a:r>
          </a:p>
        </p:txBody>
      </p:sp>
      <p:sp>
        <p:nvSpPr>
          <p:cNvPr id="403" name="Shape 403"/>
          <p:cNvSpPr/>
          <p:nvPr/>
        </p:nvSpPr>
        <p:spPr>
          <a:xfrm>
            <a:off x="5299216" y="3244574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6945086" y="3015741"/>
            <a:ext cx="700513" cy="410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9999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2155" y="4804294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to fix???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Bad Pointer</a:t>
            </a:r>
          </a:p>
        </p:txBody>
      </p:sp>
      <p:sp>
        <p:nvSpPr>
          <p:cNvPr id="407" name="Shape 407"/>
          <p:cNvSpPr/>
          <p:nvPr/>
        </p:nvSpPr>
        <p:spPr>
          <a:xfrm>
            <a:off x="3337733" y="2047050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408" name="Shape 408"/>
          <p:cNvSpPr/>
          <p:nvPr/>
        </p:nvSpPr>
        <p:spPr>
          <a:xfrm>
            <a:off x="3337733" y="3903164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super 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tot-blocks=8000</a:t>
            </a:r>
          </a:p>
        </p:txBody>
      </p:sp>
      <p:sp>
        <p:nvSpPr>
          <p:cNvPr id="409" name="Shape 409"/>
          <p:cNvSpPr/>
          <p:nvPr/>
        </p:nvSpPr>
        <p:spPr>
          <a:xfrm>
            <a:off x="5564544" y="2630063"/>
            <a:ext cx="4493218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fix!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(But is this correct?)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Problems with </a:t>
            </a:r>
            <a:r>
              <a:rPr sz="4556" dirty="0" err="1"/>
              <a:t>fsck</a:t>
            </a:r>
            <a:endParaRPr sz="4556" dirty="0"/>
          </a:p>
        </p:txBody>
      </p:sp>
      <p:sp>
        <p:nvSpPr>
          <p:cNvPr id="415" name="Shape 415"/>
          <p:cNvSpPr>
            <a:spLocks noGrp="1"/>
          </p:cNvSpPr>
          <p:nvPr>
            <p:ph type="body" idx="4294967295"/>
          </p:nvPr>
        </p:nvSpPr>
        <p:spPr>
          <a:xfrm>
            <a:off x="1524000" y="1489025"/>
            <a:ext cx="8675191" cy="50240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Problem 1: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Not always </a:t>
            </a:r>
            <a:r>
              <a:rPr sz="2461" dirty="0"/>
              <a:t>obvious how to </a:t>
            </a:r>
            <a:r>
              <a:rPr lang="en-US" sz="2461" dirty="0"/>
              <a:t>fix </a:t>
            </a:r>
            <a:r>
              <a:rPr sz="2461" dirty="0"/>
              <a:t>file system </a:t>
            </a:r>
            <a:r>
              <a:rPr lang="en-US" sz="2461" dirty="0"/>
              <a:t>image</a:t>
            </a:r>
            <a:endParaRPr sz="2461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2461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D</a:t>
            </a:r>
            <a:r>
              <a:rPr sz="2461" dirty="0"/>
              <a:t>on’t know “correct” state, just </a:t>
            </a:r>
            <a:r>
              <a:rPr lang="en-US" sz="2461" dirty="0"/>
              <a:t>a </a:t>
            </a:r>
            <a:r>
              <a:rPr sz="2461" dirty="0"/>
              <a:t>consistent</a:t>
            </a:r>
            <a:r>
              <a:rPr lang="en-US" sz="2461" dirty="0"/>
              <a:t> </a:t>
            </a:r>
            <a:r>
              <a:rPr sz="2461" dirty="0"/>
              <a:t>one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2461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461" dirty="0"/>
              <a:t>Easy way to get consistency: reformat disk!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Shape 2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Write Buffering</a:t>
            </a:r>
          </a:p>
        </p:txBody>
      </p:sp>
      <p:sp>
        <p:nvSpPr>
          <p:cNvPr id="2482" name="Shape 2482"/>
          <p:cNvSpPr>
            <a:spLocks noGrp="1"/>
          </p:cNvSpPr>
          <p:nvPr>
            <p:ph type="body" idx="4294967295"/>
          </p:nvPr>
        </p:nvSpPr>
        <p:spPr>
          <a:xfrm>
            <a:off x="1844289" y="1601656"/>
            <a:ext cx="7804547" cy="47661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Why does procrastination help?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Overwrites, deletes, scheduling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Shared structs (e.g., bitmaps+dirs) often overwritten.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We decide: how much to buffer, how long to buffer…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 - tradeoff</a:t>
            </a:r>
            <a:r>
              <a:rPr lang="en-US" sz="2531" dirty="0">
                <a:solidFill>
                  <a:srgbClr val="333333"/>
                </a:solidFill>
              </a:rPr>
              <a:t> durability vs. performance</a:t>
            </a:r>
            <a:endParaRPr sz="253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3812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Problem 2: </a:t>
            </a:r>
            <a:r>
              <a:rPr sz="4556" dirty="0" err="1"/>
              <a:t>fsck</a:t>
            </a:r>
            <a:r>
              <a:rPr sz="4556" dirty="0"/>
              <a:t> is very sl</a:t>
            </a:r>
            <a:r>
              <a:rPr lang="en-US" sz="4556" dirty="0"/>
              <a:t>ow</a:t>
            </a:r>
            <a:endParaRPr sz="4556" dirty="0"/>
          </a:p>
        </p:txBody>
      </p:sp>
      <p:sp>
        <p:nvSpPr>
          <p:cNvPr id="418" name="Shape 418"/>
          <p:cNvSpPr>
            <a:spLocks noGrp="1"/>
          </p:cNvSpPr>
          <p:nvPr>
            <p:ph type="body" idx="4294967295"/>
          </p:nvPr>
        </p:nvSpPr>
        <p:spPr>
          <a:xfrm>
            <a:off x="1524000" y="4665762"/>
            <a:ext cx="7804547" cy="492249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/>
              <a:t>Checking</a:t>
            </a:r>
            <a:r>
              <a:rPr sz="2672" dirty="0"/>
              <a:t> a 600GB disk takes ~70 minutes</a:t>
            </a:r>
          </a:p>
        </p:txBody>
      </p:sp>
      <p:pic>
        <p:nvPicPr>
          <p:cNvPr id="419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835132" y="1514638"/>
            <a:ext cx="4520149" cy="30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/>
        </p:nvSpPr>
        <p:spPr>
          <a:xfrm>
            <a:off x="2193727" y="5420951"/>
            <a:ext cx="7804547" cy="10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>
                <a:latin typeface="Helvetica" pitchFamily="2" charset="0"/>
              </a:rPr>
              <a:t>ffsck: The Fast File System Checker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406" dirty="0">
              <a:latin typeface="Helvetica" pitchFamily="2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>
                <a:latin typeface="Helvetica" pitchFamily="2" charset="0"/>
              </a:rPr>
              <a:t>Ao Ma, EMC Corporation and University of Wisconsin—Madison; Chris Dragga, </a:t>
            </a:r>
            <a:br>
              <a:rPr lang="en-US" sz="1406" dirty="0">
                <a:latin typeface="Helvetica" pitchFamily="2" charset="0"/>
              </a:rPr>
            </a:br>
            <a:r>
              <a:rPr sz="1406" dirty="0">
                <a:latin typeface="Helvetica" pitchFamily="2" charset="0"/>
              </a:rPr>
              <a:t>Andrea C. Arpaci-Dusseau, and Remzi H. Arpaci-Dusseau, University of Wisconsin—Madison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Consistency Solution #2: Journaling</a:t>
            </a:r>
            <a:endParaRPr sz="4556" dirty="0"/>
          </a:p>
        </p:txBody>
      </p:sp>
      <p:sp>
        <p:nvSpPr>
          <p:cNvPr id="425" name="Shape 425"/>
          <p:cNvSpPr>
            <a:spLocks noGrp="1"/>
          </p:cNvSpPr>
          <p:nvPr>
            <p:ph type="body" idx="4294967295"/>
          </p:nvPr>
        </p:nvSpPr>
        <p:spPr>
          <a:xfrm>
            <a:off x="1523999" y="1519163"/>
            <a:ext cx="9658865" cy="51602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Goals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Ok </a:t>
            </a:r>
            <a:r>
              <a:rPr sz="2461" dirty="0"/>
              <a:t>to do some </a:t>
            </a:r>
            <a:r>
              <a:rPr sz="2461" b="1" dirty="0"/>
              <a:t>recovery work </a:t>
            </a:r>
            <a:r>
              <a:rPr sz="2461" dirty="0"/>
              <a:t>after crash,</a:t>
            </a:r>
            <a:r>
              <a:rPr lang="en-US" sz="2461" dirty="0"/>
              <a:t> </a:t>
            </a:r>
            <a:r>
              <a:rPr sz="2461" dirty="0"/>
              <a:t>but not to read entire disk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461" dirty="0"/>
              <a:t>Don’t </a:t>
            </a:r>
            <a:r>
              <a:rPr lang="en-US" sz="2461" dirty="0"/>
              <a:t>move file system to just </a:t>
            </a:r>
            <a:r>
              <a:rPr sz="2461" dirty="0"/>
              <a:t>a</a:t>
            </a:r>
            <a:r>
              <a:rPr lang="en-US" sz="2461" dirty="0"/>
              <a:t>ny</a:t>
            </a:r>
            <a:r>
              <a:rPr sz="2461" dirty="0"/>
              <a:t> consistent state, get </a:t>
            </a:r>
            <a:r>
              <a:rPr lang="en-US" sz="2461" b="1" dirty="0"/>
              <a:t>correct </a:t>
            </a:r>
            <a:r>
              <a:rPr lang="en-US" sz="2461" dirty="0"/>
              <a:t>state (in most cases)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Strategy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Atomicity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ea typeface="Helvetica"/>
                <a:cs typeface="Helvetica"/>
                <a:sym typeface="Helvetica"/>
              </a:rPr>
              <a:t>Definition of atomicity for </a:t>
            </a:r>
            <a:r>
              <a:rPr lang="en-US" sz="2461" b="1" dirty="0">
                <a:ea typeface="Helvetica"/>
                <a:cs typeface="Helvetica"/>
                <a:sym typeface="Helvetica"/>
              </a:rPr>
              <a:t>concurrency</a:t>
            </a:r>
            <a:endParaRPr lang="en-US" sz="2461" b="1" dirty="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operations in critical sections are not interrupted by operations on related critical sections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ea typeface="Helvetica"/>
                <a:cs typeface="Helvetica"/>
                <a:sym typeface="Helvetica"/>
              </a:rPr>
              <a:t>Definition of atomicity for </a:t>
            </a:r>
            <a:r>
              <a:rPr lang="en-US" sz="2461" b="1" dirty="0">
                <a:ea typeface="Helvetica"/>
                <a:cs typeface="Helvetica"/>
                <a:sym typeface="Helvetica"/>
              </a:rPr>
              <a:t>persistence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collections of writes are not interrupted by crashes;  </a:t>
            </a:r>
            <a:br>
              <a:rPr lang="en-US" sz="2461" dirty="0"/>
            </a:br>
            <a:r>
              <a:rPr lang="en-US" sz="2461" dirty="0"/>
              <a:t>either (all new) or (all old) data is visible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246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4298170" y="3295153"/>
            <a:ext cx="3373016" cy="120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40302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Consistency vs Correctness</a:t>
            </a:r>
          </a:p>
        </p:txBody>
      </p:sp>
      <p:sp>
        <p:nvSpPr>
          <p:cNvPr id="470" name="Shape 470"/>
          <p:cNvSpPr>
            <a:spLocks noGrp="1"/>
          </p:cNvSpPr>
          <p:nvPr>
            <p:ph type="body" idx="4294967295"/>
          </p:nvPr>
        </p:nvSpPr>
        <p:spPr>
          <a:xfrm>
            <a:off x="2863453" y="1587252"/>
            <a:ext cx="7804547" cy="55029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Say a set of writes moves the disk from state A to B</a:t>
            </a:r>
          </a:p>
        </p:txBody>
      </p:sp>
      <p:sp>
        <p:nvSpPr>
          <p:cNvPr id="471" name="Shape 471"/>
          <p:cNvSpPr/>
          <p:nvPr/>
        </p:nvSpPr>
        <p:spPr>
          <a:xfrm>
            <a:off x="5024101" y="3630006"/>
            <a:ext cx="549911" cy="549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72" name="Shape 472"/>
          <p:cNvSpPr/>
          <p:nvPr/>
        </p:nvSpPr>
        <p:spPr>
          <a:xfrm>
            <a:off x="6582767" y="3630006"/>
            <a:ext cx="549911" cy="549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73" name="Shape 473"/>
          <p:cNvSpPr/>
          <p:nvPr/>
        </p:nvSpPr>
        <p:spPr>
          <a:xfrm>
            <a:off x="5610657" y="3897033"/>
            <a:ext cx="93546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5185154" y="2951932"/>
            <a:ext cx="196047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consistent states</a:t>
            </a:r>
          </a:p>
        </p:txBody>
      </p:sp>
      <p:sp>
        <p:nvSpPr>
          <p:cNvPr id="475" name="Shape 475"/>
          <p:cNvSpPr/>
          <p:nvPr/>
        </p:nvSpPr>
        <p:spPr>
          <a:xfrm>
            <a:off x="3074880" y="2830611"/>
            <a:ext cx="5819596" cy="175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5585841" y="2478659"/>
            <a:ext cx="107240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all states</a:t>
            </a:r>
          </a:p>
        </p:txBody>
      </p:sp>
      <p:sp>
        <p:nvSpPr>
          <p:cNvPr id="477" name="Shape 477"/>
          <p:cNvSpPr/>
          <p:nvPr/>
        </p:nvSpPr>
        <p:spPr>
          <a:xfrm>
            <a:off x="2082404" y="4812306"/>
            <a:ext cx="7804548" cy="113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fsck gives consistenc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Atomicity gives A or B.</a:t>
            </a:r>
          </a:p>
        </p:txBody>
      </p:sp>
      <p:sp>
        <p:nvSpPr>
          <p:cNvPr id="478" name="Shape 478"/>
          <p:cNvSpPr/>
          <p:nvPr/>
        </p:nvSpPr>
        <p:spPr>
          <a:xfrm>
            <a:off x="4466708" y="3835297"/>
            <a:ext cx="284117" cy="284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2879011" y="2840350"/>
            <a:ext cx="1608868" cy="105668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2519605" y="2472865"/>
            <a:ext cx="76142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Journaling: </a:t>
            </a:r>
            <a:r>
              <a:rPr sz="4556" dirty="0"/>
              <a:t>General Strategy</a:t>
            </a:r>
          </a:p>
        </p:txBody>
      </p:sp>
      <p:sp>
        <p:nvSpPr>
          <p:cNvPr id="486" name="Shape 486"/>
          <p:cNvSpPr>
            <a:spLocks noGrp="1"/>
          </p:cNvSpPr>
          <p:nvPr>
            <p:ph type="body" idx="4294967295"/>
          </p:nvPr>
        </p:nvSpPr>
        <p:spPr>
          <a:xfrm>
            <a:off x="1524000" y="1663154"/>
            <a:ext cx="7804547" cy="356964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Never delete ANY old data, until,</a:t>
            </a:r>
            <a:r>
              <a:rPr lang="en-US" sz="2672" dirty="0"/>
              <a:t> </a:t>
            </a:r>
            <a:r>
              <a:rPr sz="2672" dirty="0"/>
              <a:t>ALL new data is safely on disk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Ironically, adding redundancy</a:t>
            </a:r>
            <a:r>
              <a:rPr lang="en-US" sz="2672" dirty="0"/>
              <a:t> </a:t>
            </a:r>
            <a:r>
              <a:rPr sz="2672" dirty="0"/>
              <a:t>to fix the problem caused by redundancy.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489" name="Shape 489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490" name="Shape 490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91" name="Shape 491"/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</a:p>
        </p:txBody>
      </p:sp>
      <p:sp>
        <p:nvSpPr>
          <p:cNvPr id="492" name="Shape 492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493" name="Shape 493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494" name="Shape 494"/>
          <p:cNvSpPr/>
          <p:nvPr/>
        </p:nvSpPr>
        <p:spPr>
          <a:xfrm flipV="1">
            <a:off x="3705427" y="3295927"/>
            <a:ext cx="1397535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95" name="Shape 495"/>
          <p:cNvSpPr/>
          <p:nvPr/>
        </p:nvSpPr>
        <p:spPr>
          <a:xfrm>
            <a:off x="3810080" y="2908122"/>
            <a:ext cx="111344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98"/>
              <a:t>redundant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498" name="Shape 498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499" name="Shape 499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00" name="Shape 500"/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  <p:sp>
        <p:nvSpPr>
          <p:cNvPr id="501" name="Shape 501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02" name="Shape 502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03" name="Shape 503"/>
          <p:cNvSpPr/>
          <p:nvPr/>
        </p:nvSpPr>
        <p:spPr>
          <a:xfrm>
            <a:off x="7456022" y="3211514"/>
            <a:ext cx="3412217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Yes,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81032" y="2757783"/>
            <a:ext cx="3073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06" name="Shape 506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507" name="Shape 507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08" name="Shape 508"/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</a:p>
        </p:txBody>
      </p:sp>
      <p:sp>
        <p:nvSpPr>
          <p:cNvPr id="509" name="Shape 509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10" name="Shape 510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11" name="Shape 511"/>
          <p:cNvSpPr/>
          <p:nvPr/>
        </p:nvSpPr>
        <p:spPr>
          <a:xfrm>
            <a:off x="7549009" y="3209142"/>
            <a:ext cx="256320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bad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1032" y="2757783"/>
            <a:ext cx="3073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/>
              <a:t>Fight Redundancy with Redundancy</a:t>
            </a:r>
          </a:p>
        </p:txBody>
      </p:sp>
      <p:sp>
        <p:nvSpPr>
          <p:cNvPr id="514" name="Shape 514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515" name="Shape 515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16" name="Shape 516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17" name="Shape 517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18" name="Shape 518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19" name="Shape 519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1032" y="2757783"/>
            <a:ext cx="3073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crash?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B4A63636-DF45-ED4E-B403-B46251AB37F7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25" name="Shape 525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</a:t>
            </a:r>
            <a:r>
              <a:rPr sz="2672" dirty="0">
                <a:solidFill>
                  <a:srgbClr val="C00000"/>
                </a:solidFill>
              </a:rPr>
              <a:t>  </a:t>
            </a:r>
            <a:r>
              <a:rPr sz="2672" b="1" dirty="0">
                <a:solidFill>
                  <a:srgbClr val="C00000"/>
                </a:solidFill>
              </a:rPr>
              <a:t>With journal:</a:t>
            </a:r>
          </a:p>
        </p:txBody>
      </p:sp>
      <p:sp>
        <p:nvSpPr>
          <p:cNvPr id="526" name="Shape 526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27" name="Shape 527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28" name="Shape 528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29" name="Shape 529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30" name="Shape 530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1032" y="2757783"/>
            <a:ext cx="3073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crash?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AE8125F2-1EF7-1543-AE99-E42F9DA39AA9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33" name="Shape 533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34" name="Shape 534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35" name="Shape 535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36" name="Shape 536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37" name="Shape 537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38" name="Shape 538"/>
          <p:cNvSpPr/>
          <p:nvPr/>
        </p:nvSpPr>
        <p:spPr>
          <a:xfrm>
            <a:off x="2765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39" name="Shape 539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1EDF4C40-0451-0145-BC9D-EF2ADCA81D46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CB32-5898-7F5A-AE45-55D0EC6F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allocate file data to disk blocks?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D2A22-B957-8945-1D70-8A81809B3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1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>
                <a:latin typeface="Arial" panose="020B0604020202020204" pitchFamily="34" charset="0"/>
                <a:cs typeface="Arial" panose="020B0604020202020204" pitchFamily="34" charset="0"/>
              </a:rPr>
              <a:t>Fight Redundancy with Redundancy</a:t>
            </a:r>
          </a:p>
        </p:txBody>
      </p:sp>
      <p:sp>
        <p:nvSpPr>
          <p:cNvPr id="542" name="Shape 542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43" name="Shape 543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44" name="Shape 544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45" name="Shape 545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46" name="Shape 546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47" name="Shape 547"/>
          <p:cNvSpPr/>
          <p:nvPr/>
        </p:nvSpPr>
        <p:spPr>
          <a:xfrm>
            <a:off x="2765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48" name="Shape 548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549" name="Shape 549"/>
          <p:cNvSpPr/>
          <p:nvPr/>
        </p:nvSpPr>
        <p:spPr>
          <a:xfrm>
            <a:off x="5149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11" name="Shape 508">
            <a:extLst>
              <a:ext uri="{FF2B5EF4-FFF2-40B4-BE49-F238E27FC236}">
                <a16:creationId xmlns:a16="http://schemas.microsoft.com/office/drawing/2014/main" id="{185DEA06-528A-5D46-9CD8-D960493544E3}"/>
              </a:ext>
            </a:extLst>
          </p:cNvPr>
          <p:cNvSpPr/>
          <p:nvPr/>
        </p:nvSpPr>
        <p:spPr>
          <a:xfrm>
            <a:off x="4063244" y="2461637"/>
            <a:ext cx="639599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52" name="Shape 552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53" name="Shape 553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54" name="Shape 554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55" name="Shape 555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56" name="Shape 556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57" name="Shape 557"/>
          <p:cNvSpPr/>
          <p:nvPr/>
        </p:nvSpPr>
        <p:spPr>
          <a:xfrm>
            <a:off x="2765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58" name="Shape 558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559" name="Shape 559"/>
          <p:cNvSpPr/>
          <p:nvPr/>
        </p:nvSpPr>
        <p:spPr>
          <a:xfrm>
            <a:off x="5149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11" name="Shape 508">
            <a:extLst>
              <a:ext uri="{FF2B5EF4-FFF2-40B4-BE49-F238E27FC236}">
                <a16:creationId xmlns:a16="http://schemas.microsoft.com/office/drawing/2014/main" id="{3A81E934-1B06-564A-B432-9E75BB559289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62" name="Shape 562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63" name="Shape 563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64" name="Shape 564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  <p:sp>
        <p:nvSpPr>
          <p:cNvPr id="565" name="Shape 565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66" name="Shape 566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67" name="Shape 567"/>
          <p:cNvSpPr/>
          <p:nvPr/>
        </p:nvSpPr>
        <p:spPr>
          <a:xfrm>
            <a:off x="2765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68" name="Shape 568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569" name="Shape 569"/>
          <p:cNvSpPr/>
          <p:nvPr/>
        </p:nvSpPr>
        <p:spPr>
          <a:xfrm>
            <a:off x="5149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72" name="Shape 572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73" name="Shape 573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4" name="Shape 574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75" name="Shape 575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76" name="Shape 576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77" name="Shape 577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578" name="Shape 578"/>
          <p:cNvSpPr/>
          <p:nvPr/>
        </p:nvSpPr>
        <p:spPr>
          <a:xfrm>
            <a:off x="5149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B2C0D74A-D016-A742-B716-54DDC8E018C6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81" name="Shape 581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82" name="Shape 582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83" name="Shape 583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84" name="Shape 584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85" name="Shape 585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86" name="Shape 586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9" name="Shape 508">
            <a:extLst>
              <a:ext uri="{FF2B5EF4-FFF2-40B4-BE49-F238E27FC236}">
                <a16:creationId xmlns:a16="http://schemas.microsoft.com/office/drawing/2014/main" id="{7F453C5B-0407-684E-AD06-28AD5C317F6E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90" name="Shape 590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91" name="Shape 591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92" name="Shape 592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93" name="Shape 593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94" name="Shape 594"/>
          <p:cNvSpPr/>
          <p:nvPr/>
        </p:nvSpPr>
        <p:spPr>
          <a:xfrm>
            <a:off x="6806836" y="3042919"/>
            <a:ext cx="3634945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With journaling, it’s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always a good time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to crash!</a:t>
            </a:r>
          </a:p>
        </p:txBody>
      </p:sp>
      <p:sp>
        <p:nvSpPr>
          <p:cNvPr id="9" name="Shape 508">
            <a:extLst>
              <a:ext uri="{FF2B5EF4-FFF2-40B4-BE49-F238E27FC236}">
                <a16:creationId xmlns:a16="http://schemas.microsoft.com/office/drawing/2014/main" id="{DAA9A2A6-F05C-5947-8438-E1CF85B3EB28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Question for You…</a:t>
            </a:r>
            <a:endParaRPr sz="4556" dirty="0"/>
          </a:p>
        </p:txBody>
      </p:sp>
      <p:sp>
        <p:nvSpPr>
          <p:cNvPr id="600" name="Shape 600"/>
          <p:cNvSpPr>
            <a:spLocks noGrp="1"/>
          </p:cNvSpPr>
          <p:nvPr>
            <p:ph type="body" idx="4294967295"/>
          </p:nvPr>
        </p:nvSpPr>
        <p:spPr>
          <a:xfrm>
            <a:off x="2179216" y="1538392"/>
            <a:ext cx="8488784" cy="129145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Develop </a:t>
            </a:r>
            <a:r>
              <a:rPr sz="2672" dirty="0"/>
              <a:t>algorithm </a:t>
            </a:r>
            <a:r>
              <a:rPr lang="en-US" sz="2672" dirty="0"/>
              <a:t>to </a:t>
            </a:r>
            <a:r>
              <a:rPr sz="2672" dirty="0"/>
              <a:t>atomic</a:t>
            </a:r>
            <a:r>
              <a:rPr lang="en-US" sz="2672" dirty="0"/>
              <a:t>ally update two</a:t>
            </a:r>
            <a:r>
              <a:rPr sz="2672" dirty="0"/>
              <a:t> block</a:t>
            </a:r>
            <a:r>
              <a:rPr lang="en-US" sz="2672" dirty="0"/>
              <a:t>s:  </a:t>
            </a:r>
            <a:br>
              <a:rPr lang="en-US" sz="2672" dirty="0"/>
            </a:br>
            <a:r>
              <a:rPr lang="en-US" sz="2672" dirty="0"/>
              <a:t>Write 10 to block 0; write 5 to block 1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Assume these are only blocks in file system…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dirty="0"/>
          </a:p>
        </p:txBody>
      </p:sp>
      <p:graphicFrame>
        <p:nvGraphicFramePr>
          <p:cNvPr id="601" name="Table 601"/>
          <p:cNvGraphicFramePr/>
          <p:nvPr>
            <p:extLst>
              <p:ext uri="{D42A27DB-BD31-4B8C-83A1-F6EECF244321}">
                <p14:modId xmlns:p14="http://schemas.microsoft.com/office/powerpoint/2010/main" val="2322483504"/>
              </p:ext>
            </p:extLst>
          </p:nvPr>
        </p:nvGraphicFramePr>
        <p:xfrm>
          <a:off x="2308467" y="3868469"/>
          <a:ext cx="6384429" cy="1571624"/>
        </p:xfrm>
        <a:graphic>
          <a:graphicData uri="http://schemas.openxmlformats.org/drawingml/2006/table">
            <a:tbl>
              <a:tblPr firstRow="1" firstCol="1"/>
              <a:tblGrid>
                <a:gridCol w="69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extra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extra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extra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kern="12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57262" y="5759083"/>
            <a:ext cx="67896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Wrong algorithm leads to inconsistency states </a:t>
            </a: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(non-atomic updates)</a:t>
            </a:r>
          </a:p>
        </p:txBody>
      </p:sp>
      <p:sp>
        <p:nvSpPr>
          <p:cNvPr id="7" name="Shape 606"/>
          <p:cNvSpPr/>
          <p:nvPr/>
        </p:nvSpPr>
        <p:spPr>
          <a:xfrm>
            <a:off x="8970077" y="4613437"/>
            <a:ext cx="2460610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crash here!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56E05-C81E-1944-BF65-80E2A43F0A67}"/>
              </a:ext>
            </a:extLst>
          </p:cNvPr>
          <p:cNvSpPr txBox="1"/>
          <p:nvPr/>
        </p:nvSpPr>
        <p:spPr>
          <a:xfrm>
            <a:off x="2179216" y="2994836"/>
            <a:ext cx="7880106" cy="741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9" dirty="0">
                <a:latin typeface="Arial" panose="020B0604020202020204" pitchFamily="34" charset="0"/>
                <a:cs typeface="Arial" panose="020B0604020202020204" pitchFamily="34" charset="0"/>
              </a:rPr>
              <a:t>Usage Scenario: Block 0 stores Alice’s bank account;</a:t>
            </a:r>
          </a:p>
          <a:p>
            <a:pPr algn="l"/>
            <a:r>
              <a:rPr lang="en-US" sz="2109" dirty="0">
                <a:latin typeface="Arial" panose="020B0604020202020204" pitchFamily="34" charset="0"/>
                <a:cs typeface="Arial" panose="020B0604020202020204" pitchFamily="34" charset="0"/>
              </a:rPr>
              <a:t>Block 1 stores Bob’s bank account; transfer $2 from Alice to Bob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 build="p"/>
      <p:bldP spid="3" grpId="0"/>
      <p:bldP spid="7" grpId="0" animBg="1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Initial Solution: </a:t>
            </a:r>
            <a:r>
              <a:rPr sz="4556" dirty="0"/>
              <a:t>Journal New Data</a:t>
            </a:r>
          </a:p>
        </p:txBody>
      </p:sp>
      <p:graphicFrame>
        <p:nvGraphicFramePr>
          <p:cNvPr id="609" name="Table 609"/>
          <p:cNvGraphicFramePr/>
          <p:nvPr>
            <p:extLst>
              <p:ext uri="{D42A27DB-BD31-4B8C-83A1-F6EECF244321}">
                <p14:modId xmlns:p14="http://schemas.microsoft.com/office/powerpoint/2010/main" val="2165804491"/>
              </p:ext>
            </p:extLst>
          </p:nvPr>
        </p:nvGraphicFramePr>
        <p:xfrm>
          <a:off x="1838716" y="1696337"/>
          <a:ext cx="6384429" cy="3143248"/>
        </p:xfrm>
        <a:graphic>
          <a:graphicData uri="http://schemas.openxmlformats.org/drawingml/2006/table">
            <a:tbl>
              <a:tblPr firstRow="1" firstCol="1"/>
              <a:tblGrid>
                <a:gridCol w="69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2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J:2</a:t>
                      </a:r>
                      <a:endParaRPr sz="2100" b="1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J:3</a:t>
                      </a:r>
                      <a:endParaRPr sz="2100" b="1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J:valid:4</a:t>
                      </a:r>
                      <a:endParaRPr sz="2100" b="1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43316" y="2484820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Crash here?</a:t>
            </a: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 Old data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3027" y="3623440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Crash here?</a:t>
            </a: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New data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0339" y="5775190"/>
            <a:ext cx="93047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Usage Scenario: Block 0 stores Alice’s bank account;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Block 1 stores Bob’s bank account; transfer $2 from Alice to Bob</a:t>
            </a:r>
          </a:p>
        </p:txBody>
      </p:sp>
      <p:sp>
        <p:nvSpPr>
          <p:cNvPr id="5" name="Rectangle 4"/>
          <p:cNvSpPr/>
          <p:nvPr/>
        </p:nvSpPr>
        <p:spPr>
          <a:xfrm>
            <a:off x="2106613" y="5190004"/>
            <a:ext cx="797718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Note: Understand behavior if crash after each write…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body" idx="4294967295"/>
          </p:nvPr>
        </p:nvSpPr>
        <p:spPr>
          <a:xfrm>
            <a:off x="1228321" y="190872"/>
            <a:ext cx="9735358" cy="66671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sz="1969" b="1" dirty="0">
                <a:latin typeface="Menlo"/>
                <a:ea typeface="Menlo"/>
                <a:cs typeface="Menlo"/>
                <a:sym typeface="Menlo"/>
              </a:rPr>
              <a:t>update_accounts</a:t>
            </a:r>
            <a:r>
              <a:rPr sz="1969" dirty="0">
                <a:latin typeface="Menlo"/>
                <a:ea typeface="Menlo"/>
                <a:cs typeface="Menlo"/>
                <a:sym typeface="Menlo"/>
              </a:rPr>
              <a:t>(int cash1, int cash2)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write(cash1 to block 2) // Alice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write(cash2 to block 3) // Bob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write(1 to block 4)     // backup is safe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write(cash1 to block 0) // Alice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write(cash2 to block 1) // Bob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write(0 to block 4)     // discard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1969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sz="1969" b="1" dirty="0">
                <a:latin typeface="Menlo"/>
                <a:ea typeface="Menlo"/>
                <a:cs typeface="Menlo"/>
                <a:sym typeface="Menlo"/>
              </a:rPr>
              <a:t>recovery</a:t>
            </a:r>
            <a:r>
              <a:rPr sz="1969" dirty="0">
                <a:latin typeface="Menlo"/>
                <a:ea typeface="Menlo"/>
                <a:cs typeface="Menlo"/>
                <a:sym typeface="Menlo"/>
              </a:rPr>
              <a:t>()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if(read(block 4) == 1)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	write(read(block 2) to block 0) // restore Alice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	write(read(block 3) to block 1) // restore Bob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	write(0 to block 4)             // discard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Terminology</a:t>
            </a:r>
          </a:p>
        </p:txBody>
      </p:sp>
      <p:sp>
        <p:nvSpPr>
          <p:cNvPr id="617" name="Shape 617"/>
          <p:cNvSpPr>
            <a:spLocks noGrp="1"/>
          </p:cNvSpPr>
          <p:nvPr>
            <p:ph type="body" idx="4294967295"/>
          </p:nvPr>
        </p:nvSpPr>
        <p:spPr>
          <a:xfrm>
            <a:off x="2005087" y="1578322"/>
            <a:ext cx="8662913" cy="4970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E</a:t>
            </a:r>
            <a:r>
              <a:rPr sz="2672" dirty="0"/>
              <a:t>xtra blocks </a:t>
            </a:r>
            <a:r>
              <a:rPr lang="en-US" sz="2672" dirty="0"/>
              <a:t>are </a:t>
            </a:r>
            <a:r>
              <a:rPr sz="2672" dirty="0"/>
              <a:t>called a “journal”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The writes to </a:t>
            </a:r>
            <a:r>
              <a:rPr lang="en-US" sz="2672"/>
              <a:t>the journal</a:t>
            </a:r>
            <a:r>
              <a:rPr sz="2672"/>
              <a:t> </a:t>
            </a:r>
            <a:r>
              <a:rPr sz="2672" dirty="0"/>
              <a:t>are a “journal transaction”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The last </a:t>
            </a:r>
            <a:r>
              <a:rPr lang="en-US" sz="2672" dirty="0"/>
              <a:t>valid bit written is </a:t>
            </a:r>
            <a:r>
              <a:rPr sz="2672" dirty="0"/>
              <a:t>a “journal commit block”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41C0-0FE4-06A2-C6CB-25281B7D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layout of data matters!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356A-889B-1EE2-8627-5C5C2BFA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Positioning latency: disk rotation; seek</a:t>
            </a:r>
          </a:p>
          <a:p>
            <a:r>
              <a:rPr lang="en-US" dirty="0"/>
              <a:t>Sequential reads are faster than random reads</a:t>
            </a:r>
          </a:p>
        </p:txBody>
      </p:sp>
    </p:spTree>
    <p:extLst>
      <p:ext uri="{BB962C8B-B14F-4D97-AF65-F5344CB8AC3E}">
        <p14:creationId xmlns:p14="http://schemas.microsoft.com/office/powerpoint/2010/main" val="17354455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20F-1143-3A20-02F6-8BCACD4C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769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9C13-7C07-E222-091B-EF92AD76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889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2487-08E0-D984-E34C-DEAE0E8C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43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solidFill>
                  <a:srgbClr val="FFFFFF"/>
                </a:solidFill>
              </a:rPr>
              <a:t>Problem with Initial APPROACH: Journal Size</a:t>
            </a:r>
            <a:endParaRPr sz="4556" dirty="0">
              <a:solidFill>
                <a:srgbClr val="FFFFFF"/>
              </a:solidFill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4521638" y="201753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5164211" y="201753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5806784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6449357" y="201753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7091930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2140248" y="2604521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9" name="Shape 639"/>
          <p:cNvSpPr/>
          <p:nvPr/>
        </p:nvSpPr>
        <p:spPr>
          <a:xfrm>
            <a:off x="5211843" y="2604521"/>
            <a:ext cx="4408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N-1</a:t>
            </a:r>
          </a:p>
        </p:txBody>
      </p:sp>
      <p:sp>
        <p:nvSpPr>
          <p:cNvPr id="641" name="Shape 641"/>
          <p:cNvSpPr/>
          <p:nvPr/>
        </p:nvSpPr>
        <p:spPr>
          <a:xfrm>
            <a:off x="2593918" y="201753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3236491" y="201753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1951346" y="201753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7734503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45" name="Shape 645"/>
          <p:cNvSpPr/>
          <p:nvPr/>
        </p:nvSpPr>
        <p:spPr>
          <a:xfrm>
            <a:off x="8377076" y="201753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9019649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47" name="Shape 647"/>
          <p:cNvSpPr/>
          <p:nvPr/>
        </p:nvSpPr>
        <p:spPr>
          <a:xfrm>
            <a:off x="9662222" y="2017535"/>
            <a:ext cx="578433" cy="578433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48" name="Shape 648"/>
          <p:cNvSpPr/>
          <p:nvPr/>
        </p:nvSpPr>
        <p:spPr>
          <a:xfrm>
            <a:off x="3690760" y="2021903"/>
            <a:ext cx="955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49" name="Shape 649"/>
          <p:cNvSpPr/>
          <p:nvPr/>
        </p:nvSpPr>
        <p:spPr>
          <a:xfrm>
            <a:off x="5957366" y="2604521"/>
            <a:ext cx="23564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650" name="Shape 650"/>
          <p:cNvSpPr/>
          <p:nvPr/>
        </p:nvSpPr>
        <p:spPr>
          <a:xfrm>
            <a:off x="9759112" y="2603395"/>
            <a:ext cx="36388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2N</a:t>
            </a:r>
          </a:p>
        </p:txBody>
      </p:sp>
      <p:sp>
        <p:nvSpPr>
          <p:cNvPr id="651" name="Shape 651"/>
          <p:cNvSpPr/>
          <p:nvPr/>
        </p:nvSpPr>
        <p:spPr>
          <a:xfrm>
            <a:off x="8997773" y="2603395"/>
            <a:ext cx="56906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2N-1</a:t>
            </a:r>
          </a:p>
        </p:txBody>
      </p:sp>
      <p:sp>
        <p:nvSpPr>
          <p:cNvPr id="652" name="Shape 652"/>
          <p:cNvSpPr/>
          <p:nvPr/>
        </p:nvSpPr>
        <p:spPr>
          <a:xfrm>
            <a:off x="1914431" y="3294918"/>
            <a:ext cx="2111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Disadvantages?</a:t>
            </a:r>
          </a:p>
        </p:txBody>
      </p:sp>
      <p:sp>
        <p:nvSpPr>
          <p:cNvPr id="23" name="Shape 674"/>
          <p:cNvSpPr/>
          <p:nvPr/>
        </p:nvSpPr>
        <p:spPr>
          <a:xfrm>
            <a:off x="2460298" y="3893596"/>
            <a:ext cx="6427722" cy="778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- slightly &lt;</a:t>
            </a:r>
            <a:r>
              <a:rPr lang="en-US" sz="2531" dirty="0">
                <a:solidFill>
                  <a:schemeClr val="bg1"/>
                </a:solidFill>
              </a:rPr>
              <a:t> </a:t>
            </a:r>
            <a:r>
              <a:rPr sz="2531" dirty="0">
                <a:solidFill>
                  <a:schemeClr val="bg1"/>
                </a:solidFill>
              </a:rPr>
              <a:t>half of </a:t>
            </a:r>
            <a:r>
              <a:rPr lang="en-US" sz="2531" dirty="0">
                <a:solidFill>
                  <a:schemeClr val="bg1"/>
                </a:solidFill>
              </a:rPr>
              <a:t>disk </a:t>
            </a:r>
            <a:r>
              <a:rPr sz="2531" dirty="0">
                <a:solidFill>
                  <a:schemeClr val="bg1"/>
                </a:solidFill>
              </a:rPr>
              <a:t>spa</a:t>
            </a:r>
            <a:r>
              <a:rPr lang="en-US" sz="2531" dirty="0">
                <a:solidFill>
                  <a:schemeClr val="bg1"/>
                </a:solidFill>
              </a:rPr>
              <a:t>ce</a:t>
            </a:r>
            <a:r>
              <a:rPr sz="2531" dirty="0">
                <a:solidFill>
                  <a:schemeClr val="bg1"/>
                </a:solidFill>
              </a:rPr>
              <a:t> is usable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 - transactions copy all the data</a:t>
            </a:r>
            <a:r>
              <a:rPr lang="en-US" sz="2531" dirty="0">
                <a:solidFill>
                  <a:schemeClr val="bg1"/>
                </a:solidFill>
              </a:rPr>
              <a:t> (1/2 bandwidth!)</a:t>
            </a:r>
            <a:endParaRPr sz="253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solidFill>
                  <a:srgbClr val="FFFFFF"/>
                </a:solidFill>
              </a:rPr>
              <a:t>Fix #1: </a:t>
            </a:r>
            <a:r>
              <a:rPr sz="4556" dirty="0">
                <a:solidFill>
                  <a:srgbClr val="FFFFFF"/>
                </a:solidFill>
              </a:rPr>
              <a:t>Small Journals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body" idx="4294967295"/>
          </p:nvPr>
        </p:nvSpPr>
        <p:spPr>
          <a:xfrm>
            <a:off x="2146846" y="1589485"/>
            <a:ext cx="8521154" cy="48521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Still need to </a:t>
            </a:r>
            <a:r>
              <a:rPr lang="en-US" sz="2672" dirty="0"/>
              <a:t>first </a:t>
            </a:r>
            <a:r>
              <a:rPr sz="2672" dirty="0"/>
              <a:t>write all new data elsewhere</a:t>
            </a:r>
            <a:r>
              <a:rPr lang="en-US" sz="2672" dirty="0"/>
              <a:t> before overwriting new data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Goal: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Reuse </a:t>
            </a:r>
            <a:r>
              <a:rPr sz="2461" dirty="0"/>
              <a:t> </a:t>
            </a:r>
            <a:r>
              <a:rPr lang="en-US" sz="2461" dirty="0"/>
              <a:t>small area </a:t>
            </a:r>
            <a:r>
              <a:rPr sz="2461" dirty="0"/>
              <a:t>as backup for any block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How?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461" dirty="0"/>
              <a:t>Store block numbers in a transaction header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814" name="Shape 814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5" name="Shape 815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6" name="Shape 816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7" name="Shape 817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8" name="Shape 818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9" name="Shape 819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20" name="Shape 820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21" name="Shape 821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2" name="Shape 822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3" name="Shape 823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4" name="Shape 824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825" name="Shape 825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826" name="Shape 826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27" name="Shape 827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28" name="Shape 828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29" name="Shape 829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830" name="Shape 830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831" name="Shape 831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32" name="Shape 832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33" name="Shape 833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34" name="Shape 834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35" name="Shape 835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36" name="Shape 836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37" name="Shape 837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38" name="Shape 838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39" name="Shape 839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840" name="Shape 840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41" name="Shape 841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42" name="Shape 842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43" name="Shape 843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844" name="Shape 844"/>
          <p:cNvSpPr/>
          <p:nvPr/>
        </p:nvSpPr>
        <p:spPr>
          <a:xfrm>
            <a:off x="2690074" y="4066615"/>
            <a:ext cx="649312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write A to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dirty="0">
                <a:solidFill>
                  <a:srgbClr val="1497FC"/>
                </a:solidFill>
              </a:rPr>
              <a:t>block 5</a:t>
            </a:r>
            <a:r>
              <a:rPr sz="2531" dirty="0">
                <a:solidFill>
                  <a:schemeClr val="bg1"/>
                </a:solidFill>
              </a:rPr>
              <a:t>; write B to </a:t>
            </a:r>
            <a:r>
              <a:rPr sz="2531" dirty="0">
                <a:solidFill>
                  <a:srgbClr val="1497FC"/>
                </a:solidFill>
              </a:rPr>
              <a:t>block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913" name="Shape 913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14" name="Shape 914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15" name="Shape 915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16" name="Shape 916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17" name="Shape 917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18" name="Shape 918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19" name="Shape 919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20" name="Shape 920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21" name="Shape 921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22" name="Shape 922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23" name="Shape 923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924" name="Shape 924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25" name="Shape 925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26" name="Shape 926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27" name="Shape 927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28" name="Shape 928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29" name="Shape 929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30" name="Shape 930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31" name="Shape 931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32" name="Shape 932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33" name="Shape 933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34" name="Shape 934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35" name="Shape 935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36" name="Shape 936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37" name="Shape 937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38" name="Shape 938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39" name="Shape 939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943" name="Shape 943"/>
          <p:cNvSpPr/>
          <p:nvPr/>
        </p:nvSpPr>
        <p:spPr>
          <a:xfrm>
            <a:off x="2690074" y="4066615"/>
            <a:ext cx="649312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write A to </a:t>
            </a:r>
            <a:r>
              <a:rPr sz="2531" dirty="0">
                <a:solidFill>
                  <a:srgbClr val="0070C0"/>
                </a:solidFill>
              </a:rPr>
              <a:t>block 5</a:t>
            </a:r>
            <a:r>
              <a:rPr sz="2531" dirty="0">
                <a:solidFill>
                  <a:schemeClr val="bg1"/>
                </a:solidFill>
              </a:rPr>
              <a:t>; write B to </a:t>
            </a:r>
            <a:r>
              <a:rPr sz="2531" dirty="0">
                <a:solidFill>
                  <a:srgbClr val="0070C0"/>
                </a:solidFill>
              </a:rPr>
              <a:t>block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9065" y="5133194"/>
            <a:ext cx="3497624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>
                <a:solidFill>
                  <a:schemeClr val="bg1"/>
                </a:solidFill>
              </a:rPr>
              <a:t>Checkpoint: Writing new data to in-place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946" name="Shape 946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47" name="Shape 947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48" name="Shape 948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49" name="Shape 949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50" name="Shape 950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51" name="Shape 951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52" name="Shape 952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53" name="Shape 953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54" name="Shape 954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55" name="Shape 955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56" name="Shape 956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957" name="Shape 957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58" name="Shape 958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59" name="Shape 959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60" name="Shape 960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61" name="Shape 961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62" name="Shape 962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63" name="Shape 963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64" name="Shape 964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65" name="Shape 965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66" name="Shape 966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67" name="Shape 967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68" name="Shape 968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69" name="Shape 969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70" name="Shape 970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971" name="Shape 971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72" name="Shape 972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73" name="Shape 973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74" name="Shape 974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75" name="Shape 975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978" name="Shape 978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79" name="Shape 979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80" name="Shape 980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81" name="Shape 981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82" name="Shape 982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83" name="Shape 983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84" name="Shape 984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85" name="Shape 985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86" name="Shape 986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87" name="Shape 987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88" name="Shape 988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989" name="Shape 989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90" name="Shape 990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91" name="Shape 991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92" name="Shape 992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993" name="Shape 993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994" name="Shape 994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995" name="Shape 995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96" name="Shape 996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97" name="Shape 997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98" name="Shape 998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99" name="Shape 999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00" name="Shape 1000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01" name="Shape 1001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002" name="Shape 1002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003" name="Shape 1003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004" name="Shape 1004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05" name="Shape 1005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06" name="Shape 1006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07" name="Shape 1007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008" name="Shape 1008"/>
          <p:cNvSpPr/>
          <p:nvPr/>
        </p:nvSpPr>
        <p:spPr>
          <a:xfrm>
            <a:off x="2696837" y="4066615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>
                <a:solidFill>
                  <a:schemeClr val="bg1"/>
                </a:solidFill>
              </a:rPr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Shape 946">
            <a:extLst>
              <a:ext uri="{FF2B5EF4-FFF2-40B4-BE49-F238E27FC236}">
                <a16:creationId xmlns:a16="http://schemas.microsoft.com/office/drawing/2014/main" id="{46388B43-8206-C64A-A290-EF0E4CF95369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35" name="Shape 947">
            <a:extLst>
              <a:ext uri="{FF2B5EF4-FFF2-40B4-BE49-F238E27FC236}">
                <a16:creationId xmlns:a16="http://schemas.microsoft.com/office/drawing/2014/main" id="{92850A16-4726-C241-BC16-4D91FE578188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6" name="Shape 948">
            <a:extLst>
              <a:ext uri="{FF2B5EF4-FFF2-40B4-BE49-F238E27FC236}">
                <a16:creationId xmlns:a16="http://schemas.microsoft.com/office/drawing/2014/main" id="{84B1D444-624E-524E-9D1C-20C0A2AB341D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37" name="Shape 949">
            <a:extLst>
              <a:ext uri="{FF2B5EF4-FFF2-40B4-BE49-F238E27FC236}">
                <a16:creationId xmlns:a16="http://schemas.microsoft.com/office/drawing/2014/main" id="{A069310D-D605-B84D-A763-7CEB4075EC9F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38" name="Shape 950">
            <a:extLst>
              <a:ext uri="{FF2B5EF4-FFF2-40B4-BE49-F238E27FC236}">
                <a16:creationId xmlns:a16="http://schemas.microsoft.com/office/drawing/2014/main" id="{D965991E-9C89-FE45-8EC5-CA581E447F3E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39" name="Shape 951">
            <a:extLst>
              <a:ext uri="{FF2B5EF4-FFF2-40B4-BE49-F238E27FC236}">
                <a16:creationId xmlns:a16="http://schemas.microsoft.com/office/drawing/2014/main" id="{75FEC8FF-FB3F-F04B-A7CD-6ABAC9E9EBCF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Shape 952">
            <a:extLst>
              <a:ext uri="{FF2B5EF4-FFF2-40B4-BE49-F238E27FC236}">
                <a16:creationId xmlns:a16="http://schemas.microsoft.com/office/drawing/2014/main" id="{D7AD503D-043D-844E-B7A6-ED5559FAB6A3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" name="Shape 953">
            <a:extLst>
              <a:ext uri="{FF2B5EF4-FFF2-40B4-BE49-F238E27FC236}">
                <a16:creationId xmlns:a16="http://schemas.microsoft.com/office/drawing/2014/main" id="{B58A5007-DC39-5B49-AF96-B61577388342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42" name="Shape 954">
            <a:extLst>
              <a:ext uri="{FF2B5EF4-FFF2-40B4-BE49-F238E27FC236}">
                <a16:creationId xmlns:a16="http://schemas.microsoft.com/office/drawing/2014/main" id="{364460F1-6CB6-5346-A4F4-1D822C180A89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3" name="Shape 955">
            <a:extLst>
              <a:ext uri="{FF2B5EF4-FFF2-40B4-BE49-F238E27FC236}">
                <a16:creationId xmlns:a16="http://schemas.microsoft.com/office/drawing/2014/main" id="{B52DFEE3-9014-7E4A-AB43-9FACDDE16ED4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44" name="Shape 956">
            <a:extLst>
              <a:ext uri="{FF2B5EF4-FFF2-40B4-BE49-F238E27FC236}">
                <a16:creationId xmlns:a16="http://schemas.microsoft.com/office/drawing/2014/main" id="{D3E477E8-0E81-2249-83D7-D665BC440831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45" name="Shape 957">
            <a:extLst>
              <a:ext uri="{FF2B5EF4-FFF2-40B4-BE49-F238E27FC236}">
                <a16:creationId xmlns:a16="http://schemas.microsoft.com/office/drawing/2014/main" id="{56821670-EA03-B544-A2F3-1A7EBC719326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6" name="Shape 958">
            <a:extLst>
              <a:ext uri="{FF2B5EF4-FFF2-40B4-BE49-F238E27FC236}">
                <a16:creationId xmlns:a16="http://schemas.microsoft.com/office/drawing/2014/main" id="{E8E76D5F-23F3-8648-BD11-649645208D0E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7" name="Shape 959">
            <a:extLst>
              <a:ext uri="{FF2B5EF4-FFF2-40B4-BE49-F238E27FC236}">
                <a16:creationId xmlns:a16="http://schemas.microsoft.com/office/drawing/2014/main" id="{78E77A36-D92B-5F49-8FFD-5D769C4DEDF1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8" name="Shape 960">
            <a:extLst>
              <a:ext uri="{FF2B5EF4-FFF2-40B4-BE49-F238E27FC236}">
                <a16:creationId xmlns:a16="http://schemas.microsoft.com/office/drawing/2014/main" id="{85520F8F-FB25-264A-8139-FDE558AE07AE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" name="Shape 961">
            <a:extLst>
              <a:ext uri="{FF2B5EF4-FFF2-40B4-BE49-F238E27FC236}">
                <a16:creationId xmlns:a16="http://schemas.microsoft.com/office/drawing/2014/main" id="{313B4381-F8DD-494C-BB2B-3840AF8EA7E7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0" name="Shape 962">
            <a:extLst>
              <a:ext uri="{FF2B5EF4-FFF2-40B4-BE49-F238E27FC236}">
                <a16:creationId xmlns:a16="http://schemas.microsoft.com/office/drawing/2014/main" id="{93705B45-D2E7-4340-AA05-348C47A18BFA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1" name="Shape 963">
            <a:extLst>
              <a:ext uri="{FF2B5EF4-FFF2-40B4-BE49-F238E27FC236}">
                <a16:creationId xmlns:a16="http://schemas.microsoft.com/office/drawing/2014/main" id="{5C1B4420-FAE8-5A4F-9DED-E1265F90B5D0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52" name="Shape 964">
            <a:extLst>
              <a:ext uri="{FF2B5EF4-FFF2-40B4-BE49-F238E27FC236}">
                <a16:creationId xmlns:a16="http://schemas.microsoft.com/office/drawing/2014/main" id="{3CBD36B8-66DA-E446-B84B-E93313B21C0A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Shape 965">
            <a:extLst>
              <a:ext uri="{FF2B5EF4-FFF2-40B4-BE49-F238E27FC236}">
                <a16:creationId xmlns:a16="http://schemas.microsoft.com/office/drawing/2014/main" id="{35655DDB-0A6B-BF4C-97DD-A54490F009A2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4" name="Shape 966">
            <a:extLst>
              <a:ext uri="{FF2B5EF4-FFF2-40B4-BE49-F238E27FC236}">
                <a16:creationId xmlns:a16="http://schemas.microsoft.com/office/drawing/2014/main" id="{AEBF21AC-93EF-0F44-AA3B-B34EE42A067F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Shape 967">
            <a:extLst>
              <a:ext uri="{FF2B5EF4-FFF2-40B4-BE49-F238E27FC236}">
                <a16:creationId xmlns:a16="http://schemas.microsoft.com/office/drawing/2014/main" id="{AD711E5E-80B8-5E47-B12B-BDAC99BE2087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6" name="Shape 968">
            <a:extLst>
              <a:ext uri="{FF2B5EF4-FFF2-40B4-BE49-F238E27FC236}">
                <a16:creationId xmlns:a16="http://schemas.microsoft.com/office/drawing/2014/main" id="{5EE7ACBD-B31C-1949-B384-48209B91661B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7" name="Shape 969">
            <a:extLst>
              <a:ext uri="{FF2B5EF4-FFF2-40B4-BE49-F238E27FC236}">
                <a16:creationId xmlns:a16="http://schemas.microsoft.com/office/drawing/2014/main" id="{DBBA213A-4BDB-E345-84C0-4E9BA4E82204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8" name="Shape 970">
            <a:extLst>
              <a:ext uri="{FF2B5EF4-FFF2-40B4-BE49-F238E27FC236}">
                <a16:creationId xmlns:a16="http://schemas.microsoft.com/office/drawing/2014/main" id="{4B29AA78-B23D-5447-8CFE-D9840F1ED7A2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9" name="Shape 971">
            <a:extLst>
              <a:ext uri="{FF2B5EF4-FFF2-40B4-BE49-F238E27FC236}">
                <a16:creationId xmlns:a16="http://schemas.microsoft.com/office/drawing/2014/main" id="{4C56D682-D9CF-284D-9CA3-F2085D4E50EA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0" name="Shape 972">
            <a:extLst>
              <a:ext uri="{FF2B5EF4-FFF2-40B4-BE49-F238E27FC236}">
                <a16:creationId xmlns:a16="http://schemas.microsoft.com/office/drawing/2014/main" id="{00DBA5DE-90B3-CA48-B935-77B48946A938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" name="Shape 973">
            <a:extLst>
              <a:ext uri="{FF2B5EF4-FFF2-40B4-BE49-F238E27FC236}">
                <a16:creationId xmlns:a16="http://schemas.microsoft.com/office/drawing/2014/main" id="{B665DA5B-6E9F-794F-9DBB-FED538A35EDD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974">
            <a:extLst>
              <a:ext uri="{FF2B5EF4-FFF2-40B4-BE49-F238E27FC236}">
                <a16:creationId xmlns:a16="http://schemas.microsoft.com/office/drawing/2014/main" id="{3D2515A2-8BB9-7B49-97A0-5F0D786E99F1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975">
            <a:extLst>
              <a:ext uri="{FF2B5EF4-FFF2-40B4-BE49-F238E27FC236}">
                <a16:creationId xmlns:a16="http://schemas.microsoft.com/office/drawing/2014/main" id="{8C0086D7-B111-B94E-AC03-B1A1ACA2CBEA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1011" name="Shape 1011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12" name="Shape 1012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13" name="Shape 1013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14" name="Shape 1014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15" name="Shape 1015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16" name="Shape 1016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17" name="Shape 1017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18" name="Shape 1018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19" name="Shape 1019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20" name="Shape 1020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21" name="Shape 1021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22" name="Shape 1022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23" name="Shape 1023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24" name="Shape 1024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25" name="Shape 1025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26" name="Shape 1026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027" name="Shape 1027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028" name="Shape 1028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29" name="Shape 1029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0" name="Shape 1030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31" name="Shape 1031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32" name="Shape 1032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33" name="Shape 1033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34" name="Shape 1034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35" name="Shape 1035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36" name="Shape 1036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37" name="Shape 1037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38" name="Shape 1038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39" name="Shape 1039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40" name="Shape 1040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1041" name="Shape 1041"/>
          <p:cNvSpPr/>
          <p:nvPr/>
        </p:nvSpPr>
        <p:spPr>
          <a:xfrm>
            <a:off x="2696837" y="4066615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>
                <a:solidFill>
                  <a:schemeClr val="bg1"/>
                </a:solidFill>
              </a:rPr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Strategies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706" y="1504587"/>
            <a:ext cx="9695329" cy="502822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Many different approaches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Contiguous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Extent-based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Linked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File-allocation Tables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Indexed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Multi-level Indexed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Questions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Amount of fragmentation (internal and external)</a:t>
            </a:r>
            <a:br>
              <a:rPr lang="en-US" sz="1969" dirty="0"/>
            </a:br>
            <a:r>
              <a:rPr lang="en-US" sz="1969" dirty="0"/>
              <a:t>	 – free space that can’t be used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Ability to grow file over time?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Performance of sequential accesses (contiguous layout)?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Speed to find data blocks for random accesses?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Wasted space for meta-data overhead (everything that isn’t data)?</a:t>
            </a:r>
          </a:p>
          <a:p>
            <a:pPr lvl="2">
              <a:lnSpc>
                <a:spcPct val="90000"/>
              </a:lnSpc>
            </a:pPr>
            <a:r>
              <a:rPr lang="en-US" sz="1758" dirty="0"/>
              <a:t>Meta-data must be stored persistently too!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1044" name="Shape 1044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45" name="Shape 1045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46" name="Shape 1046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47" name="Shape 1047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48" name="Shape 1048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49" name="Shape 1049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50" name="Shape 1050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51" name="Shape 1051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52" name="Shape 1052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53" name="Shape 1053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54" name="Shape 1054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55" name="Shape 1055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56" name="Shape 1056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57" name="Shape 1057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58" name="Shape 1058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059" name="Shape 1059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060" name="Shape 1060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061" name="Shape 1061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62" name="Shape 1062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63" name="Shape 1063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64" name="Shape 1064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65" name="Shape 1065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66" name="Shape 1066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67" name="Shape 1067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068" name="Shape 1068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069" name="Shape 1069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070" name="Shape 1070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71" name="Shape 1071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72" name="Shape 1072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73" name="Shape 1073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34" name="Shape 1041">
            <a:extLst>
              <a:ext uri="{FF2B5EF4-FFF2-40B4-BE49-F238E27FC236}">
                <a16:creationId xmlns:a16="http://schemas.microsoft.com/office/drawing/2014/main" id="{2B778481-3BB7-4944-A620-A4CA702480D4}"/>
              </a:ext>
            </a:extLst>
          </p:cNvPr>
          <p:cNvSpPr/>
          <p:nvPr/>
        </p:nvSpPr>
        <p:spPr>
          <a:xfrm>
            <a:off x="2696837" y="4066615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>
                <a:solidFill>
                  <a:schemeClr val="bg1"/>
                </a:solidFill>
              </a:rPr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5" name="Shape 1016">
            <a:extLst>
              <a:ext uri="{FF2B5EF4-FFF2-40B4-BE49-F238E27FC236}">
                <a16:creationId xmlns:a16="http://schemas.microsoft.com/office/drawing/2014/main" id="{33988775-0EB1-F641-9EBC-CEFE6A3D0BDD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Shape 1017">
            <a:extLst>
              <a:ext uri="{FF2B5EF4-FFF2-40B4-BE49-F238E27FC236}">
                <a16:creationId xmlns:a16="http://schemas.microsoft.com/office/drawing/2014/main" id="{32FF96DF-EB48-8C4C-95E6-2013D4DD3976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Shape 1025">
            <a:extLst>
              <a:ext uri="{FF2B5EF4-FFF2-40B4-BE49-F238E27FC236}">
                <a16:creationId xmlns:a16="http://schemas.microsoft.com/office/drawing/2014/main" id="{0EA5222B-D56F-8349-A96D-5AA106CB0631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8" name="Shape 1026">
            <a:extLst>
              <a:ext uri="{FF2B5EF4-FFF2-40B4-BE49-F238E27FC236}">
                <a16:creationId xmlns:a16="http://schemas.microsoft.com/office/drawing/2014/main" id="{B92F901E-A2D8-294F-8344-8828B6B6CD72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9" name="Shape 1027">
            <a:extLst>
              <a:ext uri="{FF2B5EF4-FFF2-40B4-BE49-F238E27FC236}">
                <a16:creationId xmlns:a16="http://schemas.microsoft.com/office/drawing/2014/main" id="{867DB4A3-2A33-2A4F-B9F3-CE2BC7DAAB69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0" name="Shape 1029">
            <a:extLst>
              <a:ext uri="{FF2B5EF4-FFF2-40B4-BE49-F238E27FC236}">
                <a16:creationId xmlns:a16="http://schemas.microsoft.com/office/drawing/2014/main" id="{B6C8180A-9443-2E4A-A7F2-0A1D1DF6E27E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Shape 1030">
            <a:extLst>
              <a:ext uri="{FF2B5EF4-FFF2-40B4-BE49-F238E27FC236}">
                <a16:creationId xmlns:a16="http://schemas.microsoft.com/office/drawing/2014/main" id="{75B12B98-D973-404E-BBEF-2ED7FFC7FEC5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2" name="Shape 1031">
            <a:extLst>
              <a:ext uri="{FF2B5EF4-FFF2-40B4-BE49-F238E27FC236}">
                <a16:creationId xmlns:a16="http://schemas.microsoft.com/office/drawing/2014/main" id="{DF94EB30-D89B-0149-B7E9-19E0328B0C99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" name="Shape 1032">
            <a:extLst>
              <a:ext uri="{FF2B5EF4-FFF2-40B4-BE49-F238E27FC236}">
                <a16:creationId xmlns:a16="http://schemas.microsoft.com/office/drawing/2014/main" id="{75E19253-377F-2844-BCBF-3782317FBDD4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Shape 1033">
            <a:extLst>
              <a:ext uri="{FF2B5EF4-FFF2-40B4-BE49-F238E27FC236}">
                <a16:creationId xmlns:a16="http://schemas.microsoft.com/office/drawing/2014/main" id="{841C721B-6B4E-C949-8281-1E97563FDBB7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" name="Shape 1034">
            <a:extLst>
              <a:ext uri="{FF2B5EF4-FFF2-40B4-BE49-F238E27FC236}">
                <a16:creationId xmlns:a16="http://schemas.microsoft.com/office/drawing/2014/main" id="{3F34E5F1-FE4D-A544-A6AF-FBFF201CB8D0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6" name="Shape 1035">
            <a:extLst>
              <a:ext uri="{FF2B5EF4-FFF2-40B4-BE49-F238E27FC236}">
                <a16:creationId xmlns:a16="http://schemas.microsoft.com/office/drawing/2014/main" id="{1DDBC613-7E19-1B47-BC64-70109B9FFE84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7" name="Shape 1036">
            <a:extLst>
              <a:ext uri="{FF2B5EF4-FFF2-40B4-BE49-F238E27FC236}">
                <a16:creationId xmlns:a16="http://schemas.microsoft.com/office/drawing/2014/main" id="{ACDE24DC-9A1A-2147-8814-9F3F2EBE216D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8" name="Shape 1037">
            <a:extLst>
              <a:ext uri="{FF2B5EF4-FFF2-40B4-BE49-F238E27FC236}">
                <a16:creationId xmlns:a16="http://schemas.microsoft.com/office/drawing/2014/main" id="{5882BB96-83B3-C742-AF7C-C6B017E00DD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9" name="Shape 1038">
            <a:extLst>
              <a:ext uri="{FF2B5EF4-FFF2-40B4-BE49-F238E27FC236}">
                <a16:creationId xmlns:a16="http://schemas.microsoft.com/office/drawing/2014/main" id="{702E58EB-DC75-9048-9E3F-5030931A2A23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50" name="Shape 1039">
            <a:extLst>
              <a:ext uri="{FF2B5EF4-FFF2-40B4-BE49-F238E27FC236}">
                <a16:creationId xmlns:a16="http://schemas.microsoft.com/office/drawing/2014/main" id="{A0EAF98A-8CC7-CC4C-8C17-C6FD0F79F8F1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51" name="Shape 1040">
            <a:extLst>
              <a:ext uri="{FF2B5EF4-FFF2-40B4-BE49-F238E27FC236}">
                <a16:creationId xmlns:a16="http://schemas.microsoft.com/office/drawing/2014/main" id="{C1896450-290A-8048-841D-E7122FC80F1E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1077" name="Shape 1077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78" name="Shape 1078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79" name="Shape 1079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80" name="Shape 1080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81" name="Shape 1081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82" name="Shape 1082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83" name="Shape 1083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84" name="Shape 1084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85" name="Shape 1085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86" name="Shape 1086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87" name="Shape 1087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88" name="Shape 1088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89" name="Shape 1089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090" name="Shape 1090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91" name="Shape 1091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092" name="Shape 1092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093" name="Shape 1093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094" name="Shape 1094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95" name="Shape 1095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96" name="Shape 1096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97" name="Shape 1097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98" name="Shape 1098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99" name="Shape 1099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00" name="Shape 1100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101" name="Shape 1101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102" name="Shape 1102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103" name="Shape 1103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104" name="Shape 1104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105" name="Shape 1105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106" name="Shape 1106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107" name="Shape 1107"/>
          <p:cNvSpPr/>
          <p:nvPr/>
        </p:nvSpPr>
        <p:spPr>
          <a:xfrm>
            <a:off x="2612859" y="4066614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transaction: write C to </a:t>
            </a:r>
            <a:r>
              <a:rPr sz="2531">
                <a:solidFill>
                  <a:srgbClr val="1497FC"/>
                </a:solidFill>
              </a:rPr>
              <a:t>block 4</a:t>
            </a:r>
            <a:r>
              <a:rPr sz="2531">
                <a:solidFill>
                  <a:srgbClr val="FFFFFF"/>
                </a:solidFill>
              </a:rPr>
              <a:t>; write T to </a:t>
            </a:r>
            <a:r>
              <a:rPr sz="2531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Shape 1016">
            <a:extLst>
              <a:ext uri="{FF2B5EF4-FFF2-40B4-BE49-F238E27FC236}">
                <a16:creationId xmlns:a16="http://schemas.microsoft.com/office/drawing/2014/main" id="{E71AB840-D250-5943-ABE1-4E880041132F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Shape 1017">
            <a:extLst>
              <a:ext uri="{FF2B5EF4-FFF2-40B4-BE49-F238E27FC236}">
                <a16:creationId xmlns:a16="http://schemas.microsoft.com/office/drawing/2014/main" id="{E00E9CB1-C737-6B4B-BC67-2362031D603C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Shape 1025">
            <a:extLst>
              <a:ext uri="{FF2B5EF4-FFF2-40B4-BE49-F238E27FC236}">
                <a16:creationId xmlns:a16="http://schemas.microsoft.com/office/drawing/2014/main" id="{441997BF-39AE-8F4D-901D-BF04F0EE20CD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" name="Shape 1026">
            <a:extLst>
              <a:ext uri="{FF2B5EF4-FFF2-40B4-BE49-F238E27FC236}">
                <a16:creationId xmlns:a16="http://schemas.microsoft.com/office/drawing/2014/main" id="{4064A1F4-63C0-3A4E-9F10-CBF42C1B0803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Shape 1027">
            <a:extLst>
              <a:ext uri="{FF2B5EF4-FFF2-40B4-BE49-F238E27FC236}">
                <a16:creationId xmlns:a16="http://schemas.microsoft.com/office/drawing/2014/main" id="{149AFFDB-B736-E448-A1DF-DEF7B01BCBF4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9" name="Shape 1029">
            <a:extLst>
              <a:ext uri="{FF2B5EF4-FFF2-40B4-BE49-F238E27FC236}">
                <a16:creationId xmlns:a16="http://schemas.microsoft.com/office/drawing/2014/main" id="{D3AB5AC6-185D-1D45-8DFA-814002FB27ED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Shape 1030">
            <a:extLst>
              <a:ext uri="{FF2B5EF4-FFF2-40B4-BE49-F238E27FC236}">
                <a16:creationId xmlns:a16="http://schemas.microsoft.com/office/drawing/2014/main" id="{642CF0B0-E0C9-EB40-A7F7-CA63CFC6B781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" name="Shape 1031">
            <a:extLst>
              <a:ext uri="{FF2B5EF4-FFF2-40B4-BE49-F238E27FC236}">
                <a16:creationId xmlns:a16="http://schemas.microsoft.com/office/drawing/2014/main" id="{90A16F7C-ED61-FD47-BC8C-A50EC422CBB8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Shape 1032">
            <a:extLst>
              <a:ext uri="{FF2B5EF4-FFF2-40B4-BE49-F238E27FC236}">
                <a16:creationId xmlns:a16="http://schemas.microsoft.com/office/drawing/2014/main" id="{72FE9B72-8E83-4541-86B5-4F48CD4CB5E4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" name="Shape 1033">
            <a:extLst>
              <a:ext uri="{FF2B5EF4-FFF2-40B4-BE49-F238E27FC236}">
                <a16:creationId xmlns:a16="http://schemas.microsoft.com/office/drawing/2014/main" id="{FDEA6765-FAC3-D440-98EE-46E238C478F9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4" name="Shape 1034">
            <a:extLst>
              <a:ext uri="{FF2B5EF4-FFF2-40B4-BE49-F238E27FC236}">
                <a16:creationId xmlns:a16="http://schemas.microsoft.com/office/drawing/2014/main" id="{B79B52DE-08F8-7D42-B6B3-89E221AAA5B6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5" name="Shape 1035">
            <a:extLst>
              <a:ext uri="{FF2B5EF4-FFF2-40B4-BE49-F238E27FC236}">
                <a16:creationId xmlns:a16="http://schemas.microsoft.com/office/drawing/2014/main" id="{A3E2AF6E-FF2F-2E44-BA4E-0DF328751634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6" name="Shape 1036">
            <a:extLst>
              <a:ext uri="{FF2B5EF4-FFF2-40B4-BE49-F238E27FC236}">
                <a16:creationId xmlns:a16="http://schemas.microsoft.com/office/drawing/2014/main" id="{FC391371-7290-7A4E-BB12-D9AD1C5182D1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7" name="Shape 1037">
            <a:extLst>
              <a:ext uri="{FF2B5EF4-FFF2-40B4-BE49-F238E27FC236}">
                <a16:creationId xmlns:a16="http://schemas.microsoft.com/office/drawing/2014/main" id="{CC4FE885-9B2B-BC49-A6BE-F1C1BEAE26E4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8" name="Shape 1038">
            <a:extLst>
              <a:ext uri="{FF2B5EF4-FFF2-40B4-BE49-F238E27FC236}">
                <a16:creationId xmlns:a16="http://schemas.microsoft.com/office/drawing/2014/main" id="{340BA62E-7039-264B-91D0-B9C737797A40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9" name="Shape 1039">
            <a:extLst>
              <a:ext uri="{FF2B5EF4-FFF2-40B4-BE49-F238E27FC236}">
                <a16:creationId xmlns:a16="http://schemas.microsoft.com/office/drawing/2014/main" id="{0E03BBAF-CB7E-394A-B2F4-6C719CF5057C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50" name="Shape 1040">
            <a:extLst>
              <a:ext uri="{FF2B5EF4-FFF2-40B4-BE49-F238E27FC236}">
                <a16:creationId xmlns:a16="http://schemas.microsoft.com/office/drawing/2014/main" id="{ECCE556F-A9D6-5747-91E8-2D90D28FE2D7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51" name="Shape 1041">
            <a:extLst>
              <a:ext uri="{FF2B5EF4-FFF2-40B4-BE49-F238E27FC236}">
                <a16:creationId xmlns:a16="http://schemas.microsoft.com/office/drawing/2014/main" id="{AD1B6CE0-870F-1C41-A1D5-6AD29A5F93A1}"/>
              </a:ext>
            </a:extLst>
          </p:cNvPr>
          <p:cNvSpPr/>
          <p:nvPr/>
        </p:nvSpPr>
        <p:spPr>
          <a:xfrm>
            <a:off x="2696837" y="4066615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>
                <a:solidFill>
                  <a:schemeClr val="bg1"/>
                </a:solidFill>
              </a:rPr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1176" name="Shape 1176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77" name="Shape 1177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78" name="Shape 1178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179" name="Shape 1179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180" name="Shape 1180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181" name="Shape 1181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182" name="Shape 1182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83" name="Shape 1183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184" name="Shape 1184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85" name="Shape 1185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186" name="Shape 1186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187" name="Shape 1187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88" name="Shape 1188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189" name="Shape 1189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90" name="Shape 1190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191" name="Shape 1191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192" name="Shape 1192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193" name="Shape 1193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194" name="Shape 1194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95" name="Shape 1195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97" name="Shape 1197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98" name="Shape 1198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99" name="Shape 1199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200" name="Shape 1200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01" name="Shape 1201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202" name="Shape 1202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03" name="Shape 1203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04" name="Shape 1204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05" name="Shape 1205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206" name="Shape 1206"/>
          <p:cNvSpPr/>
          <p:nvPr/>
        </p:nvSpPr>
        <p:spPr>
          <a:xfrm>
            <a:off x="2612859" y="4066614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transaction: write C to </a:t>
            </a:r>
            <a:r>
              <a:rPr sz="2531">
                <a:solidFill>
                  <a:srgbClr val="1497FC"/>
                </a:solidFill>
              </a:rPr>
              <a:t>block 4</a:t>
            </a:r>
            <a:r>
              <a:rPr sz="2531">
                <a:solidFill>
                  <a:srgbClr val="FFFFFF"/>
                </a:solidFill>
              </a:rPr>
              <a:t>; write T to </a:t>
            </a:r>
            <a:r>
              <a:rPr sz="2531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39065" y="5145100"/>
            <a:ext cx="3497624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Checkpoint: Writing new data to in-place locations</a:t>
            </a:r>
          </a:p>
        </p:txBody>
      </p:sp>
      <p:sp>
        <p:nvSpPr>
          <p:cNvPr id="35" name="Shape 1041">
            <a:extLst>
              <a:ext uri="{FF2B5EF4-FFF2-40B4-BE49-F238E27FC236}">
                <a16:creationId xmlns:a16="http://schemas.microsoft.com/office/drawing/2014/main" id="{264C75B6-906E-A44A-8F31-BAEA453726BD}"/>
              </a:ext>
            </a:extLst>
          </p:cNvPr>
          <p:cNvSpPr/>
          <p:nvPr/>
        </p:nvSpPr>
        <p:spPr>
          <a:xfrm>
            <a:off x="2696837" y="4066615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>
                <a:solidFill>
                  <a:schemeClr val="bg1"/>
                </a:solidFill>
              </a:rPr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6" name="Shape 1082">
            <a:extLst>
              <a:ext uri="{FF2B5EF4-FFF2-40B4-BE49-F238E27FC236}">
                <a16:creationId xmlns:a16="http://schemas.microsoft.com/office/drawing/2014/main" id="{1C1D68E1-5212-CA40-B0FD-112C3139ED44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7" name="Shape 1083">
            <a:extLst>
              <a:ext uri="{FF2B5EF4-FFF2-40B4-BE49-F238E27FC236}">
                <a16:creationId xmlns:a16="http://schemas.microsoft.com/office/drawing/2014/main" id="{CCFA9DB9-F6C3-EC41-8B1D-355EF00F9662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8" name="Shape 1091">
            <a:extLst>
              <a:ext uri="{FF2B5EF4-FFF2-40B4-BE49-F238E27FC236}">
                <a16:creationId xmlns:a16="http://schemas.microsoft.com/office/drawing/2014/main" id="{6ECCB6FD-4D19-D242-BDF2-780D7FFD63A9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9" name="Shape 1092">
            <a:extLst>
              <a:ext uri="{FF2B5EF4-FFF2-40B4-BE49-F238E27FC236}">
                <a16:creationId xmlns:a16="http://schemas.microsoft.com/office/drawing/2014/main" id="{FEB58B64-1E7C-F144-A37A-FF08CC9F61B2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40" name="Shape 1093">
            <a:extLst>
              <a:ext uri="{FF2B5EF4-FFF2-40B4-BE49-F238E27FC236}">
                <a16:creationId xmlns:a16="http://schemas.microsoft.com/office/drawing/2014/main" id="{ECF3FCCB-12F0-1E46-BEDD-858F7BB48CE0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1" name="Shape 1095">
            <a:extLst>
              <a:ext uri="{FF2B5EF4-FFF2-40B4-BE49-F238E27FC236}">
                <a16:creationId xmlns:a16="http://schemas.microsoft.com/office/drawing/2014/main" id="{E2279BEF-5B4E-6F41-966C-A8AFD4145D04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2" name="Shape 1096">
            <a:extLst>
              <a:ext uri="{FF2B5EF4-FFF2-40B4-BE49-F238E27FC236}">
                <a16:creationId xmlns:a16="http://schemas.microsoft.com/office/drawing/2014/main" id="{71820073-2023-D64F-B3E1-9690E8E3A8D7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3" name="Shape 1097">
            <a:extLst>
              <a:ext uri="{FF2B5EF4-FFF2-40B4-BE49-F238E27FC236}">
                <a16:creationId xmlns:a16="http://schemas.microsoft.com/office/drawing/2014/main" id="{FC7545D7-3CD9-6349-8E7F-95966CDDB09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4" name="Shape 1098">
            <a:extLst>
              <a:ext uri="{FF2B5EF4-FFF2-40B4-BE49-F238E27FC236}">
                <a16:creationId xmlns:a16="http://schemas.microsoft.com/office/drawing/2014/main" id="{74DED6AF-C9AC-384A-A8A3-9DF6B823BC6E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5" name="Shape 1099">
            <a:extLst>
              <a:ext uri="{FF2B5EF4-FFF2-40B4-BE49-F238E27FC236}">
                <a16:creationId xmlns:a16="http://schemas.microsoft.com/office/drawing/2014/main" id="{3C061EE7-799A-5B4E-91F0-7CC595C21349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6" name="Shape 1100">
            <a:extLst>
              <a:ext uri="{FF2B5EF4-FFF2-40B4-BE49-F238E27FC236}">
                <a16:creationId xmlns:a16="http://schemas.microsoft.com/office/drawing/2014/main" id="{817B2D3F-6BEF-5643-AC46-9D3DECADB024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7" name="Shape 1101">
            <a:extLst>
              <a:ext uri="{FF2B5EF4-FFF2-40B4-BE49-F238E27FC236}">
                <a16:creationId xmlns:a16="http://schemas.microsoft.com/office/drawing/2014/main" id="{DE3D1D67-65BB-8545-9E03-9B681F3F69DC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8" name="Shape 1102">
            <a:extLst>
              <a:ext uri="{FF2B5EF4-FFF2-40B4-BE49-F238E27FC236}">
                <a16:creationId xmlns:a16="http://schemas.microsoft.com/office/drawing/2014/main" id="{79C6E6FC-C2E6-7948-819C-142CDA0FE7ED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9" name="Shape 1016">
            <a:extLst>
              <a:ext uri="{FF2B5EF4-FFF2-40B4-BE49-F238E27FC236}">
                <a16:creationId xmlns:a16="http://schemas.microsoft.com/office/drawing/2014/main" id="{A51A261A-AE88-724A-9837-96D51AE90A37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0" name="Shape 1017">
            <a:extLst>
              <a:ext uri="{FF2B5EF4-FFF2-40B4-BE49-F238E27FC236}">
                <a16:creationId xmlns:a16="http://schemas.microsoft.com/office/drawing/2014/main" id="{8A4CAE6A-45BB-EE4D-8DBB-53873D55B48C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1" name="Shape 1025">
            <a:extLst>
              <a:ext uri="{FF2B5EF4-FFF2-40B4-BE49-F238E27FC236}">
                <a16:creationId xmlns:a16="http://schemas.microsoft.com/office/drawing/2014/main" id="{222235DD-8204-104A-BD23-895AE74EDCE6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2" name="Shape 1026">
            <a:extLst>
              <a:ext uri="{FF2B5EF4-FFF2-40B4-BE49-F238E27FC236}">
                <a16:creationId xmlns:a16="http://schemas.microsoft.com/office/drawing/2014/main" id="{A8805764-6C59-9F48-AE0D-3A63B537EFAC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3" name="Shape 1027">
            <a:extLst>
              <a:ext uri="{FF2B5EF4-FFF2-40B4-BE49-F238E27FC236}">
                <a16:creationId xmlns:a16="http://schemas.microsoft.com/office/drawing/2014/main" id="{0DE84A8F-06CE-8949-85C3-1A2760D15E31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4" name="Shape 1029">
            <a:extLst>
              <a:ext uri="{FF2B5EF4-FFF2-40B4-BE49-F238E27FC236}">
                <a16:creationId xmlns:a16="http://schemas.microsoft.com/office/drawing/2014/main" id="{835A3CD9-79F9-AD44-ACCD-573900F7E5FF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Shape 1030">
            <a:extLst>
              <a:ext uri="{FF2B5EF4-FFF2-40B4-BE49-F238E27FC236}">
                <a16:creationId xmlns:a16="http://schemas.microsoft.com/office/drawing/2014/main" id="{565DCA04-AA35-ED42-A213-9681C96021B7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Shape 1031">
            <a:extLst>
              <a:ext uri="{FF2B5EF4-FFF2-40B4-BE49-F238E27FC236}">
                <a16:creationId xmlns:a16="http://schemas.microsoft.com/office/drawing/2014/main" id="{C28D37EC-21B3-3346-8F03-E65C03165CB3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7" name="Shape 1032">
            <a:extLst>
              <a:ext uri="{FF2B5EF4-FFF2-40B4-BE49-F238E27FC236}">
                <a16:creationId xmlns:a16="http://schemas.microsoft.com/office/drawing/2014/main" id="{D26F9165-5CBB-E243-9C6F-F20284F1F239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" name="Shape 1033">
            <a:extLst>
              <a:ext uri="{FF2B5EF4-FFF2-40B4-BE49-F238E27FC236}">
                <a16:creationId xmlns:a16="http://schemas.microsoft.com/office/drawing/2014/main" id="{8117B1E8-DAF7-4540-BAE5-D7446411F141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" name="Shape 1034">
            <a:extLst>
              <a:ext uri="{FF2B5EF4-FFF2-40B4-BE49-F238E27FC236}">
                <a16:creationId xmlns:a16="http://schemas.microsoft.com/office/drawing/2014/main" id="{84B0EB26-76D8-1342-AED3-E05632650833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0" name="Shape 1035">
            <a:extLst>
              <a:ext uri="{FF2B5EF4-FFF2-40B4-BE49-F238E27FC236}">
                <a16:creationId xmlns:a16="http://schemas.microsoft.com/office/drawing/2014/main" id="{655B78F0-0E9D-404E-8380-2436EF6A3400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1" name="Shape 1036">
            <a:extLst>
              <a:ext uri="{FF2B5EF4-FFF2-40B4-BE49-F238E27FC236}">
                <a16:creationId xmlns:a16="http://schemas.microsoft.com/office/drawing/2014/main" id="{02E18A16-F528-9E42-A4A2-947B6363B516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2" name="Shape 1037">
            <a:extLst>
              <a:ext uri="{FF2B5EF4-FFF2-40B4-BE49-F238E27FC236}">
                <a16:creationId xmlns:a16="http://schemas.microsoft.com/office/drawing/2014/main" id="{FBC6B0B6-BD9C-2A49-AD1E-91FCF4F1DE60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" name="Shape 1038">
            <a:extLst>
              <a:ext uri="{FF2B5EF4-FFF2-40B4-BE49-F238E27FC236}">
                <a16:creationId xmlns:a16="http://schemas.microsoft.com/office/drawing/2014/main" id="{B82E1D50-4828-7A4E-B07F-6BD883BEBF0C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4" name="Shape 1039">
            <a:extLst>
              <a:ext uri="{FF2B5EF4-FFF2-40B4-BE49-F238E27FC236}">
                <a16:creationId xmlns:a16="http://schemas.microsoft.com/office/drawing/2014/main" id="{FCF68EEC-B37E-9448-87AD-C02E00828931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5" name="Shape 1040">
            <a:extLst>
              <a:ext uri="{FF2B5EF4-FFF2-40B4-BE49-F238E27FC236}">
                <a16:creationId xmlns:a16="http://schemas.microsoft.com/office/drawing/2014/main" id="{16E47F6B-F86B-7C46-9BDD-EC93797B4799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New Layout</a:t>
            </a:r>
          </a:p>
        </p:txBody>
      </p:sp>
      <p:sp>
        <p:nvSpPr>
          <p:cNvPr id="1209" name="Shape 1209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210" name="Shape 1210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11" name="Shape 1211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212" name="Shape 1212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213" name="Shape 1213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214" name="Shape 1214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15" name="Shape 1215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16" name="Shape 1216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217" name="Shape 1217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18" name="Shape 1218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219" name="Shape 1219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220" name="Shape 1220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221" name="Shape 1221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222" name="Shape 1222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23" name="Shape 1223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224" name="Shape 1224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225" name="Shape 1225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226" name="Shape 1226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227" name="Shape 1227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28" name="Shape 1228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29" name="Shape 1229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230" name="Shape 1230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31" name="Shape 1231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32" name="Shape 1232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233" name="Shape 1233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34" name="Shape 1234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235" name="Shape 1235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36" name="Shape 1236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37" name="Shape 1237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38" name="Shape 1238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239" name="Shape 1239"/>
          <p:cNvSpPr/>
          <p:nvPr/>
        </p:nvSpPr>
        <p:spPr>
          <a:xfrm>
            <a:off x="2612859" y="4066614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transaction: write C to </a:t>
            </a:r>
            <a:r>
              <a:rPr sz="2531">
                <a:solidFill>
                  <a:srgbClr val="1497FC"/>
                </a:solidFill>
              </a:rPr>
              <a:t>block 4</a:t>
            </a:r>
            <a:r>
              <a:rPr sz="2531">
                <a:solidFill>
                  <a:srgbClr val="FFFFFF"/>
                </a:solidFill>
              </a:rPr>
              <a:t>; write T to </a:t>
            </a:r>
            <a:r>
              <a:rPr sz="2531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Shape 1181">
            <a:extLst>
              <a:ext uri="{FF2B5EF4-FFF2-40B4-BE49-F238E27FC236}">
                <a16:creationId xmlns:a16="http://schemas.microsoft.com/office/drawing/2014/main" id="{FCA4E290-9892-6440-A68D-3E6335AC8FF8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5" name="Shape 1182">
            <a:extLst>
              <a:ext uri="{FF2B5EF4-FFF2-40B4-BE49-F238E27FC236}">
                <a16:creationId xmlns:a16="http://schemas.microsoft.com/office/drawing/2014/main" id="{E5175CDC-B19D-C24C-9B62-234CB72402D8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6" name="Shape 1190">
            <a:extLst>
              <a:ext uri="{FF2B5EF4-FFF2-40B4-BE49-F238E27FC236}">
                <a16:creationId xmlns:a16="http://schemas.microsoft.com/office/drawing/2014/main" id="{7410C868-4D0E-FA4D-B660-D50D0E061C4B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Shape 1191">
            <a:extLst>
              <a:ext uri="{FF2B5EF4-FFF2-40B4-BE49-F238E27FC236}">
                <a16:creationId xmlns:a16="http://schemas.microsoft.com/office/drawing/2014/main" id="{C9DB6045-7B67-9840-B10B-DFE98B8BBE4F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38" name="Shape 1192">
            <a:extLst>
              <a:ext uri="{FF2B5EF4-FFF2-40B4-BE49-F238E27FC236}">
                <a16:creationId xmlns:a16="http://schemas.microsoft.com/office/drawing/2014/main" id="{1A9E4855-48FF-934F-8E91-2B2982C5E004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9" name="Shape 1194">
            <a:extLst>
              <a:ext uri="{FF2B5EF4-FFF2-40B4-BE49-F238E27FC236}">
                <a16:creationId xmlns:a16="http://schemas.microsoft.com/office/drawing/2014/main" id="{E975B7C7-D1BF-434A-9218-F915D25588F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Shape 1195">
            <a:extLst>
              <a:ext uri="{FF2B5EF4-FFF2-40B4-BE49-F238E27FC236}">
                <a16:creationId xmlns:a16="http://schemas.microsoft.com/office/drawing/2014/main" id="{CACAE988-7A31-4C45-ABA2-A0BCAB1DE487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Shape 1196">
            <a:extLst>
              <a:ext uri="{FF2B5EF4-FFF2-40B4-BE49-F238E27FC236}">
                <a16:creationId xmlns:a16="http://schemas.microsoft.com/office/drawing/2014/main" id="{91E575EC-13EF-434E-B011-E3A33F5318F7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2" name="Shape 1197">
            <a:extLst>
              <a:ext uri="{FF2B5EF4-FFF2-40B4-BE49-F238E27FC236}">
                <a16:creationId xmlns:a16="http://schemas.microsoft.com/office/drawing/2014/main" id="{65503A4B-8A20-3245-B783-7A769527D79E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Shape 1198">
            <a:extLst>
              <a:ext uri="{FF2B5EF4-FFF2-40B4-BE49-F238E27FC236}">
                <a16:creationId xmlns:a16="http://schemas.microsoft.com/office/drawing/2014/main" id="{C73F9931-6C17-CE47-8877-A595A63CAD86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4" name="Shape 1199">
            <a:extLst>
              <a:ext uri="{FF2B5EF4-FFF2-40B4-BE49-F238E27FC236}">
                <a16:creationId xmlns:a16="http://schemas.microsoft.com/office/drawing/2014/main" id="{D4636E06-39B2-2942-A87D-8C5DB43934D2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5" name="Shape 1200">
            <a:extLst>
              <a:ext uri="{FF2B5EF4-FFF2-40B4-BE49-F238E27FC236}">
                <a16:creationId xmlns:a16="http://schemas.microsoft.com/office/drawing/2014/main" id="{558BEFC2-6DF2-9B4C-A18E-D6F2BD8A3A11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Shape 1201">
            <a:extLst>
              <a:ext uri="{FF2B5EF4-FFF2-40B4-BE49-F238E27FC236}">
                <a16:creationId xmlns:a16="http://schemas.microsoft.com/office/drawing/2014/main" id="{0E7C808C-DC72-9140-A9A1-31EF439D307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7" name="Shape 1082">
            <a:extLst>
              <a:ext uri="{FF2B5EF4-FFF2-40B4-BE49-F238E27FC236}">
                <a16:creationId xmlns:a16="http://schemas.microsoft.com/office/drawing/2014/main" id="{76381FB6-0754-5948-8A94-20B28F217653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8" name="Shape 1083">
            <a:extLst>
              <a:ext uri="{FF2B5EF4-FFF2-40B4-BE49-F238E27FC236}">
                <a16:creationId xmlns:a16="http://schemas.microsoft.com/office/drawing/2014/main" id="{25D6902C-6C0D-0F4E-A11C-0721E214D55A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9" name="Shape 1091">
            <a:extLst>
              <a:ext uri="{FF2B5EF4-FFF2-40B4-BE49-F238E27FC236}">
                <a16:creationId xmlns:a16="http://schemas.microsoft.com/office/drawing/2014/main" id="{74B0B55E-B66D-DE47-9087-2BA83B9E5390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0" name="Shape 1092">
            <a:extLst>
              <a:ext uri="{FF2B5EF4-FFF2-40B4-BE49-F238E27FC236}">
                <a16:creationId xmlns:a16="http://schemas.microsoft.com/office/drawing/2014/main" id="{07F9E5B1-C680-6A47-AA7A-3BB071032E35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1" name="Shape 1093">
            <a:extLst>
              <a:ext uri="{FF2B5EF4-FFF2-40B4-BE49-F238E27FC236}">
                <a16:creationId xmlns:a16="http://schemas.microsoft.com/office/drawing/2014/main" id="{CB3D5E38-B3AF-0F41-B180-2A29A4DAADCE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2" name="Shape 1095">
            <a:extLst>
              <a:ext uri="{FF2B5EF4-FFF2-40B4-BE49-F238E27FC236}">
                <a16:creationId xmlns:a16="http://schemas.microsoft.com/office/drawing/2014/main" id="{6C12CCE2-33FD-D64E-AA49-89BF3C665769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Shape 1096">
            <a:extLst>
              <a:ext uri="{FF2B5EF4-FFF2-40B4-BE49-F238E27FC236}">
                <a16:creationId xmlns:a16="http://schemas.microsoft.com/office/drawing/2014/main" id="{7BDF974C-A8C9-334A-8FB6-24678B489269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4" name="Shape 1097">
            <a:extLst>
              <a:ext uri="{FF2B5EF4-FFF2-40B4-BE49-F238E27FC236}">
                <a16:creationId xmlns:a16="http://schemas.microsoft.com/office/drawing/2014/main" id="{5146DE52-E535-034F-83F9-2C0AAC298732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5" name="Shape 1098">
            <a:extLst>
              <a:ext uri="{FF2B5EF4-FFF2-40B4-BE49-F238E27FC236}">
                <a16:creationId xmlns:a16="http://schemas.microsoft.com/office/drawing/2014/main" id="{D2105AB1-AE3C-8644-AC46-42401A7D87FF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6" name="Shape 1099">
            <a:extLst>
              <a:ext uri="{FF2B5EF4-FFF2-40B4-BE49-F238E27FC236}">
                <a16:creationId xmlns:a16="http://schemas.microsoft.com/office/drawing/2014/main" id="{ADD1EF1C-EB7B-AC4E-BF02-8052D41CE9DF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Shape 1100">
            <a:extLst>
              <a:ext uri="{FF2B5EF4-FFF2-40B4-BE49-F238E27FC236}">
                <a16:creationId xmlns:a16="http://schemas.microsoft.com/office/drawing/2014/main" id="{9930838B-39E6-1E46-B22D-408C2D88C508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8" name="Shape 1101">
            <a:extLst>
              <a:ext uri="{FF2B5EF4-FFF2-40B4-BE49-F238E27FC236}">
                <a16:creationId xmlns:a16="http://schemas.microsoft.com/office/drawing/2014/main" id="{03BD57FE-394F-8141-ACE1-1783AF19903A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Shape 1102">
            <a:extLst>
              <a:ext uri="{FF2B5EF4-FFF2-40B4-BE49-F238E27FC236}">
                <a16:creationId xmlns:a16="http://schemas.microsoft.com/office/drawing/2014/main" id="{3C518243-055B-BC40-B9A8-285192FFA896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Shape 1016">
            <a:extLst>
              <a:ext uri="{FF2B5EF4-FFF2-40B4-BE49-F238E27FC236}">
                <a16:creationId xmlns:a16="http://schemas.microsoft.com/office/drawing/2014/main" id="{999B3058-AD42-2744-876E-83C188C45DD0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1" name="Shape 1017">
            <a:extLst>
              <a:ext uri="{FF2B5EF4-FFF2-40B4-BE49-F238E27FC236}">
                <a16:creationId xmlns:a16="http://schemas.microsoft.com/office/drawing/2014/main" id="{9B7D7647-530C-6646-BC0C-CAB43BC0A527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" name="Shape 1025">
            <a:extLst>
              <a:ext uri="{FF2B5EF4-FFF2-40B4-BE49-F238E27FC236}">
                <a16:creationId xmlns:a16="http://schemas.microsoft.com/office/drawing/2014/main" id="{179A942F-B681-CC4E-BFFD-EA9254B41CC8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3" name="Shape 1026">
            <a:extLst>
              <a:ext uri="{FF2B5EF4-FFF2-40B4-BE49-F238E27FC236}">
                <a16:creationId xmlns:a16="http://schemas.microsoft.com/office/drawing/2014/main" id="{ED584230-A944-9B49-AD2A-82F59102187E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4" name="Shape 1027">
            <a:extLst>
              <a:ext uri="{FF2B5EF4-FFF2-40B4-BE49-F238E27FC236}">
                <a16:creationId xmlns:a16="http://schemas.microsoft.com/office/drawing/2014/main" id="{36159EBD-2AFD-B246-B555-83F4C066C574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5" name="Shape 1029">
            <a:extLst>
              <a:ext uri="{FF2B5EF4-FFF2-40B4-BE49-F238E27FC236}">
                <a16:creationId xmlns:a16="http://schemas.microsoft.com/office/drawing/2014/main" id="{06448FA9-367B-E247-8950-197570C6CAF2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Shape 1030">
            <a:extLst>
              <a:ext uri="{FF2B5EF4-FFF2-40B4-BE49-F238E27FC236}">
                <a16:creationId xmlns:a16="http://schemas.microsoft.com/office/drawing/2014/main" id="{272D4C01-EB99-C647-80E4-F07725CCCCA3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Shape 1031">
            <a:extLst>
              <a:ext uri="{FF2B5EF4-FFF2-40B4-BE49-F238E27FC236}">
                <a16:creationId xmlns:a16="http://schemas.microsoft.com/office/drawing/2014/main" id="{69654F2B-C916-0442-999C-748ECA824E2A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" name="Shape 1032">
            <a:extLst>
              <a:ext uri="{FF2B5EF4-FFF2-40B4-BE49-F238E27FC236}">
                <a16:creationId xmlns:a16="http://schemas.microsoft.com/office/drawing/2014/main" id="{C7D35544-6127-394A-B7E4-513848E49C35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9" name="Shape 1033">
            <a:extLst>
              <a:ext uri="{FF2B5EF4-FFF2-40B4-BE49-F238E27FC236}">
                <a16:creationId xmlns:a16="http://schemas.microsoft.com/office/drawing/2014/main" id="{DE284C78-31E6-3542-AB20-B74E73582AEF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0" name="Shape 1034">
            <a:extLst>
              <a:ext uri="{FF2B5EF4-FFF2-40B4-BE49-F238E27FC236}">
                <a16:creationId xmlns:a16="http://schemas.microsoft.com/office/drawing/2014/main" id="{41DCB6AB-DF57-9948-900B-CF61E9662FEF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1" name="Shape 1035">
            <a:extLst>
              <a:ext uri="{FF2B5EF4-FFF2-40B4-BE49-F238E27FC236}">
                <a16:creationId xmlns:a16="http://schemas.microsoft.com/office/drawing/2014/main" id="{3F138100-C9EF-C546-9BD9-56065CD31227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2" name="Shape 1036">
            <a:extLst>
              <a:ext uri="{FF2B5EF4-FFF2-40B4-BE49-F238E27FC236}">
                <a16:creationId xmlns:a16="http://schemas.microsoft.com/office/drawing/2014/main" id="{83566910-79AE-8F43-AAF4-E46974ADF006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3" name="Shape 1037">
            <a:extLst>
              <a:ext uri="{FF2B5EF4-FFF2-40B4-BE49-F238E27FC236}">
                <a16:creationId xmlns:a16="http://schemas.microsoft.com/office/drawing/2014/main" id="{AFD387EF-C21D-EA4F-98B9-7884469D90E9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74" name="Shape 1038">
            <a:extLst>
              <a:ext uri="{FF2B5EF4-FFF2-40B4-BE49-F238E27FC236}">
                <a16:creationId xmlns:a16="http://schemas.microsoft.com/office/drawing/2014/main" id="{25760200-F72B-2244-BE75-9A4C44FF41F9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75" name="Shape 1039">
            <a:extLst>
              <a:ext uri="{FF2B5EF4-FFF2-40B4-BE49-F238E27FC236}">
                <a16:creationId xmlns:a16="http://schemas.microsoft.com/office/drawing/2014/main" id="{3E93661F-66B4-A949-AE52-861AD5A515C9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76" name="Shape 1040">
            <a:extLst>
              <a:ext uri="{FF2B5EF4-FFF2-40B4-BE49-F238E27FC236}">
                <a16:creationId xmlns:a16="http://schemas.microsoft.com/office/drawing/2014/main" id="{DB1718AA-9ED9-FD43-B1B9-15A4E3D480AF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77" name="Shape 1041">
            <a:extLst>
              <a:ext uri="{FF2B5EF4-FFF2-40B4-BE49-F238E27FC236}">
                <a16:creationId xmlns:a16="http://schemas.microsoft.com/office/drawing/2014/main" id="{681CE6D1-693F-D247-A942-8F669B955071}"/>
              </a:ext>
            </a:extLst>
          </p:cNvPr>
          <p:cNvSpPr/>
          <p:nvPr/>
        </p:nvSpPr>
        <p:spPr>
          <a:xfrm>
            <a:off x="2696837" y="4066615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>
                <a:solidFill>
                  <a:schemeClr val="bg1"/>
                </a:solidFill>
              </a:rPr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Optimizations</a:t>
            </a:r>
          </a:p>
        </p:txBody>
      </p:sp>
      <p:sp>
        <p:nvSpPr>
          <p:cNvPr id="1242" name="Shape 1242"/>
          <p:cNvSpPr>
            <a:spLocks noGrp="1"/>
          </p:cNvSpPr>
          <p:nvPr>
            <p:ph type="body" idx="4294967295"/>
          </p:nvPr>
        </p:nvSpPr>
        <p:spPr>
          <a:xfrm>
            <a:off x="1524000" y="1597298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2. Barriers</a:t>
            </a:r>
            <a:r>
              <a:rPr lang="en-US" sz="2672" dirty="0">
                <a:solidFill>
                  <a:srgbClr val="0070C0"/>
                </a:solidFill>
              </a:rPr>
              <a:t> -  (</a:t>
            </a:r>
            <a:r>
              <a:rPr lang="en-US" sz="2672" dirty="0" err="1">
                <a:solidFill>
                  <a:srgbClr val="0070C0"/>
                </a:solidFill>
              </a:rPr>
              <a:t>fsync</a:t>
            </a:r>
            <a:r>
              <a:rPr lang="en-US" sz="2672" dirty="0">
                <a:solidFill>
                  <a:srgbClr val="0070C0"/>
                </a:solidFill>
              </a:rPr>
              <a:t>)</a:t>
            </a:r>
            <a:endParaRPr sz="2672" dirty="0">
              <a:solidFill>
                <a:srgbClr val="0070C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5. Logical journal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solidFill>
                  <a:srgbClr val="FFFFFF"/>
                </a:solidFill>
              </a:rPr>
              <a:t>Correctness depends on </a:t>
            </a:r>
            <a:r>
              <a:rPr sz="4556" dirty="0">
                <a:solidFill>
                  <a:srgbClr val="FFFFFF"/>
                </a:solidFill>
              </a:rPr>
              <a:t>Ordering</a:t>
            </a:r>
          </a:p>
        </p:txBody>
      </p:sp>
      <p:sp>
        <p:nvSpPr>
          <p:cNvPr id="1312" name="Shape 1312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13" name="Shape 1313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14" name="Shape 1314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15" name="Shape 1315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16" name="Shape 1316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17" name="Shape 1317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18" name="Shape 1318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19" name="Shape 1319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20" name="Shape 1320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21" name="Shape 1321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22" name="Shape 1322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323" name="Shape 1323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24" name="Shape 1324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25" name="Shape 1325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26" name="Shape 1326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327" name="Shape 1327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328" name="Shape 1328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329" name="Shape 1329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30" name="Shape 1330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31" name="Shape 1331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32" name="Shape 1332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33" name="Shape 1333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34" name="Shape 1334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35" name="Shape 1335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336" name="Shape 1336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37" name="Shape 1337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38" name="Shape 1338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39" name="Shape 1339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40" name="Shape 1340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41" name="Shape 1341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342" name="Shape 1342"/>
          <p:cNvSpPr/>
          <p:nvPr/>
        </p:nvSpPr>
        <p:spPr>
          <a:xfrm>
            <a:off x="2696837" y="3530834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>
                <a:solidFill>
                  <a:schemeClr val="bg1"/>
                </a:solidFill>
              </a:rPr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1343" name="Shape 1343"/>
          <p:cNvSpPr/>
          <p:nvPr/>
        </p:nvSpPr>
        <p:spPr>
          <a:xfrm>
            <a:off x="3790135" y="4155912"/>
            <a:ext cx="446930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0000"/>
                </a:solidFill>
              </a:rPr>
              <a:t>write order: 9, 10, 11, 12, 4, 6, 12</a:t>
            </a:r>
          </a:p>
        </p:txBody>
      </p:sp>
      <p:sp>
        <p:nvSpPr>
          <p:cNvPr id="1344" name="Shape 1344"/>
          <p:cNvSpPr/>
          <p:nvPr/>
        </p:nvSpPr>
        <p:spPr>
          <a:xfrm>
            <a:off x="2755829" y="5018019"/>
            <a:ext cx="583659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2"/>
                </a:solidFill>
              </a:rPr>
              <a:t>Enforcing total ordering is inefficient.  Why?</a:t>
            </a:r>
          </a:p>
        </p:txBody>
      </p:sp>
      <p:sp>
        <p:nvSpPr>
          <p:cNvPr id="36" name="Shape 1379"/>
          <p:cNvSpPr/>
          <p:nvPr/>
        </p:nvSpPr>
        <p:spPr>
          <a:xfrm>
            <a:off x="1754008" y="6177379"/>
            <a:ext cx="841390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bg1"/>
                </a:solidFill>
              </a:rPr>
              <a:t>Instead: </a:t>
            </a:r>
            <a:r>
              <a:rPr sz="2531" dirty="0">
                <a:solidFill>
                  <a:schemeClr val="bg1"/>
                </a:solidFill>
              </a:rPr>
              <a:t>Use barriers </a:t>
            </a:r>
            <a:r>
              <a:rPr lang="en-US" sz="2531" dirty="0">
                <a:solidFill>
                  <a:schemeClr val="bg1"/>
                </a:solidFill>
              </a:rPr>
              <a:t>w/ disk cache flush </a:t>
            </a:r>
            <a:r>
              <a:rPr sz="2531" dirty="0">
                <a:solidFill>
                  <a:schemeClr val="bg1"/>
                </a:solidFill>
              </a:rPr>
              <a:t>at key </a:t>
            </a:r>
            <a:r>
              <a:rPr lang="en-US" sz="2531" dirty="0">
                <a:solidFill>
                  <a:schemeClr val="bg1"/>
                </a:solidFill>
              </a:rPr>
              <a:t>points (when??)</a:t>
            </a:r>
            <a:endParaRPr sz="253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10853" y="5374710"/>
            <a:ext cx="1178400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Random writes</a:t>
            </a:r>
          </a:p>
        </p:txBody>
      </p:sp>
      <p:sp>
        <p:nvSpPr>
          <p:cNvPr id="38" name="Shape 1209">
            <a:extLst>
              <a:ext uri="{FF2B5EF4-FFF2-40B4-BE49-F238E27FC236}">
                <a16:creationId xmlns:a16="http://schemas.microsoft.com/office/drawing/2014/main" id="{CE5AAA61-1879-EC45-8F2F-87CE6411111D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9" name="Shape 1210">
            <a:extLst>
              <a:ext uri="{FF2B5EF4-FFF2-40B4-BE49-F238E27FC236}">
                <a16:creationId xmlns:a16="http://schemas.microsoft.com/office/drawing/2014/main" id="{27657BC1-9B25-024E-BF04-1672A28F2D8A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0" name="Shape 1211">
            <a:extLst>
              <a:ext uri="{FF2B5EF4-FFF2-40B4-BE49-F238E27FC236}">
                <a16:creationId xmlns:a16="http://schemas.microsoft.com/office/drawing/2014/main" id="{05E14F11-5292-D242-8BF4-27CF2ECD73DF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1" name="Shape 1212">
            <a:extLst>
              <a:ext uri="{FF2B5EF4-FFF2-40B4-BE49-F238E27FC236}">
                <a16:creationId xmlns:a16="http://schemas.microsoft.com/office/drawing/2014/main" id="{9377D622-050B-8E41-84EA-3BE7C573C8EA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42" name="Shape 1213">
            <a:extLst>
              <a:ext uri="{FF2B5EF4-FFF2-40B4-BE49-F238E27FC236}">
                <a16:creationId xmlns:a16="http://schemas.microsoft.com/office/drawing/2014/main" id="{3C9DECA9-BEAD-4B45-9C67-ACFA3EC3EF7A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43" name="Shape 1214">
            <a:extLst>
              <a:ext uri="{FF2B5EF4-FFF2-40B4-BE49-F238E27FC236}">
                <a16:creationId xmlns:a16="http://schemas.microsoft.com/office/drawing/2014/main" id="{ADB951B0-B4B0-AC4D-B719-1BB08C95AB0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4" name="Shape 1215">
            <a:extLst>
              <a:ext uri="{FF2B5EF4-FFF2-40B4-BE49-F238E27FC236}">
                <a16:creationId xmlns:a16="http://schemas.microsoft.com/office/drawing/2014/main" id="{8A96438E-5927-604B-BF7F-5CF9B1F50B2F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5" name="Shape 1216">
            <a:extLst>
              <a:ext uri="{FF2B5EF4-FFF2-40B4-BE49-F238E27FC236}">
                <a16:creationId xmlns:a16="http://schemas.microsoft.com/office/drawing/2014/main" id="{B668620E-6A15-C940-8946-AC6E3F609164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46" name="Shape 1217">
            <a:extLst>
              <a:ext uri="{FF2B5EF4-FFF2-40B4-BE49-F238E27FC236}">
                <a16:creationId xmlns:a16="http://schemas.microsoft.com/office/drawing/2014/main" id="{28FD4171-B097-984D-AE96-3E8F213BF457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7" name="Shape 1218">
            <a:extLst>
              <a:ext uri="{FF2B5EF4-FFF2-40B4-BE49-F238E27FC236}">
                <a16:creationId xmlns:a16="http://schemas.microsoft.com/office/drawing/2014/main" id="{4A51DF2A-2A62-E945-8458-F0A746F5BEA1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48" name="Shape 1219">
            <a:extLst>
              <a:ext uri="{FF2B5EF4-FFF2-40B4-BE49-F238E27FC236}">
                <a16:creationId xmlns:a16="http://schemas.microsoft.com/office/drawing/2014/main" id="{0B32D024-E1DB-D144-B4F1-68158722A74E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49" name="Shape 1220">
            <a:extLst>
              <a:ext uri="{FF2B5EF4-FFF2-40B4-BE49-F238E27FC236}">
                <a16:creationId xmlns:a16="http://schemas.microsoft.com/office/drawing/2014/main" id="{211F0D02-833C-BF4B-AC23-27363D0CBC35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0" name="Shape 1221">
            <a:extLst>
              <a:ext uri="{FF2B5EF4-FFF2-40B4-BE49-F238E27FC236}">
                <a16:creationId xmlns:a16="http://schemas.microsoft.com/office/drawing/2014/main" id="{2CDD7DC5-9CCB-6246-B179-0E8568F59A86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51" name="Shape 1222">
            <a:extLst>
              <a:ext uri="{FF2B5EF4-FFF2-40B4-BE49-F238E27FC236}">
                <a16:creationId xmlns:a16="http://schemas.microsoft.com/office/drawing/2014/main" id="{2578E0E3-5CA6-C647-B048-531D110B10F8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2" name="Shape 1223">
            <a:extLst>
              <a:ext uri="{FF2B5EF4-FFF2-40B4-BE49-F238E27FC236}">
                <a16:creationId xmlns:a16="http://schemas.microsoft.com/office/drawing/2014/main" id="{2B551027-BF2F-C94E-AD73-5209555F07F0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3" name="Shape 1224">
            <a:extLst>
              <a:ext uri="{FF2B5EF4-FFF2-40B4-BE49-F238E27FC236}">
                <a16:creationId xmlns:a16="http://schemas.microsoft.com/office/drawing/2014/main" id="{DC45B3B0-28E9-BD4B-B275-EDEE280CCE88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4" name="Shape 1225">
            <a:extLst>
              <a:ext uri="{FF2B5EF4-FFF2-40B4-BE49-F238E27FC236}">
                <a16:creationId xmlns:a16="http://schemas.microsoft.com/office/drawing/2014/main" id="{FA4681A3-9B0A-014B-B710-A49D2916EDB2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5" name="Shape 1226">
            <a:extLst>
              <a:ext uri="{FF2B5EF4-FFF2-40B4-BE49-F238E27FC236}">
                <a16:creationId xmlns:a16="http://schemas.microsoft.com/office/drawing/2014/main" id="{90F67D48-3775-D34B-804F-B788C7B9D5D6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56" name="Shape 1227">
            <a:extLst>
              <a:ext uri="{FF2B5EF4-FFF2-40B4-BE49-F238E27FC236}">
                <a16:creationId xmlns:a16="http://schemas.microsoft.com/office/drawing/2014/main" id="{72B1BE70-4B53-4E49-B49A-341B836A0EF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7" name="Shape 1228">
            <a:extLst>
              <a:ext uri="{FF2B5EF4-FFF2-40B4-BE49-F238E27FC236}">
                <a16:creationId xmlns:a16="http://schemas.microsoft.com/office/drawing/2014/main" id="{01214FCA-EE1B-3841-A5EE-2C495C8196B6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8" name="Shape 1229">
            <a:extLst>
              <a:ext uri="{FF2B5EF4-FFF2-40B4-BE49-F238E27FC236}">
                <a16:creationId xmlns:a16="http://schemas.microsoft.com/office/drawing/2014/main" id="{E9EE7155-77D1-E04C-B580-754D7D7526AF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9" name="Shape 1230">
            <a:extLst>
              <a:ext uri="{FF2B5EF4-FFF2-40B4-BE49-F238E27FC236}">
                <a16:creationId xmlns:a16="http://schemas.microsoft.com/office/drawing/2014/main" id="{13C33F5D-9B1F-064E-805B-B6502E80178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0" name="Shape 1231">
            <a:extLst>
              <a:ext uri="{FF2B5EF4-FFF2-40B4-BE49-F238E27FC236}">
                <a16:creationId xmlns:a16="http://schemas.microsoft.com/office/drawing/2014/main" id="{C017DAEA-3FBE-5E4A-BD78-1B3B8999B38D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1" name="Shape 1232">
            <a:extLst>
              <a:ext uri="{FF2B5EF4-FFF2-40B4-BE49-F238E27FC236}">
                <a16:creationId xmlns:a16="http://schemas.microsoft.com/office/drawing/2014/main" id="{09DA7FFC-8C11-3840-844D-863D58FD950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2" name="Shape 1233">
            <a:extLst>
              <a:ext uri="{FF2B5EF4-FFF2-40B4-BE49-F238E27FC236}">
                <a16:creationId xmlns:a16="http://schemas.microsoft.com/office/drawing/2014/main" id="{A78BFB4A-A067-9E4D-904A-C32799EFB008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3" name="Shape 1234">
            <a:extLst>
              <a:ext uri="{FF2B5EF4-FFF2-40B4-BE49-F238E27FC236}">
                <a16:creationId xmlns:a16="http://schemas.microsoft.com/office/drawing/2014/main" id="{7552FC60-B6FD-7743-A9F6-38C4462B7CE1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4" name="Shape 1235">
            <a:extLst>
              <a:ext uri="{FF2B5EF4-FFF2-40B4-BE49-F238E27FC236}">
                <a16:creationId xmlns:a16="http://schemas.microsoft.com/office/drawing/2014/main" id="{E2DD8915-D1F8-274C-9A1F-FFFC736CF13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5" name="Shape 1236">
            <a:extLst>
              <a:ext uri="{FF2B5EF4-FFF2-40B4-BE49-F238E27FC236}">
                <a16:creationId xmlns:a16="http://schemas.microsoft.com/office/drawing/2014/main" id="{9CB76D9A-D486-AE49-B1B7-741FDEA982CE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6" name="Shape 1237">
            <a:extLst>
              <a:ext uri="{FF2B5EF4-FFF2-40B4-BE49-F238E27FC236}">
                <a16:creationId xmlns:a16="http://schemas.microsoft.com/office/drawing/2014/main" id="{19B48ABB-61CF-8F49-8636-FDC8E05FB14C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7" name="Shape 1238">
            <a:extLst>
              <a:ext uri="{FF2B5EF4-FFF2-40B4-BE49-F238E27FC236}">
                <a16:creationId xmlns:a16="http://schemas.microsoft.com/office/drawing/2014/main" id="{CF5C8A5E-807A-5042-A93A-87DDFF8D3CA0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68" name="Shape 1181">
            <a:extLst>
              <a:ext uri="{FF2B5EF4-FFF2-40B4-BE49-F238E27FC236}">
                <a16:creationId xmlns:a16="http://schemas.microsoft.com/office/drawing/2014/main" id="{05AD398C-7DD3-DA43-95BB-B8CA6BE80FC0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9" name="Shape 1182">
            <a:extLst>
              <a:ext uri="{FF2B5EF4-FFF2-40B4-BE49-F238E27FC236}">
                <a16:creationId xmlns:a16="http://schemas.microsoft.com/office/drawing/2014/main" id="{A950D21A-78E4-1147-80FA-A14D577994E8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0" name="Shape 1190">
            <a:extLst>
              <a:ext uri="{FF2B5EF4-FFF2-40B4-BE49-F238E27FC236}">
                <a16:creationId xmlns:a16="http://schemas.microsoft.com/office/drawing/2014/main" id="{DB9D7285-6132-F347-BA9D-55873DC8C879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71" name="Shape 1191">
            <a:extLst>
              <a:ext uri="{FF2B5EF4-FFF2-40B4-BE49-F238E27FC236}">
                <a16:creationId xmlns:a16="http://schemas.microsoft.com/office/drawing/2014/main" id="{E0E08146-04A3-BC47-8250-5CF1379B06F9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72" name="Shape 1192">
            <a:extLst>
              <a:ext uri="{FF2B5EF4-FFF2-40B4-BE49-F238E27FC236}">
                <a16:creationId xmlns:a16="http://schemas.microsoft.com/office/drawing/2014/main" id="{29DD4802-DCC9-4840-B000-C52752E932C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73" name="Shape 1194">
            <a:extLst>
              <a:ext uri="{FF2B5EF4-FFF2-40B4-BE49-F238E27FC236}">
                <a16:creationId xmlns:a16="http://schemas.microsoft.com/office/drawing/2014/main" id="{82CBA197-7975-374A-9866-52EAF9D1ECEA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4" name="Shape 1195">
            <a:extLst>
              <a:ext uri="{FF2B5EF4-FFF2-40B4-BE49-F238E27FC236}">
                <a16:creationId xmlns:a16="http://schemas.microsoft.com/office/drawing/2014/main" id="{D4FA8F87-D3FD-6E41-8C22-14F8CB900D40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75" name="Shape 1196">
            <a:extLst>
              <a:ext uri="{FF2B5EF4-FFF2-40B4-BE49-F238E27FC236}">
                <a16:creationId xmlns:a16="http://schemas.microsoft.com/office/drawing/2014/main" id="{D8E64C39-F930-A942-BDF7-6267FBC84406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76" name="Shape 1197">
            <a:extLst>
              <a:ext uri="{FF2B5EF4-FFF2-40B4-BE49-F238E27FC236}">
                <a16:creationId xmlns:a16="http://schemas.microsoft.com/office/drawing/2014/main" id="{3E7B1CC3-AB8D-3649-8ABC-55977D67F0C1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7" name="Shape 1198">
            <a:extLst>
              <a:ext uri="{FF2B5EF4-FFF2-40B4-BE49-F238E27FC236}">
                <a16:creationId xmlns:a16="http://schemas.microsoft.com/office/drawing/2014/main" id="{96EA5B11-C0C2-184B-9CFD-F6836E4F0304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8" name="Shape 1199">
            <a:extLst>
              <a:ext uri="{FF2B5EF4-FFF2-40B4-BE49-F238E27FC236}">
                <a16:creationId xmlns:a16="http://schemas.microsoft.com/office/drawing/2014/main" id="{C355BCB7-EE64-244B-9D55-402856625F11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9" name="Shape 1200">
            <a:extLst>
              <a:ext uri="{FF2B5EF4-FFF2-40B4-BE49-F238E27FC236}">
                <a16:creationId xmlns:a16="http://schemas.microsoft.com/office/drawing/2014/main" id="{3ADFDBEB-43EF-5849-B099-EAC5EDFD65AE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80" name="Shape 1201">
            <a:extLst>
              <a:ext uri="{FF2B5EF4-FFF2-40B4-BE49-F238E27FC236}">
                <a16:creationId xmlns:a16="http://schemas.microsoft.com/office/drawing/2014/main" id="{630B5344-C487-664C-9048-E63DA8739A56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81" name="Shape 1082">
            <a:extLst>
              <a:ext uri="{FF2B5EF4-FFF2-40B4-BE49-F238E27FC236}">
                <a16:creationId xmlns:a16="http://schemas.microsoft.com/office/drawing/2014/main" id="{5CC5FF75-2765-C245-83FA-61379280CCE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2" name="Shape 1083">
            <a:extLst>
              <a:ext uri="{FF2B5EF4-FFF2-40B4-BE49-F238E27FC236}">
                <a16:creationId xmlns:a16="http://schemas.microsoft.com/office/drawing/2014/main" id="{54FBCF35-003F-3F49-96B8-C0A9C084E026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3" name="Shape 1091">
            <a:extLst>
              <a:ext uri="{FF2B5EF4-FFF2-40B4-BE49-F238E27FC236}">
                <a16:creationId xmlns:a16="http://schemas.microsoft.com/office/drawing/2014/main" id="{64E237F7-8535-1E45-B5A1-873A7DA0AD33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84" name="Shape 1092">
            <a:extLst>
              <a:ext uri="{FF2B5EF4-FFF2-40B4-BE49-F238E27FC236}">
                <a16:creationId xmlns:a16="http://schemas.microsoft.com/office/drawing/2014/main" id="{61981AA9-18BA-8847-9259-595A42E35396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85" name="Shape 1093">
            <a:extLst>
              <a:ext uri="{FF2B5EF4-FFF2-40B4-BE49-F238E27FC236}">
                <a16:creationId xmlns:a16="http://schemas.microsoft.com/office/drawing/2014/main" id="{4B1CFDFC-6E0F-F044-88DA-9C67DC32A501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86" name="Shape 1095">
            <a:extLst>
              <a:ext uri="{FF2B5EF4-FFF2-40B4-BE49-F238E27FC236}">
                <a16:creationId xmlns:a16="http://schemas.microsoft.com/office/drawing/2014/main" id="{B4062076-C5C8-0142-A01D-8AEE17913093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7" name="Shape 1096">
            <a:extLst>
              <a:ext uri="{FF2B5EF4-FFF2-40B4-BE49-F238E27FC236}">
                <a16:creationId xmlns:a16="http://schemas.microsoft.com/office/drawing/2014/main" id="{716DEEF9-F1E8-5B48-BB0A-E9672CE79A88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8" name="Shape 1097">
            <a:extLst>
              <a:ext uri="{FF2B5EF4-FFF2-40B4-BE49-F238E27FC236}">
                <a16:creationId xmlns:a16="http://schemas.microsoft.com/office/drawing/2014/main" id="{40E7920F-27F6-5845-8CC9-4DF3E34A08B5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9" name="Shape 1098">
            <a:extLst>
              <a:ext uri="{FF2B5EF4-FFF2-40B4-BE49-F238E27FC236}">
                <a16:creationId xmlns:a16="http://schemas.microsoft.com/office/drawing/2014/main" id="{315ED0C7-1D91-7F42-8C6F-247D7854F7AF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0" name="Shape 1099">
            <a:extLst>
              <a:ext uri="{FF2B5EF4-FFF2-40B4-BE49-F238E27FC236}">
                <a16:creationId xmlns:a16="http://schemas.microsoft.com/office/drawing/2014/main" id="{20633C19-53E8-A742-B951-1824935BBE75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1" name="Shape 1100">
            <a:extLst>
              <a:ext uri="{FF2B5EF4-FFF2-40B4-BE49-F238E27FC236}">
                <a16:creationId xmlns:a16="http://schemas.microsoft.com/office/drawing/2014/main" id="{FE09E579-ACAC-6641-BE1D-22808495F088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92" name="Shape 1101">
            <a:extLst>
              <a:ext uri="{FF2B5EF4-FFF2-40B4-BE49-F238E27FC236}">
                <a16:creationId xmlns:a16="http://schemas.microsoft.com/office/drawing/2014/main" id="{32178974-69BF-C348-B345-733B6013C615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93" name="Shape 1102">
            <a:extLst>
              <a:ext uri="{FF2B5EF4-FFF2-40B4-BE49-F238E27FC236}">
                <a16:creationId xmlns:a16="http://schemas.microsoft.com/office/drawing/2014/main" id="{62827567-0011-8D47-9BF0-02B5C486443A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94" name="Shape 1016">
            <a:extLst>
              <a:ext uri="{FF2B5EF4-FFF2-40B4-BE49-F238E27FC236}">
                <a16:creationId xmlns:a16="http://schemas.microsoft.com/office/drawing/2014/main" id="{589487A8-2AAF-3148-8C8B-DE1C359F157C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5" name="Shape 1017">
            <a:extLst>
              <a:ext uri="{FF2B5EF4-FFF2-40B4-BE49-F238E27FC236}">
                <a16:creationId xmlns:a16="http://schemas.microsoft.com/office/drawing/2014/main" id="{132B80C8-9B7B-624D-B115-9ACF09453E91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6" name="Shape 1025">
            <a:extLst>
              <a:ext uri="{FF2B5EF4-FFF2-40B4-BE49-F238E27FC236}">
                <a16:creationId xmlns:a16="http://schemas.microsoft.com/office/drawing/2014/main" id="{1629309A-EDA8-4149-83EC-D0F007C96E91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7" name="Shape 1026">
            <a:extLst>
              <a:ext uri="{FF2B5EF4-FFF2-40B4-BE49-F238E27FC236}">
                <a16:creationId xmlns:a16="http://schemas.microsoft.com/office/drawing/2014/main" id="{37C3AD67-9BBF-9C4A-A21B-F15CC42FB865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98" name="Shape 1027">
            <a:extLst>
              <a:ext uri="{FF2B5EF4-FFF2-40B4-BE49-F238E27FC236}">
                <a16:creationId xmlns:a16="http://schemas.microsoft.com/office/drawing/2014/main" id="{569299D2-50C5-904B-87A9-4B62EE5CEA74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99" name="Shape 1029">
            <a:extLst>
              <a:ext uri="{FF2B5EF4-FFF2-40B4-BE49-F238E27FC236}">
                <a16:creationId xmlns:a16="http://schemas.microsoft.com/office/drawing/2014/main" id="{129FF8AA-334C-8C41-9A12-41BE1959DB5A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0" name="Shape 1030">
            <a:extLst>
              <a:ext uri="{FF2B5EF4-FFF2-40B4-BE49-F238E27FC236}">
                <a16:creationId xmlns:a16="http://schemas.microsoft.com/office/drawing/2014/main" id="{66E00A3C-257D-C24E-A3F0-A190931308D1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1" name="Shape 1031">
            <a:extLst>
              <a:ext uri="{FF2B5EF4-FFF2-40B4-BE49-F238E27FC236}">
                <a16:creationId xmlns:a16="http://schemas.microsoft.com/office/drawing/2014/main" id="{B1E67B1D-6D2B-0E48-BCA3-ABDBD949BDD0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2" name="Shape 1032">
            <a:extLst>
              <a:ext uri="{FF2B5EF4-FFF2-40B4-BE49-F238E27FC236}">
                <a16:creationId xmlns:a16="http://schemas.microsoft.com/office/drawing/2014/main" id="{0A28C0FF-68F5-464C-B723-B6184CACF28A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3" name="Shape 1033">
            <a:extLst>
              <a:ext uri="{FF2B5EF4-FFF2-40B4-BE49-F238E27FC236}">
                <a16:creationId xmlns:a16="http://schemas.microsoft.com/office/drawing/2014/main" id="{C4BE03D2-2244-B24B-A7E1-128411E3911F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4" name="Shape 1034">
            <a:extLst>
              <a:ext uri="{FF2B5EF4-FFF2-40B4-BE49-F238E27FC236}">
                <a16:creationId xmlns:a16="http://schemas.microsoft.com/office/drawing/2014/main" id="{16897D9F-85BF-1240-A9FE-38508CCE84AC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5" name="Shape 1035">
            <a:extLst>
              <a:ext uri="{FF2B5EF4-FFF2-40B4-BE49-F238E27FC236}">
                <a16:creationId xmlns:a16="http://schemas.microsoft.com/office/drawing/2014/main" id="{A659334D-F9FC-D845-8D1D-7CD2C8A0D099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06" name="Shape 1036">
            <a:extLst>
              <a:ext uri="{FF2B5EF4-FFF2-40B4-BE49-F238E27FC236}">
                <a16:creationId xmlns:a16="http://schemas.microsoft.com/office/drawing/2014/main" id="{156B8FF7-E7DB-6549-9813-B041C6A8512E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7" name="Shape 1037">
            <a:extLst>
              <a:ext uri="{FF2B5EF4-FFF2-40B4-BE49-F238E27FC236}">
                <a16:creationId xmlns:a16="http://schemas.microsoft.com/office/drawing/2014/main" id="{3CD05195-1A8F-964F-85A6-6BBD2FC9D49D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8" name="Shape 1038">
            <a:extLst>
              <a:ext uri="{FF2B5EF4-FFF2-40B4-BE49-F238E27FC236}">
                <a16:creationId xmlns:a16="http://schemas.microsoft.com/office/drawing/2014/main" id="{0A91B9D9-4B10-4B43-8535-62AE988D7B33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9" name="Shape 1039">
            <a:extLst>
              <a:ext uri="{FF2B5EF4-FFF2-40B4-BE49-F238E27FC236}">
                <a16:creationId xmlns:a16="http://schemas.microsoft.com/office/drawing/2014/main" id="{D5971C65-AC16-E84F-9863-4C176E88B599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10" name="Shape 1040">
            <a:extLst>
              <a:ext uri="{FF2B5EF4-FFF2-40B4-BE49-F238E27FC236}">
                <a16:creationId xmlns:a16="http://schemas.microsoft.com/office/drawing/2014/main" id="{D4042AA5-8D32-944F-8714-72BC550CB224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Ordering</a:t>
            </a:r>
          </a:p>
        </p:txBody>
      </p:sp>
      <p:sp>
        <p:nvSpPr>
          <p:cNvPr id="1347" name="Shape 1347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48" name="Shape 1348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49" name="Shape 1349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50" name="Shape 1350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51" name="Shape 1351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52" name="Shape 1352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53" name="Shape 1353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54" name="Shape 1354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55" name="Shape 1355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56" name="Shape 1356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57" name="Shape 1357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358" name="Shape 1358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59" name="Shape 1359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60" name="Shape 1360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61" name="Shape 1361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362" name="Shape 1362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363" name="Shape 1363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364" name="Shape 1364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65" name="Shape 1365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66" name="Shape 1366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67" name="Shape 1367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68" name="Shape 1368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69" name="Shape 1369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70" name="Shape 1370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371" name="Shape 1371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72" name="Shape 1372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73" name="Shape 1373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74" name="Shape 1374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75" name="Shape 1375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76" name="Shape 1376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377" name="Shape 1377"/>
          <p:cNvSpPr/>
          <p:nvPr/>
        </p:nvSpPr>
        <p:spPr>
          <a:xfrm>
            <a:off x="2612859" y="3530833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transaction: write C to </a:t>
            </a:r>
            <a:r>
              <a:rPr sz="2531">
                <a:solidFill>
                  <a:srgbClr val="1497FC"/>
                </a:solidFill>
              </a:rPr>
              <a:t>block 4</a:t>
            </a:r>
            <a:r>
              <a:rPr sz="2531">
                <a:solidFill>
                  <a:srgbClr val="FFFFFF"/>
                </a:solidFill>
              </a:rPr>
              <a:t>; write T to </a:t>
            </a:r>
            <a:r>
              <a:rPr sz="2531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1378" name="Shape 1378"/>
          <p:cNvSpPr/>
          <p:nvPr/>
        </p:nvSpPr>
        <p:spPr>
          <a:xfrm>
            <a:off x="3790134" y="4155912"/>
            <a:ext cx="4498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0000"/>
                </a:solidFill>
              </a:rPr>
              <a:t>write order: 9,10,11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dirty="0">
                <a:solidFill>
                  <a:srgbClr val="FF0000"/>
                </a:solidFill>
              </a:rPr>
              <a:t>12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dirty="0">
                <a:solidFill>
                  <a:srgbClr val="FF0000"/>
                </a:solidFill>
              </a:rPr>
              <a:t>4,6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379" name="Shape 1379"/>
          <p:cNvSpPr/>
          <p:nvPr/>
        </p:nvSpPr>
        <p:spPr>
          <a:xfrm>
            <a:off x="1631048" y="4862254"/>
            <a:ext cx="8609607" cy="1846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2"/>
                </a:solidFill>
              </a:rPr>
              <a:t>Use barriers at key points in time</a:t>
            </a:r>
            <a:r>
              <a:rPr lang="en-US" sz="2250" dirty="0">
                <a:solidFill>
                  <a:schemeClr val="bg2"/>
                </a:solidFill>
              </a:rPr>
              <a:t>:</a:t>
            </a:r>
            <a:br>
              <a:rPr lang="en-US" sz="2250" dirty="0">
                <a:solidFill>
                  <a:schemeClr val="bg2"/>
                </a:solidFill>
              </a:rPr>
            </a:br>
            <a:r>
              <a:rPr lang="en-US" sz="2250" dirty="0">
                <a:solidFill>
                  <a:schemeClr val="bg2"/>
                </a:solidFill>
              </a:rPr>
              <a:t>1) Before journal commit, ensure journal transaction entries complete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bg2"/>
                </a:solidFill>
              </a:rPr>
              <a:t>2) Before checkpoint, ensure journal commit complete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bg2"/>
                </a:solidFill>
              </a:rPr>
              <a:t>3) Before free journal, ensure in-place updates complete</a:t>
            </a:r>
            <a:r>
              <a:rPr sz="2250" dirty="0">
                <a:solidFill>
                  <a:schemeClr val="bg2"/>
                </a:solidFill>
              </a:rPr>
              <a:t> </a:t>
            </a:r>
            <a:endParaRPr lang="en-US" sz="2250" dirty="0">
              <a:solidFill>
                <a:schemeClr val="bg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FFFFFF"/>
              </a:solidFill>
            </a:endParaRPr>
          </a:p>
        </p:txBody>
      </p:sp>
      <p:sp>
        <p:nvSpPr>
          <p:cNvPr id="74" name="Shape 1312">
            <a:extLst>
              <a:ext uri="{FF2B5EF4-FFF2-40B4-BE49-F238E27FC236}">
                <a16:creationId xmlns:a16="http://schemas.microsoft.com/office/drawing/2014/main" id="{F9E55FF8-2CDC-9F4E-B7E0-E76809571E52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5" name="Shape 1313">
            <a:extLst>
              <a:ext uri="{FF2B5EF4-FFF2-40B4-BE49-F238E27FC236}">
                <a16:creationId xmlns:a16="http://schemas.microsoft.com/office/drawing/2014/main" id="{74997412-C2BE-FD49-9933-14B7AF4C3BAA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6" name="Shape 1314">
            <a:extLst>
              <a:ext uri="{FF2B5EF4-FFF2-40B4-BE49-F238E27FC236}">
                <a16:creationId xmlns:a16="http://schemas.microsoft.com/office/drawing/2014/main" id="{1320E5D0-10DB-6E4A-8A96-8D2ACBFD3D9C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77" name="Shape 1315">
            <a:extLst>
              <a:ext uri="{FF2B5EF4-FFF2-40B4-BE49-F238E27FC236}">
                <a16:creationId xmlns:a16="http://schemas.microsoft.com/office/drawing/2014/main" id="{CCCC4C2C-6BA0-F848-BB88-3AD46E0403E1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78" name="Shape 1316">
            <a:extLst>
              <a:ext uri="{FF2B5EF4-FFF2-40B4-BE49-F238E27FC236}">
                <a16:creationId xmlns:a16="http://schemas.microsoft.com/office/drawing/2014/main" id="{50620A40-4C9E-1D43-A00C-91E34B705E26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79" name="Shape 1317">
            <a:extLst>
              <a:ext uri="{FF2B5EF4-FFF2-40B4-BE49-F238E27FC236}">
                <a16:creationId xmlns:a16="http://schemas.microsoft.com/office/drawing/2014/main" id="{62808E44-10A9-5B48-BCB3-0AD049C5A6D2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0" name="Shape 1318">
            <a:extLst>
              <a:ext uri="{FF2B5EF4-FFF2-40B4-BE49-F238E27FC236}">
                <a16:creationId xmlns:a16="http://schemas.microsoft.com/office/drawing/2014/main" id="{26990C0E-05AF-CF4F-AFDB-E6FB9DF5AF3C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1" name="Shape 1319">
            <a:extLst>
              <a:ext uri="{FF2B5EF4-FFF2-40B4-BE49-F238E27FC236}">
                <a16:creationId xmlns:a16="http://schemas.microsoft.com/office/drawing/2014/main" id="{6F0441B4-737E-D149-A04D-01AC7E703315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82" name="Shape 1320">
            <a:extLst>
              <a:ext uri="{FF2B5EF4-FFF2-40B4-BE49-F238E27FC236}">
                <a16:creationId xmlns:a16="http://schemas.microsoft.com/office/drawing/2014/main" id="{CDABA90A-4E49-AE4D-80AA-24E2B7ADC98A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3" name="Shape 1321">
            <a:extLst>
              <a:ext uri="{FF2B5EF4-FFF2-40B4-BE49-F238E27FC236}">
                <a16:creationId xmlns:a16="http://schemas.microsoft.com/office/drawing/2014/main" id="{9843CB78-9312-2148-9DF1-769378F3EF40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84" name="Shape 1322">
            <a:extLst>
              <a:ext uri="{FF2B5EF4-FFF2-40B4-BE49-F238E27FC236}">
                <a16:creationId xmlns:a16="http://schemas.microsoft.com/office/drawing/2014/main" id="{44092997-1FA1-9040-80E3-88BF13C2E9BD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85" name="Shape 1323">
            <a:extLst>
              <a:ext uri="{FF2B5EF4-FFF2-40B4-BE49-F238E27FC236}">
                <a16:creationId xmlns:a16="http://schemas.microsoft.com/office/drawing/2014/main" id="{F08292C1-702C-944E-82EA-D3C7023FD863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86" name="Shape 1324">
            <a:extLst>
              <a:ext uri="{FF2B5EF4-FFF2-40B4-BE49-F238E27FC236}">
                <a16:creationId xmlns:a16="http://schemas.microsoft.com/office/drawing/2014/main" id="{F36E29D3-CA62-CE4C-B9C6-8189464F997A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87" name="Shape 1325">
            <a:extLst>
              <a:ext uri="{FF2B5EF4-FFF2-40B4-BE49-F238E27FC236}">
                <a16:creationId xmlns:a16="http://schemas.microsoft.com/office/drawing/2014/main" id="{A68F750B-B212-A946-B03E-57859DA2FE61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8" name="Shape 1326">
            <a:extLst>
              <a:ext uri="{FF2B5EF4-FFF2-40B4-BE49-F238E27FC236}">
                <a16:creationId xmlns:a16="http://schemas.microsoft.com/office/drawing/2014/main" id="{A83150B1-8655-5A45-95DD-BE7EC9860DE2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89" name="Shape 1327">
            <a:extLst>
              <a:ext uri="{FF2B5EF4-FFF2-40B4-BE49-F238E27FC236}">
                <a16:creationId xmlns:a16="http://schemas.microsoft.com/office/drawing/2014/main" id="{9A9BB0CC-49E0-BF47-AF4C-6A16E456FBFB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90" name="Shape 1328">
            <a:extLst>
              <a:ext uri="{FF2B5EF4-FFF2-40B4-BE49-F238E27FC236}">
                <a16:creationId xmlns:a16="http://schemas.microsoft.com/office/drawing/2014/main" id="{AB9C81EC-8340-5C45-9D99-BEDEBB24BAF7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91" name="Shape 1329">
            <a:extLst>
              <a:ext uri="{FF2B5EF4-FFF2-40B4-BE49-F238E27FC236}">
                <a16:creationId xmlns:a16="http://schemas.microsoft.com/office/drawing/2014/main" id="{9E8FA5A1-626B-F143-BA14-3C301DB76B6B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2" name="Shape 1330">
            <a:extLst>
              <a:ext uri="{FF2B5EF4-FFF2-40B4-BE49-F238E27FC236}">
                <a16:creationId xmlns:a16="http://schemas.microsoft.com/office/drawing/2014/main" id="{ACDA8504-DDA5-EF46-B1B0-E80815F4962E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3" name="Shape 1331">
            <a:extLst>
              <a:ext uri="{FF2B5EF4-FFF2-40B4-BE49-F238E27FC236}">
                <a16:creationId xmlns:a16="http://schemas.microsoft.com/office/drawing/2014/main" id="{D7ADC8D2-4A31-5143-936C-EE0362858F1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4" name="Shape 1332">
            <a:extLst>
              <a:ext uri="{FF2B5EF4-FFF2-40B4-BE49-F238E27FC236}">
                <a16:creationId xmlns:a16="http://schemas.microsoft.com/office/drawing/2014/main" id="{089FC11A-718A-6D47-9C42-42F92D6B61FB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95" name="Shape 1333">
            <a:extLst>
              <a:ext uri="{FF2B5EF4-FFF2-40B4-BE49-F238E27FC236}">
                <a16:creationId xmlns:a16="http://schemas.microsoft.com/office/drawing/2014/main" id="{EA4CC306-7DBC-1548-903B-EE6891F87C52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6" name="Shape 1334">
            <a:extLst>
              <a:ext uri="{FF2B5EF4-FFF2-40B4-BE49-F238E27FC236}">
                <a16:creationId xmlns:a16="http://schemas.microsoft.com/office/drawing/2014/main" id="{2E60E7E6-8100-7147-86B4-093D749D594D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7" name="Shape 1335">
            <a:extLst>
              <a:ext uri="{FF2B5EF4-FFF2-40B4-BE49-F238E27FC236}">
                <a16:creationId xmlns:a16="http://schemas.microsoft.com/office/drawing/2014/main" id="{DD83E4EC-179F-3E4C-BDFA-8E3A268AD8F2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98" name="Shape 1336">
            <a:extLst>
              <a:ext uri="{FF2B5EF4-FFF2-40B4-BE49-F238E27FC236}">
                <a16:creationId xmlns:a16="http://schemas.microsoft.com/office/drawing/2014/main" id="{E932A13C-EC2E-1746-BACD-1449F4EB8CA6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99" name="Shape 1337">
            <a:extLst>
              <a:ext uri="{FF2B5EF4-FFF2-40B4-BE49-F238E27FC236}">
                <a16:creationId xmlns:a16="http://schemas.microsoft.com/office/drawing/2014/main" id="{4B9C9741-B411-144F-8C86-2259C16B66D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00" name="Shape 1338">
            <a:extLst>
              <a:ext uri="{FF2B5EF4-FFF2-40B4-BE49-F238E27FC236}">
                <a16:creationId xmlns:a16="http://schemas.microsoft.com/office/drawing/2014/main" id="{8424C1F8-E039-4547-B8C5-3598EDAF63CE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1" name="Shape 1339">
            <a:extLst>
              <a:ext uri="{FF2B5EF4-FFF2-40B4-BE49-F238E27FC236}">
                <a16:creationId xmlns:a16="http://schemas.microsoft.com/office/drawing/2014/main" id="{37BACC5C-DC80-324B-AD61-DDB9FD376B9B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2" name="Shape 1340">
            <a:extLst>
              <a:ext uri="{FF2B5EF4-FFF2-40B4-BE49-F238E27FC236}">
                <a16:creationId xmlns:a16="http://schemas.microsoft.com/office/drawing/2014/main" id="{AEB180C4-57A3-E94B-B426-104E8A3A27D2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3" name="Shape 1341">
            <a:extLst>
              <a:ext uri="{FF2B5EF4-FFF2-40B4-BE49-F238E27FC236}">
                <a16:creationId xmlns:a16="http://schemas.microsoft.com/office/drawing/2014/main" id="{1FB27755-2648-DD42-B8A8-5463C8C68B3F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04" name="Shape 1209">
            <a:extLst>
              <a:ext uri="{FF2B5EF4-FFF2-40B4-BE49-F238E27FC236}">
                <a16:creationId xmlns:a16="http://schemas.microsoft.com/office/drawing/2014/main" id="{DD8383B6-3AC7-C945-BCC2-12FDD0A9E5E9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5" name="Shape 1210">
            <a:extLst>
              <a:ext uri="{FF2B5EF4-FFF2-40B4-BE49-F238E27FC236}">
                <a16:creationId xmlns:a16="http://schemas.microsoft.com/office/drawing/2014/main" id="{E8163510-CC27-D543-A294-F0B163D89CFD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6" name="Shape 1211">
            <a:extLst>
              <a:ext uri="{FF2B5EF4-FFF2-40B4-BE49-F238E27FC236}">
                <a16:creationId xmlns:a16="http://schemas.microsoft.com/office/drawing/2014/main" id="{3A1E2CD8-578E-1849-B55C-DCAF6A344CFB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07" name="Shape 1212">
            <a:extLst>
              <a:ext uri="{FF2B5EF4-FFF2-40B4-BE49-F238E27FC236}">
                <a16:creationId xmlns:a16="http://schemas.microsoft.com/office/drawing/2014/main" id="{AE1E501D-71F9-0B4A-A3CD-46CAE75089EE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8" name="Shape 1213">
            <a:extLst>
              <a:ext uri="{FF2B5EF4-FFF2-40B4-BE49-F238E27FC236}">
                <a16:creationId xmlns:a16="http://schemas.microsoft.com/office/drawing/2014/main" id="{F2F217A0-EF43-3043-BB90-17F6BCF57D7C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9" name="Shape 1214">
            <a:extLst>
              <a:ext uri="{FF2B5EF4-FFF2-40B4-BE49-F238E27FC236}">
                <a16:creationId xmlns:a16="http://schemas.microsoft.com/office/drawing/2014/main" id="{5DF17740-A097-EA46-AB4A-04E68081F9AA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10" name="Shape 1215">
            <a:extLst>
              <a:ext uri="{FF2B5EF4-FFF2-40B4-BE49-F238E27FC236}">
                <a16:creationId xmlns:a16="http://schemas.microsoft.com/office/drawing/2014/main" id="{426A78C9-D6DC-D54E-8092-7DE7D93469DB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1" name="Shape 1216">
            <a:extLst>
              <a:ext uri="{FF2B5EF4-FFF2-40B4-BE49-F238E27FC236}">
                <a16:creationId xmlns:a16="http://schemas.microsoft.com/office/drawing/2014/main" id="{7F94818E-EFE6-BE41-B81C-9EB6C594BCAA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12" name="Shape 1217">
            <a:extLst>
              <a:ext uri="{FF2B5EF4-FFF2-40B4-BE49-F238E27FC236}">
                <a16:creationId xmlns:a16="http://schemas.microsoft.com/office/drawing/2014/main" id="{5ACB7222-AF46-514D-ABE7-363974B16DC2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3" name="Shape 1218">
            <a:extLst>
              <a:ext uri="{FF2B5EF4-FFF2-40B4-BE49-F238E27FC236}">
                <a16:creationId xmlns:a16="http://schemas.microsoft.com/office/drawing/2014/main" id="{4931012E-B39E-3D4B-AD39-7F841F9ABA26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14" name="Shape 1219">
            <a:extLst>
              <a:ext uri="{FF2B5EF4-FFF2-40B4-BE49-F238E27FC236}">
                <a16:creationId xmlns:a16="http://schemas.microsoft.com/office/drawing/2014/main" id="{FFF801A3-2A43-0547-97C6-1CF838F0155A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15" name="Shape 1220">
            <a:extLst>
              <a:ext uri="{FF2B5EF4-FFF2-40B4-BE49-F238E27FC236}">
                <a16:creationId xmlns:a16="http://schemas.microsoft.com/office/drawing/2014/main" id="{5FA764E1-A123-C843-AB3E-A0A2B8CDA5E4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6" name="Shape 1221">
            <a:extLst>
              <a:ext uri="{FF2B5EF4-FFF2-40B4-BE49-F238E27FC236}">
                <a16:creationId xmlns:a16="http://schemas.microsoft.com/office/drawing/2014/main" id="{BD9234B3-0D6F-ED41-90A7-804C6D96F840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17" name="Shape 1222">
            <a:extLst>
              <a:ext uri="{FF2B5EF4-FFF2-40B4-BE49-F238E27FC236}">
                <a16:creationId xmlns:a16="http://schemas.microsoft.com/office/drawing/2014/main" id="{1DD8BA30-32A0-7D44-A391-F10B341DA301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18" name="Shape 1223">
            <a:extLst>
              <a:ext uri="{FF2B5EF4-FFF2-40B4-BE49-F238E27FC236}">
                <a16:creationId xmlns:a16="http://schemas.microsoft.com/office/drawing/2014/main" id="{8F35061B-0DED-E842-BC0C-25DF892A3AA9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19" name="Shape 1224">
            <a:extLst>
              <a:ext uri="{FF2B5EF4-FFF2-40B4-BE49-F238E27FC236}">
                <a16:creationId xmlns:a16="http://schemas.microsoft.com/office/drawing/2014/main" id="{1E4237C0-A74D-B248-B557-07612CE98607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20" name="Shape 1225">
            <a:extLst>
              <a:ext uri="{FF2B5EF4-FFF2-40B4-BE49-F238E27FC236}">
                <a16:creationId xmlns:a16="http://schemas.microsoft.com/office/drawing/2014/main" id="{4B7E8BED-C525-904C-854F-0E9DA4D72CD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21" name="Shape 1226">
            <a:extLst>
              <a:ext uri="{FF2B5EF4-FFF2-40B4-BE49-F238E27FC236}">
                <a16:creationId xmlns:a16="http://schemas.microsoft.com/office/drawing/2014/main" id="{E74B8443-E16B-EF4F-96AA-9372B866C2F7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22" name="Shape 1227">
            <a:extLst>
              <a:ext uri="{FF2B5EF4-FFF2-40B4-BE49-F238E27FC236}">
                <a16:creationId xmlns:a16="http://schemas.microsoft.com/office/drawing/2014/main" id="{E8111078-4F06-6643-A0FD-68589C7E6A1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3" name="Shape 1228">
            <a:extLst>
              <a:ext uri="{FF2B5EF4-FFF2-40B4-BE49-F238E27FC236}">
                <a16:creationId xmlns:a16="http://schemas.microsoft.com/office/drawing/2014/main" id="{2AD4D956-5202-BA4D-AABC-2AF9286D79F0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4" name="Shape 1229">
            <a:extLst>
              <a:ext uri="{FF2B5EF4-FFF2-40B4-BE49-F238E27FC236}">
                <a16:creationId xmlns:a16="http://schemas.microsoft.com/office/drawing/2014/main" id="{3DB712DF-6117-2A40-A638-741D7B120BD7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25" name="Shape 1230">
            <a:extLst>
              <a:ext uri="{FF2B5EF4-FFF2-40B4-BE49-F238E27FC236}">
                <a16:creationId xmlns:a16="http://schemas.microsoft.com/office/drawing/2014/main" id="{84381131-9FE9-594D-9472-3E91A31D5CDE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6" name="Shape 1231">
            <a:extLst>
              <a:ext uri="{FF2B5EF4-FFF2-40B4-BE49-F238E27FC236}">
                <a16:creationId xmlns:a16="http://schemas.microsoft.com/office/drawing/2014/main" id="{A357B770-0C64-124F-B148-DC53C6EA6866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Shape 1232">
            <a:extLst>
              <a:ext uri="{FF2B5EF4-FFF2-40B4-BE49-F238E27FC236}">
                <a16:creationId xmlns:a16="http://schemas.microsoft.com/office/drawing/2014/main" id="{96B6C548-D3BF-E94C-B7FA-45852D55352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28" name="Shape 1233">
            <a:extLst>
              <a:ext uri="{FF2B5EF4-FFF2-40B4-BE49-F238E27FC236}">
                <a16:creationId xmlns:a16="http://schemas.microsoft.com/office/drawing/2014/main" id="{DD55AE92-CBFD-914B-89FB-E0AD549C00A0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9" name="Shape 1234">
            <a:extLst>
              <a:ext uri="{FF2B5EF4-FFF2-40B4-BE49-F238E27FC236}">
                <a16:creationId xmlns:a16="http://schemas.microsoft.com/office/drawing/2014/main" id="{759C05E4-2EFE-0F40-A70E-E56AB3F1E722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0" name="Shape 1235">
            <a:extLst>
              <a:ext uri="{FF2B5EF4-FFF2-40B4-BE49-F238E27FC236}">
                <a16:creationId xmlns:a16="http://schemas.microsoft.com/office/drawing/2014/main" id="{AC89D2B5-5E45-4349-B532-8285082B6833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1" name="Shape 1236">
            <a:extLst>
              <a:ext uri="{FF2B5EF4-FFF2-40B4-BE49-F238E27FC236}">
                <a16:creationId xmlns:a16="http://schemas.microsoft.com/office/drawing/2014/main" id="{813733F7-F4D0-2646-BAFA-339DCAC34CF4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2" name="Shape 1237">
            <a:extLst>
              <a:ext uri="{FF2B5EF4-FFF2-40B4-BE49-F238E27FC236}">
                <a16:creationId xmlns:a16="http://schemas.microsoft.com/office/drawing/2014/main" id="{50238423-E1BD-6145-AF15-54CC7E7D6BFB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3" name="Shape 1238">
            <a:extLst>
              <a:ext uri="{FF2B5EF4-FFF2-40B4-BE49-F238E27FC236}">
                <a16:creationId xmlns:a16="http://schemas.microsoft.com/office/drawing/2014/main" id="{1074C0F0-137A-3F43-950D-9D723237098C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34" name="Shape 1181">
            <a:extLst>
              <a:ext uri="{FF2B5EF4-FFF2-40B4-BE49-F238E27FC236}">
                <a16:creationId xmlns:a16="http://schemas.microsoft.com/office/drawing/2014/main" id="{FFDE0A75-ECB2-184C-A547-53B00C6292D5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5" name="Shape 1182">
            <a:extLst>
              <a:ext uri="{FF2B5EF4-FFF2-40B4-BE49-F238E27FC236}">
                <a16:creationId xmlns:a16="http://schemas.microsoft.com/office/drawing/2014/main" id="{75A63C6F-9D62-9B47-BFF4-6276B75D11A8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6" name="Shape 1190">
            <a:extLst>
              <a:ext uri="{FF2B5EF4-FFF2-40B4-BE49-F238E27FC236}">
                <a16:creationId xmlns:a16="http://schemas.microsoft.com/office/drawing/2014/main" id="{570889D5-35C4-4D4A-B313-3FE0C78F174A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37" name="Shape 1191">
            <a:extLst>
              <a:ext uri="{FF2B5EF4-FFF2-40B4-BE49-F238E27FC236}">
                <a16:creationId xmlns:a16="http://schemas.microsoft.com/office/drawing/2014/main" id="{93BDF8DD-1933-8D46-8548-E2A5AFAF9C3B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38" name="Shape 1192">
            <a:extLst>
              <a:ext uri="{FF2B5EF4-FFF2-40B4-BE49-F238E27FC236}">
                <a16:creationId xmlns:a16="http://schemas.microsoft.com/office/drawing/2014/main" id="{661C9DF3-CDC5-0344-8603-A76604286E3D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39" name="Shape 1194">
            <a:extLst>
              <a:ext uri="{FF2B5EF4-FFF2-40B4-BE49-F238E27FC236}">
                <a16:creationId xmlns:a16="http://schemas.microsoft.com/office/drawing/2014/main" id="{3716D1BE-53C6-1A48-8811-477DD02D296E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0" name="Shape 1195">
            <a:extLst>
              <a:ext uri="{FF2B5EF4-FFF2-40B4-BE49-F238E27FC236}">
                <a16:creationId xmlns:a16="http://schemas.microsoft.com/office/drawing/2014/main" id="{FA6C8D27-CF18-8344-98D2-1AFC758F4C8D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1" name="Shape 1196">
            <a:extLst>
              <a:ext uri="{FF2B5EF4-FFF2-40B4-BE49-F238E27FC236}">
                <a16:creationId xmlns:a16="http://schemas.microsoft.com/office/drawing/2014/main" id="{BC09C228-99E1-BB40-95C1-01C407D4DD1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2" name="Shape 1197">
            <a:extLst>
              <a:ext uri="{FF2B5EF4-FFF2-40B4-BE49-F238E27FC236}">
                <a16:creationId xmlns:a16="http://schemas.microsoft.com/office/drawing/2014/main" id="{7F8FA2C2-D5F2-4B4D-A041-754F10A6EFCC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43" name="Shape 1198">
            <a:extLst>
              <a:ext uri="{FF2B5EF4-FFF2-40B4-BE49-F238E27FC236}">
                <a16:creationId xmlns:a16="http://schemas.microsoft.com/office/drawing/2014/main" id="{922AF77E-A0B6-414A-81BE-7092AA9B6CCE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44" name="Shape 1199">
            <a:extLst>
              <a:ext uri="{FF2B5EF4-FFF2-40B4-BE49-F238E27FC236}">
                <a16:creationId xmlns:a16="http://schemas.microsoft.com/office/drawing/2014/main" id="{C266F637-6486-094D-9FE1-F368657B6F75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45" name="Shape 1200">
            <a:extLst>
              <a:ext uri="{FF2B5EF4-FFF2-40B4-BE49-F238E27FC236}">
                <a16:creationId xmlns:a16="http://schemas.microsoft.com/office/drawing/2014/main" id="{5CD0F349-7BD8-FD4F-B191-B3D31E5AA74B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46" name="Shape 1201">
            <a:extLst>
              <a:ext uri="{FF2B5EF4-FFF2-40B4-BE49-F238E27FC236}">
                <a16:creationId xmlns:a16="http://schemas.microsoft.com/office/drawing/2014/main" id="{CF161797-68C2-6F4B-99DD-87B167E0391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47" name="Shape 1082">
            <a:extLst>
              <a:ext uri="{FF2B5EF4-FFF2-40B4-BE49-F238E27FC236}">
                <a16:creationId xmlns:a16="http://schemas.microsoft.com/office/drawing/2014/main" id="{9B45F1E1-6D0C-EF4E-B668-3D474E70269B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48" name="Shape 1083">
            <a:extLst>
              <a:ext uri="{FF2B5EF4-FFF2-40B4-BE49-F238E27FC236}">
                <a16:creationId xmlns:a16="http://schemas.microsoft.com/office/drawing/2014/main" id="{E4775037-13CB-6E40-AD77-E71364966278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49" name="Shape 1091">
            <a:extLst>
              <a:ext uri="{FF2B5EF4-FFF2-40B4-BE49-F238E27FC236}">
                <a16:creationId xmlns:a16="http://schemas.microsoft.com/office/drawing/2014/main" id="{D3367B8D-7283-8040-9670-F96D2E36DB3B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50" name="Shape 1092">
            <a:extLst>
              <a:ext uri="{FF2B5EF4-FFF2-40B4-BE49-F238E27FC236}">
                <a16:creationId xmlns:a16="http://schemas.microsoft.com/office/drawing/2014/main" id="{D477F70B-F33F-1F45-9989-EBD0B342C474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51" name="Shape 1093">
            <a:extLst>
              <a:ext uri="{FF2B5EF4-FFF2-40B4-BE49-F238E27FC236}">
                <a16:creationId xmlns:a16="http://schemas.microsoft.com/office/drawing/2014/main" id="{1A52CE21-B165-B640-BC03-B4AF13545C8A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52" name="Shape 1095">
            <a:extLst>
              <a:ext uri="{FF2B5EF4-FFF2-40B4-BE49-F238E27FC236}">
                <a16:creationId xmlns:a16="http://schemas.microsoft.com/office/drawing/2014/main" id="{CD86A42E-2F2A-9F46-809F-70EF38C63DB2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3" name="Shape 1096">
            <a:extLst>
              <a:ext uri="{FF2B5EF4-FFF2-40B4-BE49-F238E27FC236}">
                <a16:creationId xmlns:a16="http://schemas.microsoft.com/office/drawing/2014/main" id="{C8BFF7EC-18E8-BA48-B83A-385F5AAD0BD8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4" name="Shape 1097">
            <a:extLst>
              <a:ext uri="{FF2B5EF4-FFF2-40B4-BE49-F238E27FC236}">
                <a16:creationId xmlns:a16="http://schemas.microsoft.com/office/drawing/2014/main" id="{972B9EA1-DCCB-BE41-945E-8BD3FCBED6B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5" name="Shape 1098">
            <a:extLst>
              <a:ext uri="{FF2B5EF4-FFF2-40B4-BE49-F238E27FC236}">
                <a16:creationId xmlns:a16="http://schemas.microsoft.com/office/drawing/2014/main" id="{C686882F-9F00-604B-9B1E-FFE4AD6D4A8D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56" name="Shape 1099">
            <a:extLst>
              <a:ext uri="{FF2B5EF4-FFF2-40B4-BE49-F238E27FC236}">
                <a16:creationId xmlns:a16="http://schemas.microsoft.com/office/drawing/2014/main" id="{26D3FDD8-EFE8-DB44-AB54-101DF23F214E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57" name="Shape 1100">
            <a:extLst>
              <a:ext uri="{FF2B5EF4-FFF2-40B4-BE49-F238E27FC236}">
                <a16:creationId xmlns:a16="http://schemas.microsoft.com/office/drawing/2014/main" id="{441968D1-3B91-C848-B0B3-164C62A37E2A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58" name="Shape 1101">
            <a:extLst>
              <a:ext uri="{FF2B5EF4-FFF2-40B4-BE49-F238E27FC236}">
                <a16:creationId xmlns:a16="http://schemas.microsoft.com/office/drawing/2014/main" id="{14E70A80-533D-3349-92C4-35A588A5B46A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59" name="Shape 1102">
            <a:extLst>
              <a:ext uri="{FF2B5EF4-FFF2-40B4-BE49-F238E27FC236}">
                <a16:creationId xmlns:a16="http://schemas.microsoft.com/office/drawing/2014/main" id="{00CE3807-3EC9-A342-AD0A-E68E2F69D0F1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60" name="Shape 1016">
            <a:extLst>
              <a:ext uri="{FF2B5EF4-FFF2-40B4-BE49-F238E27FC236}">
                <a16:creationId xmlns:a16="http://schemas.microsoft.com/office/drawing/2014/main" id="{AFF1A417-B59C-A549-A8BB-7698A148A66F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1" name="Shape 1017">
            <a:extLst>
              <a:ext uri="{FF2B5EF4-FFF2-40B4-BE49-F238E27FC236}">
                <a16:creationId xmlns:a16="http://schemas.microsoft.com/office/drawing/2014/main" id="{40E728DE-9FD0-0B42-A344-457448AD0068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2" name="Shape 1025">
            <a:extLst>
              <a:ext uri="{FF2B5EF4-FFF2-40B4-BE49-F238E27FC236}">
                <a16:creationId xmlns:a16="http://schemas.microsoft.com/office/drawing/2014/main" id="{4F279D5B-EB10-2945-B2EB-DF9AEC1CA815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3" name="Shape 1026">
            <a:extLst>
              <a:ext uri="{FF2B5EF4-FFF2-40B4-BE49-F238E27FC236}">
                <a16:creationId xmlns:a16="http://schemas.microsoft.com/office/drawing/2014/main" id="{D64F697A-08DE-FB48-BAAD-B1BCB0B5004A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64" name="Shape 1027">
            <a:extLst>
              <a:ext uri="{FF2B5EF4-FFF2-40B4-BE49-F238E27FC236}">
                <a16:creationId xmlns:a16="http://schemas.microsoft.com/office/drawing/2014/main" id="{D3B25980-3390-A941-858C-7A6E72541C31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5" name="Shape 1029">
            <a:extLst>
              <a:ext uri="{FF2B5EF4-FFF2-40B4-BE49-F238E27FC236}">
                <a16:creationId xmlns:a16="http://schemas.microsoft.com/office/drawing/2014/main" id="{B4409460-3DEE-814C-9DA0-5D0EC70991D7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6" name="Shape 1030">
            <a:extLst>
              <a:ext uri="{FF2B5EF4-FFF2-40B4-BE49-F238E27FC236}">
                <a16:creationId xmlns:a16="http://schemas.microsoft.com/office/drawing/2014/main" id="{CE2C7FC3-BBDE-1E45-A57E-FEC27F8B4BEB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7" name="Shape 1031">
            <a:extLst>
              <a:ext uri="{FF2B5EF4-FFF2-40B4-BE49-F238E27FC236}">
                <a16:creationId xmlns:a16="http://schemas.microsoft.com/office/drawing/2014/main" id="{548A5E4F-D8BC-A14C-A0D7-2FDD69D11AAC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8" name="Shape 1032">
            <a:extLst>
              <a:ext uri="{FF2B5EF4-FFF2-40B4-BE49-F238E27FC236}">
                <a16:creationId xmlns:a16="http://schemas.microsoft.com/office/drawing/2014/main" id="{CE3D1983-E360-D048-B446-D15D6CB8A941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9" name="Shape 1033">
            <a:extLst>
              <a:ext uri="{FF2B5EF4-FFF2-40B4-BE49-F238E27FC236}">
                <a16:creationId xmlns:a16="http://schemas.microsoft.com/office/drawing/2014/main" id="{3DB9C677-1D4E-1246-AC16-1DE18FDF81DE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0" name="Shape 1034">
            <a:extLst>
              <a:ext uri="{FF2B5EF4-FFF2-40B4-BE49-F238E27FC236}">
                <a16:creationId xmlns:a16="http://schemas.microsoft.com/office/drawing/2014/main" id="{AE7A8361-08C7-7048-BB7C-AF0EC4DA6757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1" name="Shape 1035">
            <a:extLst>
              <a:ext uri="{FF2B5EF4-FFF2-40B4-BE49-F238E27FC236}">
                <a16:creationId xmlns:a16="http://schemas.microsoft.com/office/drawing/2014/main" id="{BA7E6780-B2AF-254D-BD9B-78EF3AB686BC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72" name="Shape 1036">
            <a:extLst>
              <a:ext uri="{FF2B5EF4-FFF2-40B4-BE49-F238E27FC236}">
                <a16:creationId xmlns:a16="http://schemas.microsoft.com/office/drawing/2014/main" id="{71C78640-1023-784F-A98E-F5FECA2D024E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73" name="Shape 1037">
            <a:extLst>
              <a:ext uri="{FF2B5EF4-FFF2-40B4-BE49-F238E27FC236}">
                <a16:creationId xmlns:a16="http://schemas.microsoft.com/office/drawing/2014/main" id="{EBD0D0E1-77BA-4B4F-B7A8-DACF66276B4F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4" name="Shape 1038">
            <a:extLst>
              <a:ext uri="{FF2B5EF4-FFF2-40B4-BE49-F238E27FC236}">
                <a16:creationId xmlns:a16="http://schemas.microsoft.com/office/drawing/2014/main" id="{E12EAF54-DA08-2046-BC8C-AE5BE728725F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5" name="Shape 1039">
            <a:extLst>
              <a:ext uri="{FF2B5EF4-FFF2-40B4-BE49-F238E27FC236}">
                <a16:creationId xmlns:a16="http://schemas.microsoft.com/office/drawing/2014/main" id="{0B7EFF70-B3E9-AB46-AD8D-2FB3BD1173CD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6" name="Shape 1040">
            <a:extLst>
              <a:ext uri="{FF2B5EF4-FFF2-40B4-BE49-F238E27FC236}">
                <a16:creationId xmlns:a16="http://schemas.microsoft.com/office/drawing/2014/main" id="{C8239A39-DC8B-E74A-B615-D173260548B3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177" name="Shape 1342">
            <a:extLst>
              <a:ext uri="{FF2B5EF4-FFF2-40B4-BE49-F238E27FC236}">
                <a16:creationId xmlns:a16="http://schemas.microsoft.com/office/drawing/2014/main" id="{DFF3C2A9-E4AB-534C-8B9C-3A796D4C5ADC}"/>
              </a:ext>
            </a:extLst>
          </p:cNvPr>
          <p:cNvSpPr/>
          <p:nvPr/>
        </p:nvSpPr>
        <p:spPr>
          <a:xfrm>
            <a:off x="2696837" y="3530834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>
                <a:solidFill>
                  <a:schemeClr val="bg1"/>
                </a:solidFill>
              </a:rPr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Optimizations</a:t>
            </a:r>
          </a:p>
        </p:txBody>
      </p:sp>
      <p:sp>
        <p:nvSpPr>
          <p:cNvPr id="5" name="Shape 1242">
            <a:extLst>
              <a:ext uri="{FF2B5EF4-FFF2-40B4-BE49-F238E27FC236}">
                <a16:creationId xmlns:a16="http://schemas.microsoft.com/office/drawing/2014/main" id="{7ED01B15-D758-7F4D-8556-215D739BC60D}"/>
              </a:ext>
            </a:extLst>
          </p:cNvPr>
          <p:cNvSpPr txBox="1">
            <a:spLocks/>
          </p:cNvSpPr>
          <p:nvPr/>
        </p:nvSpPr>
        <p:spPr>
          <a:xfrm>
            <a:off x="1524000" y="1597298"/>
            <a:ext cx="7804547" cy="4164583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</a:rPr>
              <a:t>1. Reuse small area for journal</a:t>
            </a:r>
          </a:p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2. Barriers</a:t>
            </a:r>
          </a:p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</a:rPr>
              <a:t>3. Checksums</a:t>
            </a:r>
          </a:p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</a:rPr>
              <a:t>4. Circular journal</a:t>
            </a:r>
          </a:p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</a:rPr>
              <a:t>5. Logical journal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solidFill>
                  <a:srgbClr val="FFFFFF"/>
                </a:solidFill>
              </a:rPr>
              <a:t>Checksum</a:t>
            </a:r>
            <a:r>
              <a:rPr lang="en-US" sz="4556" dirty="0">
                <a:solidFill>
                  <a:srgbClr val="FFFFFF"/>
                </a:solidFill>
              </a:rPr>
              <a:t> Optimization</a:t>
            </a:r>
            <a:endParaRPr sz="4556" dirty="0">
              <a:solidFill>
                <a:srgbClr val="FFFFFF"/>
              </a:solidFill>
            </a:endParaRPr>
          </a:p>
        </p:txBody>
      </p:sp>
      <p:sp>
        <p:nvSpPr>
          <p:cNvPr id="1385" name="Shape 1385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86" name="Shape 1386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87" name="Shape 1387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88" name="Shape 1388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89" name="Shape 1389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90" name="Shape 1390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91" name="Shape 1391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92" name="Shape 1392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93" name="Shape 1393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94" name="Shape 1394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395" name="Shape 1395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396" name="Shape 1396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97" name="Shape 1397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98" name="Shape 1398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99" name="Shape 1399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00" name="Shape 1400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401" name="Shape 1401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402" name="Shape 1402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403" name="Shape 1403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04" name="Shape 1404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05" name="Shape 1405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06" name="Shape 1406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407" name="Shape 1407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408" name="Shape 1408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409" name="Shape 1409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410" name="Shape 1410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411" name="Shape 1411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12" name="Shape 1412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13" name="Shape 1413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14" name="Shape 1414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415" name="Shape 1415"/>
          <p:cNvSpPr/>
          <p:nvPr/>
        </p:nvSpPr>
        <p:spPr>
          <a:xfrm>
            <a:off x="3686507" y="4155911"/>
            <a:ext cx="4498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write order: 9,10,11 </a:t>
            </a:r>
            <a:r>
              <a:rPr sz="2531"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>
                <a:solidFill>
                  <a:srgbClr val="FFFFFF"/>
                </a:solidFill>
              </a:rPr>
              <a:t> 12 </a:t>
            </a:r>
            <a:r>
              <a:rPr sz="2531"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>
                <a:solidFill>
                  <a:srgbClr val="FFFFFF"/>
                </a:solidFill>
              </a:rPr>
              <a:t> 4,6 </a:t>
            </a:r>
            <a:r>
              <a:rPr sz="2531"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>
                <a:solidFill>
                  <a:srgbClr val="FFFFFF"/>
                </a:solidFill>
              </a:rPr>
              <a:t> 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9961" y="5010315"/>
            <a:ext cx="416498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How can we get rid of barrier between (9, 10, 11) and 12 ???</a:t>
            </a:r>
          </a:p>
        </p:txBody>
      </p:sp>
      <p:sp>
        <p:nvSpPr>
          <p:cNvPr id="35" name="Shape 1347">
            <a:extLst>
              <a:ext uri="{FF2B5EF4-FFF2-40B4-BE49-F238E27FC236}">
                <a16:creationId xmlns:a16="http://schemas.microsoft.com/office/drawing/2014/main" id="{AD283E87-6368-494D-9B17-62A6DDC76D48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6" name="Shape 1348">
            <a:extLst>
              <a:ext uri="{FF2B5EF4-FFF2-40B4-BE49-F238E27FC236}">
                <a16:creationId xmlns:a16="http://schemas.microsoft.com/office/drawing/2014/main" id="{1E94071C-6F48-2A48-B826-3E6D2C0E5F73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7" name="Shape 1349">
            <a:extLst>
              <a:ext uri="{FF2B5EF4-FFF2-40B4-BE49-F238E27FC236}">
                <a16:creationId xmlns:a16="http://schemas.microsoft.com/office/drawing/2014/main" id="{42BD3E11-BECC-AC46-BE01-C04893BFF992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8" name="Shape 1350">
            <a:extLst>
              <a:ext uri="{FF2B5EF4-FFF2-40B4-BE49-F238E27FC236}">
                <a16:creationId xmlns:a16="http://schemas.microsoft.com/office/drawing/2014/main" id="{8E143C08-6A23-EF4E-887C-A4AE3A5D91BB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39" name="Shape 1351">
            <a:extLst>
              <a:ext uri="{FF2B5EF4-FFF2-40B4-BE49-F238E27FC236}">
                <a16:creationId xmlns:a16="http://schemas.microsoft.com/office/drawing/2014/main" id="{135DF6C9-5022-694B-B2E9-36F321C5742F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40" name="Shape 1352">
            <a:extLst>
              <a:ext uri="{FF2B5EF4-FFF2-40B4-BE49-F238E27FC236}">
                <a16:creationId xmlns:a16="http://schemas.microsoft.com/office/drawing/2014/main" id="{845A908B-166A-EF44-B774-1E53285D8665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1" name="Shape 1353">
            <a:extLst>
              <a:ext uri="{FF2B5EF4-FFF2-40B4-BE49-F238E27FC236}">
                <a16:creationId xmlns:a16="http://schemas.microsoft.com/office/drawing/2014/main" id="{06D32F5F-A012-294E-A1DC-C3D213B9518E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2" name="Shape 1354">
            <a:extLst>
              <a:ext uri="{FF2B5EF4-FFF2-40B4-BE49-F238E27FC236}">
                <a16:creationId xmlns:a16="http://schemas.microsoft.com/office/drawing/2014/main" id="{4E7C6539-55AB-5541-AD77-309F298D633F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43" name="Shape 1355">
            <a:extLst>
              <a:ext uri="{FF2B5EF4-FFF2-40B4-BE49-F238E27FC236}">
                <a16:creationId xmlns:a16="http://schemas.microsoft.com/office/drawing/2014/main" id="{3F7F8ECB-A00D-704A-B449-859CF97B76A1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4" name="Shape 1356">
            <a:extLst>
              <a:ext uri="{FF2B5EF4-FFF2-40B4-BE49-F238E27FC236}">
                <a16:creationId xmlns:a16="http://schemas.microsoft.com/office/drawing/2014/main" id="{66862991-D6D9-1C44-ABB8-0FB1CD2441BC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45" name="Shape 1357">
            <a:extLst>
              <a:ext uri="{FF2B5EF4-FFF2-40B4-BE49-F238E27FC236}">
                <a16:creationId xmlns:a16="http://schemas.microsoft.com/office/drawing/2014/main" id="{3957A492-F6F8-0942-A4A2-0EE2E5BDE2A4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46" name="Shape 1358">
            <a:extLst>
              <a:ext uri="{FF2B5EF4-FFF2-40B4-BE49-F238E27FC236}">
                <a16:creationId xmlns:a16="http://schemas.microsoft.com/office/drawing/2014/main" id="{7324AD4F-825D-7D4C-AA1C-9CD6434947E8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7" name="Shape 1359">
            <a:extLst>
              <a:ext uri="{FF2B5EF4-FFF2-40B4-BE49-F238E27FC236}">
                <a16:creationId xmlns:a16="http://schemas.microsoft.com/office/drawing/2014/main" id="{33FFFD17-95A5-0542-848F-AAF2DDD43CAD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8" name="Shape 1360">
            <a:extLst>
              <a:ext uri="{FF2B5EF4-FFF2-40B4-BE49-F238E27FC236}">
                <a16:creationId xmlns:a16="http://schemas.microsoft.com/office/drawing/2014/main" id="{9CCA0982-CA87-0A43-894B-0A94AD292B10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9" name="Shape 1361">
            <a:extLst>
              <a:ext uri="{FF2B5EF4-FFF2-40B4-BE49-F238E27FC236}">
                <a16:creationId xmlns:a16="http://schemas.microsoft.com/office/drawing/2014/main" id="{D4DCBA9C-8893-9D41-9D02-62DF55FA7766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0" name="Shape 1362">
            <a:extLst>
              <a:ext uri="{FF2B5EF4-FFF2-40B4-BE49-F238E27FC236}">
                <a16:creationId xmlns:a16="http://schemas.microsoft.com/office/drawing/2014/main" id="{96A6C028-AFD1-BA4B-A8A7-26B8A1F05BB9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1" name="Shape 1363">
            <a:extLst>
              <a:ext uri="{FF2B5EF4-FFF2-40B4-BE49-F238E27FC236}">
                <a16:creationId xmlns:a16="http://schemas.microsoft.com/office/drawing/2014/main" id="{63405E9D-E9BB-F44B-B4ED-2C14B0C62DAF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2" name="Shape 1364">
            <a:extLst>
              <a:ext uri="{FF2B5EF4-FFF2-40B4-BE49-F238E27FC236}">
                <a16:creationId xmlns:a16="http://schemas.microsoft.com/office/drawing/2014/main" id="{A0A11888-9810-8D42-A270-C5C44662D8F2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53" name="Shape 1365">
            <a:extLst>
              <a:ext uri="{FF2B5EF4-FFF2-40B4-BE49-F238E27FC236}">
                <a16:creationId xmlns:a16="http://schemas.microsoft.com/office/drawing/2014/main" id="{AD0FC291-0A92-DE46-8B17-63006C5E63B8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Shape 1366">
            <a:extLst>
              <a:ext uri="{FF2B5EF4-FFF2-40B4-BE49-F238E27FC236}">
                <a16:creationId xmlns:a16="http://schemas.microsoft.com/office/drawing/2014/main" id="{F5277EDC-AF3D-CD47-82BB-4E455643799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5" name="Shape 1367">
            <a:extLst>
              <a:ext uri="{FF2B5EF4-FFF2-40B4-BE49-F238E27FC236}">
                <a16:creationId xmlns:a16="http://schemas.microsoft.com/office/drawing/2014/main" id="{91DEEEAF-C8F8-4B4A-9CDA-1FB3DD43BD5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6" name="Shape 1368">
            <a:extLst>
              <a:ext uri="{FF2B5EF4-FFF2-40B4-BE49-F238E27FC236}">
                <a16:creationId xmlns:a16="http://schemas.microsoft.com/office/drawing/2014/main" id="{5C39C07A-AE91-0C42-9C88-79F6531A982B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Shape 1369">
            <a:extLst>
              <a:ext uri="{FF2B5EF4-FFF2-40B4-BE49-F238E27FC236}">
                <a16:creationId xmlns:a16="http://schemas.microsoft.com/office/drawing/2014/main" id="{4D2B4642-17CC-4D4F-8914-3FD75B146D02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8" name="Shape 1370">
            <a:extLst>
              <a:ext uri="{FF2B5EF4-FFF2-40B4-BE49-F238E27FC236}">
                <a16:creationId xmlns:a16="http://schemas.microsoft.com/office/drawing/2014/main" id="{8A64ED9C-A6D9-F541-AF98-F27E46C045EF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9" name="Shape 1371">
            <a:extLst>
              <a:ext uri="{FF2B5EF4-FFF2-40B4-BE49-F238E27FC236}">
                <a16:creationId xmlns:a16="http://schemas.microsoft.com/office/drawing/2014/main" id="{1BF795B6-A910-6A4A-94EE-B6B058251BC5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0" name="Shape 1372">
            <a:extLst>
              <a:ext uri="{FF2B5EF4-FFF2-40B4-BE49-F238E27FC236}">
                <a16:creationId xmlns:a16="http://schemas.microsoft.com/office/drawing/2014/main" id="{8190C19B-D202-774D-AFD5-916A5A0EC684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1" name="Shape 1373">
            <a:extLst>
              <a:ext uri="{FF2B5EF4-FFF2-40B4-BE49-F238E27FC236}">
                <a16:creationId xmlns:a16="http://schemas.microsoft.com/office/drawing/2014/main" id="{8EC17FB2-F685-C646-B3D8-DB027D5F706E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1374">
            <a:extLst>
              <a:ext uri="{FF2B5EF4-FFF2-40B4-BE49-F238E27FC236}">
                <a16:creationId xmlns:a16="http://schemas.microsoft.com/office/drawing/2014/main" id="{3728F4E8-9334-A24B-87B5-9CD61FF55149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1375">
            <a:extLst>
              <a:ext uri="{FF2B5EF4-FFF2-40B4-BE49-F238E27FC236}">
                <a16:creationId xmlns:a16="http://schemas.microsoft.com/office/drawing/2014/main" id="{4BE40398-3CA0-5A47-B5F0-023921DA8B94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" name="Shape 1376">
            <a:extLst>
              <a:ext uri="{FF2B5EF4-FFF2-40B4-BE49-F238E27FC236}">
                <a16:creationId xmlns:a16="http://schemas.microsoft.com/office/drawing/2014/main" id="{79288767-9556-0F4B-841D-3FE032CA3CCC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65" name="Shape 1312">
            <a:extLst>
              <a:ext uri="{FF2B5EF4-FFF2-40B4-BE49-F238E27FC236}">
                <a16:creationId xmlns:a16="http://schemas.microsoft.com/office/drawing/2014/main" id="{8C927A6E-251B-114C-A680-E881D93060B8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6" name="Shape 1313">
            <a:extLst>
              <a:ext uri="{FF2B5EF4-FFF2-40B4-BE49-F238E27FC236}">
                <a16:creationId xmlns:a16="http://schemas.microsoft.com/office/drawing/2014/main" id="{9F89ABFC-C021-1641-BC86-0EF7A24B99B6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7" name="Shape 1314">
            <a:extLst>
              <a:ext uri="{FF2B5EF4-FFF2-40B4-BE49-F238E27FC236}">
                <a16:creationId xmlns:a16="http://schemas.microsoft.com/office/drawing/2014/main" id="{7A3F96A7-25EE-1547-94A8-959008416825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68" name="Shape 1315">
            <a:extLst>
              <a:ext uri="{FF2B5EF4-FFF2-40B4-BE49-F238E27FC236}">
                <a16:creationId xmlns:a16="http://schemas.microsoft.com/office/drawing/2014/main" id="{FC8E79EC-A0FE-984D-8A4E-A73335789957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69" name="Shape 1316">
            <a:extLst>
              <a:ext uri="{FF2B5EF4-FFF2-40B4-BE49-F238E27FC236}">
                <a16:creationId xmlns:a16="http://schemas.microsoft.com/office/drawing/2014/main" id="{214D09EB-C150-5E42-B872-D1F2572C0227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70" name="Shape 1317">
            <a:extLst>
              <a:ext uri="{FF2B5EF4-FFF2-40B4-BE49-F238E27FC236}">
                <a16:creationId xmlns:a16="http://schemas.microsoft.com/office/drawing/2014/main" id="{62817117-9238-E640-A63D-DB265B33BB12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1" name="Shape 1318">
            <a:extLst>
              <a:ext uri="{FF2B5EF4-FFF2-40B4-BE49-F238E27FC236}">
                <a16:creationId xmlns:a16="http://schemas.microsoft.com/office/drawing/2014/main" id="{1340B684-9E6A-B049-9637-EC2B7C0352E8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72" name="Shape 1319">
            <a:extLst>
              <a:ext uri="{FF2B5EF4-FFF2-40B4-BE49-F238E27FC236}">
                <a16:creationId xmlns:a16="http://schemas.microsoft.com/office/drawing/2014/main" id="{3C37D095-A702-2548-A019-0227765335FA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73" name="Shape 1320">
            <a:extLst>
              <a:ext uri="{FF2B5EF4-FFF2-40B4-BE49-F238E27FC236}">
                <a16:creationId xmlns:a16="http://schemas.microsoft.com/office/drawing/2014/main" id="{F8A01539-C732-8846-9657-79CBF3BC0501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4" name="Shape 1321">
            <a:extLst>
              <a:ext uri="{FF2B5EF4-FFF2-40B4-BE49-F238E27FC236}">
                <a16:creationId xmlns:a16="http://schemas.microsoft.com/office/drawing/2014/main" id="{3316897A-522E-384B-8D1C-7CE1232B9774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75" name="Shape 1322">
            <a:extLst>
              <a:ext uri="{FF2B5EF4-FFF2-40B4-BE49-F238E27FC236}">
                <a16:creationId xmlns:a16="http://schemas.microsoft.com/office/drawing/2014/main" id="{193A6B9A-96D8-C647-B59E-5317D8A106DF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76" name="Shape 1323">
            <a:extLst>
              <a:ext uri="{FF2B5EF4-FFF2-40B4-BE49-F238E27FC236}">
                <a16:creationId xmlns:a16="http://schemas.microsoft.com/office/drawing/2014/main" id="{3748318D-7E1A-2E4D-AB67-49CB61A7981B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7" name="Shape 1324">
            <a:extLst>
              <a:ext uri="{FF2B5EF4-FFF2-40B4-BE49-F238E27FC236}">
                <a16:creationId xmlns:a16="http://schemas.microsoft.com/office/drawing/2014/main" id="{B7802F08-0E2A-2B4A-B5E4-EAA9EE717E75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78" name="Shape 1325">
            <a:extLst>
              <a:ext uri="{FF2B5EF4-FFF2-40B4-BE49-F238E27FC236}">
                <a16:creationId xmlns:a16="http://schemas.microsoft.com/office/drawing/2014/main" id="{E95D4815-B149-2D49-85FC-114B71874A8C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9" name="Shape 1326">
            <a:extLst>
              <a:ext uri="{FF2B5EF4-FFF2-40B4-BE49-F238E27FC236}">
                <a16:creationId xmlns:a16="http://schemas.microsoft.com/office/drawing/2014/main" id="{8505E663-2845-5245-8063-A5EEBAD85A5F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80" name="Shape 1327">
            <a:extLst>
              <a:ext uri="{FF2B5EF4-FFF2-40B4-BE49-F238E27FC236}">
                <a16:creationId xmlns:a16="http://schemas.microsoft.com/office/drawing/2014/main" id="{DD877214-0159-AB48-8A33-E7E9DF70FA6C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81" name="Shape 1328">
            <a:extLst>
              <a:ext uri="{FF2B5EF4-FFF2-40B4-BE49-F238E27FC236}">
                <a16:creationId xmlns:a16="http://schemas.microsoft.com/office/drawing/2014/main" id="{D5487962-6836-B94B-878C-97128F1D78FA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82" name="Shape 1329">
            <a:extLst>
              <a:ext uri="{FF2B5EF4-FFF2-40B4-BE49-F238E27FC236}">
                <a16:creationId xmlns:a16="http://schemas.microsoft.com/office/drawing/2014/main" id="{265022E7-2923-B14D-A32C-768249EAE062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83" name="Shape 1330">
            <a:extLst>
              <a:ext uri="{FF2B5EF4-FFF2-40B4-BE49-F238E27FC236}">
                <a16:creationId xmlns:a16="http://schemas.microsoft.com/office/drawing/2014/main" id="{586D3860-8AC6-5E46-BE97-E3AA32A4FDAF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4" name="Shape 1331">
            <a:extLst>
              <a:ext uri="{FF2B5EF4-FFF2-40B4-BE49-F238E27FC236}">
                <a16:creationId xmlns:a16="http://schemas.microsoft.com/office/drawing/2014/main" id="{B3D58B61-72BC-E344-9DB8-4AD40EFA1E24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85" name="Shape 1332">
            <a:extLst>
              <a:ext uri="{FF2B5EF4-FFF2-40B4-BE49-F238E27FC236}">
                <a16:creationId xmlns:a16="http://schemas.microsoft.com/office/drawing/2014/main" id="{AF00E75D-FB33-3D4B-A595-DB586A0ECBF9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86" name="Shape 1333">
            <a:extLst>
              <a:ext uri="{FF2B5EF4-FFF2-40B4-BE49-F238E27FC236}">
                <a16:creationId xmlns:a16="http://schemas.microsoft.com/office/drawing/2014/main" id="{AE788CCF-05EF-A942-BC63-F2CC5246DBF1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87" name="Shape 1334">
            <a:extLst>
              <a:ext uri="{FF2B5EF4-FFF2-40B4-BE49-F238E27FC236}">
                <a16:creationId xmlns:a16="http://schemas.microsoft.com/office/drawing/2014/main" id="{67F089DB-5FEE-3F47-8C4A-2D4B2CDB2C64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8" name="Shape 1335">
            <a:extLst>
              <a:ext uri="{FF2B5EF4-FFF2-40B4-BE49-F238E27FC236}">
                <a16:creationId xmlns:a16="http://schemas.microsoft.com/office/drawing/2014/main" id="{7A65C0B5-A459-9542-8469-0372AAF03C4B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89" name="Shape 1336">
            <a:extLst>
              <a:ext uri="{FF2B5EF4-FFF2-40B4-BE49-F238E27FC236}">
                <a16:creationId xmlns:a16="http://schemas.microsoft.com/office/drawing/2014/main" id="{C58A908B-6AD3-4848-8AA4-1050A03C49E2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90" name="Shape 1337">
            <a:extLst>
              <a:ext uri="{FF2B5EF4-FFF2-40B4-BE49-F238E27FC236}">
                <a16:creationId xmlns:a16="http://schemas.microsoft.com/office/drawing/2014/main" id="{88B82055-64B0-5F45-9BF9-F43D72B8BBAB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91" name="Shape 1338">
            <a:extLst>
              <a:ext uri="{FF2B5EF4-FFF2-40B4-BE49-F238E27FC236}">
                <a16:creationId xmlns:a16="http://schemas.microsoft.com/office/drawing/2014/main" id="{1E9F5F76-8C5A-D146-B00F-F3C59F1EB657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2" name="Shape 1339">
            <a:extLst>
              <a:ext uri="{FF2B5EF4-FFF2-40B4-BE49-F238E27FC236}">
                <a16:creationId xmlns:a16="http://schemas.microsoft.com/office/drawing/2014/main" id="{D99ED380-3515-1348-8DE3-FD9FD6473DC7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" name="Shape 1340">
            <a:extLst>
              <a:ext uri="{FF2B5EF4-FFF2-40B4-BE49-F238E27FC236}">
                <a16:creationId xmlns:a16="http://schemas.microsoft.com/office/drawing/2014/main" id="{4576C934-5063-3D43-8881-AAE79F7113BD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" name="Shape 1341">
            <a:extLst>
              <a:ext uri="{FF2B5EF4-FFF2-40B4-BE49-F238E27FC236}">
                <a16:creationId xmlns:a16="http://schemas.microsoft.com/office/drawing/2014/main" id="{BCE83D75-8917-E944-A1BA-28F3E1BF5F10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95" name="Shape 1209">
            <a:extLst>
              <a:ext uri="{FF2B5EF4-FFF2-40B4-BE49-F238E27FC236}">
                <a16:creationId xmlns:a16="http://schemas.microsoft.com/office/drawing/2014/main" id="{F4343EFA-FAC7-FC4B-98C9-692A778617AC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96" name="Shape 1210">
            <a:extLst>
              <a:ext uri="{FF2B5EF4-FFF2-40B4-BE49-F238E27FC236}">
                <a16:creationId xmlns:a16="http://schemas.microsoft.com/office/drawing/2014/main" id="{099F7F0F-867F-294E-B2B8-0339B3CDE693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7" name="Shape 1211">
            <a:extLst>
              <a:ext uri="{FF2B5EF4-FFF2-40B4-BE49-F238E27FC236}">
                <a16:creationId xmlns:a16="http://schemas.microsoft.com/office/drawing/2014/main" id="{C3D71B43-7074-9744-99B5-3D6BD0CC2357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98" name="Shape 1212">
            <a:extLst>
              <a:ext uri="{FF2B5EF4-FFF2-40B4-BE49-F238E27FC236}">
                <a16:creationId xmlns:a16="http://schemas.microsoft.com/office/drawing/2014/main" id="{E47E1D47-508D-6748-9982-2C3FE87110FF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99" name="Shape 1213">
            <a:extLst>
              <a:ext uri="{FF2B5EF4-FFF2-40B4-BE49-F238E27FC236}">
                <a16:creationId xmlns:a16="http://schemas.microsoft.com/office/drawing/2014/main" id="{B10B4C3C-50C2-5E47-AE05-799DE70628B2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0" name="Shape 1214">
            <a:extLst>
              <a:ext uri="{FF2B5EF4-FFF2-40B4-BE49-F238E27FC236}">
                <a16:creationId xmlns:a16="http://schemas.microsoft.com/office/drawing/2014/main" id="{B1134A83-5D55-D74F-8E06-AF9950EA63F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1" name="Shape 1215">
            <a:extLst>
              <a:ext uri="{FF2B5EF4-FFF2-40B4-BE49-F238E27FC236}">
                <a16:creationId xmlns:a16="http://schemas.microsoft.com/office/drawing/2014/main" id="{932C61DC-21C3-C743-B677-0AB7097CC35E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2" name="Shape 1216">
            <a:extLst>
              <a:ext uri="{FF2B5EF4-FFF2-40B4-BE49-F238E27FC236}">
                <a16:creationId xmlns:a16="http://schemas.microsoft.com/office/drawing/2014/main" id="{5014091C-665E-BB4E-ACC7-9690C81369E4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3" name="Shape 1217">
            <a:extLst>
              <a:ext uri="{FF2B5EF4-FFF2-40B4-BE49-F238E27FC236}">
                <a16:creationId xmlns:a16="http://schemas.microsoft.com/office/drawing/2014/main" id="{4A8148FA-5857-F74E-92E3-926D6BC0E1CB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4" name="Shape 1218">
            <a:extLst>
              <a:ext uri="{FF2B5EF4-FFF2-40B4-BE49-F238E27FC236}">
                <a16:creationId xmlns:a16="http://schemas.microsoft.com/office/drawing/2014/main" id="{B8EC8203-1911-3B46-8F89-332BE8060DB7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05" name="Shape 1219">
            <a:extLst>
              <a:ext uri="{FF2B5EF4-FFF2-40B4-BE49-F238E27FC236}">
                <a16:creationId xmlns:a16="http://schemas.microsoft.com/office/drawing/2014/main" id="{D2C63BAA-BE98-FB40-A6F3-4B644C74586A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6" name="Shape 1220">
            <a:extLst>
              <a:ext uri="{FF2B5EF4-FFF2-40B4-BE49-F238E27FC236}">
                <a16:creationId xmlns:a16="http://schemas.microsoft.com/office/drawing/2014/main" id="{2F89ECB9-8986-5A4B-86E8-48A700FE6407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7" name="Shape 1221">
            <a:extLst>
              <a:ext uri="{FF2B5EF4-FFF2-40B4-BE49-F238E27FC236}">
                <a16:creationId xmlns:a16="http://schemas.microsoft.com/office/drawing/2014/main" id="{C99EB153-7F50-4244-B383-B0E0B58A97CC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08" name="Shape 1222">
            <a:extLst>
              <a:ext uri="{FF2B5EF4-FFF2-40B4-BE49-F238E27FC236}">
                <a16:creationId xmlns:a16="http://schemas.microsoft.com/office/drawing/2014/main" id="{A31EE703-BD0C-8444-A31B-6FEA32B9910F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9" name="Shape 1223">
            <a:extLst>
              <a:ext uri="{FF2B5EF4-FFF2-40B4-BE49-F238E27FC236}">
                <a16:creationId xmlns:a16="http://schemas.microsoft.com/office/drawing/2014/main" id="{55F78B61-FBB8-AA4B-9EAD-69B3C5806C35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10" name="Shape 1224">
            <a:extLst>
              <a:ext uri="{FF2B5EF4-FFF2-40B4-BE49-F238E27FC236}">
                <a16:creationId xmlns:a16="http://schemas.microsoft.com/office/drawing/2014/main" id="{45842C4F-F79D-0E45-A060-34265A8065C8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11" name="Shape 1225">
            <a:extLst>
              <a:ext uri="{FF2B5EF4-FFF2-40B4-BE49-F238E27FC236}">
                <a16:creationId xmlns:a16="http://schemas.microsoft.com/office/drawing/2014/main" id="{4ADBCE47-BAFD-D146-8F94-C85A404AD2C2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12" name="Shape 1226">
            <a:extLst>
              <a:ext uri="{FF2B5EF4-FFF2-40B4-BE49-F238E27FC236}">
                <a16:creationId xmlns:a16="http://schemas.microsoft.com/office/drawing/2014/main" id="{010DC77F-04EC-D64E-8585-8D6224EAC201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13" name="Shape 1227">
            <a:extLst>
              <a:ext uri="{FF2B5EF4-FFF2-40B4-BE49-F238E27FC236}">
                <a16:creationId xmlns:a16="http://schemas.microsoft.com/office/drawing/2014/main" id="{72939813-B1E6-C043-A85E-DC4D312A8EFB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4" name="Shape 1228">
            <a:extLst>
              <a:ext uri="{FF2B5EF4-FFF2-40B4-BE49-F238E27FC236}">
                <a16:creationId xmlns:a16="http://schemas.microsoft.com/office/drawing/2014/main" id="{B574C5E8-125F-0D4D-8175-355B7BD7EC80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5" name="Shape 1229">
            <a:extLst>
              <a:ext uri="{FF2B5EF4-FFF2-40B4-BE49-F238E27FC236}">
                <a16:creationId xmlns:a16="http://schemas.microsoft.com/office/drawing/2014/main" id="{40DA522B-1560-5345-8DAB-D6AF5A5B59B9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6" name="Shape 1230">
            <a:extLst>
              <a:ext uri="{FF2B5EF4-FFF2-40B4-BE49-F238E27FC236}">
                <a16:creationId xmlns:a16="http://schemas.microsoft.com/office/drawing/2014/main" id="{BDBEC4CF-1F9F-F94B-883B-B6209A4FBC30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7" name="Shape 1231">
            <a:extLst>
              <a:ext uri="{FF2B5EF4-FFF2-40B4-BE49-F238E27FC236}">
                <a16:creationId xmlns:a16="http://schemas.microsoft.com/office/drawing/2014/main" id="{8460E0C2-4DB6-0B43-BC27-CC81F89C16A5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8" name="Shape 1232">
            <a:extLst>
              <a:ext uri="{FF2B5EF4-FFF2-40B4-BE49-F238E27FC236}">
                <a16:creationId xmlns:a16="http://schemas.microsoft.com/office/drawing/2014/main" id="{E6FF4D89-3519-C74D-9AAE-8ACEF2E72005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19" name="Shape 1233">
            <a:extLst>
              <a:ext uri="{FF2B5EF4-FFF2-40B4-BE49-F238E27FC236}">
                <a16:creationId xmlns:a16="http://schemas.microsoft.com/office/drawing/2014/main" id="{A003735A-320F-4349-BD6D-68BFFFED9379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20" name="Shape 1234">
            <a:extLst>
              <a:ext uri="{FF2B5EF4-FFF2-40B4-BE49-F238E27FC236}">
                <a16:creationId xmlns:a16="http://schemas.microsoft.com/office/drawing/2014/main" id="{F4E37062-CB34-904B-9574-F8E1D156CFD0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21" name="Shape 1235">
            <a:extLst>
              <a:ext uri="{FF2B5EF4-FFF2-40B4-BE49-F238E27FC236}">
                <a16:creationId xmlns:a16="http://schemas.microsoft.com/office/drawing/2014/main" id="{E22C8879-C909-574E-A436-B2515DFBC17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2" name="Shape 1236">
            <a:extLst>
              <a:ext uri="{FF2B5EF4-FFF2-40B4-BE49-F238E27FC236}">
                <a16:creationId xmlns:a16="http://schemas.microsoft.com/office/drawing/2014/main" id="{7C6D51BE-E7FB-5843-9D7B-1FFAEBBBA7B1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3" name="Shape 1237">
            <a:extLst>
              <a:ext uri="{FF2B5EF4-FFF2-40B4-BE49-F238E27FC236}">
                <a16:creationId xmlns:a16="http://schemas.microsoft.com/office/drawing/2014/main" id="{93A7935D-CAB1-AE42-B0E3-D1CF71489DC2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4" name="Shape 1238">
            <a:extLst>
              <a:ext uri="{FF2B5EF4-FFF2-40B4-BE49-F238E27FC236}">
                <a16:creationId xmlns:a16="http://schemas.microsoft.com/office/drawing/2014/main" id="{2F39366D-20F3-A742-980B-AC60D45450CB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25" name="Shape 1181">
            <a:extLst>
              <a:ext uri="{FF2B5EF4-FFF2-40B4-BE49-F238E27FC236}">
                <a16:creationId xmlns:a16="http://schemas.microsoft.com/office/drawing/2014/main" id="{2FF260FB-39DB-AD4A-B1D7-ABF243E1433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6" name="Shape 1182">
            <a:extLst>
              <a:ext uri="{FF2B5EF4-FFF2-40B4-BE49-F238E27FC236}">
                <a16:creationId xmlns:a16="http://schemas.microsoft.com/office/drawing/2014/main" id="{62DF187F-AE21-A845-BD63-55AA702A38AF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7" name="Shape 1190">
            <a:extLst>
              <a:ext uri="{FF2B5EF4-FFF2-40B4-BE49-F238E27FC236}">
                <a16:creationId xmlns:a16="http://schemas.microsoft.com/office/drawing/2014/main" id="{8A2DAE66-89D3-964B-A42F-C377C4C74BBC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28" name="Shape 1191">
            <a:extLst>
              <a:ext uri="{FF2B5EF4-FFF2-40B4-BE49-F238E27FC236}">
                <a16:creationId xmlns:a16="http://schemas.microsoft.com/office/drawing/2014/main" id="{E0372B7E-701E-BD4F-80DB-07CB1E1199A7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29" name="Shape 1192">
            <a:extLst>
              <a:ext uri="{FF2B5EF4-FFF2-40B4-BE49-F238E27FC236}">
                <a16:creationId xmlns:a16="http://schemas.microsoft.com/office/drawing/2014/main" id="{42057656-ADA0-7147-9869-0E5FBE89B568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30" name="Shape 1194">
            <a:extLst>
              <a:ext uri="{FF2B5EF4-FFF2-40B4-BE49-F238E27FC236}">
                <a16:creationId xmlns:a16="http://schemas.microsoft.com/office/drawing/2014/main" id="{1E0A9571-91E2-1F48-AFFD-AFFA24CB2944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1" name="Shape 1195">
            <a:extLst>
              <a:ext uri="{FF2B5EF4-FFF2-40B4-BE49-F238E27FC236}">
                <a16:creationId xmlns:a16="http://schemas.microsoft.com/office/drawing/2014/main" id="{D6A61896-B22F-E54F-97A1-41AE32ADAD5B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2" name="Shape 1196">
            <a:extLst>
              <a:ext uri="{FF2B5EF4-FFF2-40B4-BE49-F238E27FC236}">
                <a16:creationId xmlns:a16="http://schemas.microsoft.com/office/drawing/2014/main" id="{7419EBFC-B5C6-F540-B103-42A0EF728BA3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3" name="Shape 1197">
            <a:extLst>
              <a:ext uri="{FF2B5EF4-FFF2-40B4-BE49-F238E27FC236}">
                <a16:creationId xmlns:a16="http://schemas.microsoft.com/office/drawing/2014/main" id="{6F2E5097-50EB-1A48-8232-AE22031AC71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Shape 1198">
            <a:extLst>
              <a:ext uri="{FF2B5EF4-FFF2-40B4-BE49-F238E27FC236}">
                <a16:creationId xmlns:a16="http://schemas.microsoft.com/office/drawing/2014/main" id="{76B21A58-CDC4-0A4E-9237-94C4A27378F5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5" name="Shape 1199">
            <a:extLst>
              <a:ext uri="{FF2B5EF4-FFF2-40B4-BE49-F238E27FC236}">
                <a16:creationId xmlns:a16="http://schemas.microsoft.com/office/drawing/2014/main" id="{4E31F364-216B-464B-8890-A2254660150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36" name="Shape 1200">
            <a:extLst>
              <a:ext uri="{FF2B5EF4-FFF2-40B4-BE49-F238E27FC236}">
                <a16:creationId xmlns:a16="http://schemas.microsoft.com/office/drawing/2014/main" id="{7F9130A3-50B4-9741-AB11-D3261236873E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7" name="Shape 1201">
            <a:extLst>
              <a:ext uri="{FF2B5EF4-FFF2-40B4-BE49-F238E27FC236}">
                <a16:creationId xmlns:a16="http://schemas.microsoft.com/office/drawing/2014/main" id="{DC27A93C-F194-B24B-A03D-747A0CBC484E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8" name="Shape 1082">
            <a:extLst>
              <a:ext uri="{FF2B5EF4-FFF2-40B4-BE49-F238E27FC236}">
                <a16:creationId xmlns:a16="http://schemas.microsoft.com/office/drawing/2014/main" id="{CFF39700-A8BE-7A46-9A19-C63D5918276B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9" name="Shape 1083">
            <a:extLst>
              <a:ext uri="{FF2B5EF4-FFF2-40B4-BE49-F238E27FC236}">
                <a16:creationId xmlns:a16="http://schemas.microsoft.com/office/drawing/2014/main" id="{FC7B4DB9-B69D-604E-B8BF-DFC96E04A424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40" name="Shape 1091">
            <a:extLst>
              <a:ext uri="{FF2B5EF4-FFF2-40B4-BE49-F238E27FC236}">
                <a16:creationId xmlns:a16="http://schemas.microsoft.com/office/drawing/2014/main" id="{1465487E-96E3-2F47-B860-F46255E6F84D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1" name="Shape 1092">
            <a:extLst>
              <a:ext uri="{FF2B5EF4-FFF2-40B4-BE49-F238E27FC236}">
                <a16:creationId xmlns:a16="http://schemas.microsoft.com/office/drawing/2014/main" id="{C7145890-9004-CD4F-9F95-A69DE7E5B740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42" name="Shape 1093">
            <a:extLst>
              <a:ext uri="{FF2B5EF4-FFF2-40B4-BE49-F238E27FC236}">
                <a16:creationId xmlns:a16="http://schemas.microsoft.com/office/drawing/2014/main" id="{A43A0A6A-552D-D446-BBD7-94E93C2993C6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43" name="Shape 1095">
            <a:extLst>
              <a:ext uri="{FF2B5EF4-FFF2-40B4-BE49-F238E27FC236}">
                <a16:creationId xmlns:a16="http://schemas.microsoft.com/office/drawing/2014/main" id="{0E090F96-0FBB-2D4F-9366-F1E3865C354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4" name="Shape 1096">
            <a:extLst>
              <a:ext uri="{FF2B5EF4-FFF2-40B4-BE49-F238E27FC236}">
                <a16:creationId xmlns:a16="http://schemas.microsoft.com/office/drawing/2014/main" id="{93E119FF-8D84-0F4C-8AAE-1092689DD632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5" name="Shape 1097">
            <a:extLst>
              <a:ext uri="{FF2B5EF4-FFF2-40B4-BE49-F238E27FC236}">
                <a16:creationId xmlns:a16="http://schemas.microsoft.com/office/drawing/2014/main" id="{83A877F9-D62E-F649-9C83-B1EDF9520AC0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6" name="Shape 1098">
            <a:extLst>
              <a:ext uri="{FF2B5EF4-FFF2-40B4-BE49-F238E27FC236}">
                <a16:creationId xmlns:a16="http://schemas.microsoft.com/office/drawing/2014/main" id="{86764CBD-7699-284D-924B-DB8AB2DD911A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47" name="Shape 1099">
            <a:extLst>
              <a:ext uri="{FF2B5EF4-FFF2-40B4-BE49-F238E27FC236}">
                <a16:creationId xmlns:a16="http://schemas.microsoft.com/office/drawing/2014/main" id="{7DDD9440-003C-9445-8A86-DC274A6BA5DA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48" name="Shape 1100">
            <a:extLst>
              <a:ext uri="{FF2B5EF4-FFF2-40B4-BE49-F238E27FC236}">
                <a16:creationId xmlns:a16="http://schemas.microsoft.com/office/drawing/2014/main" id="{0D4625E1-CD8E-CD4A-9B7E-0A73BEA716D2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49" name="Shape 1101">
            <a:extLst>
              <a:ext uri="{FF2B5EF4-FFF2-40B4-BE49-F238E27FC236}">
                <a16:creationId xmlns:a16="http://schemas.microsoft.com/office/drawing/2014/main" id="{10D52F67-3D61-E546-9579-E699ED0025E3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50" name="Shape 1102">
            <a:extLst>
              <a:ext uri="{FF2B5EF4-FFF2-40B4-BE49-F238E27FC236}">
                <a16:creationId xmlns:a16="http://schemas.microsoft.com/office/drawing/2014/main" id="{623039AB-2DCF-EA41-A6F6-9F760E19E4E4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51" name="Shape 1016">
            <a:extLst>
              <a:ext uri="{FF2B5EF4-FFF2-40B4-BE49-F238E27FC236}">
                <a16:creationId xmlns:a16="http://schemas.microsoft.com/office/drawing/2014/main" id="{EB61D48E-CA8D-8248-8A5D-11ECE97B1BAD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2" name="Shape 1017">
            <a:extLst>
              <a:ext uri="{FF2B5EF4-FFF2-40B4-BE49-F238E27FC236}">
                <a16:creationId xmlns:a16="http://schemas.microsoft.com/office/drawing/2014/main" id="{BD117832-8C0A-4549-9D28-CF0BADA59E88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3" name="Shape 1025">
            <a:extLst>
              <a:ext uri="{FF2B5EF4-FFF2-40B4-BE49-F238E27FC236}">
                <a16:creationId xmlns:a16="http://schemas.microsoft.com/office/drawing/2014/main" id="{B3C0CF6D-9AA6-F84C-B793-C348AD58A776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4" name="Shape 1026">
            <a:extLst>
              <a:ext uri="{FF2B5EF4-FFF2-40B4-BE49-F238E27FC236}">
                <a16:creationId xmlns:a16="http://schemas.microsoft.com/office/drawing/2014/main" id="{2BE25DD2-D663-5F48-8F8B-F6F97C9C7B44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55" name="Shape 1027">
            <a:extLst>
              <a:ext uri="{FF2B5EF4-FFF2-40B4-BE49-F238E27FC236}">
                <a16:creationId xmlns:a16="http://schemas.microsoft.com/office/drawing/2014/main" id="{59D7E7E6-9996-A845-A400-F1333382BF73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56" name="Shape 1029">
            <a:extLst>
              <a:ext uri="{FF2B5EF4-FFF2-40B4-BE49-F238E27FC236}">
                <a16:creationId xmlns:a16="http://schemas.microsoft.com/office/drawing/2014/main" id="{652E1CEC-6111-FD40-8FE5-C3135B815F2D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7" name="Shape 1030">
            <a:extLst>
              <a:ext uri="{FF2B5EF4-FFF2-40B4-BE49-F238E27FC236}">
                <a16:creationId xmlns:a16="http://schemas.microsoft.com/office/drawing/2014/main" id="{CA3A29F1-1305-044F-831C-B5F57069F20C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8" name="Shape 1031">
            <a:extLst>
              <a:ext uri="{FF2B5EF4-FFF2-40B4-BE49-F238E27FC236}">
                <a16:creationId xmlns:a16="http://schemas.microsoft.com/office/drawing/2014/main" id="{C78569B3-6CB1-C94C-80EA-9EDDE2F631B2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9" name="Shape 1032">
            <a:extLst>
              <a:ext uri="{FF2B5EF4-FFF2-40B4-BE49-F238E27FC236}">
                <a16:creationId xmlns:a16="http://schemas.microsoft.com/office/drawing/2014/main" id="{0A5A021B-9029-4E4E-8241-85AE4F9D4E34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0" name="Shape 1033">
            <a:extLst>
              <a:ext uri="{FF2B5EF4-FFF2-40B4-BE49-F238E27FC236}">
                <a16:creationId xmlns:a16="http://schemas.microsoft.com/office/drawing/2014/main" id="{86EDCA1F-FB84-F14D-A00C-078ACE14E1FE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1" name="Shape 1034">
            <a:extLst>
              <a:ext uri="{FF2B5EF4-FFF2-40B4-BE49-F238E27FC236}">
                <a16:creationId xmlns:a16="http://schemas.microsoft.com/office/drawing/2014/main" id="{0E4CEAA4-F740-3547-A52B-82C05B18E69A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2" name="Shape 1035">
            <a:extLst>
              <a:ext uri="{FF2B5EF4-FFF2-40B4-BE49-F238E27FC236}">
                <a16:creationId xmlns:a16="http://schemas.microsoft.com/office/drawing/2014/main" id="{4C3143D2-30B7-E240-9197-D2AD76456FF9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63" name="Shape 1036">
            <a:extLst>
              <a:ext uri="{FF2B5EF4-FFF2-40B4-BE49-F238E27FC236}">
                <a16:creationId xmlns:a16="http://schemas.microsoft.com/office/drawing/2014/main" id="{1DDF77EB-9165-4A45-85C1-3FDBBD513466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4" name="Shape 1037">
            <a:extLst>
              <a:ext uri="{FF2B5EF4-FFF2-40B4-BE49-F238E27FC236}">
                <a16:creationId xmlns:a16="http://schemas.microsoft.com/office/drawing/2014/main" id="{45347CA3-42EA-B04F-9E0C-BD9744C10BC4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65" name="Shape 1038">
            <a:extLst>
              <a:ext uri="{FF2B5EF4-FFF2-40B4-BE49-F238E27FC236}">
                <a16:creationId xmlns:a16="http://schemas.microsoft.com/office/drawing/2014/main" id="{655949CE-EE15-8B42-8BC2-773B9673C018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66" name="Shape 1039">
            <a:extLst>
              <a:ext uri="{FF2B5EF4-FFF2-40B4-BE49-F238E27FC236}">
                <a16:creationId xmlns:a16="http://schemas.microsoft.com/office/drawing/2014/main" id="{81B9276E-647B-B74F-946D-DD2F2199A08D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67" name="Shape 1040">
            <a:extLst>
              <a:ext uri="{FF2B5EF4-FFF2-40B4-BE49-F238E27FC236}">
                <a16:creationId xmlns:a16="http://schemas.microsoft.com/office/drawing/2014/main" id="{36100E87-981D-1542-A289-6C8AA0683611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169" name="Shape 1378">
            <a:extLst>
              <a:ext uri="{FF2B5EF4-FFF2-40B4-BE49-F238E27FC236}">
                <a16:creationId xmlns:a16="http://schemas.microsoft.com/office/drawing/2014/main" id="{978EE9F2-FBE0-244E-A830-42837598D2B2}"/>
              </a:ext>
            </a:extLst>
          </p:cNvPr>
          <p:cNvSpPr/>
          <p:nvPr/>
        </p:nvSpPr>
        <p:spPr>
          <a:xfrm>
            <a:off x="3790134" y="4155912"/>
            <a:ext cx="4498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0000"/>
                </a:solidFill>
              </a:rPr>
              <a:t>write order: 9,10,11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dirty="0">
                <a:solidFill>
                  <a:srgbClr val="FF0000"/>
                </a:solidFill>
              </a:rPr>
              <a:t>12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dirty="0">
                <a:solidFill>
                  <a:srgbClr val="FF0000"/>
                </a:solidFill>
              </a:rPr>
              <a:t>4,6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dirty="0">
                <a:solidFill>
                  <a:srgbClr val="FF0000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solidFill>
                  <a:srgbClr val="FFFFFF"/>
                </a:solidFill>
              </a:rPr>
              <a:t>Checksum</a:t>
            </a:r>
            <a:r>
              <a:rPr lang="en-US" sz="4556" dirty="0">
                <a:solidFill>
                  <a:srgbClr val="FFFFFF"/>
                </a:solidFill>
              </a:rPr>
              <a:t> Optimization</a:t>
            </a:r>
            <a:endParaRPr sz="4556" dirty="0">
              <a:solidFill>
                <a:srgbClr val="FFFFFF"/>
              </a:solidFill>
            </a:endParaRPr>
          </a:p>
        </p:txBody>
      </p:sp>
      <p:sp>
        <p:nvSpPr>
          <p:cNvPr id="1418" name="Shape 1418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19" name="Shape 1419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420" name="Shape 1420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421" name="Shape 1421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422" name="Shape 1422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423" name="Shape 1423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24" name="Shape 1424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25" name="Shape 1425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426" name="Shape 1426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427" name="Shape 1427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428" name="Shape 1428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429" name="Shape 1429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30" name="Shape 1430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431" name="Shape 1431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(ck)</a:t>
            </a:r>
          </a:p>
        </p:txBody>
      </p:sp>
      <p:sp>
        <p:nvSpPr>
          <p:cNvPr id="1432" name="Shape 1432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33" name="Shape 1433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434" name="Shape 1434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435" name="Shape 1435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436" name="Shape 1436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7" name="Shape 1437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38" name="Shape 1438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439" name="Shape 1439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40" name="Shape 1440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441" name="Shape 1441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42" name="Shape 1442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443" name="Shape 1443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44" name="Shape 1444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45" name="Shape 1445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46" name="Shape 1446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47" name="Shape 1447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1448" name="Shape 1448"/>
          <p:cNvSpPr/>
          <p:nvPr/>
        </p:nvSpPr>
        <p:spPr>
          <a:xfrm>
            <a:off x="3872414" y="4155912"/>
            <a:ext cx="4341061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0000"/>
                </a:solidFill>
              </a:rPr>
              <a:t>write order: 9,10,11,12 </a:t>
            </a:r>
            <a:r>
              <a:rPr sz="2531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0000"/>
                </a:solidFill>
              </a:rPr>
              <a:t> 4,6 </a:t>
            </a:r>
            <a:r>
              <a:rPr sz="2531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0000"/>
                </a:solidFill>
              </a:rPr>
              <a:t> 12</a:t>
            </a:r>
          </a:p>
        </p:txBody>
      </p:sp>
      <p:sp>
        <p:nvSpPr>
          <p:cNvPr id="1449" name="Shape 1449"/>
          <p:cNvSpPr/>
          <p:nvPr/>
        </p:nvSpPr>
        <p:spPr>
          <a:xfrm>
            <a:off x="1762125" y="4685638"/>
            <a:ext cx="8703468" cy="145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In last transaction block, store checksum of rest of transaction</a:t>
            </a:r>
            <a:endParaRPr lang="en-US" sz="2250" dirty="0">
              <a:solidFill>
                <a:schemeClr val="bg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000000"/>
                </a:solidFill>
              </a:rPr>
              <a:t>12 = </a:t>
            </a:r>
            <a:r>
              <a:rPr lang="en-US" sz="2250" dirty="0" err="1">
                <a:solidFill>
                  <a:srgbClr val="000000"/>
                </a:solidFill>
              </a:rPr>
              <a:t>Cksum</a:t>
            </a:r>
            <a:r>
              <a:rPr lang="en-US" sz="2250" dirty="0">
                <a:solidFill>
                  <a:srgbClr val="000000"/>
                </a:solidFill>
              </a:rPr>
              <a:t>(9, 10, 11)</a:t>
            </a:r>
            <a:endParaRPr lang="en-US" sz="2250" dirty="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bg1"/>
                </a:solidFill>
              </a:rPr>
              <a:t>During recovery: </a:t>
            </a:r>
            <a:br>
              <a:rPr lang="en-US" sz="2250" dirty="0">
                <a:solidFill>
                  <a:schemeClr val="bg1"/>
                </a:solidFill>
              </a:rPr>
            </a:br>
            <a:r>
              <a:rPr lang="en-US" sz="2250" dirty="0">
                <a:solidFill>
                  <a:schemeClr val="bg1"/>
                </a:solidFill>
              </a:rPr>
              <a:t>If checksum does not match transaction, treat as not valid</a:t>
            </a:r>
            <a:endParaRPr sz="22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E4B6604-B1F0-DE40-A94C-69F6515940E6}"/>
              </a:ext>
            </a:extLst>
          </p:cNvPr>
          <p:cNvGrpSpPr/>
          <p:nvPr/>
        </p:nvGrpSpPr>
        <p:grpSpPr>
          <a:xfrm>
            <a:off x="4819512" y="3244078"/>
            <a:ext cx="3200400" cy="457200"/>
            <a:chOff x="4660053" y="4604832"/>
            <a:chExt cx="4551680" cy="650240"/>
          </a:xfrm>
        </p:grpSpPr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48754633-163D-DD4D-B7B6-3953DAE9C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999026AA-B113-054F-AFEC-A2796C48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032C739D-1977-7845-AA66-9B0DC039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FBB67C79-BA48-174E-90E5-427B07032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B6F611F3-3E70-B747-9345-714371231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EC3AE6B9-2AEE-6447-BB18-DBFB77C3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id="{46EA592B-F204-634B-AC5C-92A3B7BF3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Contiguous Allocation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85173"/>
            <a:ext cx="8534400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each file to contiguous sectors on disk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 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OS allocates by finding sufficient free space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Must predict future size of file; Should space be reserved?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Example: IBM OS/360</a:t>
            </a: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20574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25146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2971800" y="323777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4" name="Rectangle 10"/>
          <p:cNvSpPr>
            <a:spLocks noChangeArrowheads="1"/>
          </p:cNvSpPr>
          <p:nvPr/>
        </p:nvSpPr>
        <p:spPr bwMode="auto">
          <a:xfrm>
            <a:off x="3429000" y="323777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5" name="Rectangle 11"/>
          <p:cNvSpPr>
            <a:spLocks noChangeArrowheads="1"/>
          </p:cNvSpPr>
          <p:nvPr/>
        </p:nvSpPr>
        <p:spPr bwMode="auto">
          <a:xfrm>
            <a:off x="3886200" y="323777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43434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41E92E-D74F-F545-ACD7-ADADF4D026AE}"/>
              </a:ext>
            </a:extLst>
          </p:cNvPr>
          <p:cNvGrpSpPr/>
          <p:nvPr/>
        </p:nvGrpSpPr>
        <p:grpSpPr>
          <a:xfrm>
            <a:off x="4800600" y="3237773"/>
            <a:ext cx="3200400" cy="457200"/>
            <a:chOff x="4660053" y="4604832"/>
            <a:chExt cx="4551680" cy="650240"/>
          </a:xfrm>
        </p:grpSpPr>
        <p:sp>
          <p:nvSpPr>
            <p:cNvPr id="359436" name="Rectangle 12"/>
            <p:cNvSpPr>
              <a:spLocks noChangeArrowheads="1"/>
            </p:cNvSpPr>
            <p:nvPr/>
          </p:nvSpPr>
          <p:spPr bwMode="auto"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38" name="Rectangle 14"/>
            <p:cNvSpPr>
              <a:spLocks noChangeArrowheads="1"/>
            </p:cNvSpPr>
            <p:nvPr/>
          </p:nvSpPr>
          <p:spPr bwMode="auto"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39" name="Rectangle 15"/>
            <p:cNvSpPr>
              <a:spLocks noChangeArrowheads="1"/>
            </p:cNvSpPr>
            <p:nvPr/>
          </p:nvSpPr>
          <p:spPr bwMode="auto"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40" name="Rectangle 16"/>
            <p:cNvSpPr>
              <a:spLocks noChangeArrowheads="1"/>
            </p:cNvSpPr>
            <p:nvPr/>
          </p:nvSpPr>
          <p:spPr bwMode="auto"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41" name="Rectangle 17"/>
            <p:cNvSpPr>
              <a:spLocks noChangeArrowheads="1"/>
            </p:cNvSpPr>
            <p:nvPr/>
          </p:nvSpPr>
          <p:spPr bwMode="auto"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59443" name="Rectangle 19"/>
            <p:cNvSpPr>
              <a:spLocks noChangeArrowheads="1"/>
            </p:cNvSpPr>
            <p:nvPr/>
          </p:nvSpPr>
          <p:spPr bwMode="auto"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59444" name="Rectangle 20"/>
            <p:cNvSpPr>
              <a:spLocks noChangeArrowheads="1"/>
            </p:cNvSpPr>
            <p:nvPr/>
          </p:nvSpPr>
          <p:spPr bwMode="auto"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359446" name="Rectangle 22"/>
          <p:cNvSpPr>
            <a:spLocks noChangeArrowheads="1"/>
          </p:cNvSpPr>
          <p:nvPr/>
        </p:nvSpPr>
        <p:spPr bwMode="auto">
          <a:xfrm>
            <a:off x="80010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47" name="Rectangle 23"/>
          <p:cNvSpPr>
            <a:spLocks noChangeArrowheads="1"/>
          </p:cNvSpPr>
          <p:nvPr/>
        </p:nvSpPr>
        <p:spPr bwMode="auto">
          <a:xfrm>
            <a:off x="84582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00200" y="4114800"/>
            <a:ext cx="4800600" cy="233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Wasted space for meta-data?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95805" y="6296166"/>
            <a:ext cx="3794629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Little overhead for meta-data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95805" y="513916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Excellent performance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95805" y="5724508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Simple calculation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95805" y="4114800"/>
            <a:ext cx="6076746" cy="34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12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- Horrible external </a:t>
            </a:r>
            <a:r>
              <a:rPr lang="en-US" dirty="0" err="1">
                <a:latin typeface="Helvetica" pitchFamily="2" charset="0"/>
                <a:ea typeface="ＭＳ Ｐゴシック" charset="-128"/>
              </a:rPr>
              <a:t>frag</a:t>
            </a:r>
            <a:r>
              <a:rPr lang="en-US" dirty="0">
                <a:latin typeface="Helvetica" pitchFamily="2" charset="0"/>
                <a:ea typeface="ＭＳ Ｐゴシック" charset="-128"/>
              </a:rPr>
              <a:t>  (needs periodic compaction)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95805" y="4603417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- May not be able to without moving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8147" y="1855084"/>
            <a:ext cx="3871573" cy="365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Starting block and size of file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8915400" y="323858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9372600" y="323858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1614487" y="323285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9815512" y="323285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Shape 14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Optimizations</a:t>
            </a:r>
          </a:p>
        </p:txBody>
      </p:sp>
      <p:sp>
        <p:nvSpPr>
          <p:cNvPr id="1452" name="Shape 1452"/>
          <p:cNvSpPr>
            <a:spLocks noGrp="1"/>
          </p:cNvSpPr>
          <p:nvPr>
            <p:ph type="body" idx="4294967295"/>
          </p:nvPr>
        </p:nvSpPr>
        <p:spPr>
          <a:xfrm>
            <a:off x="1524000" y="1597298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5. Logical journal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solidFill>
                  <a:srgbClr val="FFFFFF"/>
                </a:solidFill>
              </a:rPr>
              <a:t>Write Buffering</a:t>
            </a:r>
            <a:br>
              <a:rPr lang="en-US" sz="4556" dirty="0">
                <a:solidFill>
                  <a:srgbClr val="FFFFFF"/>
                </a:solidFill>
              </a:rPr>
            </a:br>
            <a:r>
              <a:rPr lang="en-US" sz="4556" dirty="0">
                <a:solidFill>
                  <a:srgbClr val="FFFFFF"/>
                </a:solidFill>
              </a:rPr>
              <a:t>Optimization</a:t>
            </a:r>
            <a:endParaRPr sz="4556" dirty="0">
              <a:solidFill>
                <a:srgbClr val="FFFFFF"/>
              </a:solidFill>
            </a:endParaRPr>
          </a:p>
        </p:txBody>
      </p:sp>
      <p:sp>
        <p:nvSpPr>
          <p:cNvPr id="1455" name="Shape 1455"/>
          <p:cNvSpPr>
            <a:spLocks noGrp="1"/>
          </p:cNvSpPr>
          <p:nvPr>
            <p:ph type="body" idx="4294967295"/>
          </p:nvPr>
        </p:nvSpPr>
        <p:spPr>
          <a:xfrm>
            <a:off x="1524000" y="1640831"/>
            <a:ext cx="8584779" cy="48108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/>
              <a:t>Note: after journal write, there is no rush to checkpoint</a:t>
            </a:r>
            <a:endParaRPr lang="en-US" sz="2461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If system crashes, still have persistent copy of written data!</a:t>
            </a:r>
            <a:endParaRPr sz="225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46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/>
              <a:t>Journaling is sequential, checkpointing is random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46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/>
              <a:t>Solution?  Delay checkpointing for some time</a:t>
            </a:r>
            <a:endParaRPr lang="en-US" sz="246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46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Difficulty: need to reuse journal space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Solution: keep many transactions for un-</a:t>
            </a:r>
            <a:r>
              <a:rPr lang="en-US" sz="2461" dirty="0" err="1"/>
              <a:t>checkpointed</a:t>
            </a:r>
            <a:r>
              <a:rPr lang="en-US" sz="2461" dirty="0"/>
              <a:t> data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461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/>
          <p:nvPr/>
        </p:nvSpPr>
        <p:spPr>
          <a:xfrm>
            <a:off x="7805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21" name="Shape 1521"/>
          <p:cNvSpPr/>
          <p:nvPr/>
        </p:nvSpPr>
        <p:spPr>
          <a:xfrm>
            <a:off x="6822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22" name="Shape 1522"/>
          <p:cNvSpPr/>
          <p:nvPr/>
        </p:nvSpPr>
        <p:spPr>
          <a:xfrm>
            <a:off x="4680982" y="1893204"/>
            <a:ext cx="2000206" cy="8929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1523" name="Shape 1523"/>
          <p:cNvSpPr/>
          <p:nvPr/>
        </p:nvSpPr>
        <p:spPr>
          <a:xfrm>
            <a:off x="3185496" y="1893204"/>
            <a:ext cx="1354222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1524" name="Shape 1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Circular Buffer</a:t>
            </a:r>
          </a:p>
        </p:txBody>
      </p:sp>
      <p:sp>
        <p:nvSpPr>
          <p:cNvPr id="1525" name="Shape 1525"/>
          <p:cNvSpPr/>
          <p:nvPr/>
        </p:nvSpPr>
        <p:spPr>
          <a:xfrm>
            <a:off x="3185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26" name="Shape 1526"/>
          <p:cNvSpPr/>
          <p:nvPr/>
        </p:nvSpPr>
        <p:spPr>
          <a:xfrm>
            <a:off x="1926938" y="2108889"/>
            <a:ext cx="11172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Journal:</a:t>
            </a:r>
          </a:p>
        </p:txBody>
      </p:sp>
      <p:sp>
        <p:nvSpPr>
          <p:cNvPr id="1527" name="Shape 1527"/>
          <p:cNvSpPr/>
          <p:nvPr/>
        </p:nvSpPr>
        <p:spPr>
          <a:xfrm>
            <a:off x="3032769" y="283114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28" name="Shape 1528"/>
          <p:cNvSpPr/>
          <p:nvPr/>
        </p:nvSpPr>
        <p:spPr>
          <a:xfrm>
            <a:off x="8417637" y="2831145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128 MB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5569" y="4274490"/>
            <a:ext cx="3652859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Keep </a:t>
            </a:r>
            <a:r>
              <a:rPr lang="en-US" sz="1266">
                <a:solidFill>
                  <a:schemeClr val="bg1"/>
                </a:solidFill>
              </a:rPr>
              <a:t>data also in </a:t>
            </a:r>
            <a:r>
              <a:rPr lang="en-US" sz="1266" dirty="0">
                <a:solidFill>
                  <a:schemeClr val="bg1"/>
                </a:solidFill>
              </a:rPr>
              <a:t>memory until </a:t>
            </a:r>
            <a:r>
              <a:rPr lang="en-US" sz="1266" dirty="0" err="1">
                <a:solidFill>
                  <a:schemeClr val="bg1"/>
                </a:solidFill>
              </a:rPr>
              <a:t>checkpointed</a:t>
            </a:r>
            <a:r>
              <a:rPr lang="en-US" sz="1266" dirty="0">
                <a:solidFill>
                  <a:schemeClr val="bg1"/>
                </a:solidFill>
              </a:rPr>
              <a:t>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" grpId="0" animBg="1"/>
      <p:bldP spid="1521" grpId="0" animBg="1"/>
      <p:bldP spid="1522" grpId="0" animBg="1"/>
      <p:bldP spid="152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/>
          <p:nvPr/>
        </p:nvSpPr>
        <p:spPr>
          <a:xfrm>
            <a:off x="7805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42" name="Shape 1542"/>
          <p:cNvSpPr/>
          <p:nvPr/>
        </p:nvSpPr>
        <p:spPr>
          <a:xfrm>
            <a:off x="6822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43" name="Shape 1543"/>
          <p:cNvSpPr/>
          <p:nvPr/>
        </p:nvSpPr>
        <p:spPr>
          <a:xfrm>
            <a:off x="4680982" y="1893204"/>
            <a:ext cx="2000206" cy="8929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1544" name="Shape 1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Circular Buffer</a:t>
            </a:r>
          </a:p>
        </p:txBody>
      </p:sp>
      <p:sp>
        <p:nvSpPr>
          <p:cNvPr id="1545" name="Shape 1545"/>
          <p:cNvSpPr/>
          <p:nvPr/>
        </p:nvSpPr>
        <p:spPr>
          <a:xfrm>
            <a:off x="3185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46" name="Shape 1546"/>
          <p:cNvSpPr/>
          <p:nvPr/>
        </p:nvSpPr>
        <p:spPr>
          <a:xfrm>
            <a:off x="1926938" y="2108889"/>
            <a:ext cx="11172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Journal:</a:t>
            </a:r>
          </a:p>
        </p:txBody>
      </p:sp>
      <p:sp>
        <p:nvSpPr>
          <p:cNvPr id="1547" name="Shape 1547"/>
          <p:cNvSpPr/>
          <p:nvPr/>
        </p:nvSpPr>
        <p:spPr>
          <a:xfrm>
            <a:off x="3032769" y="283114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48" name="Shape 1548"/>
          <p:cNvSpPr/>
          <p:nvPr/>
        </p:nvSpPr>
        <p:spPr>
          <a:xfrm>
            <a:off x="8417637" y="2831145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128 MB</a:t>
            </a:r>
          </a:p>
        </p:txBody>
      </p:sp>
      <p:sp>
        <p:nvSpPr>
          <p:cNvPr id="1549" name="Shape 1549"/>
          <p:cNvSpPr/>
          <p:nvPr/>
        </p:nvSpPr>
        <p:spPr>
          <a:xfrm>
            <a:off x="4434074" y="3805419"/>
            <a:ext cx="31997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checkpoint and cleanup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/>
          <p:nvPr/>
        </p:nvSpPr>
        <p:spPr>
          <a:xfrm>
            <a:off x="3189724" y="1893204"/>
            <a:ext cx="1345767" cy="89296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T5</a:t>
            </a:r>
          </a:p>
        </p:txBody>
      </p:sp>
      <p:sp>
        <p:nvSpPr>
          <p:cNvPr id="1561" name="Shape 1561"/>
          <p:cNvSpPr/>
          <p:nvPr/>
        </p:nvSpPr>
        <p:spPr>
          <a:xfrm>
            <a:off x="7805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62" name="Shape 1562"/>
          <p:cNvSpPr/>
          <p:nvPr/>
        </p:nvSpPr>
        <p:spPr>
          <a:xfrm>
            <a:off x="6822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63" name="Shape 1563"/>
          <p:cNvSpPr/>
          <p:nvPr/>
        </p:nvSpPr>
        <p:spPr>
          <a:xfrm>
            <a:off x="4680982" y="1893204"/>
            <a:ext cx="2000206" cy="8929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1564" name="Shape 15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Circular Buffer</a:t>
            </a:r>
          </a:p>
        </p:txBody>
      </p:sp>
      <p:sp>
        <p:nvSpPr>
          <p:cNvPr id="1565" name="Shape 1565"/>
          <p:cNvSpPr/>
          <p:nvPr/>
        </p:nvSpPr>
        <p:spPr>
          <a:xfrm>
            <a:off x="3185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6" name="Shape 1566"/>
          <p:cNvSpPr/>
          <p:nvPr/>
        </p:nvSpPr>
        <p:spPr>
          <a:xfrm>
            <a:off x="1926938" y="2108889"/>
            <a:ext cx="11172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Journal:</a:t>
            </a:r>
          </a:p>
        </p:txBody>
      </p:sp>
      <p:sp>
        <p:nvSpPr>
          <p:cNvPr id="1567" name="Shape 1567"/>
          <p:cNvSpPr/>
          <p:nvPr/>
        </p:nvSpPr>
        <p:spPr>
          <a:xfrm>
            <a:off x="3032769" y="283114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68" name="Shape 1568"/>
          <p:cNvSpPr/>
          <p:nvPr/>
        </p:nvSpPr>
        <p:spPr>
          <a:xfrm>
            <a:off x="8417637" y="2831145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128 MB</a:t>
            </a:r>
          </a:p>
        </p:txBody>
      </p:sp>
      <p:sp>
        <p:nvSpPr>
          <p:cNvPr id="1569" name="Shape 1569"/>
          <p:cNvSpPr/>
          <p:nvPr/>
        </p:nvSpPr>
        <p:spPr>
          <a:xfrm>
            <a:off x="5251793" y="3805419"/>
            <a:ext cx="16636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transaction!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Shape 1581"/>
          <p:cNvSpPr/>
          <p:nvPr/>
        </p:nvSpPr>
        <p:spPr>
          <a:xfrm>
            <a:off x="3189724" y="1893204"/>
            <a:ext cx="1345767" cy="89296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T5</a:t>
            </a:r>
          </a:p>
        </p:txBody>
      </p:sp>
      <p:sp>
        <p:nvSpPr>
          <p:cNvPr id="1582" name="Shape 1582"/>
          <p:cNvSpPr/>
          <p:nvPr/>
        </p:nvSpPr>
        <p:spPr>
          <a:xfrm>
            <a:off x="7805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83" name="Shape 1583"/>
          <p:cNvSpPr/>
          <p:nvPr/>
        </p:nvSpPr>
        <p:spPr>
          <a:xfrm>
            <a:off x="6822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84" name="Shape 1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Circular Buffer</a:t>
            </a:r>
          </a:p>
        </p:txBody>
      </p:sp>
      <p:sp>
        <p:nvSpPr>
          <p:cNvPr id="1585" name="Shape 1585"/>
          <p:cNvSpPr/>
          <p:nvPr/>
        </p:nvSpPr>
        <p:spPr>
          <a:xfrm>
            <a:off x="3185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86" name="Shape 1586"/>
          <p:cNvSpPr/>
          <p:nvPr/>
        </p:nvSpPr>
        <p:spPr>
          <a:xfrm>
            <a:off x="1926938" y="2108889"/>
            <a:ext cx="11172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Journal:</a:t>
            </a:r>
          </a:p>
        </p:txBody>
      </p:sp>
      <p:sp>
        <p:nvSpPr>
          <p:cNvPr id="1587" name="Shape 1587"/>
          <p:cNvSpPr/>
          <p:nvPr/>
        </p:nvSpPr>
        <p:spPr>
          <a:xfrm>
            <a:off x="3032769" y="283114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88" name="Shape 1588"/>
          <p:cNvSpPr/>
          <p:nvPr/>
        </p:nvSpPr>
        <p:spPr>
          <a:xfrm>
            <a:off x="8417637" y="2831145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128 MB</a:t>
            </a:r>
          </a:p>
        </p:txBody>
      </p:sp>
      <p:sp>
        <p:nvSpPr>
          <p:cNvPr id="1589" name="Shape 1589"/>
          <p:cNvSpPr/>
          <p:nvPr/>
        </p:nvSpPr>
        <p:spPr>
          <a:xfrm>
            <a:off x="4434074" y="3805419"/>
            <a:ext cx="31997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checkpoint and cleanup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Shape 15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Optimizations</a:t>
            </a:r>
          </a:p>
        </p:txBody>
      </p:sp>
      <p:sp>
        <p:nvSpPr>
          <p:cNvPr id="1592" name="Shape 1592"/>
          <p:cNvSpPr>
            <a:spLocks noGrp="1"/>
          </p:cNvSpPr>
          <p:nvPr>
            <p:ph type="body" idx="4294967295"/>
          </p:nvPr>
        </p:nvSpPr>
        <p:spPr>
          <a:xfrm>
            <a:off x="1524000" y="1521396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1</a:t>
            </a:r>
            <a:r>
              <a:rPr sz="2672" dirty="0">
                <a:solidFill>
                  <a:srgbClr val="0070C0"/>
                </a:solidFill>
                <a:sym typeface="Helvetica Light"/>
              </a:rPr>
              <a:t>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4. Circular journa</a:t>
            </a:r>
            <a:r>
              <a:rPr sz="2672" dirty="0">
                <a:solidFill>
                  <a:srgbClr val="0070C0"/>
                </a:solidFill>
              </a:rPr>
              <a:t>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5. Logical journal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Shape 1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Physical Journal</a:t>
            </a:r>
          </a:p>
        </p:txBody>
      </p:sp>
      <p:sp>
        <p:nvSpPr>
          <p:cNvPr id="1595" name="Shape 1595"/>
          <p:cNvSpPr/>
          <p:nvPr/>
        </p:nvSpPr>
        <p:spPr>
          <a:xfrm>
            <a:off x="1800511" y="1324685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length=3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blks=4,6,1</a:t>
            </a:r>
          </a:p>
        </p:txBody>
      </p:sp>
      <p:sp>
        <p:nvSpPr>
          <p:cNvPr id="1596" name="Shape 1596"/>
          <p:cNvSpPr/>
          <p:nvPr/>
        </p:nvSpPr>
        <p:spPr>
          <a:xfrm>
            <a:off x="3551326" y="1324685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0000100000</a:t>
            </a:r>
          </a:p>
        </p:txBody>
      </p:sp>
      <p:sp>
        <p:nvSpPr>
          <p:cNvPr id="1597" name="Shape 1597"/>
          <p:cNvSpPr/>
          <p:nvPr/>
        </p:nvSpPr>
        <p:spPr>
          <a:xfrm>
            <a:off x="5275087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addr[?]=521</a:t>
            </a:r>
          </a:p>
        </p:txBody>
      </p:sp>
      <p:sp>
        <p:nvSpPr>
          <p:cNvPr id="1598" name="Shape 1598"/>
          <p:cNvSpPr/>
          <p:nvPr/>
        </p:nvSpPr>
        <p:spPr>
          <a:xfrm>
            <a:off x="6998849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data block</a:t>
            </a:r>
          </a:p>
        </p:txBody>
      </p:sp>
      <p:sp>
        <p:nvSpPr>
          <p:cNvPr id="1599" name="Shape 1599"/>
          <p:cNvSpPr/>
          <p:nvPr/>
        </p:nvSpPr>
        <p:spPr>
          <a:xfrm>
            <a:off x="8749663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(checksum)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Physical Journal</a:t>
            </a:r>
          </a:p>
        </p:txBody>
      </p:sp>
      <p:sp>
        <p:nvSpPr>
          <p:cNvPr id="1602" name="Shape 1602"/>
          <p:cNvSpPr/>
          <p:nvPr/>
        </p:nvSpPr>
        <p:spPr>
          <a:xfrm>
            <a:off x="1800511" y="1324685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length=3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blks=4,6,1</a:t>
            </a:r>
          </a:p>
        </p:txBody>
      </p:sp>
      <p:sp>
        <p:nvSpPr>
          <p:cNvPr id="1603" name="Shape 1603"/>
          <p:cNvSpPr/>
          <p:nvPr/>
        </p:nvSpPr>
        <p:spPr>
          <a:xfrm>
            <a:off x="3551326" y="1324685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0000100000</a:t>
            </a:r>
          </a:p>
        </p:txBody>
      </p:sp>
      <p:sp>
        <p:nvSpPr>
          <p:cNvPr id="1604" name="Shape 1604"/>
          <p:cNvSpPr/>
          <p:nvPr/>
        </p:nvSpPr>
        <p:spPr>
          <a:xfrm>
            <a:off x="5275087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addr[?]=521</a:t>
            </a:r>
          </a:p>
        </p:txBody>
      </p:sp>
      <p:sp>
        <p:nvSpPr>
          <p:cNvPr id="1605" name="Shape 1605"/>
          <p:cNvSpPr/>
          <p:nvPr/>
        </p:nvSpPr>
        <p:spPr>
          <a:xfrm>
            <a:off x="6998849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data block</a:t>
            </a:r>
          </a:p>
        </p:txBody>
      </p:sp>
      <p:sp>
        <p:nvSpPr>
          <p:cNvPr id="1606" name="Shape 1606"/>
          <p:cNvSpPr/>
          <p:nvPr/>
        </p:nvSpPr>
        <p:spPr>
          <a:xfrm>
            <a:off x="8749663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(checksum)</a:t>
            </a:r>
          </a:p>
        </p:txBody>
      </p:sp>
      <p:sp>
        <p:nvSpPr>
          <p:cNvPr id="1607" name="Shape 1607"/>
          <p:cNvSpPr/>
          <p:nvPr/>
        </p:nvSpPr>
        <p:spPr>
          <a:xfrm>
            <a:off x="5292946" y="2165618"/>
            <a:ext cx="1606108" cy="561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08" name="Shape 1608"/>
          <p:cNvSpPr/>
          <p:nvPr/>
        </p:nvSpPr>
        <p:spPr>
          <a:xfrm>
            <a:off x="6862647" y="1102025"/>
            <a:ext cx="1914230" cy="2043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09" name="Shape 1609"/>
          <p:cNvSpPr/>
          <p:nvPr/>
        </p:nvSpPr>
        <p:spPr>
          <a:xfrm>
            <a:off x="4126232" y="2400726"/>
            <a:ext cx="406556" cy="43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10" name="Shape 1610"/>
          <p:cNvSpPr/>
          <p:nvPr/>
        </p:nvSpPr>
        <p:spPr>
          <a:xfrm>
            <a:off x="3488432" y="3637039"/>
            <a:ext cx="49804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bg1"/>
                </a:solidFill>
              </a:rPr>
              <a:t>Actual changed data is much smaller!</a:t>
            </a:r>
            <a:endParaRPr sz="253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Shape 16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Logical Journal</a:t>
            </a:r>
          </a:p>
        </p:txBody>
      </p:sp>
      <p:sp>
        <p:nvSpPr>
          <p:cNvPr id="1613" name="Shape 1613"/>
          <p:cNvSpPr/>
          <p:nvPr/>
        </p:nvSpPr>
        <p:spPr>
          <a:xfrm>
            <a:off x="3524272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length=1</a:t>
            </a:r>
          </a:p>
        </p:txBody>
      </p:sp>
      <p:sp>
        <p:nvSpPr>
          <p:cNvPr id="1614" name="Shape 1614"/>
          <p:cNvSpPr/>
          <p:nvPr/>
        </p:nvSpPr>
        <p:spPr>
          <a:xfrm>
            <a:off x="5275087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list of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changes</a:t>
            </a:r>
          </a:p>
        </p:txBody>
      </p:sp>
      <p:sp>
        <p:nvSpPr>
          <p:cNvPr id="1615" name="Shape 1615"/>
          <p:cNvSpPr/>
          <p:nvPr/>
        </p:nvSpPr>
        <p:spPr>
          <a:xfrm>
            <a:off x="7025902" y="1324685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(checksum)</a:t>
            </a:r>
          </a:p>
        </p:txBody>
      </p:sp>
      <p:sp>
        <p:nvSpPr>
          <p:cNvPr id="1616" name="Shape 1616"/>
          <p:cNvSpPr/>
          <p:nvPr/>
        </p:nvSpPr>
        <p:spPr>
          <a:xfrm>
            <a:off x="1774032" y="3165521"/>
            <a:ext cx="8798718" cy="2214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2"/>
                </a:solidFill>
              </a:rPr>
              <a:t>Logical journals record changes to</a:t>
            </a:r>
            <a:r>
              <a:rPr lang="en-US" sz="2531" dirty="0">
                <a:solidFill>
                  <a:schemeClr val="bg2"/>
                </a:solidFill>
              </a:rPr>
              <a:t> </a:t>
            </a:r>
            <a:r>
              <a:rPr sz="2531" dirty="0">
                <a:solidFill>
                  <a:schemeClr val="bg2"/>
                </a:solidFill>
              </a:rPr>
              <a:t>bytes, not </a:t>
            </a:r>
            <a:r>
              <a:rPr lang="en-US" sz="2531" dirty="0">
                <a:solidFill>
                  <a:schemeClr val="bg2"/>
                </a:solidFill>
              </a:rPr>
              <a:t>contents of new </a:t>
            </a:r>
            <a:r>
              <a:rPr sz="2531" dirty="0">
                <a:solidFill>
                  <a:schemeClr val="bg2"/>
                </a:solidFill>
              </a:rPr>
              <a:t>blocks</a:t>
            </a:r>
            <a:endParaRPr lang="en-US" sz="2531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1266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bg2"/>
                </a:solidFill>
              </a:rPr>
              <a:t>On recovery: </a:t>
            </a:r>
            <a:br>
              <a:rPr lang="en-US" sz="2531" dirty="0">
                <a:solidFill>
                  <a:schemeClr val="bg2"/>
                </a:solidFill>
              </a:rPr>
            </a:br>
            <a:r>
              <a:rPr lang="en-US" sz="2531" dirty="0">
                <a:solidFill>
                  <a:schemeClr val="bg2"/>
                </a:solidFill>
              </a:rPr>
              <a:t>Need to read existing contents of in-place data  and (re-)apply changes</a:t>
            </a:r>
            <a:endParaRPr sz="253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# of Extents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14293"/>
            <a:ext cx="8458200" cy="990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multiple contiguous regions (extents) per file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6794205" y="3222726"/>
            <a:ext cx="3624558" cy="33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1969" dirty="0">
              <a:ea typeface="ＭＳ Ｐゴシック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74863" y="3313526"/>
            <a:ext cx="6858000" cy="457200"/>
            <a:chOff x="783450" y="3684693"/>
            <a:chExt cx="9753600" cy="650240"/>
          </a:xfrm>
        </p:grpSpPr>
        <p:sp>
          <p:nvSpPr>
            <p:cNvPr id="360454" name="Rectangle 6"/>
            <p:cNvSpPr>
              <a:spLocks noChangeArrowheads="1"/>
            </p:cNvSpPr>
            <p:nvPr/>
          </p:nvSpPr>
          <p:spPr bwMode="auto">
            <a:xfrm>
              <a:off x="7834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208393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7" name="Rectangle 9"/>
            <p:cNvSpPr>
              <a:spLocks noChangeArrowheads="1"/>
            </p:cNvSpPr>
            <p:nvPr/>
          </p:nvSpPr>
          <p:spPr bwMode="auto">
            <a:xfrm>
              <a:off x="273417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8" name="Rectangle 10"/>
            <p:cNvSpPr>
              <a:spLocks noChangeArrowheads="1"/>
            </p:cNvSpPr>
            <p:nvPr/>
          </p:nvSpPr>
          <p:spPr bwMode="auto">
            <a:xfrm>
              <a:off x="338441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9" name="Rectangle 11"/>
            <p:cNvSpPr>
              <a:spLocks noChangeArrowheads="1"/>
            </p:cNvSpPr>
            <p:nvPr/>
          </p:nvSpPr>
          <p:spPr bwMode="auto">
            <a:xfrm>
              <a:off x="468489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1" name="Rectangle 13"/>
            <p:cNvSpPr>
              <a:spLocks noChangeArrowheads="1"/>
            </p:cNvSpPr>
            <p:nvPr/>
          </p:nvSpPr>
          <p:spPr bwMode="auto">
            <a:xfrm>
              <a:off x="533513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2" name="Rectangle 14"/>
            <p:cNvSpPr>
              <a:spLocks noChangeArrowheads="1"/>
            </p:cNvSpPr>
            <p:nvPr/>
          </p:nvSpPr>
          <p:spPr bwMode="auto">
            <a:xfrm>
              <a:off x="59853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3" name="Rectangle 15"/>
            <p:cNvSpPr>
              <a:spLocks noChangeArrowheads="1"/>
            </p:cNvSpPr>
            <p:nvPr/>
          </p:nvSpPr>
          <p:spPr bwMode="auto">
            <a:xfrm>
              <a:off x="66356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>
              <a:off x="728585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65" name="Rectangle 17"/>
            <p:cNvSpPr>
              <a:spLocks noChangeArrowheads="1"/>
            </p:cNvSpPr>
            <p:nvPr/>
          </p:nvSpPr>
          <p:spPr bwMode="auto">
            <a:xfrm>
              <a:off x="793609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>
              <a:off x="858633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85" name="Rectangle 37"/>
            <p:cNvSpPr>
              <a:spLocks noChangeArrowheads="1"/>
            </p:cNvSpPr>
            <p:nvPr/>
          </p:nvSpPr>
          <p:spPr bwMode="auto">
            <a:xfrm>
              <a:off x="92365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86" name="Rectangle 38"/>
            <p:cNvSpPr>
              <a:spLocks noChangeArrowheads="1"/>
            </p:cNvSpPr>
            <p:nvPr/>
          </p:nvSpPr>
          <p:spPr bwMode="auto">
            <a:xfrm>
              <a:off x="98868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88" name="Rectangle 40"/>
            <p:cNvSpPr>
              <a:spLocks noChangeArrowheads="1"/>
            </p:cNvSpPr>
            <p:nvPr/>
          </p:nvSpPr>
          <p:spPr bwMode="auto">
            <a:xfrm>
              <a:off x="143369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0489" name="Rectangle 41"/>
            <p:cNvSpPr>
              <a:spLocks noChangeArrowheads="1"/>
            </p:cNvSpPr>
            <p:nvPr/>
          </p:nvSpPr>
          <p:spPr bwMode="auto">
            <a:xfrm>
              <a:off x="40346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2074863" y="2594009"/>
            <a:ext cx="6858000" cy="457200"/>
            <a:chOff x="336" y="1920"/>
            <a:chExt cx="4320" cy="288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36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912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200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488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064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1776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2352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2928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3504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3792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4080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4368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600200" y="4114800"/>
            <a:ext cx="4800600" cy="233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Wasted space for meta-data?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95805" y="6296166"/>
            <a:ext cx="4281941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Still small overhead for meta-data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95805" y="513916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Still good performance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95805" y="5724508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Still simple calculation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95805" y="411480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- Helps external fragmentation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95805" y="4603417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- Can grow (until run out of extents)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4462" y="1881869"/>
            <a:ext cx="5816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Small array (2-6) designating each extent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entry: starting block and size</a:t>
            </a:r>
          </a:p>
        </p:txBody>
      </p:sp>
    </p:spTree>
    <p:extLst>
      <p:ext uri="{BB962C8B-B14F-4D97-AF65-F5344CB8AC3E}">
        <p14:creationId xmlns:p14="http://schemas.microsoft.com/office/powerpoint/2010/main" val="26053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Optimizations</a:t>
            </a:r>
          </a:p>
        </p:txBody>
      </p:sp>
      <p:sp>
        <p:nvSpPr>
          <p:cNvPr id="1619" name="Shape 1619"/>
          <p:cNvSpPr>
            <a:spLocks noGrp="1"/>
          </p:cNvSpPr>
          <p:nvPr>
            <p:ph type="body" idx="4294967295"/>
          </p:nvPr>
        </p:nvSpPr>
        <p:spPr>
          <a:xfrm>
            <a:off x="1524000" y="1532558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5. Logical journal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Shape 16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File System Integration</a:t>
            </a:r>
          </a:p>
        </p:txBody>
      </p:sp>
      <p:sp>
        <p:nvSpPr>
          <p:cNvPr id="1666" name="Shape 1666"/>
          <p:cNvSpPr/>
          <p:nvPr/>
        </p:nvSpPr>
        <p:spPr>
          <a:xfrm>
            <a:off x="5003509" y="2402186"/>
            <a:ext cx="2184982" cy="104635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FS</a:t>
            </a:r>
            <a:br>
              <a:rPr lang="en-US" sz="2109" dirty="0">
                <a:solidFill>
                  <a:srgbClr val="FFFFFF"/>
                </a:solidFill>
              </a:rPr>
            </a:br>
            <a:endParaRPr sz="2109" dirty="0">
              <a:solidFill>
                <a:srgbClr val="FFFFFF"/>
              </a:solidFill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5092652" y="2993221"/>
            <a:ext cx="2006696" cy="36602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668" name="Shape 1668"/>
          <p:cNvSpPr/>
          <p:nvPr/>
        </p:nvSpPr>
        <p:spPr>
          <a:xfrm>
            <a:off x="5003509" y="3549954"/>
            <a:ext cx="2184982" cy="4724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Scheduler</a:t>
            </a:r>
          </a:p>
        </p:txBody>
      </p:sp>
      <p:sp>
        <p:nvSpPr>
          <p:cNvPr id="1669" name="Shape 1669"/>
          <p:cNvSpPr/>
          <p:nvPr/>
        </p:nvSpPr>
        <p:spPr>
          <a:xfrm>
            <a:off x="5003509" y="4123837"/>
            <a:ext cx="2184982" cy="4724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Disk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Shape 1671"/>
          <p:cNvSpPr>
            <a:spLocks noGrp="1"/>
          </p:cNvSpPr>
          <p:nvPr>
            <p:ph type="title"/>
          </p:nvPr>
        </p:nvSpPr>
        <p:spPr>
          <a:xfrm>
            <a:off x="1796432" y="62754"/>
            <a:ext cx="8502475" cy="128316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>
                <a:solidFill>
                  <a:srgbClr val="FFFFFF"/>
                </a:solidFill>
              </a:rPr>
              <a:t>How to avoid writing all disk blocks Twice?</a:t>
            </a:r>
            <a:endParaRPr sz="4556" dirty="0">
              <a:solidFill>
                <a:srgbClr val="FFFFFF"/>
              </a:solidFill>
            </a:endParaRPr>
          </a:p>
        </p:txBody>
      </p:sp>
      <p:sp>
        <p:nvSpPr>
          <p:cNvPr id="1672" name="Shape 1672"/>
          <p:cNvSpPr>
            <a:spLocks noGrp="1"/>
          </p:cNvSpPr>
          <p:nvPr>
            <p:ph type="body" idx="4294967295"/>
          </p:nvPr>
        </p:nvSpPr>
        <p:spPr>
          <a:xfrm>
            <a:off x="2106662" y="1650876"/>
            <a:ext cx="8561338" cy="47807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12" dirty="0"/>
              <a:t>Observation: some blocks (e.g., user data) are less important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81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Strategy</a:t>
            </a:r>
            <a:r>
              <a:rPr sz="2672" dirty="0"/>
              <a:t>: journal all metadata, including: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superblock, bitmaps, inodes, indirects, directories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For regular data, write it back whenever convenient.  </a:t>
            </a:r>
            <a:br>
              <a:rPr lang="en-US" sz="2672" dirty="0"/>
            </a:br>
            <a:r>
              <a:rPr sz="2672" dirty="0"/>
              <a:t>Of course, files may contain garbage.</a:t>
            </a:r>
            <a:endParaRPr lang="en-US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Writeback Journal</a:t>
            </a:r>
          </a:p>
        </p:txBody>
      </p:sp>
      <p:sp>
        <p:nvSpPr>
          <p:cNvPr id="1681" name="Shape 1681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82" name="Shape 1682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83" name="Shape 1683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684" name="Shape 1684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685" name="Shape 1685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686" name="Shape 1686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87" name="Shape 1687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88" name="Shape 1688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89" name="Shape 1689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90" name="Shape 1690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691" name="Shape 1691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692" name="Shape 1692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93" name="Shape 1693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94" name="Shape 1694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695" name="Shape 1695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96" name="Shape 1696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697" name="Shape 1697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698" name="Shape 1698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9" name="Shape 1699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0" name="Shape 1700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01" name="Shape 1701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02" name="Shape 1702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03" name="Shape 1703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704" name="Shape 1704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05" name="Shape 1705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706" name="Shape 1706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707" name="Shape 1707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08" name="Shape 1708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09" name="Shape 1709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10" name="Shape 1710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711" name="Shape 1711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append to inode I</a:t>
            </a:r>
          </a:p>
        </p:txBody>
      </p:sp>
      <p:sp>
        <p:nvSpPr>
          <p:cNvPr id="34" name="Shape 1882">
            <a:extLst>
              <a:ext uri="{FF2B5EF4-FFF2-40B4-BE49-F238E27FC236}">
                <a16:creationId xmlns:a16="http://schemas.microsoft.com/office/drawing/2014/main" id="{CD048FAF-F7E1-244B-AA96-ACBB1FDD70FD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5" name="Shape 1883">
            <a:extLst>
              <a:ext uri="{FF2B5EF4-FFF2-40B4-BE49-F238E27FC236}">
                <a16:creationId xmlns:a16="http://schemas.microsoft.com/office/drawing/2014/main" id="{88DF2386-E709-C449-AF04-692EEC574833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6" name="Shape 1884">
            <a:extLst>
              <a:ext uri="{FF2B5EF4-FFF2-40B4-BE49-F238E27FC236}">
                <a16:creationId xmlns:a16="http://schemas.microsoft.com/office/drawing/2014/main" id="{2565611B-B66C-0C4E-A992-B3AD51E441E7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" name="Shape 1885">
            <a:extLst>
              <a:ext uri="{FF2B5EF4-FFF2-40B4-BE49-F238E27FC236}">
                <a16:creationId xmlns:a16="http://schemas.microsoft.com/office/drawing/2014/main" id="{EA0B0B4C-5487-F84D-A995-48B76D75C293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38" name="Shape 2014">
            <a:extLst>
              <a:ext uri="{FF2B5EF4-FFF2-40B4-BE49-F238E27FC236}">
                <a16:creationId xmlns:a16="http://schemas.microsoft.com/office/drawing/2014/main" id="{193BA904-9A41-4943-AED5-EC392B48B02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" name="Shape 2015">
            <a:extLst>
              <a:ext uri="{FF2B5EF4-FFF2-40B4-BE49-F238E27FC236}">
                <a16:creationId xmlns:a16="http://schemas.microsoft.com/office/drawing/2014/main" id="{19B403DF-06FB-DB43-91E4-791FEBE8C967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" name="Shape 2016">
            <a:extLst>
              <a:ext uri="{FF2B5EF4-FFF2-40B4-BE49-F238E27FC236}">
                <a16:creationId xmlns:a16="http://schemas.microsoft.com/office/drawing/2014/main" id="{CFF6FA5E-B89F-664A-9C45-3A6B888288D8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1" name="Shape 2017">
            <a:extLst>
              <a:ext uri="{FF2B5EF4-FFF2-40B4-BE49-F238E27FC236}">
                <a16:creationId xmlns:a16="http://schemas.microsoft.com/office/drawing/2014/main" id="{DD9153A0-C68E-8F42-AC37-4835F94D75F7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Writeback Journal</a:t>
            </a:r>
          </a:p>
        </p:txBody>
      </p:sp>
      <p:sp>
        <p:nvSpPr>
          <p:cNvPr id="1714" name="Shape 1714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15" name="Shape 1715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16" name="Shape 1716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17" name="Shape 1717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718" name="Shape 1718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719" name="Shape 1719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720" name="Shape 1720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21" name="Shape 1721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722" name="Shape 1722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23" name="Shape 1723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724" name="Shape 1724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725" name="Shape 1725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726" name="Shape 1726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27" name="Shape 1727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728" name="Shape 1728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729" name="Shape 1729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730" name="Shape 1730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731" name="Shape 1731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732" name="Shape 1732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33" name="Shape 1733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34" name="Shape 1734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35" name="Shape 1735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36" name="Shape 1736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37" name="Shape 1737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738" name="Shape 1738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739" name="Shape 1739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40" name="Shape 1740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41" name="Shape 1741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42" name="Shape 1742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43" name="Shape 1743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744" name="Shape 1744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append to </a:t>
            </a:r>
            <a:r>
              <a:rPr sz="2531" dirty="0" err="1">
                <a:solidFill>
                  <a:schemeClr val="bg1"/>
                </a:solidFill>
              </a:rPr>
              <a:t>inode</a:t>
            </a:r>
            <a:r>
              <a:rPr sz="2531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34" name="Shape 1861">
            <a:extLst>
              <a:ext uri="{FF2B5EF4-FFF2-40B4-BE49-F238E27FC236}">
                <a16:creationId xmlns:a16="http://schemas.microsoft.com/office/drawing/2014/main" id="{F1F31BE9-ED54-BA4C-99FE-E999D2D2CDCD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5" name="Shape 1862">
            <a:extLst>
              <a:ext uri="{FF2B5EF4-FFF2-40B4-BE49-F238E27FC236}">
                <a16:creationId xmlns:a16="http://schemas.microsoft.com/office/drawing/2014/main" id="{782EDAC3-10D9-DB44-978C-06A198F367F0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6" name="Shape 1870">
            <a:extLst>
              <a:ext uri="{FF2B5EF4-FFF2-40B4-BE49-F238E27FC236}">
                <a16:creationId xmlns:a16="http://schemas.microsoft.com/office/drawing/2014/main" id="{F5CBD555-C2DC-2D4D-9F1A-A9EE03C9C1CC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Shape 1871">
            <a:extLst>
              <a:ext uri="{FF2B5EF4-FFF2-40B4-BE49-F238E27FC236}">
                <a16:creationId xmlns:a16="http://schemas.microsoft.com/office/drawing/2014/main" id="{5A799B5B-B484-CD4F-A24C-E885C2DAB37E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38" name="Shape 1872">
            <a:extLst>
              <a:ext uri="{FF2B5EF4-FFF2-40B4-BE49-F238E27FC236}">
                <a16:creationId xmlns:a16="http://schemas.microsoft.com/office/drawing/2014/main" id="{7B61204D-C132-F14E-841E-640594AF1284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9" name="Shape 1874">
            <a:extLst>
              <a:ext uri="{FF2B5EF4-FFF2-40B4-BE49-F238E27FC236}">
                <a16:creationId xmlns:a16="http://schemas.microsoft.com/office/drawing/2014/main" id="{1BD7CBB4-1068-BA48-AD7B-C82436FAB65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Shape 1875">
            <a:extLst>
              <a:ext uri="{FF2B5EF4-FFF2-40B4-BE49-F238E27FC236}">
                <a16:creationId xmlns:a16="http://schemas.microsoft.com/office/drawing/2014/main" id="{E093DB1E-3087-1D4B-9CF3-2D34FD749745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Shape 1876">
            <a:extLst>
              <a:ext uri="{FF2B5EF4-FFF2-40B4-BE49-F238E27FC236}">
                <a16:creationId xmlns:a16="http://schemas.microsoft.com/office/drawing/2014/main" id="{D6B7C11B-2163-7B40-B7D1-C561DB5B99D9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2" name="Shape 1877">
            <a:extLst>
              <a:ext uri="{FF2B5EF4-FFF2-40B4-BE49-F238E27FC236}">
                <a16:creationId xmlns:a16="http://schemas.microsoft.com/office/drawing/2014/main" id="{36E7F335-7AEE-DD42-ABFD-8CF3309203A7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Shape 1878">
            <a:extLst>
              <a:ext uri="{FF2B5EF4-FFF2-40B4-BE49-F238E27FC236}">
                <a16:creationId xmlns:a16="http://schemas.microsoft.com/office/drawing/2014/main" id="{E9083CF8-1EE7-D748-87F8-B947513200EB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4" name="Shape 1879">
            <a:extLst>
              <a:ext uri="{FF2B5EF4-FFF2-40B4-BE49-F238E27FC236}">
                <a16:creationId xmlns:a16="http://schemas.microsoft.com/office/drawing/2014/main" id="{1D0E49E6-6580-8043-964B-E9FDABA3573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5" name="Shape 1880">
            <a:extLst>
              <a:ext uri="{FF2B5EF4-FFF2-40B4-BE49-F238E27FC236}">
                <a16:creationId xmlns:a16="http://schemas.microsoft.com/office/drawing/2014/main" id="{14D41B48-647A-984B-8593-BCF7FBF736BB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Shape 1881">
            <a:extLst>
              <a:ext uri="{FF2B5EF4-FFF2-40B4-BE49-F238E27FC236}">
                <a16:creationId xmlns:a16="http://schemas.microsoft.com/office/drawing/2014/main" id="{ADAB08AE-57BE-F245-9F2A-B7E39107D452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7" name="Shape 1993">
            <a:extLst>
              <a:ext uri="{FF2B5EF4-FFF2-40B4-BE49-F238E27FC236}">
                <a16:creationId xmlns:a16="http://schemas.microsoft.com/office/drawing/2014/main" id="{B7184699-DA58-3F47-914E-39A05EC08BAC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8" name="Shape 1994">
            <a:extLst>
              <a:ext uri="{FF2B5EF4-FFF2-40B4-BE49-F238E27FC236}">
                <a16:creationId xmlns:a16="http://schemas.microsoft.com/office/drawing/2014/main" id="{E1E8F26B-070E-8942-A1D0-99FC1B9DEC29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9" name="Shape 2002">
            <a:extLst>
              <a:ext uri="{FF2B5EF4-FFF2-40B4-BE49-F238E27FC236}">
                <a16:creationId xmlns:a16="http://schemas.microsoft.com/office/drawing/2014/main" id="{02D8FE51-F462-DA41-AE21-B8A92774854A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0" name="Shape 2003">
            <a:extLst>
              <a:ext uri="{FF2B5EF4-FFF2-40B4-BE49-F238E27FC236}">
                <a16:creationId xmlns:a16="http://schemas.microsoft.com/office/drawing/2014/main" id="{56B88DBB-674F-634D-91B1-016B83A2F5ED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1" name="Shape 2004">
            <a:extLst>
              <a:ext uri="{FF2B5EF4-FFF2-40B4-BE49-F238E27FC236}">
                <a16:creationId xmlns:a16="http://schemas.microsoft.com/office/drawing/2014/main" id="{EE16AB65-B237-C74E-9DD0-D7AEC7242C0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2" name="Shape 2006">
            <a:extLst>
              <a:ext uri="{FF2B5EF4-FFF2-40B4-BE49-F238E27FC236}">
                <a16:creationId xmlns:a16="http://schemas.microsoft.com/office/drawing/2014/main" id="{D859A09F-F095-CC4D-9B3A-2405768706EE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Shape 2007">
            <a:extLst>
              <a:ext uri="{FF2B5EF4-FFF2-40B4-BE49-F238E27FC236}">
                <a16:creationId xmlns:a16="http://schemas.microsoft.com/office/drawing/2014/main" id="{CC516C96-4126-5A44-8023-6619E9D16A6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4" name="Shape 2008">
            <a:extLst>
              <a:ext uri="{FF2B5EF4-FFF2-40B4-BE49-F238E27FC236}">
                <a16:creationId xmlns:a16="http://schemas.microsoft.com/office/drawing/2014/main" id="{5CB581F8-98A3-394B-8305-BE924783E330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5" name="Shape 2009">
            <a:extLst>
              <a:ext uri="{FF2B5EF4-FFF2-40B4-BE49-F238E27FC236}">
                <a16:creationId xmlns:a16="http://schemas.microsoft.com/office/drawing/2014/main" id="{272F977E-6D02-8841-84CA-C933FBEF30BD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6" name="Shape 2010">
            <a:extLst>
              <a:ext uri="{FF2B5EF4-FFF2-40B4-BE49-F238E27FC236}">
                <a16:creationId xmlns:a16="http://schemas.microsoft.com/office/drawing/2014/main" id="{4EF51B32-6DDA-924A-A24D-F3212F4F66DF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Shape 2011">
            <a:extLst>
              <a:ext uri="{FF2B5EF4-FFF2-40B4-BE49-F238E27FC236}">
                <a16:creationId xmlns:a16="http://schemas.microsoft.com/office/drawing/2014/main" id="{57A00C95-463B-5849-87D2-5987313B39FF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8" name="Shape 2012">
            <a:extLst>
              <a:ext uri="{FF2B5EF4-FFF2-40B4-BE49-F238E27FC236}">
                <a16:creationId xmlns:a16="http://schemas.microsoft.com/office/drawing/2014/main" id="{3285F849-9E97-0141-91F5-970DBD6F0BE4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Shape 2013">
            <a:extLst>
              <a:ext uri="{FF2B5EF4-FFF2-40B4-BE49-F238E27FC236}">
                <a16:creationId xmlns:a16="http://schemas.microsoft.com/office/drawing/2014/main" id="{AA717321-FEFD-5C44-949F-C96A596C192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Shape 2028">
            <a:extLst>
              <a:ext uri="{FF2B5EF4-FFF2-40B4-BE49-F238E27FC236}">
                <a16:creationId xmlns:a16="http://schemas.microsoft.com/office/drawing/2014/main" id="{2739B3D4-2ADA-4C41-BD92-5F236BAD3DC2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1" name="Shape 2029">
            <a:extLst>
              <a:ext uri="{FF2B5EF4-FFF2-40B4-BE49-F238E27FC236}">
                <a16:creationId xmlns:a16="http://schemas.microsoft.com/office/drawing/2014/main" id="{EDBE7A00-156F-F542-8A6F-D2F9A8F98708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2" name="Shape 2037">
            <a:extLst>
              <a:ext uri="{FF2B5EF4-FFF2-40B4-BE49-F238E27FC236}">
                <a16:creationId xmlns:a16="http://schemas.microsoft.com/office/drawing/2014/main" id="{1A93F7B3-D4EB-F345-BC5D-9426AF6CACC0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3" name="Shape 2038">
            <a:extLst>
              <a:ext uri="{FF2B5EF4-FFF2-40B4-BE49-F238E27FC236}">
                <a16:creationId xmlns:a16="http://schemas.microsoft.com/office/drawing/2014/main" id="{FD615212-E038-F94B-97E3-3B817B28DBD9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4" name="Shape 2039">
            <a:extLst>
              <a:ext uri="{FF2B5EF4-FFF2-40B4-BE49-F238E27FC236}">
                <a16:creationId xmlns:a16="http://schemas.microsoft.com/office/drawing/2014/main" id="{95BD51B1-EEB2-7747-A3ED-9955183F0D68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5" name="Shape 2041">
            <a:extLst>
              <a:ext uri="{FF2B5EF4-FFF2-40B4-BE49-F238E27FC236}">
                <a16:creationId xmlns:a16="http://schemas.microsoft.com/office/drawing/2014/main" id="{9BAAB1A4-2423-4E4C-8FB8-98C77B514235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Shape 2042">
            <a:extLst>
              <a:ext uri="{FF2B5EF4-FFF2-40B4-BE49-F238E27FC236}">
                <a16:creationId xmlns:a16="http://schemas.microsoft.com/office/drawing/2014/main" id="{C450585B-61FC-9745-895D-E30087DC0693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Shape 2043">
            <a:extLst>
              <a:ext uri="{FF2B5EF4-FFF2-40B4-BE49-F238E27FC236}">
                <a16:creationId xmlns:a16="http://schemas.microsoft.com/office/drawing/2014/main" id="{FD266C16-F270-2241-ADE0-5A58E988EA99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8" name="Shape 2044">
            <a:extLst>
              <a:ext uri="{FF2B5EF4-FFF2-40B4-BE49-F238E27FC236}">
                <a16:creationId xmlns:a16="http://schemas.microsoft.com/office/drawing/2014/main" id="{638BCEC1-575B-214C-9A6F-66A61DEAEBAB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9" name="Shape 2045">
            <a:extLst>
              <a:ext uri="{FF2B5EF4-FFF2-40B4-BE49-F238E27FC236}">
                <a16:creationId xmlns:a16="http://schemas.microsoft.com/office/drawing/2014/main" id="{F05DDA43-0BE8-174E-9643-D6ECC057AE9B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0" name="Shape 2046">
            <a:extLst>
              <a:ext uri="{FF2B5EF4-FFF2-40B4-BE49-F238E27FC236}">
                <a16:creationId xmlns:a16="http://schemas.microsoft.com/office/drawing/2014/main" id="{D3401000-C83E-AA43-81F6-29927537606F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1" name="Shape 2047">
            <a:extLst>
              <a:ext uri="{FF2B5EF4-FFF2-40B4-BE49-F238E27FC236}">
                <a16:creationId xmlns:a16="http://schemas.microsoft.com/office/drawing/2014/main" id="{E1C1C2B1-720B-6643-9744-0815F56DE6C8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2" name="Shape 2048">
            <a:extLst>
              <a:ext uri="{FF2B5EF4-FFF2-40B4-BE49-F238E27FC236}">
                <a16:creationId xmlns:a16="http://schemas.microsoft.com/office/drawing/2014/main" id="{E2BBFCC9-655C-DC41-88A3-F8A5505B2F4B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3" name="Shape 1882">
            <a:extLst>
              <a:ext uri="{FF2B5EF4-FFF2-40B4-BE49-F238E27FC236}">
                <a16:creationId xmlns:a16="http://schemas.microsoft.com/office/drawing/2014/main" id="{12BCE0F8-6F8D-7240-8B8C-09A43CC927A4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4" name="Shape 1883">
            <a:extLst>
              <a:ext uri="{FF2B5EF4-FFF2-40B4-BE49-F238E27FC236}">
                <a16:creationId xmlns:a16="http://schemas.microsoft.com/office/drawing/2014/main" id="{6BB16A02-914A-B240-85F3-280E7144E74E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5" name="Shape 1884">
            <a:extLst>
              <a:ext uri="{FF2B5EF4-FFF2-40B4-BE49-F238E27FC236}">
                <a16:creationId xmlns:a16="http://schemas.microsoft.com/office/drawing/2014/main" id="{6E4BDB78-C59C-584D-B36E-AC01936BD61B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6" name="Shape 1885">
            <a:extLst>
              <a:ext uri="{FF2B5EF4-FFF2-40B4-BE49-F238E27FC236}">
                <a16:creationId xmlns:a16="http://schemas.microsoft.com/office/drawing/2014/main" id="{94392F3C-7FDC-BD4E-BEA9-257C1A91CD5F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77" name="Shape 2014">
            <a:extLst>
              <a:ext uri="{FF2B5EF4-FFF2-40B4-BE49-F238E27FC236}">
                <a16:creationId xmlns:a16="http://schemas.microsoft.com/office/drawing/2014/main" id="{1076AB55-ED09-9941-A68B-C17810C24E6E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8" name="Shape 2015">
            <a:extLst>
              <a:ext uri="{FF2B5EF4-FFF2-40B4-BE49-F238E27FC236}">
                <a16:creationId xmlns:a16="http://schemas.microsoft.com/office/drawing/2014/main" id="{5B66E9F1-E8F2-F04A-945D-CFF84879F004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9" name="Shape 2016">
            <a:extLst>
              <a:ext uri="{FF2B5EF4-FFF2-40B4-BE49-F238E27FC236}">
                <a16:creationId xmlns:a16="http://schemas.microsoft.com/office/drawing/2014/main" id="{0D0EAE1B-03F1-5042-81F9-9CD1190048D8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0" name="Shape 2017">
            <a:extLst>
              <a:ext uri="{FF2B5EF4-FFF2-40B4-BE49-F238E27FC236}">
                <a16:creationId xmlns:a16="http://schemas.microsoft.com/office/drawing/2014/main" id="{FD4F38A2-EAC1-8E45-AABA-7A2143D7506D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Shape 1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Writeback Journal</a:t>
            </a:r>
          </a:p>
        </p:txBody>
      </p:sp>
      <p:sp>
        <p:nvSpPr>
          <p:cNvPr id="1747" name="Shape 1747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48" name="Shape 1748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49" name="Shape 1749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50" name="Shape 1750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751" name="Shape 1751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752" name="Shape 1752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753" name="Shape 1753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54" name="Shape 1754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755" name="Shape 1755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56" name="Shape 1756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757" name="Shape 1757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758" name="Shape 1758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759" name="Shape 1759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60" name="Shape 1760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761" name="Shape 1761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762" name="Shape 1762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763" name="Shape 1763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764" name="Shape 1764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765" name="Shape 1765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66" name="Shape 1766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67" name="Shape 1767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68" name="Shape 1768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69" name="Shape 1769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770" name="Shape 1770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771" name="Shape 1771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772" name="Shape 1772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773" name="Shape 1773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74" name="Shape 1774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75" name="Shape 1775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76" name="Shape 1776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1777" name="Shape 1777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transaction: append to inode I</a:t>
            </a:r>
          </a:p>
        </p:txBody>
      </p:sp>
      <p:sp>
        <p:nvSpPr>
          <p:cNvPr id="34" name="Shape 1719">
            <a:extLst>
              <a:ext uri="{FF2B5EF4-FFF2-40B4-BE49-F238E27FC236}">
                <a16:creationId xmlns:a16="http://schemas.microsoft.com/office/drawing/2014/main" id="{05C33873-C2F7-1142-BC3F-5E0594E1E419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5" name="Shape 1720">
            <a:extLst>
              <a:ext uri="{FF2B5EF4-FFF2-40B4-BE49-F238E27FC236}">
                <a16:creationId xmlns:a16="http://schemas.microsoft.com/office/drawing/2014/main" id="{39D5264F-64BC-F94E-B762-C2B8795FF029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6" name="Shape 1728">
            <a:extLst>
              <a:ext uri="{FF2B5EF4-FFF2-40B4-BE49-F238E27FC236}">
                <a16:creationId xmlns:a16="http://schemas.microsoft.com/office/drawing/2014/main" id="{11FF8B0B-C3E3-6346-975F-6E564808FC7B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7" name="Shape 1729">
            <a:extLst>
              <a:ext uri="{FF2B5EF4-FFF2-40B4-BE49-F238E27FC236}">
                <a16:creationId xmlns:a16="http://schemas.microsoft.com/office/drawing/2014/main" id="{41626D2F-61B3-1640-9339-5627DCA49F52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38" name="Shape 1730">
            <a:extLst>
              <a:ext uri="{FF2B5EF4-FFF2-40B4-BE49-F238E27FC236}">
                <a16:creationId xmlns:a16="http://schemas.microsoft.com/office/drawing/2014/main" id="{AE3919A3-7A5E-4144-83DC-1DDFB69E9223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39" name="Shape 1732">
            <a:extLst>
              <a:ext uri="{FF2B5EF4-FFF2-40B4-BE49-F238E27FC236}">
                <a16:creationId xmlns:a16="http://schemas.microsoft.com/office/drawing/2014/main" id="{B687BDC2-443A-FB46-A076-CD6BB8360C37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0" name="Shape 1733">
            <a:extLst>
              <a:ext uri="{FF2B5EF4-FFF2-40B4-BE49-F238E27FC236}">
                <a16:creationId xmlns:a16="http://schemas.microsoft.com/office/drawing/2014/main" id="{06B542C4-14F4-B74A-AF3C-8CD1136EE30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" name="Shape 1734">
            <a:extLst>
              <a:ext uri="{FF2B5EF4-FFF2-40B4-BE49-F238E27FC236}">
                <a16:creationId xmlns:a16="http://schemas.microsoft.com/office/drawing/2014/main" id="{BFF6B910-8BF3-FE42-9AA2-F9036B0C07F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2" name="Shape 1735">
            <a:extLst>
              <a:ext uri="{FF2B5EF4-FFF2-40B4-BE49-F238E27FC236}">
                <a16:creationId xmlns:a16="http://schemas.microsoft.com/office/drawing/2014/main" id="{62B95703-72CB-D045-8215-032D81E4EC81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3" name="Shape 1736">
            <a:extLst>
              <a:ext uri="{FF2B5EF4-FFF2-40B4-BE49-F238E27FC236}">
                <a16:creationId xmlns:a16="http://schemas.microsoft.com/office/drawing/2014/main" id="{68CD0E1A-1B78-6A47-A286-ADF67FDF80E3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4" name="Shape 1737">
            <a:extLst>
              <a:ext uri="{FF2B5EF4-FFF2-40B4-BE49-F238E27FC236}">
                <a16:creationId xmlns:a16="http://schemas.microsoft.com/office/drawing/2014/main" id="{4C68B96F-9656-624C-9366-0F7BAC0E360B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5" name="Shape 1738">
            <a:extLst>
              <a:ext uri="{FF2B5EF4-FFF2-40B4-BE49-F238E27FC236}">
                <a16:creationId xmlns:a16="http://schemas.microsoft.com/office/drawing/2014/main" id="{D0563396-A181-E145-BAC8-ECC2E7146FB7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6" name="Shape 1739">
            <a:extLst>
              <a:ext uri="{FF2B5EF4-FFF2-40B4-BE49-F238E27FC236}">
                <a16:creationId xmlns:a16="http://schemas.microsoft.com/office/drawing/2014/main" id="{C4EB0956-24EF-194B-B7AE-1649820C766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7" name="Shape 1861">
            <a:extLst>
              <a:ext uri="{FF2B5EF4-FFF2-40B4-BE49-F238E27FC236}">
                <a16:creationId xmlns:a16="http://schemas.microsoft.com/office/drawing/2014/main" id="{ED7E99BD-A005-3A46-89BB-1514FF438FDF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8" name="Shape 1862">
            <a:extLst>
              <a:ext uri="{FF2B5EF4-FFF2-40B4-BE49-F238E27FC236}">
                <a16:creationId xmlns:a16="http://schemas.microsoft.com/office/drawing/2014/main" id="{37ABF026-F21E-E042-B185-5CE2EB324CA6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9" name="Shape 1870">
            <a:extLst>
              <a:ext uri="{FF2B5EF4-FFF2-40B4-BE49-F238E27FC236}">
                <a16:creationId xmlns:a16="http://schemas.microsoft.com/office/drawing/2014/main" id="{778E5920-539A-EC4D-A974-BCE0F4FEECED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0" name="Shape 1871">
            <a:extLst>
              <a:ext uri="{FF2B5EF4-FFF2-40B4-BE49-F238E27FC236}">
                <a16:creationId xmlns:a16="http://schemas.microsoft.com/office/drawing/2014/main" id="{0B1EEEE1-304C-DA4D-8B26-E1AAD8853B3A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1" name="Shape 1872">
            <a:extLst>
              <a:ext uri="{FF2B5EF4-FFF2-40B4-BE49-F238E27FC236}">
                <a16:creationId xmlns:a16="http://schemas.microsoft.com/office/drawing/2014/main" id="{13AF8B32-4CC5-B149-A048-6A881F652A3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2" name="Shape 1874">
            <a:extLst>
              <a:ext uri="{FF2B5EF4-FFF2-40B4-BE49-F238E27FC236}">
                <a16:creationId xmlns:a16="http://schemas.microsoft.com/office/drawing/2014/main" id="{3B5DEA71-3332-3C4E-8C94-59FCA77F761A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3" name="Shape 1875">
            <a:extLst>
              <a:ext uri="{FF2B5EF4-FFF2-40B4-BE49-F238E27FC236}">
                <a16:creationId xmlns:a16="http://schemas.microsoft.com/office/drawing/2014/main" id="{3E32C302-2C89-3046-9A3F-62B16057EAC5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4" name="Shape 1876">
            <a:extLst>
              <a:ext uri="{FF2B5EF4-FFF2-40B4-BE49-F238E27FC236}">
                <a16:creationId xmlns:a16="http://schemas.microsoft.com/office/drawing/2014/main" id="{853AB7CA-8F95-AB49-B6E7-E920A8C9187E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5" name="Shape 1877">
            <a:extLst>
              <a:ext uri="{FF2B5EF4-FFF2-40B4-BE49-F238E27FC236}">
                <a16:creationId xmlns:a16="http://schemas.microsoft.com/office/drawing/2014/main" id="{D29A506C-286C-A041-BA70-B89B45243F0C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6" name="Shape 1878">
            <a:extLst>
              <a:ext uri="{FF2B5EF4-FFF2-40B4-BE49-F238E27FC236}">
                <a16:creationId xmlns:a16="http://schemas.microsoft.com/office/drawing/2014/main" id="{0B061786-A9D2-C14B-A1BF-41193AFF1E84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7" name="Shape 1879">
            <a:extLst>
              <a:ext uri="{FF2B5EF4-FFF2-40B4-BE49-F238E27FC236}">
                <a16:creationId xmlns:a16="http://schemas.microsoft.com/office/drawing/2014/main" id="{15B7DA5A-D512-4340-B527-8F49277BE05E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8" name="Shape 1880">
            <a:extLst>
              <a:ext uri="{FF2B5EF4-FFF2-40B4-BE49-F238E27FC236}">
                <a16:creationId xmlns:a16="http://schemas.microsoft.com/office/drawing/2014/main" id="{5E08EAE7-29B0-0242-9B59-27F1094174F6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9" name="Shape 1881">
            <a:extLst>
              <a:ext uri="{FF2B5EF4-FFF2-40B4-BE49-F238E27FC236}">
                <a16:creationId xmlns:a16="http://schemas.microsoft.com/office/drawing/2014/main" id="{47D01931-9120-6C46-AC17-39401F4175ED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0" name="Shape 1993">
            <a:extLst>
              <a:ext uri="{FF2B5EF4-FFF2-40B4-BE49-F238E27FC236}">
                <a16:creationId xmlns:a16="http://schemas.microsoft.com/office/drawing/2014/main" id="{C91E3027-6687-7941-8216-95DE24697E2C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61" name="Shape 1994">
            <a:extLst>
              <a:ext uri="{FF2B5EF4-FFF2-40B4-BE49-F238E27FC236}">
                <a16:creationId xmlns:a16="http://schemas.microsoft.com/office/drawing/2014/main" id="{CD466F2B-06C2-414F-A660-8C17BC8A75EA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62" name="Shape 2002">
            <a:extLst>
              <a:ext uri="{FF2B5EF4-FFF2-40B4-BE49-F238E27FC236}">
                <a16:creationId xmlns:a16="http://schemas.microsoft.com/office/drawing/2014/main" id="{9DC10D60-2800-3A49-B175-69EACE5BC768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3" name="Shape 2003">
            <a:extLst>
              <a:ext uri="{FF2B5EF4-FFF2-40B4-BE49-F238E27FC236}">
                <a16:creationId xmlns:a16="http://schemas.microsoft.com/office/drawing/2014/main" id="{7151C5CF-9374-854E-B588-43AC2ED20B7E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64" name="Shape 2004">
            <a:extLst>
              <a:ext uri="{FF2B5EF4-FFF2-40B4-BE49-F238E27FC236}">
                <a16:creationId xmlns:a16="http://schemas.microsoft.com/office/drawing/2014/main" id="{2B418263-FDB2-E543-84B8-E089A8334E15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65" name="Shape 2006">
            <a:extLst>
              <a:ext uri="{FF2B5EF4-FFF2-40B4-BE49-F238E27FC236}">
                <a16:creationId xmlns:a16="http://schemas.microsoft.com/office/drawing/2014/main" id="{41D0B413-63B1-704F-B344-891B4A1D8FB7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6" name="Shape 2007">
            <a:extLst>
              <a:ext uri="{FF2B5EF4-FFF2-40B4-BE49-F238E27FC236}">
                <a16:creationId xmlns:a16="http://schemas.microsoft.com/office/drawing/2014/main" id="{95F81CFA-8556-EE4E-9871-4350B2AD5103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7" name="Shape 2008">
            <a:extLst>
              <a:ext uri="{FF2B5EF4-FFF2-40B4-BE49-F238E27FC236}">
                <a16:creationId xmlns:a16="http://schemas.microsoft.com/office/drawing/2014/main" id="{DD49F444-F800-234D-B09D-6DFE359A33BC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68" name="Shape 2009">
            <a:extLst>
              <a:ext uri="{FF2B5EF4-FFF2-40B4-BE49-F238E27FC236}">
                <a16:creationId xmlns:a16="http://schemas.microsoft.com/office/drawing/2014/main" id="{0E216262-EFA3-184F-918F-2776B904B312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9" name="Shape 2010">
            <a:extLst>
              <a:ext uri="{FF2B5EF4-FFF2-40B4-BE49-F238E27FC236}">
                <a16:creationId xmlns:a16="http://schemas.microsoft.com/office/drawing/2014/main" id="{0BB26DCB-E3D7-5E48-807B-E148C311D8F8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0" name="Shape 2011">
            <a:extLst>
              <a:ext uri="{FF2B5EF4-FFF2-40B4-BE49-F238E27FC236}">
                <a16:creationId xmlns:a16="http://schemas.microsoft.com/office/drawing/2014/main" id="{7173E8E8-E712-B947-A1E3-A67A2AAF58CA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71" name="Shape 2012">
            <a:extLst>
              <a:ext uri="{FF2B5EF4-FFF2-40B4-BE49-F238E27FC236}">
                <a16:creationId xmlns:a16="http://schemas.microsoft.com/office/drawing/2014/main" id="{52C0CB4E-97C8-5B4A-B180-195BB1C6CD94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72" name="Shape 2013">
            <a:extLst>
              <a:ext uri="{FF2B5EF4-FFF2-40B4-BE49-F238E27FC236}">
                <a16:creationId xmlns:a16="http://schemas.microsoft.com/office/drawing/2014/main" id="{836EFF51-7727-A54C-AC66-B78A6DD14781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73" name="Shape 2028">
            <a:extLst>
              <a:ext uri="{FF2B5EF4-FFF2-40B4-BE49-F238E27FC236}">
                <a16:creationId xmlns:a16="http://schemas.microsoft.com/office/drawing/2014/main" id="{A19949C4-FB07-314E-A5A6-F8EA6BAE1E83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4" name="Shape 2029">
            <a:extLst>
              <a:ext uri="{FF2B5EF4-FFF2-40B4-BE49-F238E27FC236}">
                <a16:creationId xmlns:a16="http://schemas.microsoft.com/office/drawing/2014/main" id="{8B4E8F9F-9CB9-484B-884F-96B469B2158E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Shape 2037">
            <a:extLst>
              <a:ext uri="{FF2B5EF4-FFF2-40B4-BE49-F238E27FC236}">
                <a16:creationId xmlns:a16="http://schemas.microsoft.com/office/drawing/2014/main" id="{63582E60-E59B-EC4D-9CAD-99D45E7590C6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6" name="Shape 2038">
            <a:extLst>
              <a:ext uri="{FF2B5EF4-FFF2-40B4-BE49-F238E27FC236}">
                <a16:creationId xmlns:a16="http://schemas.microsoft.com/office/drawing/2014/main" id="{78C46DB6-1031-9C4A-A773-BB0CF9BD8989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7" name="Shape 2039">
            <a:extLst>
              <a:ext uri="{FF2B5EF4-FFF2-40B4-BE49-F238E27FC236}">
                <a16:creationId xmlns:a16="http://schemas.microsoft.com/office/drawing/2014/main" id="{FA181EF1-C6AA-9D46-B86E-FBAB9736A609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8" name="Shape 2041">
            <a:extLst>
              <a:ext uri="{FF2B5EF4-FFF2-40B4-BE49-F238E27FC236}">
                <a16:creationId xmlns:a16="http://schemas.microsoft.com/office/drawing/2014/main" id="{FBE5D53F-D7D1-6942-AD3B-E0D9DA03CAE3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Shape 2042">
            <a:extLst>
              <a:ext uri="{FF2B5EF4-FFF2-40B4-BE49-F238E27FC236}">
                <a16:creationId xmlns:a16="http://schemas.microsoft.com/office/drawing/2014/main" id="{D363688F-7F59-AD48-9729-8C97151E3553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Shape 2043">
            <a:extLst>
              <a:ext uri="{FF2B5EF4-FFF2-40B4-BE49-F238E27FC236}">
                <a16:creationId xmlns:a16="http://schemas.microsoft.com/office/drawing/2014/main" id="{9AC8F223-88A6-DB42-B7D6-99D130EA6799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1" name="Shape 2044">
            <a:extLst>
              <a:ext uri="{FF2B5EF4-FFF2-40B4-BE49-F238E27FC236}">
                <a16:creationId xmlns:a16="http://schemas.microsoft.com/office/drawing/2014/main" id="{979EF41D-8C42-4343-A018-B1DEC7CCF92B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2" name="Shape 2045">
            <a:extLst>
              <a:ext uri="{FF2B5EF4-FFF2-40B4-BE49-F238E27FC236}">
                <a16:creationId xmlns:a16="http://schemas.microsoft.com/office/drawing/2014/main" id="{D66F2184-7694-2640-8F0F-F5C962946560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83" name="Shape 2046">
            <a:extLst>
              <a:ext uri="{FF2B5EF4-FFF2-40B4-BE49-F238E27FC236}">
                <a16:creationId xmlns:a16="http://schemas.microsoft.com/office/drawing/2014/main" id="{8051358C-BCC6-FF4D-8CDC-E627E253C1B4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84" name="Shape 2047">
            <a:extLst>
              <a:ext uri="{FF2B5EF4-FFF2-40B4-BE49-F238E27FC236}">
                <a16:creationId xmlns:a16="http://schemas.microsoft.com/office/drawing/2014/main" id="{658AFF4D-6BAE-C240-B31A-A774FC85100B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85" name="Shape 2048">
            <a:extLst>
              <a:ext uri="{FF2B5EF4-FFF2-40B4-BE49-F238E27FC236}">
                <a16:creationId xmlns:a16="http://schemas.microsoft.com/office/drawing/2014/main" id="{4240AC89-B642-BF4A-9A69-A578EB9A5D9A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Writeback Journal</a:t>
            </a:r>
          </a:p>
        </p:txBody>
      </p:sp>
      <p:sp>
        <p:nvSpPr>
          <p:cNvPr id="1780" name="Shape 1780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81" name="Shape 1781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82" name="Shape 1782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83" name="Shape 1783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784" name="Shape 1784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785" name="Shape 1785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786" name="Shape 1786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87" name="Shape 1787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788" name="Shape 1788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89" name="Shape 1789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790" name="Shape 1790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791" name="Shape 1791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792" name="Shape 1792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93" name="Shape 1793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794" name="Shape 1794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795" name="Shape 1795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796" name="Shape 1796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797" name="Shape 1797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98" name="Shape 1798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99" name="Shape 1799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00" name="Shape 1800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01" name="Shape 1801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02" name="Shape 1802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803" name="Shape 1803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804" name="Shape 1804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805" name="Shape 1805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806" name="Shape 1806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07" name="Shape 1807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08" name="Shape 1808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09" name="Shape 1809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810" name="Shape 1810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append to </a:t>
            </a:r>
            <a:r>
              <a:rPr sz="2531" dirty="0" err="1">
                <a:solidFill>
                  <a:schemeClr val="bg1"/>
                </a:solidFill>
              </a:rPr>
              <a:t>inode</a:t>
            </a:r>
            <a:r>
              <a:rPr sz="2531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1812" name="Shape 1812"/>
          <p:cNvSpPr/>
          <p:nvPr/>
        </p:nvSpPr>
        <p:spPr>
          <a:xfrm>
            <a:off x="4255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>
              <a:solidFill>
                <a:schemeClr val="bg1"/>
              </a:solidFill>
            </a:endParaRPr>
          </a:p>
        </p:txBody>
      </p:sp>
      <p:sp>
        <p:nvSpPr>
          <p:cNvPr id="35" name="Shape 1861">
            <a:extLst>
              <a:ext uri="{FF2B5EF4-FFF2-40B4-BE49-F238E27FC236}">
                <a16:creationId xmlns:a16="http://schemas.microsoft.com/office/drawing/2014/main" id="{3E9FFA3F-7CE9-C142-A50D-8F2E0C54F2BD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6" name="Shape 1862">
            <a:extLst>
              <a:ext uri="{FF2B5EF4-FFF2-40B4-BE49-F238E27FC236}">
                <a16:creationId xmlns:a16="http://schemas.microsoft.com/office/drawing/2014/main" id="{BCA06623-F000-6C46-B3E2-F225F06158E4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Shape 1870">
            <a:extLst>
              <a:ext uri="{FF2B5EF4-FFF2-40B4-BE49-F238E27FC236}">
                <a16:creationId xmlns:a16="http://schemas.microsoft.com/office/drawing/2014/main" id="{3FB6EDDD-747C-4E45-940F-A5743CEB6D5F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8" name="Shape 1871">
            <a:extLst>
              <a:ext uri="{FF2B5EF4-FFF2-40B4-BE49-F238E27FC236}">
                <a16:creationId xmlns:a16="http://schemas.microsoft.com/office/drawing/2014/main" id="{8372ECB9-5791-7940-8A2A-663164D41E11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39" name="Shape 1872">
            <a:extLst>
              <a:ext uri="{FF2B5EF4-FFF2-40B4-BE49-F238E27FC236}">
                <a16:creationId xmlns:a16="http://schemas.microsoft.com/office/drawing/2014/main" id="{BD07EB64-E56C-6246-900B-E3C9FCBBE1E9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0" name="Shape 1874">
            <a:extLst>
              <a:ext uri="{FF2B5EF4-FFF2-40B4-BE49-F238E27FC236}">
                <a16:creationId xmlns:a16="http://schemas.microsoft.com/office/drawing/2014/main" id="{9988A8CD-B218-544B-98B2-D17DCFC3A9DF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" name="Shape 1875">
            <a:extLst>
              <a:ext uri="{FF2B5EF4-FFF2-40B4-BE49-F238E27FC236}">
                <a16:creationId xmlns:a16="http://schemas.microsoft.com/office/drawing/2014/main" id="{D3DC6494-1B4B-C94D-9893-AB433A7C9429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2" name="Shape 1876">
            <a:extLst>
              <a:ext uri="{FF2B5EF4-FFF2-40B4-BE49-F238E27FC236}">
                <a16:creationId xmlns:a16="http://schemas.microsoft.com/office/drawing/2014/main" id="{35C50C0A-BAF5-454D-949B-EB57BEC701CD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3" name="Shape 1877">
            <a:extLst>
              <a:ext uri="{FF2B5EF4-FFF2-40B4-BE49-F238E27FC236}">
                <a16:creationId xmlns:a16="http://schemas.microsoft.com/office/drawing/2014/main" id="{801732FB-A9F2-D24C-9D8C-BE330AF6202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4" name="Shape 1878">
            <a:extLst>
              <a:ext uri="{FF2B5EF4-FFF2-40B4-BE49-F238E27FC236}">
                <a16:creationId xmlns:a16="http://schemas.microsoft.com/office/drawing/2014/main" id="{9D722C4C-6B9B-824A-92E5-5B58B31D671B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5" name="Shape 1879">
            <a:extLst>
              <a:ext uri="{FF2B5EF4-FFF2-40B4-BE49-F238E27FC236}">
                <a16:creationId xmlns:a16="http://schemas.microsoft.com/office/drawing/2014/main" id="{61D0F4EA-3223-DC45-B209-43560958606E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6" name="Shape 1880">
            <a:extLst>
              <a:ext uri="{FF2B5EF4-FFF2-40B4-BE49-F238E27FC236}">
                <a16:creationId xmlns:a16="http://schemas.microsoft.com/office/drawing/2014/main" id="{3E7262D6-8534-1E4F-A692-31B8DA6EE03C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7" name="Shape 1881">
            <a:extLst>
              <a:ext uri="{FF2B5EF4-FFF2-40B4-BE49-F238E27FC236}">
                <a16:creationId xmlns:a16="http://schemas.microsoft.com/office/drawing/2014/main" id="{0A120CD0-5820-704B-81C1-E282B732653B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48" name="Shape 1993">
            <a:extLst>
              <a:ext uri="{FF2B5EF4-FFF2-40B4-BE49-F238E27FC236}">
                <a16:creationId xmlns:a16="http://schemas.microsoft.com/office/drawing/2014/main" id="{BBA4877A-2049-5A45-B906-89CC53B6A6CE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9" name="Shape 1994">
            <a:extLst>
              <a:ext uri="{FF2B5EF4-FFF2-40B4-BE49-F238E27FC236}">
                <a16:creationId xmlns:a16="http://schemas.microsoft.com/office/drawing/2014/main" id="{73AA0A9E-2FC5-8F44-B801-43CC52847FF3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0" name="Shape 2002">
            <a:extLst>
              <a:ext uri="{FF2B5EF4-FFF2-40B4-BE49-F238E27FC236}">
                <a16:creationId xmlns:a16="http://schemas.microsoft.com/office/drawing/2014/main" id="{E99DE317-4D09-B349-BF3C-4891F6D08314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1" name="Shape 2003">
            <a:extLst>
              <a:ext uri="{FF2B5EF4-FFF2-40B4-BE49-F238E27FC236}">
                <a16:creationId xmlns:a16="http://schemas.microsoft.com/office/drawing/2014/main" id="{C92C1450-E1C9-2B4A-9A2C-46677432F19D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2" name="Shape 2004">
            <a:extLst>
              <a:ext uri="{FF2B5EF4-FFF2-40B4-BE49-F238E27FC236}">
                <a16:creationId xmlns:a16="http://schemas.microsoft.com/office/drawing/2014/main" id="{FB4E9BBE-0498-1948-8994-00F15018E563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3" name="Shape 2006">
            <a:extLst>
              <a:ext uri="{FF2B5EF4-FFF2-40B4-BE49-F238E27FC236}">
                <a16:creationId xmlns:a16="http://schemas.microsoft.com/office/drawing/2014/main" id="{0D021D15-5A04-F342-A8AD-7C9577796943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4" name="Shape 2007">
            <a:extLst>
              <a:ext uri="{FF2B5EF4-FFF2-40B4-BE49-F238E27FC236}">
                <a16:creationId xmlns:a16="http://schemas.microsoft.com/office/drawing/2014/main" id="{839C2683-43FF-7840-BAA5-3093853C81B6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5" name="Shape 2008">
            <a:extLst>
              <a:ext uri="{FF2B5EF4-FFF2-40B4-BE49-F238E27FC236}">
                <a16:creationId xmlns:a16="http://schemas.microsoft.com/office/drawing/2014/main" id="{FA4D6205-DFF5-9E4E-A54F-610C6915B215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6" name="Shape 2009">
            <a:extLst>
              <a:ext uri="{FF2B5EF4-FFF2-40B4-BE49-F238E27FC236}">
                <a16:creationId xmlns:a16="http://schemas.microsoft.com/office/drawing/2014/main" id="{7E9C4EDD-7E2D-7A4A-98BD-F35E40AE57E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7" name="Shape 2010">
            <a:extLst>
              <a:ext uri="{FF2B5EF4-FFF2-40B4-BE49-F238E27FC236}">
                <a16:creationId xmlns:a16="http://schemas.microsoft.com/office/drawing/2014/main" id="{7E117249-FAD8-2C40-AE98-F70C51824597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8" name="Shape 2011">
            <a:extLst>
              <a:ext uri="{FF2B5EF4-FFF2-40B4-BE49-F238E27FC236}">
                <a16:creationId xmlns:a16="http://schemas.microsoft.com/office/drawing/2014/main" id="{E79306F1-35EA-404A-9AA4-8930B48F0085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59" name="Shape 2012">
            <a:extLst>
              <a:ext uri="{FF2B5EF4-FFF2-40B4-BE49-F238E27FC236}">
                <a16:creationId xmlns:a16="http://schemas.microsoft.com/office/drawing/2014/main" id="{5BC40521-CB5E-534C-944F-F637085C8DA3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0" name="Shape 2013">
            <a:extLst>
              <a:ext uri="{FF2B5EF4-FFF2-40B4-BE49-F238E27FC236}">
                <a16:creationId xmlns:a16="http://schemas.microsoft.com/office/drawing/2014/main" id="{63679309-5957-DF45-8634-D813C0636C98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1" name="Shape 2028">
            <a:extLst>
              <a:ext uri="{FF2B5EF4-FFF2-40B4-BE49-F238E27FC236}">
                <a16:creationId xmlns:a16="http://schemas.microsoft.com/office/drawing/2014/main" id="{22D463FD-2A78-264D-B370-69A7F09098BF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Shape 2029">
            <a:extLst>
              <a:ext uri="{FF2B5EF4-FFF2-40B4-BE49-F238E27FC236}">
                <a16:creationId xmlns:a16="http://schemas.microsoft.com/office/drawing/2014/main" id="{B722B7E9-24EE-1D4F-9103-CF6C51ABA45F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3" name="Shape 2037">
            <a:extLst>
              <a:ext uri="{FF2B5EF4-FFF2-40B4-BE49-F238E27FC236}">
                <a16:creationId xmlns:a16="http://schemas.microsoft.com/office/drawing/2014/main" id="{402A35A0-E528-F748-847F-0A7FC1D2F539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4" name="Shape 2038">
            <a:extLst>
              <a:ext uri="{FF2B5EF4-FFF2-40B4-BE49-F238E27FC236}">
                <a16:creationId xmlns:a16="http://schemas.microsoft.com/office/drawing/2014/main" id="{88F257CC-87D8-2E43-B6AF-AE9507FAB750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5" name="Shape 2039">
            <a:extLst>
              <a:ext uri="{FF2B5EF4-FFF2-40B4-BE49-F238E27FC236}">
                <a16:creationId xmlns:a16="http://schemas.microsoft.com/office/drawing/2014/main" id="{541B7F1C-E862-8B42-9F9E-C5CFD5E2FF58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6" name="Shape 2041">
            <a:extLst>
              <a:ext uri="{FF2B5EF4-FFF2-40B4-BE49-F238E27FC236}">
                <a16:creationId xmlns:a16="http://schemas.microsoft.com/office/drawing/2014/main" id="{240AE29C-2B5A-3A42-B1C5-B3E728695AFA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Shape 2042">
            <a:extLst>
              <a:ext uri="{FF2B5EF4-FFF2-40B4-BE49-F238E27FC236}">
                <a16:creationId xmlns:a16="http://schemas.microsoft.com/office/drawing/2014/main" id="{2B350979-2879-2A4D-A837-BA022BD97740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" name="Shape 2043">
            <a:extLst>
              <a:ext uri="{FF2B5EF4-FFF2-40B4-BE49-F238E27FC236}">
                <a16:creationId xmlns:a16="http://schemas.microsoft.com/office/drawing/2014/main" id="{7C29B94F-1E85-7C4D-A84F-978E02A5E7F3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9" name="Shape 2044">
            <a:extLst>
              <a:ext uri="{FF2B5EF4-FFF2-40B4-BE49-F238E27FC236}">
                <a16:creationId xmlns:a16="http://schemas.microsoft.com/office/drawing/2014/main" id="{CBA4196F-CB4A-F542-BA1D-EEEAD7F8282F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0" name="Shape 2045">
            <a:extLst>
              <a:ext uri="{FF2B5EF4-FFF2-40B4-BE49-F238E27FC236}">
                <a16:creationId xmlns:a16="http://schemas.microsoft.com/office/drawing/2014/main" id="{08CE8B60-E75A-644E-9BB9-23E087C754ED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1" name="Shape 2046">
            <a:extLst>
              <a:ext uri="{FF2B5EF4-FFF2-40B4-BE49-F238E27FC236}">
                <a16:creationId xmlns:a16="http://schemas.microsoft.com/office/drawing/2014/main" id="{10E2E850-5623-DE4A-A91E-70A4E34F1534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2" name="Shape 2047">
            <a:extLst>
              <a:ext uri="{FF2B5EF4-FFF2-40B4-BE49-F238E27FC236}">
                <a16:creationId xmlns:a16="http://schemas.microsoft.com/office/drawing/2014/main" id="{54D2C382-4104-6B4D-ADAA-D3937E988502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3" name="Shape 2048">
            <a:extLst>
              <a:ext uri="{FF2B5EF4-FFF2-40B4-BE49-F238E27FC236}">
                <a16:creationId xmlns:a16="http://schemas.microsoft.com/office/drawing/2014/main" id="{14CBBB57-EC9C-E347-B7BF-3AD0780E59AB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4" name="Shape 1882">
            <a:extLst>
              <a:ext uri="{FF2B5EF4-FFF2-40B4-BE49-F238E27FC236}">
                <a16:creationId xmlns:a16="http://schemas.microsoft.com/office/drawing/2014/main" id="{5DCE0077-5522-AB45-BC3A-D2B86286C0E5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5" name="Shape 1883">
            <a:extLst>
              <a:ext uri="{FF2B5EF4-FFF2-40B4-BE49-F238E27FC236}">
                <a16:creationId xmlns:a16="http://schemas.microsoft.com/office/drawing/2014/main" id="{14496463-D367-6C44-9112-7408062411F5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6" name="Shape 1884">
            <a:extLst>
              <a:ext uri="{FF2B5EF4-FFF2-40B4-BE49-F238E27FC236}">
                <a16:creationId xmlns:a16="http://schemas.microsoft.com/office/drawing/2014/main" id="{995099F3-C0B4-314A-8EC2-69A27248A9AA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7" name="Shape 1885">
            <a:extLst>
              <a:ext uri="{FF2B5EF4-FFF2-40B4-BE49-F238E27FC236}">
                <a16:creationId xmlns:a16="http://schemas.microsoft.com/office/drawing/2014/main" id="{89B5E71A-8DB4-7447-BBF5-A2E5922B2763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78" name="Shape 2014">
            <a:extLst>
              <a:ext uri="{FF2B5EF4-FFF2-40B4-BE49-F238E27FC236}">
                <a16:creationId xmlns:a16="http://schemas.microsoft.com/office/drawing/2014/main" id="{62B32EEA-7B10-1F42-97FF-8E2BA7E7B00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9" name="Shape 2015">
            <a:extLst>
              <a:ext uri="{FF2B5EF4-FFF2-40B4-BE49-F238E27FC236}">
                <a16:creationId xmlns:a16="http://schemas.microsoft.com/office/drawing/2014/main" id="{70E62C14-EE76-024F-932C-5335DB96BEC4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0" name="Shape 2016">
            <a:extLst>
              <a:ext uri="{FF2B5EF4-FFF2-40B4-BE49-F238E27FC236}">
                <a16:creationId xmlns:a16="http://schemas.microsoft.com/office/drawing/2014/main" id="{0456A3B6-9CB2-F249-9112-73A2348DC302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" name="Shape 2017">
            <a:extLst>
              <a:ext uri="{FF2B5EF4-FFF2-40B4-BE49-F238E27FC236}">
                <a16:creationId xmlns:a16="http://schemas.microsoft.com/office/drawing/2014/main" id="{A4F32395-F7E3-1046-9290-79DDEDA81B7F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Shape 18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Writeback Journal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16" name="Shape 1816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17" name="Shape 1817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18" name="Shape 1818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819" name="Shape 1819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820" name="Shape 1820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821" name="Shape 1821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22" name="Shape 1822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823" name="Shape 1823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24" name="Shape 1824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825" name="Shape 1825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826" name="Shape 1826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827" name="Shape 1827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828" name="Shape 1828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829" name="Shape 1829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830" name="Shape 1830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831" name="Shape 1831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832" name="Shape 1832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833" name="Shape 1833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34" name="Shape 1834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35" name="Shape 1835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36" name="Shape 1836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37" name="Shape 1837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838" name="Shape 1838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839" name="Shape 1839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840" name="Shape 1840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841" name="Shape 1841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42" name="Shape 1842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43" name="Shape 1843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44" name="Shape 1844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845" name="Shape 1845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transaction: append to inode I</a:t>
            </a:r>
          </a:p>
        </p:txBody>
      </p:sp>
      <p:sp>
        <p:nvSpPr>
          <p:cNvPr id="1849" name="Shape 1849"/>
          <p:cNvSpPr/>
          <p:nvPr/>
        </p:nvSpPr>
        <p:spPr>
          <a:xfrm>
            <a:off x="4255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1850" name="Shape 1850"/>
          <p:cNvSpPr/>
          <p:nvPr/>
        </p:nvSpPr>
        <p:spPr>
          <a:xfrm>
            <a:off x="3005580" y="1538671"/>
            <a:ext cx="3128990" cy="73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21"/>
                </a:moveTo>
                <a:cubicBezTo>
                  <a:pt x="11925" y="-5400"/>
                  <a:pt x="19125" y="-5374"/>
                  <a:pt x="21600" y="16200"/>
                </a:cubicBezTo>
              </a:path>
            </a:pathLst>
          </a:custGeom>
          <a:ln w="25400">
            <a:solidFill>
              <a:schemeClr val="bg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1848" name="Shape 1848"/>
          <p:cNvSpPr/>
          <p:nvPr/>
        </p:nvSpPr>
        <p:spPr>
          <a:xfrm>
            <a:off x="3745409" y="4170198"/>
            <a:ext cx="452912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what if we crash now?  Solutions?</a:t>
            </a:r>
          </a:p>
        </p:txBody>
      </p:sp>
      <p:sp>
        <p:nvSpPr>
          <p:cNvPr id="37" name="Shape 1861">
            <a:extLst>
              <a:ext uri="{FF2B5EF4-FFF2-40B4-BE49-F238E27FC236}">
                <a16:creationId xmlns:a16="http://schemas.microsoft.com/office/drawing/2014/main" id="{F76AB334-E752-E248-AEA6-606A4532F97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8" name="Shape 1862">
            <a:extLst>
              <a:ext uri="{FF2B5EF4-FFF2-40B4-BE49-F238E27FC236}">
                <a16:creationId xmlns:a16="http://schemas.microsoft.com/office/drawing/2014/main" id="{46759A19-8D77-6A44-9B22-51D4D389E96E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9" name="Shape 1870">
            <a:extLst>
              <a:ext uri="{FF2B5EF4-FFF2-40B4-BE49-F238E27FC236}">
                <a16:creationId xmlns:a16="http://schemas.microsoft.com/office/drawing/2014/main" id="{BB3A21B0-7B6A-2B44-AD7B-191FADA18C2A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0" name="Shape 1871">
            <a:extLst>
              <a:ext uri="{FF2B5EF4-FFF2-40B4-BE49-F238E27FC236}">
                <a16:creationId xmlns:a16="http://schemas.microsoft.com/office/drawing/2014/main" id="{6A73E5FF-A098-044A-B0DC-001ED170D599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41" name="Shape 1872">
            <a:extLst>
              <a:ext uri="{FF2B5EF4-FFF2-40B4-BE49-F238E27FC236}">
                <a16:creationId xmlns:a16="http://schemas.microsoft.com/office/drawing/2014/main" id="{DC9880B9-06CC-C340-994F-46B9D7C5908D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2" name="Shape 1874">
            <a:extLst>
              <a:ext uri="{FF2B5EF4-FFF2-40B4-BE49-F238E27FC236}">
                <a16:creationId xmlns:a16="http://schemas.microsoft.com/office/drawing/2014/main" id="{14A27BE5-9B46-EF4E-AECC-3FC73CE8533A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Shape 1875">
            <a:extLst>
              <a:ext uri="{FF2B5EF4-FFF2-40B4-BE49-F238E27FC236}">
                <a16:creationId xmlns:a16="http://schemas.microsoft.com/office/drawing/2014/main" id="{93F9D455-9A38-9246-9942-4146730DD9D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4" name="Shape 1876">
            <a:extLst>
              <a:ext uri="{FF2B5EF4-FFF2-40B4-BE49-F238E27FC236}">
                <a16:creationId xmlns:a16="http://schemas.microsoft.com/office/drawing/2014/main" id="{7CC6ACFF-94DA-BC4B-917D-16BA87E4820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Shape 1877">
            <a:extLst>
              <a:ext uri="{FF2B5EF4-FFF2-40B4-BE49-F238E27FC236}">
                <a16:creationId xmlns:a16="http://schemas.microsoft.com/office/drawing/2014/main" id="{770C14C9-3F80-8B4D-B87A-C38986306D4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6" name="Shape 1878">
            <a:extLst>
              <a:ext uri="{FF2B5EF4-FFF2-40B4-BE49-F238E27FC236}">
                <a16:creationId xmlns:a16="http://schemas.microsoft.com/office/drawing/2014/main" id="{B9020424-21F1-5D48-9669-10FFCCCEC834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7" name="Shape 1879">
            <a:extLst>
              <a:ext uri="{FF2B5EF4-FFF2-40B4-BE49-F238E27FC236}">
                <a16:creationId xmlns:a16="http://schemas.microsoft.com/office/drawing/2014/main" id="{79F87044-5CDA-5B4B-91C0-320396991EF3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8" name="Shape 1880">
            <a:extLst>
              <a:ext uri="{FF2B5EF4-FFF2-40B4-BE49-F238E27FC236}">
                <a16:creationId xmlns:a16="http://schemas.microsoft.com/office/drawing/2014/main" id="{DC57B8DD-4A04-7E48-8B62-1CF46F4569EE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9" name="Shape 1881">
            <a:extLst>
              <a:ext uri="{FF2B5EF4-FFF2-40B4-BE49-F238E27FC236}">
                <a16:creationId xmlns:a16="http://schemas.microsoft.com/office/drawing/2014/main" id="{9AD7682A-77D1-CE46-AAD8-268998CD7B1A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0" name="Shape 1993">
            <a:extLst>
              <a:ext uri="{FF2B5EF4-FFF2-40B4-BE49-F238E27FC236}">
                <a16:creationId xmlns:a16="http://schemas.microsoft.com/office/drawing/2014/main" id="{189FF65F-4FCC-CA41-9A1E-F5B8B5F96D97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1" name="Shape 1994">
            <a:extLst>
              <a:ext uri="{FF2B5EF4-FFF2-40B4-BE49-F238E27FC236}">
                <a16:creationId xmlns:a16="http://schemas.microsoft.com/office/drawing/2014/main" id="{02EF5BA6-873A-B146-97FE-967CC51B9646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2" name="Shape 2002">
            <a:extLst>
              <a:ext uri="{FF2B5EF4-FFF2-40B4-BE49-F238E27FC236}">
                <a16:creationId xmlns:a16="http://schemas.microsoft.com/office/drawing/2014/main" id="{1159F5A4-CF5C-6D47-9E79-DE21A28D8CE7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3" name="Shape 2003">
            <a:extLst>
              <a:ext uri="{FF2B5EF4-FFF2-40B4-BE49-F238E27FC236}">
                <a16:creationId xmlns:a16="http://schemas.microsoft.com/office/drawing/2014/main" id="{B9C308B5-395E-8345-AD3B-D89583E152EB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4" name="Shape 2004">
            <a:extLst>
              <a:ext uri="{FF2B5EF4-FFF2-40B4-BE49-F238E27FC236}">
                <a16:creationId xmlns:a16="http://schemas.microsoft.com/office/drawing/2014/main" id="{ECC0E930-2BF7-A144-9D7B-AFE46FB37A6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5" name="Shape 2006">
            <a:extLst>
              <a:ext uri="{FF2B5EF4-FFF2-40B4-BE49-F238E27FC236}">
                <a16:creationId xmlns:a16="http://schemas.microsoft.com/office/drawing/2014/main" id="{FAAC6031-869E-524E-ADB3-78AC11397B9F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6" name="Shape 2007">
            <a:extLst>
              <a:ext uri="{FF2B5EF4-FFF2-40B4-BE49-F238E27FC236}">
                <a16:creationId xmlns:a16="http://schemas.microsoft.com/office/drawing/2014/main" id="{FBDCB317-2B41-7345-88EA-10D8C3B76D73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Shape 2008">
            <a:extLst>
              <a:ext uri="{FF2B5EF4-FFF2-40B4-BE49-F238E27FC236}">
                <a16:creationId xmlns:a16="http://schemas.microsoft.com/office/drawing/2014/main" id="{9F3448F4-ABC1-494E-8B7A-CDDE284CA53F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8" name="Shape 2009">
            <a:extLst>
              <a:ext uri="{FF2B5EF4-FFF2-40B4-BE49-F238E27FC236}">
                <a16:creationId xmlns:a16="http://schemas.microsoft.com/office/drawing/2014/main" id="{3E3CE889-5253-EC47-8A81-7FC35FCA95D2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9" name="Shape 2010">
            <a:extLst>
              <a:ext uri="{FF2B5EF4-FFF2-40B4-BE49-F238E27FC236}">
                <a16:creationId xmlns:a16="http://schemas.microsoft.com/office/drawing/2014/main" id="{F16946EC-1090-D647-88E5-592BC70723E7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0" name="Shape 2011">
            <a:extLst>
              <a:ext uri="{FF2B5EF4-FFF2-40B4-BE49-F238E27FC236}">
                <a16:creationId xmlns:a16="http://schemas.microsoft.com/office/drawing/2014/main" id="{DE924B07-33F4-1C40-B8D6-3ACC7ED8691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1" name="Shape 2012">
            <a:extLst>
              <a:ext uri="{FF2B5EF4-FFF2-40B4-BE49-F238E27FC236}">
                <a16:creationId xmlns:a16="http://schemas.microsoft.com/office/drawing/2014/main" id="{6E642262-8D3A-4742-9DFD-3BE08348D06C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2" name="Shape 2013">
            <a:extLst>
              <a:ext uri="{FF2B5EF4-FFF2-40B4-BE49-F238E27FC236}">
                <a16:creationId xmlns:a16="http://schemas.microsoft.com/office/drawing/2014/main" id="{458CABF8-5C21-514A-89AA-0F23DC650435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3" name="Shape 2028">
            <a:extLst>
              <a:ext uri="{FF2B5EF4-FFF2-40B4-BE49-F238E27FC236}">
                <a16:creationId xmlns:a16="http://schemas.microsoft.com/office/drawing/2014/main" id="{3783CF80-0A0E-0042-9090-5855F3D35D62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4" name="Shape 2029">
            <a:extLst>
              <a:ext uri="{FF2B5EF4-FFF2-40B4-BE49-F238E27FC236}">
                <a16:creationId xmlns:a16="http://schemas.microsoft.com/office/drawing/2014/main" id="{09B956CF-6E61-FD48-8328-CF18580949D4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5" name="Shape 2037">
            <a:extLst>
              <a:ext uri="{FF2B5EF4-FFF2-40B4-BE49-F238E27FC236}">
                <a16:creationId xmlns:a16="http://schemas.microsoft.com/office/drawing/2014/main" id="{8B7374EF-0565-1A46-B9E7-AFCA83EE3A8D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6" name="Shape 2038">
            <a:extLst>
              <a:ext uri="{FF2B5EF4-FFF2-40B4-BE49-F238E27FC236}">
                <a16:creationId xmlns:a16="http://schemas.microsoft.com/office/drawing/2014/main" id="{87857984-EDC2-9447-B373-EEB8B173D243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7" name="Shape 2039">
            <a:extLst>
              <a:ext uri="{FF2B5EF4-FFF2-40B4-BE49-F238E27FC236}">
                <a16:creationId xmlns:a16="http://schemas.microsoft.com/office/drawing/2014/main" id="{20979EAD-2CD5-634E-8D9B-500F97AC1E06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8" name="Shape 2041">
            <a:extLst>
              <a:ext uri="{FF2B5EF4-FFF2-40B4-BE49-F238E27FC236}">
                <a16:creationId xmlns:a16="http://schemas.microsoft.com/office/drawing/2014/main" id="{0ABC9C06-F58A-B54E-A491-C8C27831AEBB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Shape 2042">
            <a:extLst>
              <a:ext uri="{FF2B5EF4-FFF2-40B4-BE49-F238E27FC236}">
                <a16:creationId xmlns:a16="http://schemas.microsoft.com/office/drawing/2014/main" id="{282E2077-9C5C-E34A-8387-5F34E2D7CAF7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0" name="Shape 2043">
            <a:extLst>
              <a:ext uri="{FF2B5EF4-FFF2-40B4-BE49-F238E27FC236}">
                <a16:creationId xmlns:a16="http://schemas.microsoft.com/office/drawing/2014/main" id="{0E7D88A5-979E-C04D-AC2C-6389E13D9E11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1" name="Shape 2044">
            <a:extLst>
              <a:ext uri="{FF2B5EF4-FFF2-40B4-BE49-F238E27FC236}">
                <a16:creationId xmlns:a16="http://schemas.microsoft.com/office/drawing/2014/main" id="{9E7B3835-7354-0D48-96BA-067CBB552F0F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2" name="Shape 2045">
            <a:extLst>
              <a:ext uri="{FF2B5EF4-FFF2-40B4-BE49-F238E27FC236}">
                <a16:creationId xmlns:a16="http://schemas.microsoft.com/office/drawing/2014/main" id="{46E6BD05-99C7-8F42-A67B-2412A2AC76A7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3" name="Shape 2046">
            <a:extLst>
              <a:ext uri="{FF2B5EF4-FFF2-40B4-BE49-F238E27FC236}">
                <a16:creationId xmlns:a16="http://schemas.microsoft.com/office/drawing/2014/main" id="{5D950FDD-9C03-5640-88EB-6D7EEDDB1DFF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4" name="Shape 2047">
            <a:extLst>
              <a:ext uri="{FF2B5EF4-FFF2-40B4-BE49-F238E27FC236}">
                <a16:creationId xmlns:a16="http://schemas.microsoft.com/office/drawing/2014/main" id="{EA77874B-B33E-BA49-B8A6-BE1231B210A9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5" name="Shape 2048">
            <a:extLst>
              <a:ext uri="{FF2B5EF4-FFF2-40B4-BE49-F238E27FC236}">
                <a16:creationId xmlns:a16="http://schemas.microsoft.com/office/drawing/2014/main" id="{1C93568F-F05C-984B-B7C0-FA4ABDF56219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6" name="Shape 1882">
            <a:extLst>
              <a:ext uri="{FF2B5EF4-FFF2-40B4-BE49-F238E27FC236}">
                <a16:creationId xmlns:a16="http://schemas.microsoft.com/office/drawing/2014/main" id="{DEBC3132-7CE2-E149-9F56-E0439E14436A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7" name="Shape 1883">
            <a:extLst>
              <a:ext uri="{FF2B5EF4-FFF2-40B4-BE49-F238E27FC236}">
                <a16:creationId xmlns:a16="http://schemas.microsoft.com/office/drawing/2014/main" id="{8020CBE7-9DD1-9F42-9672-B44B6E56EEF6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8" name="Shape 1884">
            <a:extLst>
              <a:ext uri="{FF2B5EF4-FFF2-40B4-BE49-F238E27FC236}">
                <a16:creationId xmlns:a16="http://schemas.microsoft.com/office/drawing/2014/main" id="{C1A0406C-DB0C-3340-A9B7-470112F7FA9F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9" name="Shape 1885">
            <a:extLst>
              <a:ext uri="{FF2B5EF4-FFF2-40B4-BE49-F238E27FC236}">
                <a16:creationId xmlns:a16="http://schemas.microsoft.com/office/drawing/2014/main" id="{3DDF1DAD-53F0-C64E-B9D4-ED3F76F0C96D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80" name="Shape 2014">
            <a:extLst>
              <a:ext uri="{FF2B5EF4-FFF2-40B4-BE49-F238E27FC236}">
                <a16:creationId xmlns:a16="http://schemas.microsoft.com/office/drawing/2014/main" id="{5D511863-C693-F540-BBF5-8C214D83F67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" name="Shape 2015">
            <a:extLst>
              <a:ext uri="{FF2B5EF4-FFF2-40B4-BE49-F238E27FC236}">
                <a16:creationId xmlns:a16="http://schemas.microsoft.com/office/drawing/2014/main" id="{CBFDE188-42CF-AA45-B6BD-F011F6EF83B7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" name="Shape 2016">
            <a:extLst>
              <a:ext uri="{FF2B5EF4-FFF2-40B4-BE49-F238E27FC236}">
                <a16:creationId xmlns:a16="http://schemas.microsoft.com/office/drawing/2014/main" id="{39D02B76-1747-DA43-BF2D-F9C295E78CF8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3" name="Shape 2017">
            <a:extLst>
              <a:ext uri="{FF2B5EF4-FFF2-40B4-BE49-F238E27FC236}">
                <a16:creationId xmlns:a16="http://schemas.microsoft.com/office/drawing/2014/main" id="{7290F717-2BFE-744A-A116-590F86566418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Shape 1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Ordered Journaling</a:t>
            </a:r>
          </a:p>
        </p:txBody>
      </p:sp>
      <p:sp>
        <p:nvSpPr>
          <p:cNvPr id="1853" name="Shape 1853"/>
          <p:cNvSpPr>
            <a:spLocks noGrp="1"/>
          </p:cNvSpPr>
          <p:nvPr>
            <p:ph type="body" idx="4294967295"/>
          </p:nvPr>
        </p:nvSpPr>
        <p:spPr>
          <a:xfrm>
            <a:off x="1524000" y="1629668"/>
            <a:ext cx="7358063" cy="50173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Still only journal metadata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But write data </a:t>
            </a:r>
            <a:r>
              <a:rPr sz="2672" b="1" dirty="0"/>
              <a:t>before</a:t>
            </a:r>
            <a:r>
              <a:rPr sz="2672" dirty="0"/>
              <a:t> the transaction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No leaks of sensitive data!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solidFill>
                  <a:srgbClr val="FFFFFF"/>
                </a:solidFill>
              </a:rPr>
              <a:t>Ordered Journal</a:t>
            </a:r>
          </a:p>
        </p:txBody>
      </p:sp>
      <p:sp>
        <p:nvSpPr>
          <p:cNvPr id="1856" name="Shape 1856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57" name="Shape 1857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58" name="Shape 1858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59" name="Shape 1859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860" name="Shape 1860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861" name="Shape 1861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862" name="Shape 1862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63" name="Shape 1863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64" name="Shape 1864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65" name="Shape 1865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866" name="Shape 1866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/>
            </a:pPr>
            <a:endParaRPr sz="2109"/>
          </a:p>
        </p:txBody>
      </p:sp>
      <p:sp>
        <p:nvSpPr>
          <p:cNvPr id="1867" name="Shape 1867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68" name="Shape 1868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69" name="Shape 1869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870" name="Shape 1870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871" name="Shape 1871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872" name="Shape 1872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873" name="Shape 1873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74" name="Shape 1874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75" name="Shape 1875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76" name="Shape 1876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77" name="Shape 1877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78" name="Shape 1878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879" name="Shape 1879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880" name="Shape 1880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881" name="Shape 1881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882" name="Shape 1882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83" name="Shape 1883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84" name="Shape 1884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85" name="Shape 1885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886" name="Shape 1886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transaction: append to </a:t>
            </a:r>
            <a:r>
              <a:rPr sz="2531" dirty="0" err="1">
                <a:solidFill>
                  <a:schemeClr val="bg1"/>
                </a:solidFill>
              </a:rPr>
              <a:t>inode</a:t>
            </a:r>
            <a:r>
              <a:rPr sz="2531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34" name="Shape 2014">
            <a:extLst>
              <a:ext uri="{FF2B5EF4-FFF2-40B4-BE49-F238E27FC236}">
                <a16:creationId xmlns:a16="http://schemas.microsoft.com/office/drawing/2014/main" id="{E9F8FC89-909E-494D-A5EA-7ADA2C894B11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5" name="Shape 2015">
            <a:extLst>
              <a:ext uri="{FF2B5EF4-FFF2-40B4-BE49-F238E27FC236}">
                <a16:creationId xmlns:a16="http://schemas.microsoft.com/office/drawing/2014/main" id="{5B2F0767-DDEE-8846-93C6-E5188B37964D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6" name="Shape 2016">
            <a:extLst>
              <a:ext uri="{FF2B5EF4-FFF2-40B4-BE49-F238E27FC236}">
                <a16:creationId xmlns:a16="http://schemas.microsoft.com/office/drawing/2014/main" id="{2368C6D5-C017-1548-BC64-21C6095A422D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" name="Shape 2017">
            <a:extLst>
              <a:ext uri="{FF2B5EF4-FFF2-40B4-BE49-F238E27FC236}">
                <a16:creationId xmlns:a16="http://schemas.microsoft.com/office/drawing/2014/main" id="{4F23E4AD-45AA-7546-AC23-8C2EEDD215D5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journal</a:t>
            </a:r>
          </a:p>
        </p:txBody>
      </p:sp>
      <p:sp>
        <p:nvSpPr>
          <p:cNvPr id="38" name="Shape 1993">
            <a:extLst>
              <a:ext uri="{FF2B5EF4-FFF2-40B4-BE49-F238E27FC236}">
                <a16:creationId xmlns:a16="http://schemas.microsoft.com/office/drawing/2014/main" id="{7905B3BB-E9FF-E846-83E3-B79ECE5FC77E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9" name="Shape 1994">
            <a:extLst>
              <a:ext uri="{FF2B5EF4-FFF2-40B4-BE49-F238E27FC236}">
                <a16:creationId xmlns:a16="http://schemas.microsoft.com/office/drawing/2014/main" id="{4646413C-671D-414E-9E9C-E4FD5592DD4E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0" name="Shape 2002">
            <a:extLst>
              <a:ext uri="{FF2B5EF4-FFF2-40B4-BE49-F238E27FC236}">
                <a16:creationId xmlns:a16="http://schemas.microsoft.com/office/drawing/2014/main" id="{0204A0D3-CF64-2546-BA94-4AE9EC2A140F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1" name="Shape 2003">
            <a:extLst>
              <a:ext uri="{FF2B5EF4-FFF2-40B4-BE49-F238E27FC236}">
                <a16:creationId xmlns:a16="http://schemas.microsoft.com/office/drawing/2014/main" id="{D94FC2DD-7A43-DF40-921C-6F8EF5FDDCD4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42" name="Shape 2004">
            <a:extLst>
              <a:ext uri="{FF2B5EF4-FFF2-40B4-BE49-F238E27FC236}">
                <a16:creationId xmlns:a16="http://schemas.microsoft.com/office/drawing/2014/main" id="{73038EB0-7490-1C41-A338-DD8EE5CF7923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3" name="Shape 2006">
            <a:extLst>
              <a:ext uri="{FF2B5EF4-FFF2-40B4-BE49-F238E27FC236}">
                <a16:creationId xmlns:a16="http://schemas.microsoft.com/office/drawing/2014/main" id="{B6DF971D-07B5-DF42-8F78-B981C85496DC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4" name="Shape 2007">
            <a:extLst>
              <a:ext uri="{FF2B5EF4-FFF2-40B4-BE49-F238E27FC236}">
                <a16:creationId xmlns:a16="http://schemas.microsoft.com/office/drawing/2014/main" id="{8683160A-13A8-504B-B0EF-F3BF783C55E1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5" name="Shape 2008">
            <a:extLst>
              <a:ext uri="{FF2B5EF4-FFF2-40B4-BE49-F238E27FC236}">
                <a16:creationId xmlns:a16="http://schemas.microsoft.com/office/drawing/2014/main" id="{5C1B07FB-8700-A448-AA51-BDC158092CAA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6" name="Shape 2009">
            <a:extLst>
              <a:ext uri="{FF2B5EF4-FFF2-40B4-BE49-F238E27FC236}">
                <a16:creationId xmlns:a16="http://schemas.microsoft.com/office/drawing/2014/main" id="{A2A14D66-30E9-4C48-819E-C6A4DCC04CF9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7" name="Shape 2010">
            <a:extLst>
              <a:ext uri="{FF2B5EF4-FFF2-40B4-BE49-F238E27FC236}">
                <a16:creationId xmlns:a16="http://schemas.microsoft.com/office/drawing/2014/main" id="{48863555-4932-C845-95EA-618E185D59A1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8" name="Shape 2011">
            <a:extLst>
              <a:ext uri="{FF2B5EF4-FFF2-40B4-BE49-F238E27FC236}">
                <a16:creationId xmlns:a16="http://schemas.microsoft.com/office/drawing/2014/main" id="{372330E6-7860-3544-B690-80C58DF27CD1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9" name="Shape 2012">
            <a:extLst>
              <a:ext uri="{FF2B5EF4-FFF2-40B4-BE49-F238E27FC236}">
                <a16:creationId xmlns:a16="http://schemas.microsoft.com/office/drawing/2014/main" id="{4EC08995-0098-674B-8DB4-6A920A9B4C84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50" name="Shape 2013">
            <a:extLst>
              <a:ext uri="{FF2B5EF4-FFF2-40B4-BE49-F238E27FC236}">
                <a16:creationId xmlns:a16="http://schemas.microsoft.com/office/drawing/2014/main" id="{9C691350-2316-B24D-BECE-F88CEAD05D5B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1" name="Shape 2028">
            <a:extLst>
              <a:ext uri="{FF2B5EF4-FFF2-40B4-BE49-F238E27FC236}">
                <a16:creationId xmlns:a16="http://schemas.microsoft.com/office/drawing/2014/main" id="{3B7697BA-F781-9540-B509-3C07E2467201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Shape 2029">
            <a:extLst>
              <a:ext uri="{FF2B5EF4-FFF2-40B4-BE49-F238E27FC236}">
                <a16:creationId xmlns:a16="http://schemas.microsoft.com/office/drawing/2014/main" id="{6E619F1A-047A-994F-8288-0098A9222482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3" name="Shape 2037">
            <a:extLst>
              <a:ext uri="{FF2B5EF4-FFF2-40B4-BE49-F238E27FC236}">
                <a16:creationId xmlns:a16="http://schemas.microsoft.com/office/drawing/2014/main" id="{A40F7B76-E219-B74B-9A4B-EB5318F445C8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4" name="Shape 2038">
            <a:extLst>
              <a:ext uri="{FF2B5EF4-FFF2-40B4-BE49-F238E27FC236}">
                <a16:creationId xmlns:a16="http://schemas.microsoft.com/office/drawing/2014/main" id="{4E1CC8FE-8228-574E-AF99-92EC2E01C4C4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5" name="Shape 2039">
            <a:extLst>
              <a:ext uri="{FF2B5EF4-FFF2-40B4-BE49-F238E27FC236}">
                <a16:creationId xmlns:a16="http://schemas.microsoft.com/office/drawing/2014/main" id="{0AA9C494-748F-D84B-84A7-C2C95E363803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6" name="Shape 2041">
            <a:extLst>
              <a:ext uri="{FF2B5EF4-FFF2-40B4-BE49-F238E27FC236}">
                <a16:creationId xmlns:a16="http://schemas.microsoft.com/office/drawing/2014/main" id="{6950CBBD-9F40-854D-BE87-309CD67B1D79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Shape 2042">
            <a:extLst>
              <a:ext uri="{FF2B5EF4-FFF2-40B4-BE49-F238E27FC236}">
                <a16:creationId xmlns:a16="http://schemas.microsoft.com/office/drawing/2014/main" id="{13282C8D-19B0-2D4E-B7DD-02B4CEE76649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Shape 2043">
            <a:extLst>
              <a:ext uri="{FF2B5EF4-FFF2-40B4-BE49-F238E27FC236}">
                <a16:creationId xmlns:a16="http://schemas.microsoft.com/office/drawing/2014/main" id="{9FC282C7-1102-5A4D-8970-3B86B9C95B2F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" name="Shape 2044">
            <a:extLst>
              <a:ext uri="{FF2B5EF4-FFF2-40B4-BE49-F238E27FC236}">
                <a16:creationId xmlns:a16="http://schemas.microsoft.com/office/drawing/2014/main" id="{CF74457E-3AF1-A648-944F-03386E277C98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0" name="Shape 2045">
            <a:extLst>
              <a:ext uri="{FF2B5EF4-FFF2-40B4-BE49-F238E27FC236}">
                <a16:creationId xmlns:a16="http://schemas.microsoft.com/office/drawing/2014/main" id="{A1C4419F-C9D5-D74F-8004-4D40830F8619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1" name="Shape 2046">
            <a:extLst>
              <a:ext uri="{FF2B5EF4-FFF2-40B4-BE49-F238E27FC236}">
                <a16:creationId xmlns:a16="http://schemas.microsoft.com/office/drawing/2014/main" id="{3808D338-D5FB-9F4E-9956-9FE41CB691D0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2" name="Shape 2047">
            <a:extLst>
              <a:ext uri="{FF2B5EF4-FFF2-40B4-BE49-F238E27FC236}">
                <a16:creationId xmlns:a16="http://schemas.microsoft.com/office/drawing/2014/main" id="{B760F7F9-27B9-C046-834F-D2C0A4FFC2C2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3" name="Shape 2048">
            <a:extLst>
              <a:ext uri="{FF2B5EF4-FFF2-40B4-BE49-F238E27FC236}">
                <a16:creationId xmlns:a16="http://schemas.microsoft.com/office/drawing/2014/main" id="{CA7D2B01-1D70-C542-85B9-B0B6F2B3B9AC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5109</Words>
  <Application>Microsoft Macintosh PowerPoint</Application>
  <PresentationFormat>Widescreen</PresentationFormat>
  <Paragraphs>2062</Paragraphs>
  <Slides>105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3" baseType="lpstr">
      <vt:lpstr>Arial</vt:lpstr>
      <vt:lpstr>Calibri</vt:lpstr>
      <vt:lpstr>Calisto MT</vt:lpstr>
      <vt:lpstr>Gill Sans MT</vt:lpstr>
      <vt:lpstr>Helvetica</vt:lpstr>
      <vt:lpstr>Menlo</vt:lpstr>
      <vt:lpstr>Times</vt:lpstr>
      <vt:lpstr>Office Theme</vt:lpstr>
      <vt:lpstr>PowerPoint Presentation</vt:lpstr>
      <vt:lpstr>PowerPoint Presentation</vt:lpstr>
      <vt:lpstr>Efficiency</vt:lpstr>
      <vt:lpstr>Write Buffering</vt:lpstr>
      <vt:lpstr>How to allocate file data to disk blocks?</vt:lpstr>
      <vt:lpstr>Disk layout of data matters!</vt:lpstr>
      <vt:lpstr>Allocation Strategies</vt:lpstr>
      <vt:lpstr>Contiguous Allocation</vt:lpstr>
      <vt:lpstr>Small # of Extents</vt:lpstr>
      <vt:lpstr>Linked Allocation</vt:lpstr>
      <vt:lpstr>File-Allocation Table (FAT)</vt:lpstr>
      <vt:lpstr>Example of a FAT</vt:lpstr>
      <vt:lpstr>File-Allocation Table (FAT)</vt:lpstr>
      <vt:lpstr>Indexed Allocation</vt:lpstr>
      <vt:lpstr>Multi-Level Indexing</vt:lpstr>
      <vt:lpstr>Flexible # of Extents</vt:lpstr>
      <vt:lpstr>Assume Multi-Level Indexing</vt:lpstr>
      <vt:lpstr>Summary/Future</vt:lpstr>
      <vt:lpstr>Crash Consistency</vt:lpstr>
      <vt:lpstr>Data Redundancy</vt:lpstr>
      <vt:lpstr>File System Redundancy Example</vt:lpstr>
      <vt:lpstr>Pros and CONs of Redundancy</vt:lpstr>
      <vt:lpstr>Consistency Examples</vt:lpstr>
      <vt:lpstr>Why is consistency challenging?</vt:lpstr>
      <vt:lpstr>Question for You…</vt:lpstr>
      <vt:lpstr>How can file system fix Inconsistencies?</vt:lpstr>
      <vt:lpstr>Fsck Checks</vt:lpstr>
      <vt:lpstr>Link Count (example 1)</vt:lpstr>
      <vt:lpstr>Link Count (example 1)</vt:lpstr>
      <vt:lpstr>Link Count (example 2)</vt:lpstr>
      <vt:lpstr>Link Count (example 2)</vt:lpstr>
      <vt:lpstr>Data Bitmap</vt:lpstr>
      <vt:lpstr>Data Bitmap</vt:lpstr>
      <vt:lpstr>Duplicate Pointers</vt:lpstr>
      <vt:lpstr>Duplicate Pointers</vt:lpstr>
      <vt:lpstr>Duplicate Pointers</vt:lpstr>
      <vt:lpstr>Bad Pointer</vt:lpstr>
      <vt:lpstr>Bad Pointer</vt:lpstr>
      <vt:lpstr>Problems with fsck</vt:lpstr>
      <vt:lpstr>Problem 2: fsck is very slow</vt:lpstr>
      <vt:lpstr>Consistency Solution #2: Journaling</vt:lpstr>
      <vt:lpstr>Consistency vs Correctness</vt:lpstr>
      <vt:lpstr>Journaling: General Strategy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Question for You…</vt:lpstr>
      <vt:lpstr>Initial Solution: Journal New Data</vt:lpstr>
      <vt:lpstr>PowerPoint Presentation</vt:lpstr>
      <vt:lpstr>Terminology</vt:lpstr>
      <vt:lpstr>PowerPoint Presentation</vt:lpstr>
      <vt:lpstr>PowerPoint Presentation</vt:lpstr>
      <vt:lpstr>PowerPoint Presentation</vt:lpstr>
      <vt:lpstr>Problem with Initial APPROACH: Journal Size</vt:lpstr>
      <vt:lpstr>Fix #1: Small Journals</vt:lpstr>
      <vt:lpstr>New Layout</vt:lpstr>
      <vt:lpstr>New Layout</vt:lpstr>
      <vt:lpstr>New Layout</vt:lpstr>
      <vt:lpstr>New Layout</vt:lpstr>
      <vt:lpstr>New Layout</vt:lpstr>
      <vt:lpstr>New Layout</vt:lpstr>
      <vt:lpstr>New Layout</vt:lpstr>
      <vt:lpstr>New Layout</vt:lpstr>
      <vt:lpstr>New Layout</vt:lpstr>
      <vt:lpstr>Optimizations</vt:lpstr>
      <vt:lpstr>Correctness depends on Ordering</vt:lpstr>
      <vt:lpstr>Ordering</vt:lpstr>
      <vt:lpstr>Optimizations</vt:lpstr>
      <vt:lpstr>Checksum Optimization</vt:lpstr>
      <vt:lpstr>Checksum Optimization</vt:lpstr>
      <vt:lpstr>Optimizations</vt:lpstr>
      <vt:lpstr>Write Buffering Optimization</vt:lpstr>
      <vt:lpstr>Circular Buffer</vt:lpstr>
      <vt:lpstr>Circular Buffer</vt:lpstr>
      <vt:lpstr>Circular Buffer</vt:lpstr>
      <vt:lpstr>Circular Buffer</vt:lpstr>
      <vt:lpstr>Optimizations</vt:lpstr>
      <vt:lpstr>Physical Journal</vt:lpstr>
      <vt:lpstr>Physical Journal</vt:lpstr>
      <vt:lpstr>Logical Journal</vt:lpstr>
      <vt:lpstr>Optimizations</vt:lpstr>
      <vt:lpstr>File System Integration</vt:lpstr>
      <vt:lpstr>How to avoid writing all disk blocks Twice?</vt:lpstr>
      <vt:lpstr>Writeback Journal</vt:lpstr>
      <vt:lpstr>Writeback Journal</vt:lpstr>
      <vt:lpstr>Writeback Journal</vt:lpstr>
      <vt:lpstr>Writeback Journal</vt:lpstr>
      <vt:lpstr>Writeback Journal</vt:lpstr>
      <vt:lpstr>Ordered Journaling</vt:lpstr>
      <vt:lpstr>Ordered Journal</vt:lpstr>
      <vt:lpstr>Ordered Journal</vt:lpstr>
      <vt:lpstr>Ordered Journal</vt:lpstr>
      <vt:lpstr>Ordered Journal</vt:lpstr>
      <vt:lpstr>Ordered Journal</vt:lpstr>
      <vt:lpstr>Ordered Journal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3597</cp:revision>
  <dcterms:created xsi:type="dcterms:W3CDTF">2019-01-23T03:40:12Z</dcterms:created>
  <dcterms:modified xsi:type="dcterms:W3CDTF">2023-12-06T13:36:33Z</dcterms:modified>
</cp:coreProperties>
</file>