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7" r:id="rId5"/>
    <p:sldId id="370" r:id="rId6"/>
    <p:sldId id="259" r:id="rId7"/>
    <p:sldId id="294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</a:t>
            </a:r>
            <a:r>
              <a:rPr lang="en-US" i="1" dirty="0"/>
              <a:t>should</a:t>
            </a:r>
            <a:r>
              <a:rPr lang="en-US" dirty="0"/>
              <a:t> we study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soup of acronyms? IP, TCP, HTTP, RSVP, </a:t>
            </a:r>
            <a:r>
              <a:rPr lang="is-IS" dirty="0"/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24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</a:t>
            </a:r>
            <a:r>
              <a:rPr lang="en-US" i="1" dirty="0"/>
              <a:t>should</a:t>
            </a:r>
            <a:r>
              <a:rPr lang="en-US" dirty="0"/>
              <a:t> we study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soup of acronyms? IP, TCP, HTTP, RSVP, </a:t>
            </a:r>
            <a:r>
              <a:rPr lang="is-IS" dirty="0"/>
              <a:t>…</a:t>
            </a:r>
            <a:r>
              <a:rPr lang="en-US" dirty="0"/>
              <a:t> </a:t>
            </a:r>
          </a:p>
          <a:p>
            <a:r>
              <a:rPr lang="en-US" dirty="0"/>
              <a:t>The stack of layers and headers? port, option, flags, 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186113"/>
            <a:ext cx="3917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5" descr="tcp-i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r="-1389"/>
          <a:stretch>
            <a:fillRect/>
          </a:stretch>
        </p:blipFill>
        <p:spPr>
          <a:xfrm>
            <a:off x="6375400" y="3143249"/>
            <a:ext cx="387620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</a:t>
            </a:r>
            <a:r>
              <a:rPr lang="en-US" i="1" dirty="0"/>
              <a:t>should</a:t>
            </a:r>
            <a:r>
              <a:rPr lang="en-US" dirty="0"/>
              <a:t> we study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The soup of acronyms? IP, TCP, HTTP, RSVP, </a:t>
            </a:r>
            <a:r>
              <a:rPr lang="is-IS" dirty="0"/>
              <a:t>…</a:t>
            </a:r>
            <a:r>
              <a:rPr lang="en-US" dirty="0"/>
              <a:t> </a:t>
            </a:r>
          </a:p>
          <a:p>
            <a:pPr>
              <a:buSzPct val="100000"/>
            </a:pPr>
            <a:r>
              <a:rPr lang="en-US" dirty="0"/>
              <a:t>The stack of layers and headers? port, option, flags, </a:t>
            </a:r>
            <a:r>
              <a:rPr lang="is-IS" dirty="0"/>
              <a:t>…</a:t>
            </a:r>
            <a:endParaRPr lang="en-US" dirty="0"/>
          </a:p>
          <a:p>
            <a:pPr>
              <a:buSzPct val="100000"/>
            </a:pPr>
            <a:r>
              <a:rPr lang="en-US" dirty="0"/>
              <a:t>The suite of tools? ping, traceroute, </a:t>
            </a:r>
            <a:r>
              <a:rPr lang="en-US" dirty="0" err="1"/>
              <a:t>wireshark</a:t>
            </a:r>
            <a:r>
              <a:rPr lang="en-US" dirty="0"/>
              <a:t>, </a:t>
            </a:r>
            <a:r>
              <a:rPr lang="is-IS" dirty="0"/>
              <a:t>…</a:t>
            </a:r>
          </a:p>
          <a:p>
            <a:pPr>
              <a:buSzPct val="100000"/>
            </a:pPr>
            <a:r>
              <a:rPr lang="en-US" dirty="0"/>
              <a:t>T</a:t>
            </a:r>
            <a:r>
              <a:rPr lang="is-IS" dirty="0"/>
              <a:t>he wire protocols? SCTP, DNS, SSH, ...</a:t>
            </a:r>
          </a:p>
          <a:p>
            <a:pPr>
              <a:buSzPct val="100000"/>
            </a:pPr>
            <a:r>
              <a:rPr lang="is-IS" dirty="0"/>
              <a:t>The middle boxes? CDN, firewall, NAT, proxy,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8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study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Principles</a:t>
            </a:r>
            <a:r>
              <a:rPr lang="en-US" dirty="0"/>
              <a:t> used to build computer networks and services</a:t>
            </a:r>
          </a:p>
          <a:p>
            <a:r>
              <a:rPr lang="en-US" dirty="0">
                <a:solidFill>
                  <a:srgbClr val="C00000"/>
                </a:solidFill>
              </a:rPr>
              <a:t>How to design network software and hardware</a:t>
            </a:r>
          </a:p>
          <a:p>
            <a:pPr lvl="1"/>
            <a:r>
              <a:rPr lang="is-IS" dirty="0"/>
              <a:t>… to </a:t>
            </a:r>
            <a:r>
              <a:rPr lang="is-IS" i="1" dirty="0"/>
              <a:t>effectively </a:t>
            </a:r>
            <a:r>
              <a:rPr lang="is-IS" dirty="0"/>
              <a:t>meet user, application, and operator goals</a:t>
            </a:r>
            <a:endParaRPr lang="en-US" dirty="0"/>
          </a:p>
          <a:p>
            <a:pPr lvl="1"/>
            <a:r>
              <a:rPr lang="is-IS" dirty="0"/>
              <a:t>… in ways that </a:t>
            </a:r>
            <a:r>
              <a:rPr lang="is-IS" i="1" dirty="0"/>
              <a:t>compose </a:t>
            </a:r>
            <a:r>
              <a:rPr lang="is-IS" dirty="0"/>
              <a:t>well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How to partition functionality</a:t>
            </a:r>
          </a:p>
          <a:p>
            <a:pPr lvl="1"/>
            <a:r>
              <a:rPr lang="is-IS" dirty="0"/>
              <a:t>Among machines: end points, switches, middleboxes, ...)</a:t>
            </a:r>
          </a:p>
          <a:p>
            <a:pPr lvl="1"/>
            <a:r>
              <a:rPr lang="is-IS" dirty="0"/>
              <a:t>Among modules inside a machine: OS, apps, hardware, ...</a:t>
            </a:r>
            <a:endParaRPr lang="en-US" dirty="0"/>
          </a:p>
          <a:p>
            <a:pPr lvl="1"/>
            <a:r>
              <a:rPr lang="en-US" dirty="0"/>
              <a:t>Among entities: ISPs (“core”), users (“edge”), …</a:t>
            </a:r>
            <a:endParaRPr lang="is-I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422" y="5539962"/>
            <a:ext cx="481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Discuss a mix of classic and recent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F1052-72EA-E04F-9B8D-AE1F5CE96771}"/>
              </a:ext>
            </a:extLst>
          </p:cNvPr>
          <p:cNvSpPr txBox="1"/>
          <p:nvPr/>
        </p:nvSpPr>
        <p:spPr>
          <a:xfrm>
            <a:off x="6263425" y="5539962"/>
            <a:ext cx="5428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Build real software through a programming project</a:t>
            </a:r>
          </a:p>
        </p:txBody>
      </p:sp>
    </p:spTree>
    <p:extLst>
      <p:ext uri="{BB962C8B-B14F-4D97-AF65-F5344CB8AC3E}">
        <p14:creationId xmlns:p14="http://schemas.microsoft.com/office/powerpoint/2010/main" val="9147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an exciting place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627959"/>
            <a:ext cx="1417568" cy="141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466" y="2249362"/>
            <a:ext cx="1980159" cy="1039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6" y="3680972"/>
            <a:ext cx="2095040" cy="11784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78" y="1803919"/>
            <a:ext cx="1578647" cy="1485026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03" y="3102957"/>
            <a:ext cx="2781300" cy="736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07" y="3707180"/>
            <a:ext cx="22606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42" y="1627959"/>
            <a:ext cx="1055748" cy="10722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94" y="4122045"/>
            <a:ext cx="1600200" cy="63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5" y="2112301"/>
            <a:ext cx="1727200" cy="1346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13" y="5233575"/>
            <a:ext cx="2086493" cy="13854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88" y="5108422"/>
            <a:ext cx="2343028" cy="13920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5708"/>
            <a:ext cx="1394757" cy="1394757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A36746A-22C8-224B-8FF0-455368CDEB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8760" y="3364717"/>
            <a:ext cx="1485026" cy="14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an exciting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832350"/>
          </a:xfrm>
        </p:spPr>
        <p:txBody>
          <a:bodyPr>
            <a:normAutofit/>
          </a:bodyPr>
          <a:lstStyle/>
          <a:p>
            <a:r>
              <a:rPr lang="en-US" dirty="0"/>
              <a:t>A research experiment that escaped the lab</a:t>
            </a:r>
          </a:p>
          <a:p>
            <a:pPr lvl="1"/>
            <a:r>
              <a:rPr lang="en-US" dirty="0"/>
              <a:t>... to become a global communication infrastructure</a:t>
            </a:r>
          </a:p>
          <a:p>
            <a:endParaRPr lang="en-US" dirty="0"/>
          </a:p>
          <a:p>
            <a:r>
              <a:rPr lang="en-US" dirty="0"/>
              <a:t>Ever-expanding reach</a:t>
            </a:r>
          </a:p>
          <a:p>
            <a:pPr lvl="1"/>
            <a:r>
              <a:rPr lang="en-US" dirty="0"/>
              <a:t>Now: &gt; 3B people online</a:t>
            </a:r>
          </a:p>
          <a:p>
            <a:pPr lvl="1"/>
            <a:r>
              <a:rPr lang="en-US" dirty="0"/>
              <a:t>Future: Still potential for more users, machines, and applications</a:t>
            </a:r>
          </a:p>
          <a:p>
            <a:pPr lvl="1"/>
            <a:endParaRPr lang="en-US" dirty="0"/>
          </a:p>
          <a:p>
            <a:r>
              <a:rPr lang="en-US" dirty="0"/>
              <a:t>Consistent innovation with low barriers</a:t>
            </a:r>
          </a:p>
          <a:p>
            <a:pPr lvl="1"/>
            <a:r>
              <a:rPr lang="en-US" dirty="0"/>
              <a:t>Apps: streaming video, smart grids, </a:t>
            </a:r>
            <a:r>
              <a:rPr lang="en-US" dirty="0" err="1"/>
              <a:t>telesurgery</a:t>
            </a:r>
            <a:r>
              <a:rPr lang="en-US" dirty="0"/>
              <a:t>, </a:t>
            </a:r>
            <a:r>
              <a:rPr lang="is-IS" dirty="0"/>
              <a:t>…</a:t>
            </a:r>
          </a:p>
          <a:p>
            <a:pPr lvl="1"/>
            <a:r>
              <a:rPr lang="en-US" dirty="0"/>
              <a:t>Technologies: Ethernet, cellular, optics, human-body (!), 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2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has transformed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How we communicate with other humans</a:t>
            </a:r>
          </a:p>
          <a:p>
            <a:r>
              <a:rPr lang="en-US" dirty="0"/>
              <a:t>How we learn and acquire knowledge</a:t>
            </a:r>
          </a:p>
          <a:p>
            <a:r>
              <a:rPr lang="en-US" dirty="0"/>
              <a:t>How we transact and do business</a:t>
            </a:r>
          </a:p>
          <a:p>
            <a:r>
              <a:rPr lang="en-US" dirty="0"/>
              <a:t>How we entertain ourselves</a:t>
            </a:r>
          </a:p>
          <a:p>
            <a:r>
              <a:rPr lang="en-US" dirty="0"/>
              <a:t>How we govern ourselves</a:t>
            </a:r>
          </a:p>
          <a:p>
            <a:r>
              <a:rPr lang="en-US" dirty="0"/>
              <a:t>How warfare is conducted (!)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Computer Networking</a:t>
            </a:r>
            <a:r>
              <a:rPr lang="en-US" dirty="0"/>
              <a:t> is the study of how the Internet (and other inter-networks) are designed</a:t>
            </a:r>
          </a:p>
        </p:txBody>
      </p:sp>
    </p:spTree>
    <p:extLst>
      <p:ext uri="{BB962C8B-B14F-4D97-AF65-F5344CB8AC3E}">
        <p14:creationId xmlns:p14="http://schemas.microsoft.com/office/powerpoint/2010/main" val="5386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6F4254E0-119C-884C-A06D-6CD5B4259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214" y="1606231"/>
            <a:ext cx="11133222" cy="5115244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sz="2400" dirty="0"/>
              <a:t>Carrier of information between two or more entities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Entities may be hosts: your laptop, cell phone, etc.</a:t>
            </a:r>
          </a:p>
          <a:p>
            <a:pPr>
              <a:defRPr/>
            </a:pPr>
            <a:r>
              <a:rPr lang="en-US" altLang="en-US" sz="2400" dirty="0"/>
              <a:t>Entities may also be devices in the middle of the network</a:t>
            </a:r>
          </a:p>
          <a:p>
            <a:pPr lvl="1">
              <a:defRPr/>
            </a:pPr>
            <a:r>
              <a:rPr lang="en-US" altLang="en-US" sz="2200" dirty="0"/>
              <a:t>For example, your </a:t>
            </a:r>
            <a:r>
              <a:rPr lang="en-US" altLang="en-US" sz="2200" dirty="0" err="1"/>
              <a:t>WiFi</a:t>
            </a:r>
            <a:r>
              <a:rPr lang="en-US" altLang="en-US" sz="2200" dirty="0"/>
              <a:t> router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In this course, we will typically refer to communicating entities as </a:t>
            </a:r>
            <a:r>
              <a:rPr lang="en-US" altLang="en-US" sz="2400" i="1" dirty="0"/>
              <a:t>endpoints</a:t>
            </a: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The interconnection between entities is any physical medium capable of carrying information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0"/>
              </a:rPr>
              <a:t>copper wire, lasers (over optic </a:t>
            </a:r>
            <a:r>
              <a:rPr lang="en-US" altLang="en-US" sz="2400" dirty="0" err="1">
                <a:ea typeface="ＭＳ Ｐゴシック" charset="0"/>
              </a:rPr>
              <a:t>fibre</a:t>
            </a:r>
            <a:r>
              <a:rPr lang="en-US" altLang="en-US" sz="2400" dirty="0">
                <a:ea typeface="ＭＳ Ｐゴシック" charset="0"/>
              </a:rPr>
              <a:t>), microwave, cable (coax), satellite link, wireless link (cellular,  802.11, </a:t>
            </a:r>
            <a:r>
              <a:rPr lang="en-US" altLang="en-US" sz="2400" dirty="0" err="1">
                <a:ea typeface="ＭＳ Ｐゴシック" charset="0"/>
              </a:rPr>
              <a:t>bluetooth</a:t>
            </a:r>
            <a:r>
              <a:rPr lang="en-US" altLang="en-US" sz="2400" dirty="0">
                <a:ea typeface="ＭＳ Ｐゴシック" charset="0"/>
              </a:rPr>
              <a:t>)</a:t>
            </a:r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E6B738D9-FC16-954D-B98B-D7F048CA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812ABC-FFFE-8C49-8CB5-E1D8E4E15C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B9F54-0595-584C-AA9C-92CD403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 network, anyway?</a:t>
            </a:r>
          </a:p>
        </p:txBody>
      </p:sp>
      <p:pic>
        <p:nvPicPr>
          <p:cNvPr id="5" name="Picture 4" descr="ANd9GcTxPLH7geI9YctTbt0tziC9-zZAWvCxFSthtLXwscnWaTnRXLSlcA">
            <a:extLst>
              <a:ext uri="{FF2B5EF4-FFF2-40B4-BE49-F238E27FC236}">
                <a16:creationId xmlns:a16="http://schemas.microsoft.com/office/drawing/2014/main" id="{720EA372-1F24-6245-8586-23835427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58" y="1903236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7A6631F8-3033-CB40-AAAE-3FBE9914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53" y="365125"/>
            <a:ext cx="1320108" cy="124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028794D-0CFA-2340-A4C5-E4A9396C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951" y="358313"/>
            <a:ext cx="1188835" cy="1664369"/>
          </a:xfrm>
          <a:prstGeom prst="rect">
            <a:avLst/>
          </a:prstGeom>
        </p:spPr>
      </p:pic>
      <p:pic>
        <p:nvPicPr>
          <p:cNvPr id="8" name="Picture 7" descr="A desktop computer sitting on a desk with a monitor keyboard and mouse&#10;&#10;Description automatically generated">
            <a:extLst>
              <a:ext uri="{FF2B5EF4-FFF2-40B4-BE49-F238E27FC236}">
                <a16:creationId xmlns:a16="http://schemas.microsoft.com/office/drawing/2014/main" id="{5FD2D987-D23E-9440-BC2D-D3C4DD34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601" y="2125551"/>
            <a:ext cx="2036699" cy="13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study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6138" cy="4732338"/>
          </a:xfrm>
        </p:spPr>
        <p:txBody>
          <a:bodyPr>
            <a:normAutofit/>
          </a:bodyPr>
          <a:lstStyle/>
          <a:p>
            <a:r>
              <a:rPr lang="en-US" dirty="0"/>
              <a:t>Utility: tangible real-world impact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Easy to measure and build things</a:t>
            </a:r>
          </a:p>
          <a:p>
            <a:pPr lvl="1"/>
            <a:r>
              <a:rPr lang="en-US" dirty="0"/>
              <a:t>Artifacts can go a long way</a:t>
            </a:r>
          </a:p>
          <a:p>
            <a:pPr lvl="1"/>
            <a:r>
              <a:rPr lang="en-US" i="1" dirty="0"/>
              <a:t>You</a:t>
            </a:r>
            <a:r>
              <a:rPr lang="en-US" dirty="0"/>
              <a:t> can build something that </a:t>
            </a:r>
            <a:r>
              <a:rPr lang="en-US" i="1" dirty="0"/>
              <a:t>you </a:t>
            </a:r>
            <a:r>
              <a:rPr lang="en-US" dirty="0"/>
              <a:t>want to use</a:t>
            </a:r>
          </a:p>
          <a:p>
            <a:pPr lvl="2"/>
            <a:r>
              <a:rPr lang="is-IS" dirty="0"/>
              <a:t>… that other people then build 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BitTorrent: a student at University of Buffalo</a:t>
            </a:r>
          </a:p>
          <a:p>
            <a:pPr lvl="1"/>
            <a:r>
              <a:rPr lang="en-US" dirty="0"/>
              <a:t>World wide web (WWW): one researcher at CERN</a:t>
            </a:r>
          </a:p>
          <a:p>
            <a:pPr lvl="1"/>
            <a:r>
              <a:rPr lang="en-US" dirty="0"/>
              <a:t>Bitcoin: no one knows with certainty who created it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study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6138" cy="4732338"/>
          </a:xfrm>
        </p:spPr>
        <p:txBody>
          <a:bodyPr>
            <a:normAutofit/>
          </a:bodyPr>
          <a:lstStyle/>
          <a:p>
            <a:r>
              <a:rPr lang="en-US" dirty="0"/>
              <a:t>Intellectual rewards: interdisciplinary &amp; evolving problems</a:t>
            </a:r>
          </a:p>
          <a:p>
            <a:pPr lvl="1"/>
            <a:r>
              <a:rPr lang="en-US" dirty="0"/>
              <a:t>So much to learn and apply from other fields</a:t>
            </a:r>
          </a:p>
          <a:p>
            <a:pPr lvl="1"/>
            <a:r>
              <a:rPr lang="en-US" dirty="0"/>
              <a:t>Many principles to contribute to other fields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Convex optimization: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flow of traffic through an ISP network</a:t>
            </a:r>
          </a:p>
          <a:p>
            <a:pPr lvl="1"/>
            <a:r>
              <a:rPr lang="en-US" dirty="0"/>
              <a:t>Formal verification: ensure admin intent is reliably implemented</a:t>
            </a:r>
          </a:p>
          <a:p>
            <a:pPr lvl="1"/>
            <a:r>
              <a:rPr lang="en-US" dirty="0"/>
              <a:t>End to end argument: many computer systems use this principle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7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study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impact: a young and relatively immature field</a:t>
            </a:r>
          </a:p>
          <a:p>
            <a:pPr lvl="1"/>
            <a:r>
              <a:rPr lang="en-US" i="1" dirty="0"/>
              <a:t>You</a:t>
            </a:r>
            <a:r>
              <a:rPr lang="en-US" dirty="0"/>
              <a:t> get to decide what the field looks like in a few years!</a:t>
            </a:r>
          </a:p>
          <a:p>
            <a:pPr lvl="1"/>
            <a:r>
              <a:rPr lang="en-US" dirty="0"/>
              <a:t>Several highly cited CS papers are networking papers</a:t>
            </a:r>
          </a:p>
          <a:p>
            <a:pPr lvl="1"/>
            <a:r>
              <a:rPr lang="en-US" dirty="0"/>
              <a:t>At least 2 Turing awards (Cerf&amp;Kahn’04, Berners-Lee’16)</a:t>
            </a:r>
          </a:p>
          <a:p>
            <a:pPr lvl="1"/>
            <a:endParaRPr lang="en-US" dirty="0"/>
          </a:p>
          <a:p>
            <a:r>
              <a:rPr lang="en-US" dirty="0"/>
              <a:t>Significant opportunities lie ahead!</a:t>
            </a:r>
          </a:p>
          <a:p>
            <a:pPr lvl="1"/>
            <a:r>
              <a:rPr lang="en-US" i="1" dirty="0"/>
              <a:t>Define</a:t>
            </a:r>
            <a:r>
              <a:rPr lang="en-US" dirty="0"/>
              <a:t> the most interesting problems</a:t>
            </a:r>
          </a:p>
          <a:p>
            <a:pPr lvl="1"/>
            <a:r>
              <a:rPr lang="en-US" i="1" dirty="0"/>
              <a:t>Build </a:t>
            </a:r>
            <a:r>
              <a:rPr lang="en-US" dirty="0"/>
              <a:t>your ideas using freely and openly available software</a:t>
            </a:r>
          </a:p>
          <a:p>
            <a:pPr lvl="1"/>
            <a:r>
              <a:rPr lang="en-US" i="1" dirty="0"/>
              <a:t>Deploy</a:t>
            </a:r>
            <a:r>
              <a:rPr lang="en-US" dirty="0"/>
              <a:t> your ideas and technology over cheap platforms!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</a:t>
            </a:r>
            <a:r>
              <a:rPr lang="en-US" i="1" dirty="0"/>
              <a:t>should</a:t>
            </a:r>
            <a:r>
              <a:rPr lang="en-US" dirty="0"/>
              <a:t> we study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be familiar with some of the usual ways…</a:t>
            </a:r>
          </a:p>
        </p:txBody>
      </p:sp>
    </p:spTree>
    <p:extLst>
      <p:ext uri="{BB962C8B-B14F-4D97-AF65-F5344CB8AC3E}">
        <p14:creationId xmlns:p14="http://schemas.microsoft.com/office/powerpoint/2010/main" val="19034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680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Times New Roman</vt:lpstr>
      <vt:lpstr>Office Theme</vt:lpstr>
      <vt:lpstr>552: Computer Networks</vt:lpstr>
      <vt:lpstr>The Internet is an exciting place</vt:lpstr>
      <vt:lpstr>The Internet is an exciting place</vt:lpstr>
      <vt:lpstr>The Internet has transformed everything</vt:lpstr>
      <vt:lpstr>What is a network, anyway?</vt:lpstr>
      <vt:lpstr>Why should we study networking?</vt:lpstr>
      <vt:lpstr>Why should we study networking?</vt:lpstr>
      <vt:lpstr>Why should we study networking?</vt:lpstr>
      <vt:lpstr>So, how should we study networking?</vt:lpstr>
      <vt:lpstr>So, how should we study networking?</vt:lpstr>
      <vt:lpstr>So, how should we study networking?</vt:lpstr>
      <vt:lpstr>So, how should we study networking?</vt:lpstr>
      <vt:lpstr>What we will study 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875</cp:revision>
  <dcterms:created xsi:type="dcterms:W3CDTF">2018-09-05T17:47:04Z</dcterms:created>
  <dcterms:modified xsi:type="dcterms:W3CDTF">2020-09-02T18:45:51Z</dcterms:modified>
</cp:coreProperties>
</file>