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89" r:id="rId2"/>
    <p:sldId id="292" r:id="rId3"/>
    <p:sldId id="294" r:id="rId4"/>
    <p:sldId id="345" r:id="rId5"/>
    <p:sldId id="346" r:id="rId6"/>
    <p:sldId id="342" r:id="rId7"/>
    <p:sldId id="297" r:id="rId8"/>
    <p:sldId id="299" r:id="rId9"/>
    <p:sldId id="343" r:id="rId10"/>
    <p:sldId id="298" r:id="rId11"/>
    <p:sldId id="303" r:id="rId12"/>
    <p:sldId id="302" r:id="rId13"/>
    <p:sldId id="304" r:id="rId14"/>
    <p:sldId id="344" r:id="rId15"/>
    <p:sldId id="347" r:id="rId16"/>
    <p:sldId id="824" r:id="rId17"/>
    <p:sldId id="311" r:id="rId18"/>
    <p:sldId id="320" r:id="rId19"/>
    <p:sldId id="309" r:id="rId20"/>
    <p:sldId id="312" r:id="rId21"/>
    <p:sldId id="822" r:id="rId22"/>
    <p:sldId id="823" r:id="rId23"/>
    <p:sldId id="348" r:id="rId24"/>
    <p:sldId id="321" r:id="rId25"/>
    <p:sldId id="315" r:id="rId26"/>
    <p:sldId id="349" r:id="rId27"/>
    <p:sldId id="318" r:id="rId28"/>
    <p:sldId id="323" r:id="rId29"/>
    <p:sldId id="324" r:id="rId30"/>
    <p:sldId id="325" r:id="rId31"/>
    <p:sldId id="350" r:id="rId32"/>
    <p:sldId id="326" r:id="rId33"/>
    <p:sldId id="328" r:id="rId34"/>
    <p:sldId id="329" r:id="rId35"/>
    <p:sldId id="330" r:id="rId36"/>
    <p:sldId id="331" r:id="rId37"/>
    <p:sldId id="33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96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8036842-F4B2-CA4A-A041-1B02751853C8}" type="slidenum">
              <a:rPr lang="en-US" altLang="x-none" sz="1300" b="0">
                <a:latin typeface="Times New Roman" charset="0"/>
              </a:rPr>
              <a:pPr eaLnBrk="1" hangingPunct="1"/>
              <a:t>18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3142071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505D48-7F7B-BC49-9496-38BA72EAE6A3}" type="slidenum">
              <a:rPr lang="en-US" altLang="x-none" sz="1300" b="0">
                <a:latin typeface="Times New Roman" charset="0"/>
              </a:rPr>
              <a:pPr eaLnBrk="1" hangingPunct="1"/>
              <a:t>27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806562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47B79C-1075-7D47-9C44-F77C1EB5CD1D}" type="slidenum">
              <a:rPr lang="en-US" altLang="x-none" sz="1300" b="0">
                <a:latin typeface="Times New Roman" charset="0"/>
              </a:rPr>
              <a:pPr eaLnBrk="1" hangingPunct="1"/>
              <a:t>29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56062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wmf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g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23417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2,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24000" y="75450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Internet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794004" y="5137691"/>
            <a:ext cx="39355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IP is the “thin waist” of the Internet, enabling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interoperability across apps &amp; network media</a:t>
            </a:r>
          </a:p>
        </p:txBody>
      </p:sp>
    </p:spTree>
    <p:extLst>
      <p:ext uri="{BB962C8B-B14F-4D97-AF65-F5344CB8AC3E}">
        <p14:creationId xmlns:p14="http://schemas.microsoft.com/office/powerpoint/2010/main" val="206171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8" y="3369419"/>
            <a:ext cx="314467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info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“payload”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8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632873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534237" y="2598003"/>
            <a:ext cx="11123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2363507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3C80-0F61-1246-9DC8-CA357BA8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all the addresses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8D6D3-FBB2-B64D-99D3-24447DB67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You, as the user, only know the application address of your destination (</a:t>
            </a:r>
            <a:r>
              <a:rPr lang="en-US" b="1" dirty="0" err="1"/>
              <a:t>google.com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Do we need all these addresses, or can we get rid of some?</a:t>
            </a:r>
          </a:p>
          <a:p>
            <a:pPr lvl="1"/>
            <a:r>
              <a:rPr lang="en-US" dirty="0"/>
              <a:t>Should addresses correspond to the endpoint, or point of attachment, or to the application?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does your laptop find all the other addresses?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40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7388-3FBA-3F4B-9246-25B69278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 and what they correspond 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536B3-2F2A-934F-9028-07516BCB1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address (</a:t>
            </a:r>
            <a:r>
              <a:rPr lang="en-US" dirty="0">
                <a:solidFill>
                  <a:srgbClr val="C00000"/>
                </a:solidFill>
              </a:rPr>
              <a:t>TCP/UDP port</a:t>
            </a:r>
            <a:r>
              <a:rPr lang="en-US" dirty="0"/>
              <a:t>): app-level conversation</a:t>
            </a:r>
          </a:p>
          <a:p>
            <a:endParaRPr lang="en-US" dirty="0"/>
          </a:p>
          <a:p>
            <a:r>
              <a:rPr lang="en-US" dirty="0"/>
              <a:t>Network-level address (</a:t>
            </a:r>
            <a:r>
              <a:rPr lang="en-US" dirty="0">
                <a:solidFill>
                  <a:srgbClr val="C00000"/>
                </a:solidFill>
              </a:rPr>
              <a:t>IP address</a:t>
            </a:r>
            <a:r>
              <a:rPr lang="en-US" dirty="0"/>
              <a:t>): point of attachment</a:t>
            </a:r>
          </a:p>
          <a:p>
            <a:endParaRPr lang="en-US" dirty="0"/>
          </a:p>
          <a:p>
            <a:r>
              <a:rPr lang="en-US" dirty="0"/>
              <a:t>Link-level address (</a:t>
            </a:r>
            <a:r>
              <a:rPr lang="en-US" dirty="0">
                <a:solidFill>
                  <a:srgbClr val="C00000"/>
                </a:solidFill>
              </a:rPr>
              <a:t>MAC address</a:t>
            </a:r>
            <a:r>
              <a:rPr lang="en-US" dirty="0"/>
              <a:t>): device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630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 in ARP)</a:t>
            </a:r>
          </a:p>
          <a:p>
            <a:pPr lvl="1"/>
            <a:r>
              <a:rPr lang="en-US" altLang="en-US" dirty="0"/>
              <a:t>Tell everyone (e.g., pushing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pPr lvl="1"/>
            <a:r>
              <a:rPr lang="en-US" altLang="en-US" dirty="0"/>
              <a:t>Fix a value a priori (e.g., </a:t>
            </a:r>
            <a:r>
              <a:rPr lang="en-US" altLang="en-US" dirty="0" err="1"/>
              <a:t>dst</a:t>
            </a:r>
            <a:r>
              <a:rPr lang="en-US" altLang="en-US" dirty="0"/>
              <a:t> port 80 is typically HTTP)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</a:t>
            </a:r>
            <a:r>
              <a:rPr lang="en-US" altLang="en-US" dirty="0">
                <a:solidFill>
                  <a:srgbClr val="C00000"/>
                </a:solidFill>
              </a:rPr>
              <a:t>Domain Name System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360" y="896144"/>
            <a:ext cx="3506928" cy="26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4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6262689" y="5100639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9" name="Clip" r:id="rId4" imgW="24269700" imgH="20129500" progId="MS_ClipArt_Gallery.2">
                  <p:embed/>
                </p:oleObj>
              </mc:Choice>
              <mc:Fallback>
                <p:oleObj name="Clip" r:id="rId4" imgW="24269700" imgH="20129500" progId="MS_ClipArt_Gallery.2">
                  <p:embed/>
                  <p:pic>
                    <p:nvPicPr>
                      <p:cNvPr id="317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9" y="5100639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430839" y="5678489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1800" b="0">
                <a:latin typeface="Helvetica" pitchFamily="2" charset="0"/>
              </a:rPr>
              <a:t>requesting host</a:t>
            </a:r>
            <a:endParaRPr lang="en-US" altLang="x-none" sz="2400" b="0">
              <a:latin typeface="Helvetica" pitchFamily="2" charset="0"/>
            </a:endParaRPr>
          </a:p>
          <a:p>
            <a:pPr algn="ctr"/>
            <a:r>
              <a:rPr lang="en-US" altLang="x-none" sz="1600">
                <a:latin typeface="Helvetica" pitchFamily="2" charset="0"/>
              </a:rPr>
              <a:t>cis.poly.edu</a:t>
            </a:r>
            <a:endParaRPr lang="en-US" altLang="x-none" sz="1600" b="0">
              <a:latin typeface="Helvetica" pitchFamily="2" charset="0"/>
            </a:endParaRP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7656821" y="6291073"/>
            <a:ext cx="200888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 dirty="0" err="1">
                <a:latin typeface="Helvetica" pitchFamily="2" charset="0"/>
              </a:rPr>
              <a:t>gaia.cs.umass.edu</a:t>
            </a:r>
            <a:endParaRPr lang="en-US" altLang="x-none" sz="1600" b="0" dirty="0">
              <a:latin typeface="Helvetica" pitchFamily="2" charset="0"/>
            </a:endParaRPr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1446"/>
              </p:ext>
            </p:extLst>
          </p:nvPr>
        </p:nvGraphicFramePr>
        <p:xfrm>
          <a:off x="8240270" y="5605410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0" name="Clip" r:id="rId6" imgW="24269700" imgH="20129500" progId="MS_ClipArt_Gallery.2">
                  <p:embed/>
                </p:oleObj>
              </mc:Choice>
              <mc:Fallback>
                <p:oleObj name="Clip" r:id="rId6" imgW="24269700" imgH="20129500" progId="MS_ClipArt_Gallery.2">
                  <p:embed/>
                  <p:pic>
                    <p:nvPicPr>
                      <p:cNvPr id="317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270" y="5605410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6"/>
          <p:cNvGrpSpPr>
            <a:grpSpLocks/>
          </p:cNvGrpSpPr>
          <p:nvPr/>
        </p:nvGrpSpPr>
        <p:grpSpPr bwMode="auto">
          <a:xfrm>
            <a:off x="6510339" y="3025776"/>
            <a:ext cx="369887" cy="657225"/>
            <a:chOff x="4180" y="783"/>
            <a:chExt cx="150" cy="307"/>
          </a:xfrm>
        </p:grpSpPr>
        <p:sp>
          <p:nvSpPr>
            <p:cNvPr id="31804" name="AutoShape 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5" name="Rectangle 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6" name="Rectangle 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7" name="AutoShape 1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8" name="Line 1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9" name="Line 1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10" name="Rectangle 1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11" name="Rectangle 1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52" name="Text Box 15"/>
          <p:cNvSpPr txBox="1">
            <a:spLocks noChangeArrowheads="1"/>
          </p:cNvSpPr>
          <p:nvPr/>
        </p:nvSpPr>
        <p:spPr bwMode="auto">
          <a:xfrm>
            <a:off x="7064376" y="1277938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 dirty="0">
                <a:latin typeface="Helvetica" pitchFamily="2" charset="0"/>
              </a:rPr>
              <a:t>root DNS server</a:t>
            </a:r>
            <a:endParaRPr lang="en-US" altLang="x-none" sz="1600" b="0" dirty="0">
              <a:latin typeface="Helvetica" pitchFamily="2" charset="0"/>
            </a:endParaRPr>
          </a:p>
        </p:txBody>
      </p:sp>
      <p:sp>
        <p:nvSpPr>
          <p:cNvPr id="1185808" name="Line 16"/>
          <p:cNvSpPr>
            <a:spLocks noChangeShapeType="1"/>
          </p:cNvSpPr>
          <p:nvPr/>
        </p:nvSpPr>
        <p:spPr bwMode="auto">
          <a:xfrm flipH="1" flipV="1">
            <a:off x="6559550" y="3713163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09" name="Line 17"/>
          <p:cNvSpPr>
            <a:spLocks noChangeShapeType="1"/>
          </p:cNvSpPr>
          <p:nvPr/>
        </p:nvSpPr>
        <p:spPr bwMode="auto">
          <a:xfrm flipV="1">
            <a:off x="6673850" y="2017713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0" name="Line 18"/>
          <p:cNvSpPr>
            <a:spLocks noChangeShapeType="1"/>
          </p:cNvSpPr>
          <p:nvPr/>
        </p:nvSpPr>
        <p:spPr bwMode="auto">
          <a:xfrm flipV="1">
            <a:off x="6959600" y="3179764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1" name="Line 19"/>
          <p:cNvSpPr>
            <a:spLocks noChangeShapeType="1"/>
          </p:cNvSpPr>
          <p:nvPr/>
        </p:nvSpPr>
        <p:spPr bwMode="auto">
          <a:xfrm flipH="1" flipV="1">
            <a:off x="6959601" y="3351213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2" name="Line 20"/>
          <p:cNvSpPr>
            <a:spLocks noChangeShapeType="1"/>
          </p:cNvSpPr>
          <p:nvPr/>
        </p:nvSpPr>
        <p:spPr bwMode="auto">
          <a:xfrm flipH="1">
            <a:off x="6883401" y="2246313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5813" name="Line 21"/>
          <p:cNvSpPr>
            <a:spLocks noChangeShapeType="1"/>
          </p:cNvSpPr>
          <p:nvPr/>
        </p:nvSpPr>
        <p:spPr bwMode="auto">
          <a:xfrm>
            <a:off x="6750051" y="3741739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759" name="Group 22"/>
          <p:cNvGrpSpPr>
            <a:grpSpLocks/>
          </p:cNvGrpSpPr>
          <p:nvPr/>
        </p:nvGrpSpPr>
        <p:grpSpPr bwMode="auto">
          <a:xfrm>
            <a:off x="4365625" y="3116261"/>
            <a:ext cx="1936750" cy="615949"/>
            <a:chOff x="2800" y="2132"/>
            <a:chExt cx="1220" cy="388"/>
          </a:xfrm>
        </p:grpSpPr>
        <p:sp>
          <p:nvSpPr>
            <p:cNvPr id="31802" name="Rectangle 23"/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endParaRPr lang="x-none" altLang="x-none">
                <a:latin typeface="Helvetica" pitchFamily="2" charset="0"/>
              </a:endParaRPr>
            </a:p>
          </p:txBody>
        </p:sp>
        <p:sp>
          <p:nvSpPr>
            <p:cNvPr id="31803" name="Text Box 24"/>
            <p:cNvSpPr txBox="1">
              <a:spLocks noChangeArrowheads="1"/>
            </p:cNvSpPr>
            <p:nvPr/>
          </p:nvSpPr>
          <p:spPr bwMode="auto">
            <a:xfrm>
              <a:off x="2800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altLang="x-none" sz="1800" b="0" dirty="0">
                  <a:latin typeface="Helvetica" pitchFamily="2" charset="0"/>
                </a:rPr>
                <a:t>local DNS server</a:t>
              </a:r>
              <a:endParaRPr lang="en-US" altLang="x-none" sz="2400" b="0" dirty="0">
                <a:latin typeface="Helvetica" pitchFamily="2" charset="0"/>
              </a:endParaRPr>
            </a:p>
            <a:p>
              <a:pPr algn="ctr"/>
              <a:r>
                <a:rPr lang="en-US" altLang="x-none" sz="1600" dirty="0" err="1">
                  <a:latin typeface="Helvetica" pitchFamily="2" charset="0"/>
                </a:rPr>
                <a:t>dns.poly.edu</a:t>
              </a:r>
              <a:endParaRPr lang="en-US" altLang="x-none" sz="1600" b="0" dirty="0">
                <a:latin typeface="Helvetica" pitchFamily="2" charset="0"/>
              </a:endParaRPr>
            </a:p>
          </p:txBody>
        </p:sp>
      </p:grpSp>
      <p:sp>
        <p:nvSpPr>
          <p:cNvPr id="1185817" name="Text Box 25"/>
          <p:cNvSpPr txBox="1">
            <a:spLocks noChangeArrowheads="1"/>
          </p:cNvSpPr>
          <p:nvPr/>
        </p:nvSpPr>
        <p:spPr bwMode="auto">
          <a:xfrm>
            <a:off x="6270625" y="45688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1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18" name="Text Box 26"/>
          <p:cNvSpPr txBox="1">
            <a:spLocks noChangeArrowheads="1"/>
          </p:cNvSpPr>
          <p:nvPr/>
        </p:nvSpPr>
        <p:spPr bwMode="auto">
          <a:xfrm>
            <a:off x="6813550" y="2235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2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19" name="Text Box 27"/>
          <p:cNvSpPr txBox="1">
            <a:spLocks noChangeArrowheads="1"/>
          </p:cNvSpPr>
          <p:nvPr/>
        </p:nvSpPr>
        <p:spPr bwMode="auto">
          <a:xfrm>
            <a:off x="7251700" y="24733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3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0" name="Text Box 28"/>
          <p:cNvSpPr txBox="1">
            <a:spLocks noChangeArrowheads="1"/>
          </p:cNvSpPr>
          <p:nvPr/>
        </p:nvSpPr>
        <p:spPr bwMode="auto">
          <a:xfrm>
            <a:off x="7566025" y="2882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4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1" name="Text Box 29"/>
          <p:cNvSpPr txBox="1">
            <a:spLocks noChangeArrowheads="1"/>
          </p:cNvSpPr>
          <p:nvPr/>
        </p:nvSpPr>
        <p:spPr bwMode="auto">
          <a:xfrm>
            <a:off x="7596188" y="33702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5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22" name="Text Box 30"/>
          <p:cNvSpPr txBox="1">
            <a:spLocks noChangeArrowheads="1"/>
          </p:cNvSpPr>
          <p:nvPr/>
        </p:nvSpPr>
        <p:spPr bwMode="auto">
          <a:xfrm>
            <a:off x="8193088" y="4410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6</a:t>
            </a:r>
            <a:endParaRPr lang="en-US" altLang="x-none" sz="2400" b="0">
              <a:latin typeface="Helvetica" pitchFamily="2" charset="0"/>
            </a:endParaRPr>
          </a:p>
        </p:txBody>
      </p:sp>
      <p:grpSp>
        <p:nvGrpSpPr>
          <p:cNvPr id="31766" name="Group 31"/>
          <p:cNvGrpSpPr>
            <a:grpSpLocks/>
          </p:cNvGrpSpPr>
          <p:nvPr/>
        </p:nvGrpSpPr>
        <p:grpSpPr bwMode="auto">
          <a:xfrm>
            <a:off x="7624764" y="1606551"/>
            <a:ext cx="369887" cy="657225"/>
            <a:chOff x="4180" y="783"/>
            <a:chExt cx="150" cy="307"/>
          </a:xfrm>
        </p:grpSpPr>
        <p:sp>
          <p:nvSpPr>
            <p:cNvPr id="31794" name="AutoShape 32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5" name="Rectangle 33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6" name="Rectangle 34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7" name="AutoShape 35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8" name="Line 36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9" name="Line 37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800" name="Rectangle 38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801" name="Rectangle 39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7" name="Group 40"/>
          <p:cNvGrpSpPr>
            <a:grpSpLocks/>
          </p:cNvGrpSpPr>
          <p:nvPr/>
        </p:nvGrpSpPr>
        <p:grpSpPr bwMode="auto">
          <a:xfrm>
            <a:off x="8453439" y="3035301"/>
            <a:ext cx="369887" cy="657225"/>
            <a:chOff x="4180" y="783"/>
            <a:chExt cx="150" cy="307"/>
          </a:xfrm>
        </p:grpSpPr>
        <p:sp>
          <p:nvSpPr>
            <p:cNvPr id="31786" name="AutoShape 41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7" name="Rectangle 42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8" name="Rectangle 43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9" name="AutoShape 44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0" name="Line 45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1" name="Line 46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92" name="Rectangle 47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93" name="Rectangle 48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1768" name="Group 49"/>
          <p:cNvGrpSpPr>
            <a:grpSpLocks/>
          </p:cNvGrpSpPr>
          <p:nvPr/>
        </p:nvGrpSpPr>
        <p:grpSpPr bwMode="auto">
          <a:xfrm>
            <a:off x="8434389" y="4654551"/>
            <a:ext cx="369887" cy="657225"/>
            <a:chOff x="4180" y="783"/>
            <a:chExt cx="150" cy="307"/>
          </a:xfrm>
        </p:grpSpPr>
        <p:sp>
          <p:nvSpPr>
            <p:cNvPr id="31778" name="AutoShape 5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79" name="Rectangle 5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0" name="Rectangle 5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1" name="AutoShape 5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2" name="Line 5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3" name="Line 5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84" name="Rectangle 5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785" name="Rectangle 5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sp>
        <p:nvSpPr>
          <p:cNvPr id="31769" name="Text Box 58"/>
          <p:cNvSpPr txBox="1">
            <a:spLocks noChangeArrowheads="1"/>
          </p:cNvSpPr>
          <p:nvPr/>
        </p:nvSpPr>
        <p:spPr bwMode="auto">
          <a:xfrm>
            <a:off x="8932913" y="4711126"/>
            <a:ext cx="241925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altLang="x-none" sz="1600" b="0" dirty="0">
                <a:latin typeface="Helvetica" pitchFamily="2" charset="0"/>
              </a:rPr>
              <a:t>authoritative DNS server</a:t>
            </a:r>
            <a:endParaRPr lang="en-US" altLang="x-none" sz="2400" b="0" dirty="0">
              <a:latin typeface="Helvetica" pitchFamily="2" charset="0"/>
            </a:endParaRPr>
          </a:p>
          <a:p>
            <a:pPr algn="ctr"/>
            <a:r>
              <a:rPr lang="en-US" altLang="x-none" sz="1600" dirty="0" err="1">
                <a:latin typeface="Helvetica" pitchFamily="2" charset="0"/>
              </a:rPr>
              <a:t>dns.cs.umass.edu</a:t>
            </a:r>
            <a:endParaRPr lang="en-US" altLang="x-none" sz="1600" b="0" dirty="0">
              <a:latin typeface="Helvetica" pitchFamily="2" charset="0"/>
            </a:endParaRPr>
          </a:p>
        </p:txBody>
      </p:sp>
      <p:sp>
        <p:nvSpPr>
          <p:cNvPr id="1185851" name="Text Box 59"/>
          <p:cNvSpPr txBox="1">
            <a:spLocks noChangeArrowheads="1"/>
          </p:cNvSpPr>
          <p:nvPr/>
        </p:nvSpPr>
        <p:spPr bwMode="auto">
          <a:xfrm>
            <a:off x="7566025" y="44402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7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52" name="Text Box 60"/>
          <p:cNvSpPr txBox="1">
            <a:spLocks noChangeArrowheads="1"/>
          </p:cNvSpPr>
          <p:nvPr/>
        </p:nvSpPr>
        <p:spPr bwMode="auto">
          <a:xfrm>
            <a:off x="6823075" y="45878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solidFill>
                  <a:srgbClr val="FF0000"/>
                </a:solidFill>
                <a:latin typeface="Helvetica" pitchFamily="2" charset="0"/>
              </a:rPr>
              <a:t>8</a:t>
            </a:r>
            <a:endParaRPr lang="en-US" altLang="x-none" sz="2400" b="0">
              <a:latin typeface="Helvetica" pitchFamily="2" charset="0"/>
            </a:endParaRPr>
          </a:p>
        </p:txBody>
      </p:sp>
      <p:sp>
        <p:nvSpPr>
          <p:cNvPr id="1185853" name="Line 61"/>
          <p:cNvSpPr>
            <a:spLocks noChangeShapeType="1"/>
          </p:cNvSpPr>
          <p:nvPr/>
        </p:nvSpPr>
        <p:spPr bwMode="auto">
          <a:xfrm>
            <a:off x="6892925" y="3511550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5854" name="Line 62"/>
          <p:cNvSpPr>
            <a:spLocks noChangeShapeType="1"/>
          </p:cNvSpPr>
          <p:nvPr/>
        </p:nvSpPr>
        <p:spPr bwMode="auto">
          <a:xfrm flipH="1" flipV="1">
            <a:off x="6853239" y="3627438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74" name="Text Box 63"/>
          <p:cNvSpPr txBox="1">
            <a:spLocks noChangeArrowheads="1"/>
          </p:cNvSpPr>
          <p:nvPr/>
        </p:nvSpPr>
        <p:spPr bwMode="auto">
          <a:xfrm>
            <a:off x="7824788" y="2649538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800" b="0">
                <a:latin typeface="Helvetica" pitchFamily="2" charset="0"/>
              </a:rPr>
              <a:t>TLD DNS server</a:t>
            </a:r>
            <a:endParaRPr lang="en-US" altLang="x-none" sz="1600" b="0">
              <a:latin typeface="Helvetica" pitchFamily="2" charset="0"/>
            </a:endParaRPr>
          </a:p>
        </p:txBody>
      </p:sp>
      <p:sp>
        <p:nvSpPr>
          <p:cNvPr id="31775" name="Rectangle 6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Domain Name System</a:t>
            </a:r>
          </a:p>
        </p:txBody>
      </p:sp>
      <p:sp>
        <p:nvSpPr>
          <p:cNvPr id="31776" name="Rectangle 65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690688"/>
            <a:ext cx="3406777" cy="13811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x-none" sz="2400" dirty="0"/>
              <a:t>Host at </a:t>
            </a:r>
            <a:r>
              <a:rPr lang="en-US" altLang="x-none" sz="2400" dirty="0" err="1"/>
              <a:t>cis.poly.edu</a:t>
            </a:r>
            <a:r>
              <a:rPr lang="en-US" altLang="x-none" sz="2400" dirty="0"/>
              <a:t> wants IP address for </a:t>
            </a:r>
            <a:r>
              <a:rPr lang="en-US" altLang="x-none" sz="2400" b="1" dirty="0" err="1"/>
              <a:t>gaia.cs.umass.edu</a:t>
            </a:r>
            <a:endParaRPr lang="en-US" altLang="x-none" sz="2400" b="1" dirty="0"/>
          </a:p>
        </p:txBody>
      </p:sp>
      <p:sp>
        <p:nvSpPr>
          <p:cNvPr id="31777" name="TextBox 66"/>
          <p:cNvSpPr txBox="1">
            <a:spLocks noChangeArrowheads="1"/>
          </p:cNvSpPr>
          <p:nvPr/>
        </p:nvSpPr>
        <p:spPr bwMode="auto">
          <a:xfrm>
            <a:off x="1874839" y="5867401"/>
            <a:ext cx="3163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Recursive query: #1</a:t>
            </a:r>
          </a:p>
          <a:p>
            <a:pPr eaLnBrk="1" hangingPunct="1"/>
            <a:r>
              <a:rPr lang="en-US" altLang="x-none"/>
              <a:t>Iterative queries: #2, 4, 6</a:t>
            </a:r>
          </a:p>
        </p:txBody>
      </p:sp>
    </p:spTree>
    <p:extLst>
      <p:ext uri="{BB962C8B-B14F-4D97-AF65-F5344CB8AC3E}">
        <p14:creationId xmlns:p14="http://schemas.microsoft.com/office/powerpoint/2010/main" val="255636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808" grpId="0" animBg="1"/>
      <p:bldP spid="1185809" grpId="0" animBg="1"/>
      <p:bldP spid="1185810" grpId="0" animBg="1"/>
      <p:bldP spid="1185811" grpId="0" animBg="1"/>
      <p:bldP spid="1185812" grpId="0" animBg="1"/>
      <p:bldP spid="1185813" grpId="0" animBg="1"/>
      <p:bldP spid="1185817" grpId="0"/>
      <p:bldP spid="1185818" grpId="0"/>
      <p:bldP spid="1185819" grpId="0"/>
      <p:bldP spid="1185820" grpId="0"/>
      <p:bldP spid="1185821" grpId="0"/>
      <p:bldP spid="1185822" grpId="0"/>
      <p:bldP spid="1185851" grpId="0"/>
      <p:bldP spid="1185852" grpId="0"/>
      <p:bldP spid="1185853" grpId="0" animBg="1"/>
      <p:bldP spid="11858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Routing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13F0-BA3C-3147-8C32-A023117E4B5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721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browse?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879" y="1465969"/>
            <a:ext cx="615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(1) Request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gmail.com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for your mail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1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77556E-17 L 0.4099 -0.008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95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48148E-6 L -0.41927 0.0025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F2E1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Path computation: Routing</a:t>
            </a:r>
          </a:p>
        </p:txBody>
      </p:sp>
      <p:sp>
        <p:nvSpPr>
          <p:cNvPr id="70658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“I know where you are, but how do I get there?”</a:t>
            </a:r>
          </a:p>
          <a:p>
            <a:r>
              <a:rPr lang="en-US" altLang="en-US" dirty="0">
                <a:ea typeface="ＭＳ Ｐゴシック" charset="-128"/>
              </a:rPr>
              <a:t>End-to-end paths (e.g., source routing)</a:t>
            </a:r>
          </a:p>
          <a:p>
            <a:pPr lvl="1"/>
            <a:r>
              <a:rPr lang="en-US" altLang="en-US" dirty="0"/>
              <a:t>Each node picks the best end-to-end path</a:t>
            </a:r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Spanning tree (e.g., Ethernet)</a:t>
            </a:r>
          </a:p>
          <a:p>
            <a:pPr lvl="1"/>
            <a:r>
              <a:rPr lang="en-US" altLang="en-US" dirty="0"/>
              <a:t>One tree that connects every pair of nodes</a:t>
            </a:r>
          </a:p>
          <a:p>
            <a:r>
              <a:rPr lang="en-US" altLang="en-US" dirty="0">
                <a:ea typeface="ＭＳ Ｐゴシック" charset="-128"/>
              </a:rPr>
              <a:t>Shortest paths (e.g., OSPF, IS-IS, RIP)</a:t>
            </a:r>
          </a:p>
          <a:p>
            <a:pPr lvl="1"/>
            <a:r>
              <a:rPr lang="en-US" altLang="en-US" dirty="0"/>
              <a:t>Shortest-path tree rooted at each node</a:t>
            </a:r>
          </a:p>
          <a:p>
            <a:r>
              <a:rPr lang="en-US" altLang="en-US" dirty="0">
                <a:ea typeface="ＭＳ Ｐゴシック" charset="-128"/>
              </a:rPr>
              <a:t>Locally optimal paths (e.g., BGP)</a:t>
            </a:r>
          </a:p>
          <a:p>
            <a:pPr lvl="1"/>
            <a:r>
              <a:rPr lang="en-US" altLang="en-US" dirty="0"/>
              <a:t>Each node selects the best among its neighbors</a:t>
            </a:r>
          </a:p>
          <a:p>
            <a:r>
              <a:rPr lang="en-US" altLang="en-US" dirty="0"/>
              <a:t>More on this in the next lecture…</a:t>
            </a:r>
          </a:p>
        </p:txBody>
      </p:sp>
      <p:sp>
        <p:nvSpPr>
          <p:cNvPr id="7065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BB2627-B6FB-E74D-A7FC-B724B4CF780B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334" y="1690688"/>
            <a:ext cx="2292574" cy="202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1101" y="1302988"/>
            <a:ext cx="8192217" cy="910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Gill Sans MT"/>
              </a:rPr>
              <a:t>aggregate routers into regions known as</a:t>
            </a:r>
            <a:r>
              <a:rPr lang="en-US" dirty="0">
                <a:solidFill>
                  <a:srgbClr val="FF0000"/>
                </a:solidFill>
                <a:cs typeface="Gill Sans MT"/>
              </a:rPr>
              <a:t> 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“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autonomous systems</a:t>
            </a:r>
            <a:r>
              <a:rPr lang="ja-JP" altLang="en-US" dirty="0">
                <a:solidFill>
                  <a:srgbClr val="CC0000"/>
                </a:solidFill>
                <a:cs typeface="Gill Sans MT"/>
              </a:rPr>
              <a:t>”</a:t>
            </a:r>
            <a:r>
              <a:rPr lang="en-US" altLang="ja-JP" dirty="0">
                <a:solidFill>
                  <a:srgbClr val="CC0000"/>
                </a:solidFill>
                <a:cs typeface="Gill Sans MT"/>
              </a:rPr>
              <a:t> (AS) (a.k.a. “domains”)</a:t>
            </a:r>
            <a:endParaRPr lang="en-US" dirty="0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530149" y="2636396"/>
            <a:ext cx="4711684" cy="22621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US" dirty="0">
                <a:solidFill>
                  <a:srgbClr val="000090"/>
                </a:solidFill>
              </a:rPr>
              <a:t>inter-AS routing</a:t>
            </a:r>
          </a:p>
          <a:p>
            <a:r>
              <a:rPr lang="en-US" sz="2400" dirty="0"/>
              <a:t>routing among </a:t>
            </a:r>
            <a:r>
              <a:rPr lang="en-US" sz="2400" dirty="0" err="1"/>
              <a:t>AS’es</a:t>
            </a:r>
            <a:endParaRPr lang="en-US" sz="2400" dirty="0"/>
          </a:p>
          <a:p>
            <a:r>
              <a:rPr lang="en-US" sz="2400" dirty="0"/>
              <a:t>gateways perform inter-domain routing (as well as intra-domain routing)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726233" y="2540178"/>
            <a:ext cx="5718407" cy="391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ja-JP" dirty="0">
                <a:solidFill>
                  <a:srgbClr val="000090"/>
                </a:solidFill>
                <a:latin typeface="Helvetica" pitchFamily="2" charset="0"/>
                <a:cs typeface="Gill Sans MT"/>
              </a:rPr>
              <a:t>intra-AS routing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routing among hosts, routers in same AS (“network”)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latin typeface="Helvetica" pitchFamily="2" charset="0"/>
              </a:rPr>
              <a:t>all routers in AS must run </a:t>
            </a:r>
            <a:r>
              <a:rPr lang="en-US" altLang="ja-JP" sz="2400" i="1" dirty="0">
                <a:solidFill>
                  <a:srgbClr val="000090"/>
                </a:solidFill>
                <a:latin typeface="Helvetica" pitchFamily="2" charset="0"/>
              </a:rPr>
              <a:t>same</a:t>
            </a:r>
            <a:r>
              <a:rPr lang="en-US" altLang="ja-JP" sz="2400" dirty="0">
                <a:latin typeface="Helvetica" pitchFamily="2" charset="0"/>
              </a:rPr>
              <a:t> intra-domain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routers in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AS can run </a:t>
            </a:r>
            <a:r>
              <a:rPr lang="en-US" sz="2400" i="1" dirty="0">
                <a:latin typeface="Helvetica" pitchFamily="2" charset="0"/>
              </a:rPr>
              <a:t>different</a:t>
            </a:r>
            <a:r>
              <a:rPr lang="en-US" sz="2400" dirty="0">
                <a:latin typeface="Helvetica" pitchFamily="2" charset="0"/>
              </a:rPr>
              <a:t> intra-domain routing protocol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pitchFamily="2" charset="0"/>
              </a:rPr>
              <a:t>gateway router: at “edge” of its own AS, has link(s) to router(s) in other </a:t>
            </a:r>
            <a:r>
              <a:rPr lang="en-US" sz="2400" dirty="0" err="1">
                <a:latin typeface="Helvetica" pitchFamily="2" charset="0"/>
              </a:rPr>
              <a:t>AS’es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C32EC-83A8-104D-904B-F358F2B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233" y="216845"/>
            <a:ext cx="10515600" cy="1325563"/>
          </a:xfrm>
        </p:spPr>
        <p:txBody>
          <a:bodyPr/>
          <a:lstStyle/>
          <a:p>
            <a:r>
              <a:rPr lang="en-US" dirty="0"/>
              <a:t>The Internet’s approach to routing</a:t>
            </a:r>
          </a:p>
        </p:txBody>
      </p:sp>
    </p:spTree>
    <p:extLst>
      <p:ext uri="{BB962C8B-B14F-4D97-AF65-F5344CB8AC3E}">
        <p14:creationId xmlns:p14="http://schemas.microsoft.com/office/powerpoint/2010/main" val="356520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411" name="Group 2"/>
          <p:cNvGrpSpPr>
            <a:grpSpLocks/>
          </p:cNvGrpSpPr>
          <p:nvPr/>
        </p:nvGrpSpPr>
        <p:grpSpPr bwMode="auto">
          <a:xfrm>
            <a:off x="1728788" y="1254125"/>
            <a:ext cx="6178550" cy="4376738"/>
            <a:chOff x="0" y="878"/>
            <a:chExt cx="4232" cy="2968"/>
          </a:xfrm>
        </p:grpSpPr>
        <p:sp>
          <p:nvSpPr>
            <p:cNvPr id="145415" name="Freeform 3"/>
            <p:cNvSpPr>
              <a:spLocks/>
            </p:cNvSpPr>
            <p:nvPr/>
          </p:nvSpPr>
          <p:spPr bwMode="auto">
            <a:xfrm>
              <a:off x="2621" y="1050"/>
              <a:ext cx="1611" cy="1025"/>
            </a:xfrm>
            <a:custGeom>
              <a:avLst/>
              <a:gdLst>
                <a:gd name="T0" fmla="*/ 1063 w 1162"/>
                <a:gd name="T1" fmla="*/ 49351 h 543"/>
                <a:gd name="T2" fmla="*/ 6960 w 1162"/>
                <a:gd name="T3" fmla="*/ 4162 h 543"/>
                <a:gd name="T4" fmla="*/ 17785 w 1162"/>
                <a:gd name="T5" fmla="*/ 23973 h 543"/>
                <a:gd name="T6" fmla="*/ 21649 w 1162"/>
                <a:gd name="T7" fmla="*/ 72662 h 543"/>
                <a:gd name="T8" fmla="*/ 19828 w 1162"/>
                <a:gd name="T9" fmla="*/ 137161 h 543"/>
                <a:gd name="T10" fmla="*/ 11083 w 1162"/>
                <a:gd name="T11" fmla="*/ 164591 h 543"/>
                <a:gd name="T12" fmla="*/ 1657 w 1162"/>
                <a:gd name="T13" fmla="*/ 133650 h 543"/>
                <a:gd name="T14" fmla="*/ 1063 w 1162"/>
                <a:gd name="T15" fmla="*/ 49351 h 5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62"/>
                <a:gd name="T25" fmla="*/ 0 h 543"/>
                <a:gd name="T26" fmla="*/ 1162 w 1162"/>
                <a:gd name="T27" fmla="*/ 543 h 5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6" name="Freeform 4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>
                <a:gd name="T0" fmla="*/ 134 w 1198"/>
                <a:gd name="T1" fmla="*/ 270558 h 451"/>
                <a:gd name="T2" fmla="*/ 273 w 1198"/>
                <a:gd name="T3" fmla="*/ 132828 h 451"/>
                <a:gd name="T4" fmla="*/ 679 w 1198"/>
                <a:gd name="T5" fmla="*/ 73044 h 451"/>
                <a:gd name="T6" fmla="*/ 1501 w 1198"/>
                <a:gd name="T7" fmla="*/ 37135 h 451"/>
                <a:gd name="T8" fmla="*/ 1796 w 1198"/>
                <a:gd name="T9" fmla="*/ 294460 h 451"/>
                <a:gd name="T10" fmla="*/ 1350 w 1198"/>
                <a:gd name="T11" fmla="*/ 616944 h 451"/>
                <a:gd name="T12" fmla="*/ 466 w 1198"/>
                <a:gd name="T13" fmla="*/ 634874 h 451"/>
                <a:gd name="T14" fmla="*/ 54 w 1198"/>
                <a:gd name="T15" fmla="*/ 503524 h 451"/>
                <a:gd name="T16" fmla="*/ 134 w 1198"/>
                <a:gd name="T17" fmla="*/ 270558 h 45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98"/>
                <a:gd name="T28" fmla="*/ 0 h 451"/>
                <a:gd name="T29" fmla="*/ 1198 w 1198"/>
                <a:gd name="T30" fmla="*/ 451 h 45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7" name="Freeform 5"/>
            <p:cNvSpPr>
              <a:spLocks/>
            </p:cNvSpPr>
            <p:nvPr/>
          </p:nvSpPr>
          <p:spPr bwMode="auto">
            <a:xfrm>
              <a:off x="810" y="1611"/>
              <a:ext cx="2007" cy="792"/>
            </a:xfrm>
            <a:custGeom>
              <a:avLst/>
              <a:gdLst>
                <a:gd name="T0" fmla="*/ 1319 w 1583"/>
                <a:gd name="T1" fmla="*/ 862 h 682"/>
                <a:gd name="T2" fmla="*/ 3445 w 1583"/>
                <a:gd name="T3" fmla="*/ 285 h 682"/>
                <a:gd name="T4" fmla="*/ 6645 w 1583"/>
                <a:gd name="T5" fmla="*/ 77 h 682"/>
                <a:gd name="T6" fmla="*/ 9794 w 1583"/>
                <a:gd name="T7" fmla="*/ 744 h 682"/>
                <a:gd name="T8" fmla="*/ 13238 w 1583"/>
                <a:gd name="T9" fmla="*/ 1642 h 682"/>
                <a:gd name="T10" fmla="*/ 10773 w 1583"/>
                <a:gd name="T11" fmla="*/ 2476 h 682"/>
                <a:gd name="T12" fmla="*/ 5844 w 1583"/>
                <a:gd name="T13" fmla="*/ 2523 h 682"/>
                <a:gd name="T14" fmla="*/ 751 w 1583"/>
                <a:gd name="T15" fmla="*/ 2291 h 682"/>
                <a:gd name="T16" fmla="*/ 1319 w 1583"/>
                <a:gd name="T17" fmla="*/ 862 h 68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583"/>
                <a:gd name="T28" fmla="*/ 0 h 682"/>
                <a:gd name="T29" fmla="*/ 1583 w 1583"/>
                <a:gd name="T30" fmla="*/ 682 h 68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8" name="Oval 6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19" name="Line 7"/>
            <p:cNvSpPr>
              <a:spLocks noChangeShapeType="1"/>
            </p:cNvSpPr>
            <p:nvPr/>
          </p:nvSpPr>
          <p:spPr bwMode="auto">
            <a:xfrm>
              <a:off x="261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0" name="Line 8"/>
            <p:cNvSpPr>
              <a:spLocks noChangeShapeType="1"/>
            </p:cNvSpPr>
            <p:nvPr/>
          </p:nvSpPr>
          <p:spPr bwMode="auto">
            <a:xfrm>
              <a:off x="574" y="1603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1" name="Rectangle 9"/>
            <p:cNvSpPr>
              <a:spLocks noChangeArrowheads="1"/>
            </p:cNvSpPr>
            <p:nvPr/>
          </p:nvSpPr>
          <p:spPr bwMode="auto">
            <a:xfrm>
              <a:off x="261" y="1603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2" name="Oval 10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3" name="Rectangle 11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4" name="Text Box 12"/>
            <p:cNvSpPr txBox="1">
              <a:spLocks noChangeArrowheads="1"/>
            </p:cNvSpPr>
            <p:nvPr/>
          </p:nvSpPr>
          <p:spPr bwMode="auto">
            <a:xfrm>
              <a:off x="259" y="1492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3b</a:t>
              </a:r>
              <a:endParaRPr lang="en-US"/>
            </a:p>
          </p:txBody>
        </p:sp>
        <p:sp>
          <p:nvSpPr>
            <p:cNvPr id="145425" name="Oval 13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6" name="Line 14"/>
            <p:cNvSpPr>
              <a:spLocks noChangeShapeType="1"/>
            </p:cNvSpPr>
            <p:nvPr/>
          </p:nvSpPr>
          <p:spPr bwMode="auto">
            <a:xfrm>
              <a:off x="1479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7" name="Line 15"/>
            <p:cNvSpPr>
              <a:spLocks noChangeShapeType="1"/>
            </p:cNvSpPr>
            <p:nvPr/>
          </p:nvSpPr>
          <p:spPr bwMode="auto">
            <a:xfrm>
              <a:off x="1792" y="2209"/>
              <a:ext cx="0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Rectangle 16"/>
            <p:cNvSpPr>
              <a:spLocks noChangeArrowheads="1"/>
            </p:cNvSpPr>
            <p:nvPr/>
          </p:nvSpPr>
          <p:spPr bwMode="auto">
            <a:xfrm>
              <a:off x="1479" y="2209"/>
              <a:ext cx="310" cy="51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29" name="Oval 17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30" name="Group 18"/>
            <p:cNvGrpSpPr>
              <a:grpSpLocks/>
            </p:cNvGrpSpPr>
            <p:nvPr/>
          </p:nvGrpSpPr>
          <p:grpSpPr bwMode="auto">
            <a:xfrm>
              <a:off x="1478" y="2092"/>
              <a:ext cx="321" cy="269"/>
              <a:chOff x="2897" y="2425"/>
              <a:chExt cx="323" cy="269"/>
            </a:xfrm>
          </p:grpSpPr>
          <p:sp>
            <p:nvSpPr>
              <p:cNvPr id="145533" name="Rectangle 1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4" name="Text Box 20"/>
              <p:cNvSpPr txBox="1">
                <a:spLocks noChangeArrowheads="1"/>
              </p:cNvSpPr>
              <p:nvPr/>
            </p:nvSpPr>
            <p:spPr bwMode="auto">
              <a:xfrm>
                <a:off x="2897" y="2425"/>
                <a:ext cx="323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145431" name="Oval 21"/>
            <p:cNvSpPr>
              <a:spLocks noChangeArrowheads="1"/>
            </p:cNvSpPr>
            <p:nvPr/>
          </p:nvSpPr>
          <p:spPr bwMode="auto">
            <a:xfrm>
              <a:off x="822" y="1478"/>
              <a:ext cx="313" cy="8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Line 22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3" name="Line 23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Rectangle 24"/>
            <p:cNvSpPr>
              <a:spLocks noChangeArrowheads="1"/>
            </p:cNvSpPr>
            <p:nvPr/>
          </p:nvSpPr>
          <p:spPr bwMode="auto">
            <a:xfrm>
              <a:off x="822" y="1471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35" name="Oval 25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Rectangle 26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7" name="Text Box 27"/>
            <p:cNvSpPr txBox="1">
              <a:spLocks noChangeArrowheads="1"/>
            </p:cNvSpPr>
            <p:nvPr/>
          </p:nvSpPr>
          <p:spPr bwMode="auto">
            <a:xfrm>
              <a:off x="821" y="135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3a</a:t>
              </a:r>
              <a:endParaRPr lang="en-US"/>
            </a:p>
          </p:txBody>
        </p:sp>
        <p:sp>
          <p:nvSpPr>
            <p:cNvPr id="145438" name="Oval 28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9" name="Line 29"/>
            <p:cNvSpPr>
              <a:spLocks noChangeShapeType="1"/>
            </p:cNvSpPr>
            <p:nvPr/>
          </p:nvSpPr>
          <p:spPr bwMode="auto">
            <a:xfrm>
              <a:off x="1443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Line 30"/>
            <p:cNvSpPr>
              <a:spLocks noChangeShapeType="1"/>
            </p:cNvSpPr>
            <p:nvPr/>
          </p:nvSpPr>
          <p:spPr bwMode="auto">
            <a:xfrm>
              <a:off x="1756" y="1814"/>
              <a:ext cx="0" cy="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1" name="Rectangle 31"/>
            <p:cNvSpPr>
              <a:spLocks noChangeArrowheads="1"/>
            </p:cNvSpPr>
            <p:nvPr/>
          </p:nvSpPr>
          <p:spPr bwMode="auto">
            <a:xfrm>
              <a:off x="1443" y="1814"/>
              <a:ext cx="310" cy="4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42" name="Oval 32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43" name="Group 33"/>
            <p:cNvGrpSpPr>
              <a:grpSpLocks/>
            </p:cNvGrpSpPr>
            <p:nvPr/>
          </p:nvGrpSpPr>
          <p:grpSpPr bwMode="auto">
            <a:xfrm>
              <a:off x="1445" y="1696"/>
              <a:ext cx="310" cy="270"/>
              <a:chOff x="2899" y="2425"/>
              <a:chExt cx="319" cy="270"/>
            </a:xfrm>
          </p:grpSpPr>
          <p:sp>
            <p:nvSpPr>
              <p:cNvPr id="145531" name="Rectangle 3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2" name="Text Box 35"/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9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145444" name="Line 36"/>
            <p:cNvSpPr>
              <a:spLocks noChangeShapeType="1"/>
            </p:cNvSpPr>
            <p:nvPr/>
          </p:nvSpPr>
          <p:spPr bwMode="auto">
            <a:xfrm>
              <a:off x="3238" y="1632"/>
              <a:ext cx="308" cy="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5" name="Line 37"/>
            <p:cNvSpPr>
              <a:spLocks noChangeShapeType="1"/>
            </p:cNvSpPr>
            <p:nvPr/>
          </p:nvSpPr>
          <p:spPr bwMode="auto">
            <a:xfrm>
              <a:off x="3562" y="1556"/>
              <a:ext cx="91" cy="1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6" name="Line 38"/>
            <p:cNvSpPr>
              <a:spLocks noChangeShapeType="1"/>
            </p:cNvSpPr>
            <p:nvPr/>
          </p:nvSpPr>
          <p:spPr bwMode="auto">
            <a:xfrm flipV="1">
              <a:off x="3170" y="1512"/>
              <a:ext cx="114" cy="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7" name="Freeform 39"/>
            <p:cNvSpPr>
              <a:spLocks/>
            </p:cNvSpPr>
            <p:nvPr/>
          </p:nvSpPr>
          <p:spPr bwMode="auto">
            <a:xfrm>
              <a:off x="1790" y="2146"/>
              <a:ext cx="264" cy="82"/>
            </a:xfrm>
            <a:custGeom>
              <a:avLst/>
              <a:gdLst>
                <a:gd name="T0" fmla="*/ 0 w 264"/>
                <a:gd name="T1" fmla="*/ 82 h 82"/>
                <a:gd name="T2" fmla="*/ 264 w 264"/>
                <a:gd name="T3" fmla="*/ 0 h 82"/>
                <a:gd name="T4" fmla="*/ 0 60000 65536"/>
                <a:gd name="T5" fmla="*/ 0 60000 65536"/>
                <a:gd name="T6" fmla="*/ 0 w 264"/>
                <a:gd name="T7" fmla="*/ 0 h 82"/>
                <a:gd name="T8" fmla="*/ 264 w 2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64" h="82">
                  <a:moveTo>
                    <a:pt x="0" y="82"/>
                  </a:moveTo>
                  <a:lnTo>
                    <a:pt x="26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8" name="Freeform 40"/>
            <p:cNvSpPr>
              <a:spLocks/>
            </p:cNvSpPr>
            <p:nvPr/>
          </p:nvSpPr>
          <p:spPr bwMode="auto">
            <a:xfrm>
              <a:off x="1330" y="2110"/>
              <a:ext cx="152" cy="118"/>
            </a:xfrm>
            <a:custGeom>
              <a:avLst/>
              <a:gdLst>
                <a:gd name="T0" fmla="*/ 0 w 152"/>
                <a:gd name="T1" fmla="*/ 0 h 118"/>
                <a:gd name="T2" fmla="*/ 152 w 152"/>
                <a:gd name="T3" fmla="*/ 118 h 118"/>
                <a:gd name="T4" fmla="*/ 0 60000 65536"/>
                <a:gd name="T5" fmla="*/ 0 60000 65536"/>
                <a:gd name="T6" fmla="*/ 0 w 152"/>
                <a:gd name="T7" fmla="*/ 0 h 118"/>
                <a:gd name="T8" fmla="*/ 152 w 152"/>
                <a:gd name="T9" fmla="*/ 118 h 11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2" h="118">
                  <a:moveTo>
                    <a:pt x="0" y="0"/>
                  </a:moveTo>
                  <a:lnTo>
                    <a:pt x="152" y="11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9" name="Freeform 41"/>
            <p:cNvSpPr>
              <a:spLocks/>
            </p:cNvSpPr>
            <p:nvPr/>
          </p:nvSpPr>
          <p:spPr bwMode="auto">
            <a:xfrm>
              <a:off x="1454" y="2040"/>
              <a:ext cx="564" cy="82"/>
            </a:xfrm>
            <a:custGeom>
              <a:avLst/>
              <a:gdLst>
                <a:gd name="T0" fmla="*/ 0 w 564"/>
                <a:gd name="T1" fmla="*/ 0 h 82"/>
                <a:gd name="T2" fmla="*/ 564 w 564"/>
                <a:gd name="T3" fmla="*/ 82 h 82"/>
                <a:gd name="T4" fmla="*/ 0 60000 65536"/>
                <a:gd name="T5" fmla="*/ 0 60000 65536"/>
                <a:gd name="T6" fmla="*/ 0 w 564"/>
                <a:gd name="T7" fmla="*/ 0 h 82"/>
                <a:gd name="T8" fmla="*/ 564 w 564"/>
                <a:gd name="T9" fmla="*/ 82 h 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4" h="82">
                  <a:moveTo>
                    <a:pt x="0" y="0"/>
                  </a:moveTo>
                  <a:lnTo>
                    <a:pt x="564" y="82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0" name="Freeform 42"/>
            <p:cNvSpPr>
              <a:spLocks/>
            </p:cNvSpPr>
            <p:nvPr/>
          </p:nvSpPr>
          <p:spPr bwMode="auto">
            <a:xfrm>
              <a:off x="1392" y="1878"/>
              <a:ext cx="76" cy="94"/>
            </a:xfrm>
            <a:custGeom>
              <a:avLst/>
              <a:gdLst>
                <a:gd name="T0" fmla="*/ 0 w 76"/>
                <a:gd name="T1" fmla="*/ 94 h 94"/>
                <a:gd name="T2" fmla="*/ 76 w 76"/>
                <a:gd name="T3" fmla="*/ 0 h 94"/>
                <a:gd name="T4" fmla="*/ 0 60000 65536"/>
                <a:gd name="T5" fmla="*/ 0 60000 65536"/>
                <a:gd name="T6" fmla="*/ 0 w 76"/>
                <a:gd name="T7" fmla="*/ 0 h 94"/>
                <a:gd name="T8" fmla="*/ 76 w 76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6" h="94">
                  <a:moveTo>
                    <a:pt x="0" y="94"/>
                  </a:moveTo>
                  <a:lnTo>
                    <a:pt x="76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1" name="Freeform 43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>
                <a:gd name="T0" fmla="*/ 0 w 252"/>
                <a:gd name="T1" fmla="*/ 114 h 114"/>
                <a:gd name="T2" fmla="*/ 252 w 252"/>
                <a:gd name="T3" fmla="*/ 0 h 114"/>
                <a:gd name="T4" fmla="*/ 0 60000 65536"/>
                <a:gd name="T5" fmla="*/ 0 60000 65536"/>
                <a:gd name="T6" fmla="*/ 0 w 252"/>
                <a:gd name="T7" fmla="*/ 0 h 114"/>
                <a:gd name="T8" fmla="*/ 252 w 252"/>
                <a:gd name="T9" fmla="*/ 114 h 1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2" name="Freeform 44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>
                <a:gd name="T0" fmla="*/ 0 w 444"/>
                <a:gd name="T1" fmla="*/ 0 h 258"/>
                <a:gd name="T2" fmla="*/ 444 w 444"/>
                <a:gd name="T3" fmla="*/ 258 h 258"/>
                <a:gd name="T4" fmla="*/ 0 60000 65536"/>
                <a:gd name="T5" fmla="*/ 0 60000 65536"/>
                <a:gd name="T6" fmla="*/ 0 w 444"/>
                <a:gd name="T7" fmla="*/ 0 h 258"/>
                <a:gd name="T8" fmla="*/ 444 w 444"/>
                <a:gd name="T9" fmla="*/ 258 h 2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3" name="Freeform 45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>
                <a:gd name="T0" fmla="*/ 0 w 654"/>
                <a:gd name="T1" fmla="*/ 420 h 420"/>
                <a:gd name="T2" fmla="*/ 654 w 654"/>
                <a:gd name="T3" fmla="*/ 0 h 420"/>
                <a:gd name="T4" fmla="*/ 0 60000 65536"/>
                <a:gd name="T5" fmla="*/ 0 60000 65536"/>
                <a:gd name="T6" fmla="*/ 0 w 654"/>
                <a:gd name="T7" fmla="*/ 0 h 420"/>
                <a:gd name="T8" fmla="*/ 654 w 654"/>
                <a:gd name="T9" fmla="*/ 420 h 4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4" name="Oval 46"/>
            <p:cNvSpPr>
              <a:spLocks noChangeArrowheads="1"/>
            </p:cNvSpPr>
            <p:nvPr/>
          </p:nvSpPr>
          <p:spPr bwMode="auto">
            <a:xfrm>
              <a:off x="2925" y="1617"/>
              <a:ext cx="313" cy="82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5" name="Line 47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6" name="Line 48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7" name="Rectangle 49"/>
            <p:cNvSpPr>
              <a:spLocks noChangeArrowheads="1"/>
            </p:cNvSpPr>
            <p:nvPr/>
          </p:nvSpPr>
          <p:spPr bwMode="auto">
            <a:xfrm>
              <a:off x="2925" y="1609"/>
              <a:ext cx="310" cy="5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58" name="Oval 50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59" name="Rectangle 51"/>
            <p:cNvSpPr>
              <a:spLocks noChangeArrowheads="1"/>
            </p:cNvSpPr>
            <p:nvPr/>
          </p:nvSpPr>
          <p:spPr bwMode="auto">
            <a:xfrm>
              <a:off x="3009" y="1563"/>
              <a:ext cx="141" cy="1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0" name="Text Box 52"/>
            <p:cNvSpPr txBox="1">
              <a:spLocks noChangeArrowheads="1"/>
            </p:cNvSpPr>
            <p:nvPr/>
          </p:nvSpPr>
          <p:spPr bwMode="auto">
            <a:xfrm>
              <a:off x="2923" y="1498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2a</a:t>
              </a:r>
              <a:endParaRPr lang="en-US"/>
            </a:p>
          </p:txBody>
        </p:sp>
        <p:sp>
          <p:nvSpPr>
            <p:cNvPr id="145461" name="Text Box 53"/>
            <p:cNvSpPr txBox="1">
              <a:spLocks noChangeArrowheads="1"/>
            </p:cNvSpPr>
            <p:nvPr/>
          </p:nvSpPr>
          <p:spPr bwMode="auto">
            <a:xfrm>
              <a:off x="597" y="1585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AS3</a:t>
              </a:r>
              <a:endParaRPr lang="en-US" sz="1800"/>
            </a:p>
          </p:txBody>
        </p:sp>
        <p:sp>
          <p:nvSpPr>
            <p:cNvPr id="145462" name="Text Box 54"/>
            <p:cNvSpPr txBox="1">
              <a:spLocks noChangeArrowheads="1"/>
            </p:cNvSpPr>
            <p:nvPr/>
          </p:nvSpPr>
          <p:spPr bwMode="auto">
            <a:xfrm>
              <a:off x="2380" y="2042"/>
              <a:ext cx="4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2000"/>
                <a:t>AS1</a:t>
              </a:r>
              <a:endParaRPr lang="en-US" sz="1800"/>
            </a:p>
          </p:txBody>
        </p:sp>
        <p:sp>
          <p:nvSpPr>
            <p:cNvPr id="145463" name="Text Box 55"/>
            <p:cNvSpPr txBox="1">
              <a:spLocks noChangeArrowheads="1"/>
            </p:cNvSpPr>
            <p:nvPr/>
          </p:nvSpPr>
          <p:spPr bwMode="auto">
            <a:xfrm>
              <a:off x="3207" y="1787"/>
              <a:ext cx="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AS2</a:t>
              </a:r>
            </a:p>
          </p:txBody>
        </p:sp>
        <p:sp>
          <p:nvSpPr>
            <p:cNvPr id="145464" name="Oval 56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5" name="Line 57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6" name="Line 58"/>
            <p:cNvSpPr>
              <a:spLocks noChangeShapeType="1"/>
            </p:cNvSpPr>
            <p:nvPr/>
          </p:nvSpPr>
          <p:spPr bwMode="auto">
            <a:xfrm>
              <a:off x="1451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7" name="Rectangle 59"/>
            <p:cNvSpPr>
              <a:spLocks noChangeArrowheads="1"/>
            </p:cNvSpPr>
            <p:nvPr/>
          </p:nvSpPr>
          <p:spPr bwMode="auto">
            <a:xfrm>
              <a:off x="1137" y="2023"/>
              <a:ext cx="310" cy="4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5468" name="Oval 60"/>
            <p:cNvSpPr>
              <a:spLocks noChangeArrowheads="1"/>
            </p:cNvSpPr>
            <p:nvPr/>
          </p:nvSpPr>
          <p:spPr bwMode="auto">
            <a:xfrm>
              <a:off x="1134" y="1969"/>
              <a:ext cx="313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69" name="Rectangle 61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0" name="Text Box 62"/>
            <p:cNvSpPr txBox="1">
              <a:spLocks noChangeArrowheads="1"/>
            </p:cNvSpPr>
            <p:nvPr/>
          </p:nvSpPr>
          <p:spPr bwMode="auto">
            <a:xfrm>
              <a:off x="1137" y="1909"/>
              <a:ext cx="3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/>
                <a:t>1a</a:t>
              </a:r>
              <a:endParaRPr lang="en-US"/>
            </a:p>
          </p:txBody>
        </p:sp>
        <p:grpSp>
          <p:nvGrpSpPr>
            <p:cNvPr id="145471" name="Group 63"/>
            <p:cNvGrpSpPr>
              <a:grpSpLocks/>
            </p:cNvGrpSpPr>
            <p:nvPr/>
          </p:nvGrpSpPr>
          <p:grpSpPr bwMode="auto">
            <a:xfrm>
              <a:off x="3270" y="1384"/>
              <a:ext cx="316" cy="269"/>
              <a:chOff x="4320" y="1936"/>
              <a:chExt cx="316" cy="269"/>
            </a:xfrm>
          </p:grpSpPr>
          <p:sp>
            <p:nvSpPr>
              <p:cNvPr id="145524" name="Oval 64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5" name="Line 65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6" name="Line 66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7" name="Rectangle 67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8" name="Oval 68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9" name="Rectangle 69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30" name="Text Box 70"/>
              <p:cNvSpPr txBox="1">
                <a:spLocks noChangeArrowheads="1"/>
              </p:cNvSpPr>
              <p:nvPr/>
            </p:nvSpPr>
            <p:spPr bwMode="auto">
              <a:xfrm>
                <a:off x="4325" y="1936"/>
                <a:ext cx="31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2c</a:t>
                </a:r>
                <a:endParaRPr lang="en-US"/>
              </a:p>
            </p:txBody>
          </p:sp>
        </p:grpSp>
        <p:grpSp>
          <p:nvGrpSpPr>
            <p:cNvPr id="145472" name="Group 71"/>
            <p:cNvGrpSpPr>
              <a:grpSpLocks/>
            </p:cNvGrpSpPr>
            <p:nvPr/>
          </p:nvGrpSpPr>
          <p:grpSpPr bwMode="auto">
            <a:xfrm>
              <a:off x="3546" y="1606"/>
              <a:ext cx="321" cy="269"/>
              <a:chOff x="4596" y="2158"/>
              <a:chExt cx="321" cy="269"/>
            </a:xfrm>
          </p:grpSpPr>
          <p:sp>
            <p:nvSpPr>
              <p:cNvPr id="145517" name="Oval 72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8" name="Line 73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9" name="Line 74"/>
              <p:cNvSpPr>
                <a:spLocks noChangeShapeType="1"/>
              </p:cNvSpPr>
              <p:nvPr/>
            </p:nvSpPr>
            <p:spPr bwMode="auto">
              <a:xfrm>
                <a:off x="4910" y="2269"/>
                <a:ext cx="0" cy="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0" name="Rectangle 75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51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21" name="Oval 76"/>
              <p:cNvSpPr>
                <a:spLocks noChangeArrowheads="1"/>
              </p:cNvSpPr>
              <p:nvPr/>
            </p:nvSpPr>
            <p:spPr bwMode="auto">
              <a:xfrm>
                <a:off x="4596" y="2208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2" name="Rectangle 77"/>
              <p:cNvSpPr>
                <a:spLocks noChangeArrowheads="1"/>
              </p:cNvSpPr>
              <p:nvPr/>
            </p:nvSpPr>
            <p:spPr bwMode="auto">
              <a:xfrm>
                <a:off x="4683" y="2221"/>
                <a:ext cx="141" cy="11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23" name="Text Box 78"/>
              <p:cNvSpPr txBox="1">
                <a:spLocks noChangeArrowheads="1"/>
              </p:cNvSpPr>
              <p:nvPr/>
            </p:nvSpPr>
            <p:spPr bwMode="auto">
              <a:xfrm>
                <a:off x="4598" y="2158"/>
                <a:ext cx="31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2b</a:t>
                </a:r>
                <a:endParaRPr lang="en-US"/>
              </a:p>
            </p:txBody>
          </p:sp>
        </p:grpSp>
        <p:grpSp>
          <p:nvGrpSpPr>
            <p:cNvPr id="145473" name="Group 79"/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015" y="1976"/>
              <a:chExt cx="321" cy="269"/>
            </a:xfrm>
          </p:grpSpPr>
          <p:sp>
            <p:nvSpPr>
              <p:cNvPr id="145509" name="Oval 8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0" name="Line 81"/>
              <p:cNvSpPr>
                <a:spLocks noChangeShapeType="1"/>
              </p:cNvSpPr>
              <p:nvPr/>
            </p:nvSpPr>
            <p:spPr bwMode="auto">
              <a:xfrm>
                <a:off x="2019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1" name="Line 82"/>
              <p:cNvSpPr>
                <a:spLocks noChangeShapeType="1"/>
              </p:cNvSpPr>
              <p:nvPr/>
            </p:nvSpPr>
            <p:spPr bwMode="auto">
              <a:xfrm>
                <a:off x="2330" y="209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12" name="Rectangle 83"/>
              <p:cNvSpPr>
                <a:spLocks noChangeArrowheads="1"/>
              </p:cNvSpPr>
              <p:nvPr/>
            </p:nvSpPr>
            <p:spPr bwMode="auto">
              <a:xfrm>
                <a:off x="2019" y="2097"/>
                <a:ext cx="310" cy="47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13" name="Oval 84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14" name="Group 85"/>
              <p:cNvGrpSpPr>
                <a:grpSpLocks/>
              </p:cNvGrpSpPr>
              <p:nvPr/>
            </p:nvGrpSpPr>
            <p:grpSpPr bwMode="auto">
              <a:xfrm>
                <a:off x="2015" y="1976"/>
                <a:ext cx="321" cy="269"/>
                <a:chOff x="2894" y="2425"/>
                <a:chExt cx="328" cy="269"/>
              </a:xfrm>
            </p:grpSpPr>
            <p:sp>
              <p:nvSpPr>
                <p:cNvPr id="145515" name="Rectangle 8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1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894" y="2425"/>
                  <a:ext cx="328" cy="2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1b</a:t>
                  </a:r>
                  <a:endParaRPr lang="en-US"/>
                </a:p>
              </p:txBody>
            </p:sp>
          </p:grpSp>
        </p:grpSp>
        <p:sp>
          <p:nvSpPr>
            <p:cNvPr id="145474" name="Freeform 88"/>
            <p:cNvSpPr>
              <a:spLocks/>
            </p:cNvSpPr>
            <p:nvPr/>
          </p:nvSpPr>
          <p:spPr bwMode="auto">
            <a:xfrm>
              <a:off x="1457" y="2302"/>
              <a:ext cx="1848" cy="414"/>
            </a:xfrm>
            <a:custGeom>
              <a:avLst/>
              <a:gdLst>
                <a:gd name="T0" fmla="*/ 0 w 1848"/>
                <a:gd name="T1" fmla="*/ 414 h 414"/>
                <a:gd name="T2" fmla="*/ 84 w 1848"/>
                <a:gd name="T3" fmla="*/ 0 h 414"/>
                <a:gd name="T4" fmla="*/ 384 w 1848"/>
                <a:gd name="T5" fmla="*/ 6 h 414"/>
                <a:gd name="T6" fmla="*/ 1848 w 1848"/>
                <a:gd name="T7" fmla="*/ 414 h 414"/>
                <a:gd name="T8" fmla="*/ 0 w 1848"/>
                <a:gd name="T9" fmla="*/ 414 h 4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48"/>
                <a:gd name="T16" fmla="*/ 0 h 414"/>
                <a:gd name="T17" fmla="*/ 1848 w 1848"/>
                <a:gd name="T18" fmla="*/ 414 h 4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48" h="414">
                  <a:moveTo>
                    <a:pt x="0" y="414"/>
                  </a:moveTo>
                  <a:lnTo>
                    <a:pt x="84" y="0"/>
                  </a:lnTo>
                  <a:lnTo>
                    <a:pt x="384" y="6"/>
                  </a:lnTo>
                  <a:lnTo>
                    <a:pt x="1848" y="414"/>
                  </a:lnTo>
                  <a:lnTo>
                    <a:pt x="0" y="414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5F5F5F"/>
                </a:gs>
              </a:gsLst>
              <a:lin ang="5400000" scaled="1"/>
            </a:gradFill>
            <a:ln w="9525" cap="flat" cmpd="sng">
              <a:solidFill>
                <a:srgbClr val="DDDDDD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75" name="Rectangle 89"/>
            <p:cNvSpPr>
              <a:spLocks noChangeArrowheads="1"/>
            </p:cNvSpPr>
            <p:nvPr/>
          </p:nvSpPr>
          <p:spPr bwMode="auto">
            <a:xfrm>
              <a:off x="1462" y="2729"/>
              <a:ext cx="1833" cy="11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5476" name="Group 90"/>
            <p:cNvGrpSpPr>
              <a:grpSpLocks/>
            </p:cNvGrpSpPr>
            <p:nvPr/>
          </p:nvGrpSpPr>
          <p:grpSpPr bwMode="auto">
            <a:xfrm>
              <a:off x="1578" y="2818"/>
              <a:ext cx="736" cy="479"/>
              <a:chOff x="1595" y="2898"/>
              <a:chExt cx="736" cy="479"/>
            </a:xfrm>
          </p:grpSpPr>
          <p:sp>
            <p:nvSpPr>
              <p:cNvPr id="145507" name="Oval 91"/>
              <p:cNvSpPr>
                <a:spLocks noChangeArrowheads="1"/>
              </p:cNvSpPr>
              <p:nvPr/>
            </p:nvSpPr>
            <p:spPr bwMode="auto">
              <a:xfrm>
                <a:off x="1595" y="2898"/>
                <a:ext cx="736" cy="479"/>
              </a:xfrm>
              <a:prstGeom prst="ellips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8" name="Text Box 92"/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Intra-AS</a:t>
                </a:r>
              </a:p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Routing </a:t>
                </a:r>
              </a:p>
              <a:p>
                <a:pPr eaLnBrk="1" hangingPunct="1"/>
                <a:r>
                  <a:rPr lang="en-US" sz="1200" dirty="0">
                    <a:solidFill>
                      <a:srgbClr val="000099"/>
                    </a:solidFill>
                    <a:latin typeface="Helvetica" pitchFamily="2" charset="0"/>
                  </a:rPr>
                  <a:t>algorithm</a:t>
                </a:r>
              </a:p>
            </p:txBody>
          </p:sp>
        </p:grpSp>
        <p:grpSp>
          <p:nvGrpSpPr>
            <p:cNvPr id="145477" name="Group 93"/>
            <p:cNvGrpSpPr>
              <a:grpSpLocks/>
            </p:cNvGrpSpPr>
            <p:nvPr/>
          </p:nvGrpSpPr>
          <p:grpSpPr bwMode="auto">
            <a:xfrm>
              <a:off x="2402" y="2828"/>
              <a:ext cx="736" cy="477"/>
              <a:chOff x="2402" y="2828"/>
              <a:chExt cx="736" cy="477"/>
            </a:xfrm>
          </p:grpSpPr>
          <p:sp>
            <p:nvSpPr>
              <p:cNvPr id="145505" name="Oval 94"/>
              <p:cNvSpPr>
                <a:spLocks noChangeArrowheads="1"/>
              </p:cNvSpPr>
              <p:nvPr/>
            </p:nvSpPr>
            <p:spPr bwMode="auto">
              <a:xfrm>
                <a:off x="2402" y="2828"/>
                <a:ext cx="736" cy="477"/>
              </a:xfrm>
              <a:prstGeom prst="ellips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6" name="Text Box 95"/>
              <p:cNvSpPr txBox="1">
                <a:spLocks noChangeArrowheads="1"/>
              </p:cNvSpPr>
              <p:nvPr/>
            </p:nvSpPr>
            <p:spPr bwMode="auto">
              <a:xfrm>
                <a:off x="2539" y="2862"/>
                <a:ext cx="558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Inter-AS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Routing </a:t>
                </a:r>
              </a:p>
              <a:p>
                <a:pPr eaLnBrk="1" hangingPunct="1"/>
                <a:r>
                  <a:rPr lang="en-US" sz="1200">
                    <a:solidFill>
                      <a:srgbClr val="FF0000"/>
                    </a:solidFill>
                    <a:latin typeface="Helvetica" pitchFamily="2" charset="0"/>
                  </a:rPr>
                  <a:t>algorithm</a:t>
                </a:r>
              </a:p>
            </p:txBody>
          </p:sp>
        </p:grpSp>
        <p:sp>
          <p:nvSpPr>
            <p:cNvPr id="145478" name="Rectangle 96"/>
            <p:cNvSpPr>
              <a:spLocks noChangeArrowheads="1"/>
            </p:cNvSpPr>
            <p:nvPr/>
          </p:nvSpPr>
          <p:spPr bwMode="auto">
            <a:xfrm>
              <a:off x="1932" y="3447"/>
              <a:ext cx="780" cy="2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sz="1400">
                  <a:latin typeface="Helvetica" pitchFamily="2" charset="0"/>
                </a:rPr>
                <a:t>Forwarding</a:t>
              </a:r>
            </a:p>
            <a:p>
              <a:pPr algn="ctr" eaLnBrk="1" hangingPunct="1"/>
              <a:r>
                <a:rPr lang="en-US" sz="1400">
                  <a:latin typeface="Helvetica" pitchFamily="2" charset="0"/>
                </a:rPr>
                <a:t>table</a:t>
              </a:r>
            </a:p>
          </p:txBody>
        </p:sp>
        <p:sp>
          <p:nvSpPr>
            <p:cNvPr id="145479" name="Freeform 97"/>
            <p:cNvSpPr>
              <a:spLocks/>
            </p:cNvSpPr>
            <p:nvPr/>
          </p:nvSpPr>
          <p:spPr bwMode="auto">
            <a:xfrm>
              <a:off x="1648" y="3217"/>
              <a:ext cx="275" cy="345"/>
            </a:xfrm>
            <a:custGeom>
              <a:avLst/>
              <a:gdLst>
                <a:gd name="T0" fmla="*/ 0 w 275"/>
                <a:gd name="T1" fmla="*/ 0 h 345"/>
                <a:gd name="T2" fmla="*/ 71 w 275"/>
                <a:gd name="T3" fmla="*/ 230 h 345"/>
                <a:gd name="T4" fmla="*/ 275 w 275"/>
                <a:gd name="T5" fmla="*/ 345 h 345"/>
                <a:gd name="T6" fmla="*/ 0 60000 65536"/>
                <a:gd name="T7" fmla="*/ 0 60000 65536"/>
                <a:gd name="T8" fmla="*/ 0 60000 65536"/>
                <a:gd name="T9" fmla="*/ 0 w 275"/>
                <a:gd name="T10" fmla="*/ 0 h 345"/>
                <a:gd name="T11" fmla="*/ 275 w 275"/>
                <a:gd name="T12" fmla="*/ 345 h 3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5" h="345">
                  <a:moveTo>
                    <a:pt x="0" y="0"/>
                  </a:moveTo>
                  <a:cubicBezTo>
                    <a:pt x="12" y="86"/>
                    <a:pt x="25" y="173"/>
                    <a:pt x="71" y="230"/>
                  </a:cubicBezTo>
                  <a:cubicBezTo>
                    <a:pt x="117" y="287"/>
                    <a:pt x="241" y="326"/>
                    <a:pt x="275" y="345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0" name="Freeform 98"/>
            <p:cNvSpPr>
              <a:spLocks/>
            </p:cNvSpPr>
            <p:nvPr/>
          </p:nvSpPr>
          <p:spPr bwMode="auto">
            <a:xfrm>
              <a:off x="2712" y="3217"/>
              <a:ext cx="354" cy="372"/>
            </a:xfrm>
            <a:custGeom>
              <a:avLst/>
              <a:gdLst>
                <a:gd name="T0" fmla="*/ 354 w 354"/>
                <a:gd name="T1" fmla="*/ 0 h 372"/>
                <a:gd name="T2" fmla="*/ 248 w 354"/>
                <a:gd name="T3" fmla="*/ 274 h 372"/>
                <a:gd name="T4" fmla="*/ 0 w 354"/>
                <a:gd name="T5" fmla="*/ 372 h 372"/>
                <a:gd name="T6" fmla="*/ 0 60000 65536"/>
                <a:gd name="T7" fmla="*/ 0 60000 65536"/>
                <a:gd name="T8" fmla="*/ 0 60000 65536"/>
                <a:gd name="T9" fmla="*/ 0 w 354"/>
                <a:gd name="T10" fmla="*/ 0 h 372"/>
                <a:gd name="T11" fmla="*/ 354 w 354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4" h="372">
                  <a:moveTo>
                    <a:pt x="354" y="0"/>
                  </a:moveTo>
                  <a:cubicBezTo>
                    <a:pt x="330" y="106"/>
                    <a:pt x="307" y="212"/>
                    <a:pt x="248" y="274"/>
                  </a:cubicBezTo>
                  <a:cubicBezTo>
                    <a:pt x="189" y="336"/>
                    <a:pt x="41" y="354"/>
                    <a:pt x="0" y="372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5481" name="Group 99"/>
            <p:cNvGrpSpPr>
              <a:grpSpLocks/>
            </p:cNvGrpSpPr>
            <p:nvPr/>
          </p:nvGrpSpPr>
          <p:grpSpPr bwMode="auto">
            <a:xfrm>
              <a:off x="419" y="1222"/>
              <a:ext cx="316" cy="271"/>
              <a:chOff x="2016" y="1976"/>
              <a:chExt cx="316" cy="271"/>
            </a:xfrm>
          </p:grpSpPr>
          <p:sp>
            <p:nvSpPr>
              <p:cNvPr id="145497" name="Oval 100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8" name="Line 101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499" name="Line 102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500" name="Rectangle 103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50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501" name="Oval 104"/>
              <p:cNvSpPr>
                <a:spLocks noChangeArrowheads="1"/>
              </p:cNvSpPr>
              <p:nvPr/>
            </p:nvSpPr>
            <p:spPr bwMode="auto">
              <a:xfrm>
                <a:off x="2016" y="2037"/>
                <a:ext cx="313" cy="94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5502" name="Group 105"/>
              <p:cNvGrpSpPr>
                <a:grpSpLocks/>
              </p:cNvGrpSpPr>
              <p:nvPr/>
            </p:nvGrpSpPr>
            <p:grpSpPr bwMode="auto">
              <a:xfrm>
                <a:off x="2019" y="1976"/>
                <a:ext cx="312" cy="271"/>
                <a:chOff x="2897" y="2425"/>
                <a:chExt cx="319" cy="271"/>
              </a:xfrm>
            </p:grpSpPr>
            <p:sp>
              <p:nvSpPr>
                <p:cNvPr id="145503" name="Rectangle 10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2" cy="130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504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2897" y="2425"/>
                  <a:ext cx="319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/>
                    <a:t>3c</a:t>
                  </a:r>
                  <a:endParaRPr lang="en-US"/>
                </a:p>
              </p:txBody>
            </p:sp>
          </p:grpSp>
        </p:grpSp>
        <p:sp>
          <p:nvSpPr>
            <p:cNvPr id="145482" name="Line 108"/>
            <p:cNvSpPr>
              <a:spLocks noChangeShapeType="1"/>
            </p:cNvSpPr>
            <p:nvPr/>
          </p:nvSpPr>
          <p:spPr bwMode="auto">
            <a:xfrm flipH="1">
              <a:off x="443" y="1436"/>
              <a:ext cx="62" cy="1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3" name="Line 109"/>
            <p:cNvSpPr>
              <a:spLocks noChangeShapeType="1"/>
            </p:cNvSpPr>
            <p:nvPr/>
          </p:nvSpPr>
          <p:spPr bwMode="auto">
            <a:xfrm>
              <a:off x="136" y="1482"/>
              <a:ext cx="145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4" name="Line 110"/>
            <p:cNvSpPr>
              <a:spLocks noChangeShapeType="1"/>
            </p:cNvSpPr>
            <p:nvPr/>
          </p:nvSpPr>
          <p:spPr bwMode="auto">
            <a:xfrm flipH="1">
              <a:off x="635" y="1127"/>
              <a:ext cx="136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5" name="Line 111"/>
            <p:cNvSpPr>
              <a:spLocks noChangeShapeType="1"/>
            </p:cNvSpPr>
            <p:nvPr/>
          </p:nvSpPr>
          <p:spPr bwMode="auto">
            <a:xfrm>
              <a:off x="356" y="1118"/>
              <a:ext cx="120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6" name="Line 112"/>
            <p:cNvSpPr>
              <a:spLocks noChangeShapeType="1"/>
            </p:cNvSpPr>
            <p:nvPr/>
          </p:nvSpPr>
          <p:spPr bwMode="auto">
            <a:xfrm flipH="1">
              <a:off x="1016" y="1211"/>
              <a:ext cx="70" cy="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7" name="Line 113"/>
            <p:cNvSpPr>
              <a:spLocks noChangeShapeType="1"/>
            </p:cNvSpPr>
            <p:nvPr/>
          </p:nvSpPr>
          <p:spPr bwMode="auto">
            <a:xfrm>
              <a:off x="3854" y="172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8" name="Line 114"/>
            <p:cNvSpPr>
              <a:spLocks noChangeShapeType="1"/>
            </p:cNvSpPr>
            <p:nvPr/>
          </p:nvSpPr>
          <p:spPr bwMode="auto">
            <a:xfrm flipV="1">
              <a:off x="3795" y="1415"/>
              <a:ext cx="262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89" name="Line 115"/>
            <p:cNvSpPr>
              <a:spLocks noChangeShapeType="1"/>
            </p:cNvSpPr>
            <p:nvPr/>
          </p:nvSpPr>
          <p:spPr bwMode="auto">
            <a:xfrm flipH="1" flipV="1">
              <a:off x="3244" y="1245"/>
              <a:ext cx="127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0" name="Line 116"/>
            <p:cNvSpPr>
              <a:spLocks noChangeShapeType="1"/>
            </p:cNvSpPr>
            <p:nvPr/>
          </p:nvSpPr>
          <p:spPr bwMode="auto">
            <a:xfrm flipH="1" flipV="1">
              <a:off x="2932" y="1347"/>
              <a:ext cx="13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1" name="Line 117"/>
            <p:cNvSpPr>
              <a:spLocks noChangeShapeType="1"/>
            </p:cNvSpPr>
            <p:nvPr/>
          </p:nvSpPr>
          <p:spPr bwMode="auto">
            <a:xfrm flipH="1">
              <a:off x="1042" y="2092"/>
              <a:ext cx="135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2" name="Line 118"/>
            <p:cNvSpPr>
              <a:spLocks noChangeShapeType="1"/>
            </p:cNvSpPr>
            <p:nvPr/>
          </p:nvSpPr>
          <p:spPr bwMode="auto">
            <a:xfrm flipH="1" flipV="1">
              <a:off x="1008" y="1991"/>
              <a:ext cx="127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3" name="Line 119"/>
            <p:cNvSpPr>
              <a:spLocks noChangeShapeType="1"/>
            </p:cNvSpPr>
            <p:nvPr/>
          </p:nvSpPr>
          <p:spPr bwMode="auto">
            <a:xfrm flipH="1">
              <a:off x="1279" y="2262"/>
              <a:ext cx="21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4" name="Line 120"/>
            <p:cNvSpPr>
              <a:spLocks noChangeShapeType="1"/>
            </p:cNvSpPr>
            <p:nvPr/>
          </p:nvSpPr>
          <p:spPr bwMode="auto">
            <a:xfrm flipV="1">
              <a:off x="1762" y="1804"/>
              <a:ext cx="22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5" name="Line 121"/>
            <p:cNvSpPr>
              <a:spLocks noChangeShapeType="1"/>
            </p:cNvSpPr>
            <p:nvPr/>
          </p:nvSpPr>
          <p:spPr bwMode="auto">
            <a:xfrm>
              <a:off x="2219" y="2177"/>
              <a:ext cx="119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496" name="Line 122"/>
            <p:cNvSpPr>
              <a:spLocks noChangeShapeType="1"/>
            </p:cNvSpPr>
            <p:nvPr/>
          </p:nvSpPr>
          <p:spPr bwMode="auto">
            <a:xfrm>
              <a:off x="1737" y="1880"/>
              <a:ext cx="145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8" name="Rectangle 124"/>
          <p:cNvSpPr>
            <a:spLocks noGrp="1" noChangeArrowheads="1"/>
          </p:cNvSpPr>
          <p:nvPr>
            <p:ph type="body" sz="half" idx="2"/>
          </p:nvPr>
        </p:nvSpPr>
        <p:spPr>
          <a:xfrm>
            <a:off x="6638924" y="3082150"/>
            <a:ext cx="5198033" cy="34004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Paths configured by both intra- and inter-AS routing algorithm</a:t>
            </a:r>
          </a:p>
          <a:p>
            <a:pPr lvl="1">
              <a:defRPr/>
            </a:pPr>
            <a:r>
              <a:rPr lang="en-US" dirty="0"/>
              <a:t>intra-AS routing determine entries for destinations within AS</a:t>
            </a:r>
          </a:p>
          <a:p>
            <a:pPr lvl="1"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45194-4F71-1540-BE64-81A4E590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Interconnected </a:t>
            </a:r>
            <a:r>
              <a:rPr lang="en-US" dirty="0" err="1"/>
              <a:t>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59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browse?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63447" y="2502444"/>
            <a:ext cx="11109709" cy="2306056"/>
            <a:chOff x="563447" y="2411004"/>
            <a:chExt cx="11109709" cy="2306056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17" name="Group 16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21" name="Cloud 20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36" y="3352547"/>
            <a:ext cx="881534" cy="68707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1492360"/>
            <a:ext cx="2145601" cy="7622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18879" y="1465969"/>
            <a:ext cx="615696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(1) Request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gmail.com</a:t>
            </a:r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 for your mail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(2) Google churns on your request</a:t>
            </a:r>
          </a:p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(3) Receive &amp; display the response!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483" y="3237114"/>
            <a:ext cx="575951" cy="3513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839" y="4884447"/>
            <a:ext cx="575951" cy="35133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239" y="5036847"/>
            <a:ext cx="575951" cy="35133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639" y="5189247"/>
            <a:ext cx="575951" cy="35133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039" y="5341647"/>
            <a:ext cx="575951" cy="35133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39" y="5494047"/>
            <a:ext cx="575951" cy="35133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758" y="5036847"/>
            <a:ext cx="2332528" cy="1539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7E855-0745-B746-B72F-5961A8C85484}"/>
              </a:ext>
            </a:extLst>
          </p:cNvPr>
          <p:cNvSpPr txBox="1"/>
          <p:nvPr/>
        </p:nvSpPr>
        <p:spPr>
          <a:xfrm>
            <a:off x="125461" y="5359307"/>
            <a:ext cx="77114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But how did the Google server and your laptop attach to the network in the first place? How did they get assigned their addresses?</a:t>
            </a:r>
          </a:p>
        </p:txBody>
      </p:sp>
    </p:spTree>
    <p:extLst>
      <p:ext uri="{BB962C8B-B14F-4D97-AF65-F5344CB8AC3E}">
        <p14:creationId xmlns:p14="http://schemas.microsoft.com/office/powerpoint/2010/main" val="128779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The roles of the endpoint</a:t>
            </a:r>
          </a:p>
        </p:txBody>
      </p:sp>
      <p:sp>
        <p:nvSpPr>
          <p:cNvPr id="65539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13F0-BA3C-3147-8C32-A023117E4B52}" type="slidenum">
              <a:rPr lang="en-US" altLang="en-US" sz="1400">
                <a:solidFill>
                  <a:schemeClr val="tx1"/>
                </a:solidFill>
                <a:latin typeface="Times New Roman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5152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The roles of endpoint network software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x-none" sz="3200" dirty="0"/>
              <a:t>Bootstrapping the host into the network</a:t>
            </a:r>
          </a:p>
          <a:p>
            <a:pPr lvl="1"/>
            <a:r>
              <a:rPr lang="en-US" altLang="x-none" sz="2800" dirty="0"/>
              <a:t>How does the endpoint get an address?</a:t>
            </a:r>
          </a:p>
          <a:p>
            <a:pPr lvl="1"/>
            <a:r>
              <a:rPr lang="en-US" altLang="x-none" sz="2800" dirty="0"/>
              <a:t>How does the endpoint make itself known to others?</a:t>
            </a:r>
          </a:p>
          <a:p>
            <a:r>
              <a:rPr lang="en-US" altLang="x-none" sz="3200" dirty="0"/>
              <a:t>Providing an interface to networked applications</a:t>
            </a:r>
          </a:p>
          <a:p>
            <a:pPr lvl="1"/>
            <a:r>
              <a:rPr lang="en-US" altLang="x-none" sz="2800" dirty="0"/>
              <a:t>How do higher-level applications access the network?</a:t>
            </a:r>
          </a:p>
          <a:p>
            <a:pPr lvl="1"/>
            <a:r>
              <a:rPr lang="en-US" altLang="x-none" sz="2800" dirty="0"/>
              <a:t>What abstractions does the host provide to apps?</a:t>
            </a:r>
          </a:p>
          <a:p>
            <a:r>
              <a:rPr lang="en-US" altLang="x-none" sz="3200" dirty="0"/>
              <a:t>Distributed resource sharing</a:t>
            </a:r>
          </a:p>
          <a:p>
            <a:pPr lvl="1"/>
            <a:r>
              <a:rPr lang="en-US" altLang="x-none" sz="2800" dirty="0"/>
              <a:t>What roles does the host play in network resource allocation decisions?</a:t>
            </a:r>
          </a:p>
          <a:p>
            <a:r>
              <a:rPr lang="en-US" altLang="x-none" sz="3000" dirty="0"/>
              <a:t>… apart from other things.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BD138EF-B530-8946-ABDB-55B3FFECD71A}" type="slidenum">
              <a:rPr lang="en-US" altLang="x-none" sz="1400" b="0">
                <a:latin typeface="Times New Roman" charset="0"/>
              </a:rPr>
              <a:pPr eaLnBrk="1" hangingPunct="1"/>
              <a:t>25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6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794-F0F7-C240-A7EB-BC8D97EF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512" y="365125"/>
            <a:ext cx="8859207" cy="1325563"/>
          </a:xfrm>
        </p:spPr>
        <p:txBody>
          <a:bodyPr/>
          <a:lstStyle/>
          <a:p>
            <a:r>
              <a:rPr lang="en-US" dirty="0"/>
              <a:t>(1) Bootstrapping host into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DD7E7-CC23-2948-B3CB-C7CBA8288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7511" y="1825625"/>
            <a:ext cx="8859208" cy="4919732"/>
          </a:xfrm>
        </p:spPr>
        <p:txBody>
          <a:bodyPr>
            <a:normAutofit/>
          </a:bodyPr>
          <a:lstStyle/>
          <a:p>
            <a:r>
              <a:rPr lang="en-US" dirty="0"/>
              <a:t>The lowest level address is hard-wired</a:t>
            </a:r>
          </a:p>
          <a:p>
            <a:pPr lvl="1"/>
            <a:r>
              <a:rPr lang="en-US" dirty="0"/>
              <a:t>The network adapter (NIC) comes with MAC address</a:t>
            </a:r>
          </a:p>
          <a:p>
            <a:r>
              <a:rPr lang="en-US" dirty="0"/>
              <a:t>Higher-level addresses can be statically or dynamically configured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Statically configured, or dynamically with </a:t>
            </a:r>
            <a:r>
              <a:rPr lang="en-US" dirty="0">
                <a:solidFill>
                  <a:srgbClr val="C00000"/>
                </a:solidFill>
              </a:rPr>
              <a:t>DHCP</a:t>
            </a:r>
          </a:p>
          <a:p>
            <a:r>
              <a:rPr lang="en-US" dirty="0"/>
              <a:t>TCP port</a:t>
            </a:r>
          </a:p>
          <a:p>
            <a:pPr lvl="1"/>
            <a:r>
              <a:rPr lang="en-US" dirty="0"/>
              <a:t>Pick a transient value, ex. HTTP </a:t>
            </a:r>
            <a:r>
              <a:rPr lang="en-US" dirty="0" err="1"/>
              <a:t>src</a:t>
            </a:r>
            <a:r>
              <a:rPr lang="en-US" dirty="0"/>
              <a:t> port</a:t>
            </a:r>
          </a:p>
          <a:p>
            <a:pPr lvl="1"/>
            <a:r>
              <a:rPr lang="en-US" dirty="0"/>
              <a:t>… or a value agreed upon a priori, ex. HTTP </a:t>
            </a:r>
            <a:r>
              <a:rPr lang="en-US" dirty="0" err="1"/>
              <a:t>dst</a:t>
            </a:r>
            <a:r>
              <a:rPr lang="en-US" dirty="0"/>
              <a:t> port such as 80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E545AF-AC91-4747-B52B-01A30AC531C5}"/>
              </a:ext>
            </a:extLst>
          </p:cNvPr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AD8B72-5490-D14D-AB40-706A66D0A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8A9A78-A3F8-4542-AA7B-4A1B5DF47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901D2E-48EE-3D4D-99BB-B721E591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D8D102-EEEB-A040-8969-4FB681823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59E1228-B0B1-A64F-83CD-B7EBD229D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sp>
        <p:nvSpPr>
          <p:cNvPr id="10" name="Rectangle 18">
            <a:extLst>
              <a:ext uri="{FF2B5EF4-FFF2-40B4-BE49-F238E27FC236}">
                <a16:creationId xmlns:a16="http://schemas.microsoft.com/office/drawing/2014/main" id="{5C371598-0BA7-0443-BCCA-A73D0E135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268" y="116572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57D52E88-BA9E-0F4B-83B7-45FE00747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667" y="1526495"/>
            <a:ext cx="11112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dirty="0"/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93803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x-none" dirty="0"/>
              <a:t>Dynamic Host Configuration Protocol</a:t>
            </a:r>
          </a:p>
        </p:txBody>
      </p:sp>
      <p:pic>
        <p:nvPicPr>
          <p:cNvPr id="27653" name="Picture 7" descr="j01953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97188" y="1433516"/>
            <a:ext cx="132715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Text Box 8"/>
          <p:cNvSpPr txBox="1">
            <a:spLocks noChangeArrowheads="1"/>
          </p:cNvSpPr>
          <p:nvPr/>
        </p:nvSpPr>
        <p:spPr bwMode="auto">
          <a:xfrm>
            <a:off x="3049588" y="2881315"/>
            <a:ext cx="126829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arriving</a:t>
            </a:r>
            <a:br>
              <a:rPr lang="en-US" altLang="x-none" dirty="0"/>
            </a:br>
            <a:r>
              <a:rPr lang="en-US" altLang="x-none" dirty="0"/>
              <a:t>endpoint</a:t>
            </a:r>
          </a:p>
        </p:txBody>
      </p:sp>
      <p:sp>
        <p:nvSpPr>
          <p:cNvPr id="27655" name="Text Box 9"/>
          <p:cNvSpPr txBox="1">
            <a:spLocks noChangeArrowheads="1"/>
          </p:cNvSpPr>
          <p:nvPr/>
        </p:nvSpPr>
        <p:spPr bwMode="auto">
          <a:xfrm>
            <a:off x="8610601" y="4087820"/>
            <a:ext cx="174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DHCP server</a:t>
            </a:r>
          </a:p>
        </p:txBody>
      </p:sp>
      <p:sp>
        <p:nvSpPr>
          <p:cNvPr id="27656" name="Line 10"/>
          <p:cNvSpPr>
            <a:spLocks noChangeShapeType="1"/>
          </p:cNvSpPr>
          <p:nvPr/>
        </p:nvSpPr>
        <p:spPr bwMode="auto">
          <a:xfrm>
            <a:off x="4251325" y="2030415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7" name="Text Box 11"/>
          <p:cNvSpPr txBox="1">
            <a:spLocks noChangeArrowheads="1"/>
          </p:cNvSpPr>
          <p:nvPr/>
        </p:nvSpPr>
        <p:spPr bwMode="auto">
          <a:xfrm rot="795519">
            <a:off x="5095876" y="2055816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discover</a:t>
            </a:r>
          </a:p>
        </p:txBody>
      </p:sp>
      <p:sp>
        <p:nvSpPr>
          <p:cNvPr id="27658" name="Text Box 12"/>
          <p:cNvSpPr txBox="1">
            <a:spLocks noChangeArrowheads="1"/>
          </p:cNvSpPr>
          <p:nvPr/>
        </p:nvSpPr>
        <p:spPr bwMode="auto">
          <a:xfrm rot="795519">
            <a:off x="5095876" y="243999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(broadcast)</a:t>
            </a:r>
          </a:p>
        </p:txBody>
      </p:sp>
      <p:sp>
        <p:nvSpPr>
          <p:cNvPr id="27659" name="Line 13"/>
          <p:cNvSpPr>
            <a:spLocks noChangeShapeType="1"/>
          </p:cNvSpPr>
          <p:nvPr/>
        </p:nvSpPr>
        <p:spPr bwMode="auto">
          <a:xfrm flipH="1">
            <a:off x="4213225" y="3182940"/>
            <a:ext cx="4032250" cy="99853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0" name="Text Box 14"/>
          <p:cNvSpPr txBox="1">
            <a:spLocks noChangeArrowheads="1"/>
          </p:cNvSpPr>
          <p:nvPr/>
        </p:nvSpPr>
        <p:spPr bwMode="auto">
          <a:xfrm rot="-847892">
            <a:off x="5170489" y="3335341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3300"/>
                </a:solidFill>
              </a:rPr>
              <a:t>DHCP offer</a:t>
            </a:r>
          </a:p>
        </p:txBody>
      </p:sp>
      <p:sp>
        <p:nvSpPr>
          <p:cNvPr id="27661" name="Line 15"/>
          <p:cNvSpPr>
            <a:spLocks noChangeShapeType="1"/>
          </p:cNvSpPr>
          <p:nvPr/>
        </p:nvSpPr>
        <p:spPr bwMode="auto">
          <a:xfrm>
            <a:off x="4251325" y="4333879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2" name="Text Box 16"/>
          <p:cNvSpPr txBox="1">
            <a:spLocks noChangeArrowheads="1"/>
          </p:cNvSpPr>
          <p:nvPr/>
        </p:nvSpPr>
        <p:spPr bwMode="auto">
          <a:xfrm rot="795519">
            <a:off x="5159375" y="4359279"/>
            <a:ext cx="1893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request</a:t>
            </a:r>
          </a:p>
        </p:txBody>
      </p:sp>
      <p:sp>
        <p:nvSpPr>
          <p:cNvPr id="27663" name="Line 17"/>
          <p:cNvSpPr>
            <a:spLocks noChangeShapeType="1"/>
          </p:cNvSpPr>
          <p:nvPr/>
        </p:nvSpPr>
        <p:spPr bwMode="auto">
          <a:xfrm flipH="1">
            <a:off x="4213225" y="5524504"/>
            <a:ext cx="4032250" cy="998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Text Box 18"/>
          <p:cNvSpPr txBox="1">
            <a:spLocks noChangeArrowheads="1"/>
          </p:cNvSpPr>
          <p:nvPr/>
        </p:nvSpPr>
        <p:spPr bwMode="auto">
          <a:xfrm rot="-847892">
            <a:off x="5175251" y="5676904"/>
            <a:ext cx="15287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DHCP ACK</a:t>
            </a:r>
          </a:p>
        </p:txBody>
      </p:sp>
      <p:sp>
        <p:nvSpPr>
          <p:cNvPr id="27665" name="Text Box 21"/>
          <p:cNvSpPr txBox="1">
            <a:spLocks noChangeArrowheads="1"/>
          </p:cNvSpPr>
          <p:nvPr/>
        </p:nvSpPr>
        <p:spPr bwMode="auto">
          <a:xfrm rot="795519">
            <a:off x="5095876" y="4745041"/>
            <a:ext cx="156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0000FF"/>
                </a:solidFill>
              </a:rPr>
              <a:t>(broadcast)</a:t>
            </a:r>
          </a:p>
        </p:txBody>
      </p:sp>
      <p:sp>
        <p:nvSpPr>
          <p:cNvPr id="27666" name="TextBox 17"/>
          <p:cNvSpPr txBox="1">
            <a:spLocks noChangeArrowheads="1"/>
          </p:cNvSpPr>
          <p:nvPr/>
        </p:nvSpPr>
        <p:spPr bwMode="auto">
          <a:xfrm>
            <a:off x="1752600" y="3763966"/>
            <a:ext cx="2438400" cy="1939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x-none" u="sng"/>
              <a:t>Host learns</a:t>
            </a:r>
            <a:br>
              <a:rPr lang="en-US" altLang="x-none"/>
            </a:br>
            <a:r>
              <a:rPr lang="en-US" altLang="x-none"/>
              <a:t>IP address,</a:t>
            </a:r>
          </a:p>
          <a:p>
            <a:pPr algn="l" eaLnBrk="1" hangingPunct="1"/>
            <a:r>
              <a:rPr lang="en-US" altLang="x-none"/>
              <a:t>Subnet mask, Gateway address, DNS server(s), and a lease time.</a:t>
            </a:r>
          </a:p>
        </p:txBody>
      </p: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251" y="2523576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228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(2) Socket: the interface to applications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Best-effort packet delivery is a clumsy abstraction</a:t>
            </a:r>
          </a:p>
          <a:p>
            <a:pPr lvl="1"/>
            <a:r>
              <a:rPr lang="en-US" altLang="x-none" dirty="0"/>
              <a:t>Applications typically want higher-level abstractions</a:t>
            </a:r>
          </a:p>
          <a:p>
            <a:pPr lvl="1"/>
            <a:r>
              <a:rPr lang="en-US" altLang="x-none" dirty="0"/>
              <a:t>Messages, uncorrupted data, reliable in-order delivery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dirty="0"/>
              <a:t>Applications communicate using “sockets”</a:t>
            </a:r>
          </a:p>
          <a:p>
            <a:pPr lvl="1"/>
            <a:r>
              <a:rPr lang="en-US" altLang="x-none" dirty="0"/>
              <a:t>Stream socket: reliable stream of bytes (like a file)</a:t>
            </a:r>
          </a:p>
          <a:p>
            <a:pPr lvl="1"/>
            <a:r>
              <a:rPr lang="en-US" altLang="x-none" dirty="0"/>
              <a:t>Message socket: unreliable message delivery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8E71BD2-BD0B-3544-AA91-FE545F7D28F3}" type="slidenum">
              <a:rPr lang="en-US" altLang="x-none" sz="1400" b="0">
                <a:latin typeface="Times New Roman" charset="0"/>
              </a:rPr>
              <a:pPr eaLnBrk="1" hangingPunct="1"/>
              <a:t>28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5845" name="Oval 5"/>
          <p:cNvSpPr>
            <a:spLocks noChangeArrowheads="1"/>
          </p:cNvSpPr>
          <p:nvPr/>
        </p:nvSpPr>
        <p:spPr bwMode="auto">
          <a:xfrm>
            <a:off x="2293938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6" name="Oval 6"/>
          <p:cNvSpPr>
            <a:spLocks noChangeArrowheads="1"/>
          </p:cNvSpPr>
          <p:nvPr/>
        </p:nvSpPr>
        <p:spPr bwMode="auto">
          <a:xfrm>
            <a:off x="7554913" y="3044684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678113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7900988" y="3851135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35849" name="Text Box 11"/>
          <p:cNvSpPr txBox="1">
            <a:spLocks noChangeArrowheads="1"/>
          </p:cNvSpPr>
          <p:nvPr/>
        </p:nvSpPr>
        <p:spPr bwMode="auto">
          <a:xfrm>
            <a:off x="2486026" y="32367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0" name="Text Box 12"/>
          <p:cNvSpPr txBox="1">
            <a:spLocks noChangeArrowheads="1"/>
          </p:cNvSpPr>
          <p:nvPr/>
        </p:nvSpPr>
        <p:spPr bwMode="auto">
          <a:xfrm>
            <a:off x="7785101" y="3224072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35851" name="Text Box 13"/>
          <p:cNvSpPr txBox="1">
            <a:spLocks noChangeArrowheads="1"/>
          </p:cNvSpPr>
          <p:nvPr/>
        </p:nvSpPr>
        <p:spPr bwMode="auto">
          <a:xfrm>
            <a:off x="2735263" y="4454384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35852" name="Text Box 14"/>
          <p:cNvSpPr txBox="1">
            <a:spLocks noChangeArrowheads="1"/>
          </p:cNvSpPr>
          <p:nvPr/>
        </p:nvSpPr>
        <p:spPr bwMode="auto">
          <a:xfrm>
            <a:off x="7977188" y="4467084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3" name="Cloud"/>
          <p:cNvSpPr>
            <a:spLocks noChangeAspect="1" noEditPoints="1" noChangeArrowheads="1"/>
          </p:cNvSpPr>
          <p:nvPr/>
        </p:nvSpPr>
        <p:spPr bwMode="auto">
          <a:xfrm>
            <a:off x="4751389" y="4467085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5854" name="Line 16"/>
          <p:cNvSpPr>
            <a:spLocks noChangeShapeType="1"/>
          </p:cNvSpPr>
          <p:nvPr/>
        </p:nvSpPr>
        <p:spPr bwMode="auto">
          <a:xfrm flipV="1">
            <a:off x="4291014" y="4849673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TextBox 14"/>
          <p:cNvSpPr txBox="1">
            <a:spLocks noChangeArrowheads="1"/>
          </p:cNvSpPr>
          <p:nvPr/>
        </p:nvSpPr>
        <p:spPr bwMode="auto">
          <a:xfrm>
            <a:off x="12211050" y="28305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1703634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9DDE2-C572-2E4D-81AE-000EDDD44173}" type="slidenum">
              <a:rPr lang="en-US" altLang="x-none" sz="1400" b="0">
                <a:latin typeface="Times New Roman" charset="0"/>
              </a:rPr>
              <a:pPr eaLnBrk="1" hangingPunct="1"/>
              <a:t>29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Basic Transport Features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b="1" dirty="0" err="1"/>
              <a:t>Demultiplexing</a:t>
            </a:r>
            <a:r>
              <a:rPr lang="en-US" altLang="x-none" b="1" dirty="0"/>
              <a:t>:</a:t>
            </a:r>
            <a:r>
              <a:rPr lang="en-US" altLang="x-none" dirty="0"/>
              <a:t> port numbers</a:t>
            </a:r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endParaRPr lang="en-US" altLang="x-none" dirty="0"/>
          </a:p>
          <a:p>
            <a:r>
              <a:rPr lang="en-US" altLang="x-none" b="1" dirty="0"/>
              <a:t>Error detection:</a:t>
            </a:r>
            <a:r>
              <a:rPr lang="en-US" altLang="x-none" dirty="0"/>
              <a:t> checksums 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2271713" y="2898779"/>
            <a:ext cx="1295400" cy="11430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6691313" y="2422529"/>
            <a:ext cx="3505200" cy="19812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71" name="Oval 6"/>
          <p:cNvSpPr>
            <a:spLocks noChangeArrowheads="1"/>
          </p:cNvSpPr>
          <p:nvPr/>
        </p:nvSpPr>
        <p:spPr bwMode="auto">
          <a:xfrm>
            <a:off x="8201025" y="2541592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Web server</a:t>
            </a:r>
          </a:p>
          <a:p>
            <a:r>
              <a:rPr lang="en-US" altLang="x-none" sz="1600"/>
              <a:t>(</a:t>
            </a:r>
            <a:r>
              <a:rPr lang="en-US" altLang="x-none" sz="1600">
                <a:solidFill>
                  <a:srgbClr val="0000FF"/>
                </a:solidFill>
              </a:rPr>
              <a:t>port 80</a:t>
            </a:r>
            <a:r>
              <a:rPr lang="en-US" altLang="x-none" sz="1600"/>
              <a:t>)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2255838" y="2506667"/>
            <a:ext cx="1365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Client host</a:t>
            </a:r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6919913" y="2049467"/>
            <a:ext cx="296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800"/>
              <a:t>Server host </a:t>
            </a:r>
            <a:r>
              <a:rPr lang="en-US" altLang="x-none" sz="1800">
                <a:solidFill>
                  <a:srgbClr val="009900"/>
                </a:solidFill>
              </a:rPr>
              <a:t>128.2.194.242</a:t>
            </a:r>
          </a:p>
        </p:txBody>
      </p:sp>
      <p:sp>
        <p:nvSpPr>
          <p:cNvPr id="36874" name="Line 9"/>
          <p:cNvSpPr>
            <a:spLocks noChangeShapeType="1"/>
          </p:cNvSpPr>
          <p:nvPr/>
        </p:nvSpPr>
        <p:spPr bwMode="auto">
          <a:xfrm flipV="1">
            <a:off x="3414713" y="3413129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5" name="Oval 10"/>
          <p:cNvSpPr>
            <a:spLocks noChangeArrowheads="1"/>
          </p:cNvSpPr>
          <p:nvPr/>
        </p:nvSpPr>
        <p:spPr bwMode="auto">
          <a:xfrm>
            <a:off x="8215313" y="3489330"/>
            <a:ext cx="1746250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Echo server</a:t>
            </a:r>
          </a:p>
          <a:p>
            <a:r>
              <a:rPr lang="en-US" altLang="x-none" sz="1600"/>
              <a:t>(port 7)</a:t>
            </a: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3651250" y="2362205"/>
            <a:ext cx="29352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/>
              <a:t>Service request for</a:t>
            </a:r>
          </a:p>
          <a:p>
            <a:r>
              <a:rPr lang="en-US" altLang="x-none">
                <a:solidFill>
                  <a:srgbClr val="009900"/>
                </a:solidFill>
              </a:rPr>
              <a:t>128.2.194.242</a:t>
            </a:r>
            <a:r>
              <a:rPr lang="en-US" altLang="x-none"/>
              <a:t>:</a:t>
            </a:r>
            <a:r>
              <a:rPr lang="en-US" altLang="x-none">
                <a:solidFill>
                  <a:srgbClr val="0000FF"/>
                </a:solidFill>
              </a:rPr>
              <a:t>80</a:t>
            </a:r>
          </a:p>
          <a:p>
            <a:r>
              <a:rPr lang="en-US" altLang="x-none"/>
              <a:t>(i.e., the Web server)</a:t>
            </a:r>
          </a:p>
        </p:txBody>
      </p:sp>
      <p:sp>
        <p:nvSpPr>
          <p:cNvPr id="36877" name="Line 12"/>
          <p:cNvSpPr>
            <a:spLocks noChangeShapeType="1"/>
          </p:cNvSpPr>
          <p:nvPr/>
        </p:nvSpPr>
        <p:spPr bwMode="auto">
          <a:xfrm flipV="1">
            <a:off x="7834313" y="3108329"/>
            <a:ext cx="457200" cy="22860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Oval 13"/>
          <p:cNvSpPr>
            <a:spLocks noChangeArrowheads="1"/>
          </p:cNvSpPr>
          <p:nvPr/>
        </p:nvSpPr>
        <p:spPr bwMode="auto">
          <a:xfrm>
            <a:off x="6843713" y="3184529"/>
            <a:ext cx="1066800" cy="4572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OS</a:t>
            </a:r>
          </a:p>
        </p:txBody>
      </p:sp>
      <p:sp>
        <p:nvSpPr>
          <p:cNvPr id="36879" name="Oval 14"/>
          <p:cNvSpPr>
            <a:spLocks noChangeArrowheads="1"/>
          </p:cNvSpPr>
          <p:nvPr/>
        </p:nvSpPr>
        <p:spPr bwMode="auto">
          <a:xfrm>
            <a:off x="2446338" y="3211611"/>
            <a:ext cx="1062116" cy="47606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r>
              <a:rPr lang="en-US" altLang="x-none" sz="1600"/>
              <a:t>Client</a:t>
            </a:r>
          </a:p>
        </p:txBody>
      </p:sp>
      <p:sp>
        <p:nvSpPr>
          <p:cNvPr id="36880" name="Rectangle 15"/>
          <p:cNvSpPr>
            <a:spLocks noChangeArrowheads="1"/>
          </p:cNvSpPr>
          <p:nvPr/>
        </p:nvSpPr>
        <p:spPr bwMode="auto">
          <a:xfrm>
            <a:off x="3522663" y="5080000"/>
            <a:ext cx="4762500" cy="88265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1" name="Rectangle 16"/>
          <p:cNvSpPr>
            <a:spLocks noChangeArrowheads="1"/>
          </p:cNvSpPr>
          <p:nvPr/>
        </p:nvSpPr>
        <p:spPr bwMode="auto">
          <a:xfrm>
            <a:off x="3522663" y="5080000"/>
            <a:ext cx="730250" cy="88423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2" name="Text Box 17"/>
          <p:cNvSpPr txBox="1">
            <a:spLocks noChangeArrowheads="1"/>
          </p:cNvSpPr>
          <p:nvPr/>
        </p:nvSpPr>
        <p:spPr bwMode="auto">
          <a:xfrm>
            <a:off x="3638550" y="5310188"/>
            <a:ext cx="4267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IP</a:t>
            </a: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5443539" y="5310188"/>
            <a:ext cx="11544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payload</a:t>
            </a:r>
          </a:p>
        </p:txBody>
      </p:sp>
      <p:sp>
        <p:nvSpPr>
          <p:cNvPr id="36884" name="AutoShape 19"/>
          <p:cNvSpPr>
            <a:spLocks/>
          </p:cNvSpPr>
          <p:nvPr/>
        </p:nvSpPr>
        <p:spPr bwMode="auto">
          <a:xfrm rot="-5400000">
            <a:off x="6096795" y="4272757"/>
            <a:ext cx="344487" cy="3956050"/>
          </a:xfrm>
          <a:prstGeom prst="leftBrace">
            <a:avLst>
              <a:gd name="adj1" fmla="val 9569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6885" name="Text Box 20"/>
          <p:cNvSpPr txBox="1">
            <a:spLocks noChangeArrowheads="1"/>
          </p:cNvSpPr>
          <p:nvPr/>
        </p:nvSpPr>
        <p:spPr bwMode="auto">
          <a:xfrm>
            <a:off x="5049839" y="6373813"/>
            <a:ext cx="22926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detect corruption</a:t>
            </a:r>
          </a:p>
        </p:txBody>
      </p:sp>
    </p:spTree>
    <p:extLst>
      <p:ext uri="{BB962C8B-B14F-4D97-AF65-F5344CB8AC3E}">
        <p14:creationId xmlns:p14="http://schemas.microsoft.com/office/powerpoint/2010/main" val="59187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how to reach it?</a:t>
            </a:r>
          </a:p>
        </p:txBody>
      </p:sp>
    </p:spTree>
    <p:extLst>
      <p:ext uri="{BB962C8B-B14F-4D97-AF65-F5344CB8AC3E}">
        <p14:creationId xmlns:p14="http://schemas.microsoft.com/office/powerpoint/2010/main" val="914732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Two Main Transport Layers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/>
              <a:t>User Datagram Protocol (UDP)</a:t>
            </a:r>
          </a:p>
          <a:p>
            <a:pPr lvl="1"/>
            <a:r>
              <a:rPr lang="en-US" altLang="x-none" dirty="0"/>
              <a:t>Just provides </a:t>
            </a:r>
            <a:r>
              <a:rPr lang="en-US" altLang="x-none" dirty="0" err="1"/>
              <a:t>demultiplexing</a:t>
            </a:r>
            <a:r>
              <a:rPr lang="en-US" altLang="x-none" dirty="0"/>
              <a:t> and error detection</a:t>
            </a:r>
          </a:p>
          <a:p>
            <a:pPr lvl="1"/>
            <a:r>
              <a:rPr lang="en-US" altLang="x-none" dirty="0"/>
              <a:t>Header fields: port numbers, checksum, and length</a:t>
            </a:r>
          </a:p>
          <a:p>
            <a:pPr lvl="1"/>
            <a:r>
              <a:rPr lang="en-US" altLang="x-none" dirty="0"/>
              <a:t>Low overhead, good for query/response and multimedia</a:t>
            </a:r>
          </a:p>
          <a:p>
            <a:r>
              <a:rPr lang="en-US" altLang="x-none" dirty="0"/>
              <a:t>Transmission Control Protocol (TCP)</a:t>
            </a:r>
          </a:p>
          <a:p>
            <a:pPr lvl="1"/>
            <a:r>
              <a:rPr lang="en-US" altLang="x-none" dirty="0"/>
              <a:t>Adds support for a “stream of bytes” abstraction</a:t>
            </a:r>
          </a:p>
          <a:p>
            <a:pPr lvl="1"/>
            <a:r>
              <a:rPr lang="en-US" altLang="x-none" dirty="0"/>
              <a:t>Retransmitting lost or corrupted data</a:t>
            </a:r>
          </a:p>
          <a:p>
            <a:pPr lvl="1"/>
            <a:r>
              <a:rPr lang="en-US" altLang="x-none" dirty="0"/>
              <a:t>Putting out-of-order data back in order</a:t>
            </a:r>
          </a:p>
          <a:p>
            <a:pPr lvl="1"/>
            <a:r>
              <a:rPr lang="en-US" altLang="x-none" dirty="0"/>
              <a:t>Preventing overflow of the receiver buffer</a:t>
            </a:r>
          </a:p>
          <a:p>
            <a:pPr lvl="1"/>
            <a:r>
              <a:rPr lang="en-US" altLang="x-none" dirty="0"/>
              <a:t>Adapting the sending rate to alleviate congestion</a:t>
            </a:r>
          </a:p>
          <a:p>
            <a:pPr lvl="1"/>
            <a:r>
              <a:rPr lang="en-US" altLang="x-none" dirty="0"/>
              <a:t>Higher overhead, good for most stateful applications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49F26B5-109E-D643-85AF-B07E42C71EFB}" type="slidenum">
              <a:rPr lang="en-US" altLang="x-none" sz="1400" b="0">
                <a:latin typeface="Times New Roman" charset="0"/>
              </a:rPr>
              <a:pPr eaLnBrk="1" hangingPunct="1"/>
              <a:t>30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22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5FD9-1452-FE4C-89E6-FADF62C4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Socket: the interface to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8D2F-3226-C84B-AAA4-6DF9450BD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socket is associated with five pieces of information:</a:t>
            </a:r>
          </a:p>
          <a:p>
            <a:pPr lvl="1"/>
            <a:r>
              <a:rPr lang="en-US" dirty="0"/>
              <a:t>Source and destination IP address</a:t>
            </a:r>
          </a:p>
          <a:p>
            <a:pPr lvl="1"/>
            <a:r>
              <a:rPr lang="en-US" dirty="0"/>
              <a:t>Source and destination port</a:t>
            </a:r>
          </a:p>
          <a:p>
            <a:pPr lvl="1"/>
            <a:r>
              <a:rPr lang="en-US" dirty="0"/>
              <a:t>Kind of transport protocol (TCP/UDP)</a:t>
            </a:r>
          </a:p>
          <a:p>
            <a:r>
              <a:rPr lang="en-US" dirty="0"/>
              <a:t>Together referred to as the </a:t>
            </a:r>
            <a:r>
              <a:rPr lang="en-US" dirty="0">
                <a:solidFill>
                  <a:srgbClr val="C00000"/>
                </a:solidFill>
              </a:rPr>
              <a:t>connection five-tuple</a:t>
            </a:r>
          </a:p>
          <a:p>
            <a:endParaRPr lang="en-US" dirty="0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5234BFF6-3743-4847-BD31-331B12E95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29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9BE5AC-6023-8246-98E7-0DFAC1F31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904" y="1441450"/>
            <a:ext cx="2419350" cy="7683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D8811DC0-846D-514C-B9A7-3DF9EFE96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5104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878664BF-55F2-5446-A75F-CD0D37C83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979" y="2247901"/>
            <a:ext cx="1481496" cy="5847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3200"/>
              <a:t>socket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B3AC0863-F204-E647-9AA5-CB7E05735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017" y="16335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C0946131-8E23-DE4B-9DCB-A0A8A2567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2092" y="1620838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User process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326D560E-144B-9D49-BD4A-5AD8CBDCD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254" y="28511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D873DBBA-3F63-5047-A188-73BEFDE33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179" y="2863850"/>
            <a:ext cx="1394934" cy="707886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Operating</a:t>
            </a:r>
          </a:p>
          <a:p>
            <a:pPr eaLnBrk="1" hangingPunct="1"/>
            <a:r>
              <a:rPr lang="en-US" altLang="x-none"/>
              <a:t>System</a:t>
            </a:r>
          </a:p>
        </p:txBody>
      </p:sp>
      <p:sp>
        <p:nvSpPr>
          <p:cNvPr id="12" name="Cloud">
            <a:extLst>
              <a:ext uri="{FF2B5EF4-FFF2-40B4-BE49-F238E27FC236}">
                <a16:creationId xmlns:a16="http://schemas.microsoft.com/office/drawing/2014/main" id="{ABA0741B-C199-5442-9102-50053C075F08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698380" y="2863851"/>
            <a:ext cx="2689225" cy="779463"/>
          </a:xfrm>
          <a:custGeom>
            <a:avLst/>
            <a:gdLst>
              <a:gd name="T0" fmla="*/ 8342 w 21600"/>
              <a:gd name="T1" fmla="*/ 389731 h 21600"/>
              <a:gd name="T2" fmla="*/ 1344613 w 21600"/>
              <a:gd name="T3" fmla="*/ 778632 h 21600"/>
              <a:gd name="T4" fmla="*/ 2686984 w 21600"/>
              <a:gd name="T5" fmla="*/ 389731 h 21600"/>
              <a:gd name="T6" fmla="*/ 1344613 w 21600"/>
              <a:gd name="T7" fmla="*/ 4456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2BC87729-11E9-584B-A7B1-28EB341314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8005" y="3246439"/>
            <a:ext cx="3648075" cy="39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84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Discussion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Is a socket between two IP addresses the right abstraction?</a:t>
            </a:r>
          </a:p>
          <a:p>
            <a:pPr lvl="1"/>
            <a:r>
              <a:rPr lang="en-US" altLang="x-none" dirty="0"/>
              <a:t>Mobile hosts?</a:t>
            </a:r>
          </a:p>
          <a:p>
            <a:pPr lvl="1"/>
            <a:r>
              <a:rPr lang="en-US" altLang="x-none" dirty="0"/>
              <a:t>Replicated services?</a:t>
            </a:r>
          </a:p>
          <a:p>
            <a:endParaRPr lang="en-US" altLang="x-none" dirty="0"/>
          </a:p>
          <a:p>
            <a:r>
              <a:rPr lang="en-US" altLang="x-none" dirty="0"/>
              <a:t>Is end-to-end error detection and correction the right model?</a:t>
            </a:r>
          </a:p>
          <a:p>
            <a:pPr lvl="1"/>
            <a:r>
              <a:rPr lang="en-US" altLang="x-none" dirty="0"/>
              <a:t>High loss environments?</a:t>
            </a:r>
          </a:p>
          <a:p>
            <a:pPr lvl="1"/>
            <a:r>
              <a:rPr lang="en-US" altLang="x-none" dirty="0"/>
              <a:t>Expense of retransmitting over the entire path?</a:t>
            </a:r>
          </a:p>
          <a:p>
            <a:pPr marL="0" indent="0">
              <a:buNone/>
            </a:pPr>
            <a:endParaRPr lang="en-US" altLang="x-none" dirty="0"/>
          </a:p>
          <a:p>
            <a:endParaRPr lang="en-US" altLang="x-none" dirty="0"/>
          </a:p>
          <a:p>
            <a:pPr lvl="1"/>
            <a:endParaRPr lang="en-US" altLang="x-none" dirty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B8E7AE8-C8CD-F54F-87BD-81FF96C6656C}" type="slidenum">
              <a:rPr lang="en-US" altLang="x-none" sz="1400" b="0">
                <a:latin typeface="Times New Roman" charset="0"/>
              </a:rPr>
              <a:pPr eaLnBrk="1" hangingPunct="1"/>
              <a:t>32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75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(3) Distributed sharing of the network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Best-effort network easily becomes overloaded</a:t>
            </a:r>
          </a:p>
          <a:p>
            <a:pPr lvl="1"/>
            <a:r>
              <a:rPr lang="en-US" altLang="x-none" dirty="0"/>
              <a:t>No mechanism to “block” excess calls</a:t>
            </a:r>
          </a:p>
          <a:p>
            <a:pPr lvl="1"/>
            <a:r>
              <a:rPr lang="en-US" altLang="x-none" dirty="0"/>
              <a:t>Instead excess packets are simply dropped</a:t>
            </a:r>
          </a:p>
          <a:p>
            <a:r>
              <a:rPr lang="en-US" altLang="x-none" dirty="0"/>
              <a:t>Examples</a:t>
            </a:r>
          </a:p>
          <a:p>
            <a:pPr lvl="1"/>
            <a:r>
              <a:rPr lang="en-US" altLang="x-none" dirty="0"/>
              <a:t>Shared Ethernet medium: frame collisions</a:t>
            </a:r>
          </a:p>
          <a:p>
            <a:pPr lvl="1"/>
            <a:r>
              <a:rPr lang="en-US" altLang="x-none" dirty="0"/>
              <a:t>Ethernet switches and IP routers: full packet buffers </a:t>
            </a:r>
          </a:p>
          <a:p>
            <a:r>
              <a:rPr lang="en-US" altLang="x-none" dirty="0"/>
              <a:t>Quickly leads to </a:t>
            </a:r>
            <a:r>
              <a:rPr lang="en-US" altLang="x-none" dirty="0">
                <a:solidFill>
                  <a:srgbClr val="C00000"/>
                </a:solidFill>
              </a:rPr>
              <a:t>congestion collapse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55424" y="6311900"/>
            <a:ext cx="27432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E008DE-63E9-9B46-B0BD-615E28A73DE7}" type="slidenum">
              <a:rPr lang="en-US" altLang="x-none" sz="1400" b="0">
                <a:latin typeface="Times New Roman" charset="0"/>
              </a:rPr>
              <a:pPr eaLnBrk="1" hangingPunct="1"/>
              <a:t>33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1989" name="Line 4"/>
          <p:cNvSpPr>
            <a:spLocks noChangeShapeType="1"/>
          </p:cNvSpPr>
          <p:nvPr/>
        </p:nvSpPr>
        <p:spPr bwMode="auto">
          <a:xfrm flipV="1">
            <a:off x="3330368" y="4761006"/>
            <a:ext cx="0" cy="1697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Line 5"/>
          <p:cNvSpPr>
            <a:spLocks noChangeShapeType="1"/>
          </p:cNvSpPr>
          <p:nvPr/>
        </p:nvSpPr>
        <p:spPr bwMode="auto">
          <a:xfrm flipV="1">
            <a:off x="3343069" y="6461219"/>
            <a:ext cx="2359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4130468" y="6453281"/>
            <a:ext cx="755040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>
                <a:latin typeface="Times New Roman" charset="0"/>
              </a:rPr>
              <a:t>Load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1636910" y="5327743"/>
            <a:ext cx="1516467" cy="39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94" tIns="45647" rIns="91294" bIns="45647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defTabSz="912813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dirty="0">
                <a:latin typeface="Times New Roman" charset="0"/>
              </a:rPr>
              <a:t>Useful work</a:t>
            </a:r>
          </a:p>
        </p:txBody>
      </p:sp>
      <p:sp>
        <p:nvSpPr>
          <p:cNvPr id="41993" name="Line 9"/>
          <p:cNvSpPr>
            <a:spLocks noChangeShapeType="1"/>
          </p:cNvSpPr>
          <p:nvPr/>
        </p:nvSpPr>
        <p:spPr bwMode="auto">
          <a:xfrm flipV="1">
            <a:off x="3343068" y="5303931"/>
            <a:ext cx="963612" cy="1157288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1994" name="AutoShape 10"/>
          <p:cNvCxnSpPr>
            <a:cxnSpLocks noChangeShapeType="1"/>
          </p:cNvCxnSpPr>
          <p:nvPr/>
        </p:nvCxnSpPr>
        <p:spPr bwMode="auto">
          <a:xfrm rot="16200000" flipH="1">
            <a:off x="4291599" y="5339650"/>
            <a:ext cx="1092200" cy="1068388"/>
          </a:xfrm>
          <a:prstGeom prst="curvedConnector3">
            <a:avLst>
              <a:gd name="adj1" fmla="val -14972"/>
            </a:avLst>
          </a:prstGeom>
          <a:noFill/>
          <a:ln w="508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5240131" y="5215032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1600"/>
              <a:t>“congestion</a:t>
            </a:r>
          </a:p>
          <a:p>
            <a:pPr algn="l"/>
            <a:r>
              <a:rPr lang="en-US" altLang="x-none" sz="1600"/>
              <a:t>collapse”</a:t>
            </a:r>
          </a:p>
        </p:txBody>
      </p:sp>
      <p:sp>
        <p:nvSpPr>
          <p:cNvPr id="41996" name="Text Box 14"/>
          <p:cNvSpPr txBox="1">
            <a:spLocks noChangeArrowheads="1"/>
          </p:cNvSpPr>
          <p:nvPr/>
        </p:nvSpPr>
        <p:spPr bwMode="auto">
          <a:xfrm>
            <a:off x="6987937" y="5006886"/>
            <a:ext cx="4534137" cy="83099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sz="2400" b="0" dirty="0">
                <a:latin typeface="Helvetica" pitchFamily="2" charset="0"/>
              </a:rPr>
              <a:t>Increase in load that results in a </a:t>
            </a:r>
            <a:r>
              <a:rPr lang="en-US" altLang="x-none" sz="2400" b="0" i="1" dirty="0">
                <a:latin typeface="Helvetica" pitchFamily="2" charset="0"/>
              </a:rPr>
              <a:t>decrease</a:t>
            </a:r>
            <a:r>
              <a:rPr lang="en-US" altLang="x-none" sz="2400" b="0" dirty="0">
                <a:latin typeface="Helvetica" pitchFamily="2" charset="0"/>
              </a:rPr>
              <a:t> in useful work done.</a:t>
            </a:r>
          </a:p>
        </p:txBody>
      </p:sp>
    </p:spTree>
    <p:extLst>
      <p:ext uri="{BB962C8B-B14F-4D97-AF65-F5344CB8AC3E}">
        <p14:creationId xmlns:p14="http://schemas.microsoft.com/office/powerpoint/2010/main" val="1836569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Endpoints adjust to congestion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x-none" dirty="0"/>
              <a:t>End hosts adapt their sending rates: </a:t>
            </a:r>
            <a:r>
              <a:rPr lang="en-US" altLang="x-none" i="1" dirty="0">
                <a:solidFill>
                  <a:srgbClr val="C00000"/>
                </a:solidFill>
              </a:rPr>
              <a:t>congestion control</a:t>
            </a:r>
          </a:p>
          <a:p>
            <a:pPr lvl="1"/>
            <a:r>
              <a:rPr lang="en-US" altLang="x-none" dirty="0"/>
              <a:t>In response to network conditions</a:t>
            </a:r>
          </a:p>
          <a:p>
            <a:r>
              <a:rPr lang="en-US" altLang="x-none" dirty="0"/>
              <a:t>Learning that the network is congested</a:t>
            </a:r>
          </a:p>
          <a:p>
            <a:pPr lvl="1"/>
            <a:r>
              <a:rPr lang="en-US" altLang="x-none" dirty="0"/>
              <a:t>Shared Ethernet: carrier sense multiple access </a:t>
            </a:r>
          </a:p>
          <a:p>
            <a:pPr lvl="2"/>
            <a:r>
              <a:rPr lang="en-US" altLang="x-none" dirty="0"/>
              <a:t>Seeing your own frame collide with others</a:t>
            </a:r>
          </a:p>
          <a:p>
            <a:pPr lvl="1"/>
            <a:r>
              <a:rPr lang="en-US" altLang="x-none" dirty="0"/>
              <a:t>IP network: observing your end-to-end performance</a:t>
            </a:r>
          </a:p>
          <a:p>
            <a:pPr lvl="2"/>
            <a:r>
              <a:rPr lang="en-US" altLang="x-none" dirty="0"/>
              <a:t>Packet delay or loss over the end-to-end path</a:t>
            </a:r>
          </a:p>
          <a:p>
            <a:r>
              <a:rPr lang="en-US" altLang="x-none" dirty="0"/>
              <a:t>Adapting to congestion</a:t>
            </a:r>
          </a:p>
          <a:p>
            <a:pPr lvl="1"/>
            <a:r>
              <a:rPr lang="en-US" altLang="x-none" dirty="0"/>
              <a:t>Slowing down the sending rate for the greater good</a:t>
            </a:r>
          </a:p>
          <a:p>
            <a:pPr lvl="1"/>
            <a:r>
              <a:rPr lang="en-US" altLang="x-none" dirty="0"/>
              <a:t>Slow down too little: don’t effectively relieve congestion</a:t>
            </a:r>
          </a:p>
          <a:p>
            <a:pPr lvl="1"/>
            <a:r>
              <a:rPr lang="en-US" altLang="x-none" dirty="0"/>
              <a:t>Slow down too much: lose application performance</a:t>
            </a:r>
          </a:p>
          <a:p>
            <a:pPr lvl="1"/>
            <a:endParaRPr lang="en-US" altLang="x-none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2026F97-6CAE-AC4F-AC6C-E5A6FCDF5144}" type="slidenum">
              <a:rPr lang="en-US" altLang="x-none" sz="1400" b="0">
                <a:latin typeface="Times New Roman" charset="0"/>
              </a:rPr>
              <a:pPr eaLnBrk="1" hangingPunct="1"/>
              <a:t>34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0356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Ethernet back-off mechanism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838200" y="3733801"/>
            <a:ext cx="10991850" cy="3124200"/>
          </a:xfrm>
        </p:spPr>
        <p:txBody>
          <a:bodyPr/>
          <a:lstStyle/>
          <a:p>
            <a:r>
              <a:rPr lang="en-US" altLang="x-none" dirty="0"/>
              <a:t>Carrier sense: wait for link to be idle</a:t>
            </a:r>
          </a:p>
          <a:p>
            <a:pPr lvl="1"/>
            <a:r>
              <a:rPr lang="en-US" altLang="x-none" dirty="0"/>
              <a:t>If idle, start sending; if not, wait until idle</a:t>
            </a:r>
          </a:p>
          <a:p>
            <a:r>
              <a:rPr lang="en-US" altLang="x-none" dirty="0"/>
              <a:t>Collision detection: listen while transmitting</a:t>
            </a:r>
          </a:p>
          <a:p>
            <a:pPr lvl="1"/>
            <a:r>
              <a:rPr lang="en-US" altLang="x-none" dirty="0"/>
              <a:t>If collision: abort transmission, and send jam signal</a:t>
            </a:r>
          </a:p>
          <a:p>
            <a:r>
              <a:rPr lang="en-US" altLang="x-none" dirty="0"/>
              <a:t>Exponential back-off: wait before retransmitting</a:t>
            </a:r>
          </a:p>
          <a:p>
            <a:pPr lvl="1"/>
            <a:r>
              <a:rPr lang="en-US" altLang="x-none" dirty="0"/>
              <a:t>Wait random time, exponentially larger on each retry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952A29-42AD-A441-85D3-D28D82429C52}" type="slidenum">
              <a:rPr lang="en-US" altLang="x-none" sz="1400" b="0">
                <a:latin typeface="Times New Roman" charset="0"/>
              </a:rPr>
              <a:pPr eaLnBrk="1" hangingPunct="1"/>
              <a:t>35</a:t>
            </a:fld>
            <a:endParaRPr lang="en-US" altLang="x-none" sz="1400" b="0">
              <a:latin typeface="Times New Roman" charset="0"/>
            </a:endParaRPr>
          </a:p>
        </p:txBody>
      </p:sp>
      <p:pic>
        <p:nvPicPr>
          <p:cNvPr id="44037" name="Picture 4" descr="551 metcalfe-e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204914"/>
            <a:ext cx="4724400" cy="252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611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56235" cy="1325563"/>
          </a:xfrm>
        </p:spPr>
        <p:txBody>
          <a:bodyPr/>
          <a:lstStyle/>
          <a:p>
            <a:r>
              <a:rPr lang="en-US" altLang="x-none" dirty="0"/>
              <a:t>TCP congestion control (much more later)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Additive increase, multiplicative decrease</a:t>
            </a:r>
          </a:p>
          <a:p>
            <a:pPr lvl="1"/>
            <a:r>
              <a:rPr lang="en-US" altLang="x-none" dirty="0"/>
              <a:t>On packet loss, divide congestion window in half</a:t>
            </a:r>
          </a:p>
          <a:p>
            <a:pPr lvl="1"/>
            <a:r>
              <a:rPr lang="en-US" altLang="x-none" dirty="0"/>
              <a:t>On success for last window, increase window linearly</a:t>
            </a:r>
          </a:p>
          <a:p>
            <a:pPr marL="457200" lvl="1" indent="0">
              <a:buNone/>
            </a:pPr>
            <a:endParaRPr lang="en-US" altLang="x-none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9063982-32B4-6E40-A5B4-AAB0CE115726}" type="slidenum">
              <a:rPr lang="en-US" altLang="x-none" sz="1400" b="0">
                <a:latin typeface="Times New Roman" charset="0"/>
              </a:rPr>
              <a:pPr eaLnBrk="1" hangingPunct="1"/>
              <a:t>36</a:t>
            </a:fld>
            <a:endParaRPr lang="en-US" altLang="x-none" sz="1400" b="0">
              <a:latin typeface="Times New Roman" charset="0"/>
            </a:endParaRPr>
          </a:p>
        </p:txBody>
      </p:sp>
      <p:sp>
        <p:nvSpPr>
          <p:cNvPr id="45061" name="Freeform 3"/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2" name="Freeform 4"/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9112563" y="5719763"/>
            <a:ext cx="11826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sp>
        <p:nvSpPr>
          <p:cNvPr id="45064" name="Text Box 6"/>
          <p:cNvSpPr txBox="1">
            <a:spLocks noChangeArrowheads="1"/>
          </p:cNvSpPr>
          <p:nvPr/>
        </p:nvSpPr>
        <p:spPr bwMode="auto">
          <a:xfrm>
            <a:off x="1377154" y="3874449"/>
            <a:ext cx="12811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45065" name="Line 7"/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6" name="Line 8"/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Text Box 10"/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halved</a:t>
            </a:r>
          </a:p>
        </p:txBody>
      </p:sp>
      <p:sp>
        <p:nvSpPr>
          <p:cNvPr id="45069" name="Line 11"/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2"/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2" name="Line 14"/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5"/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45075" name="TextBox 18"/>
          <p:cNvSpPr txBox="1">
            <a:spLocks noChangeArrowheads="1"/>
          </p:cNvSpPr>
          <p:nvPr/>
        </p:nvSpPr>
        <p:spPr bwMode="auto">
          <a:xfrm>
            <a:off x="1884364" y="6305550"/>
            <a:ext cx="7778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b="0" dirty="0"/>
              <a:t>Other mechanisms: slow start, fast retransmit vs. timeout loss, etc. </a:t>
            </a:r>
          </a:p>
        </p:txBody>
      </p:sp>
    </p:spTree>
    <p:extLst>
      <p:ext uri="{BB962C8B-B14F-4D97-AF65-F5344CB8AC3E}">
        <p14:creationId xmlns:p14="http://schemas.microsoft.com/office/powerpoint/2010/main" val="1966289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Discussion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What role should the network play in resource allocation? </a:t>
            </a:r>
          </a:p>
          <a:p>
            <a:pPr lvl="1"/>
            <a:r>
              <a:rPr lang="en-US" altLang="x-none" dirty="0"/>
              <a:t>Explicit feedback to the endpoints?</a:t>
            </a:r>
          </a:p>
          <a:p>
            <a:pPr lvl="1"/>
            <a:r>
              <a:rPr lang="en-US" altLang="x-none" dirty="0"/>
              <a:t>Enforcing an explicit rate allocation?</a:t>
            </a:r>
          </a:p>
          <a:p>
            <a:endParaRPr lang="en-US" altLang="x-none" dirty="0"/>
          </a:p>
          <a:p>
            <a:r>
              <a:rPr lang="en-US" altLang="x-none" dirty="0"/>
              <a:t>What is a good definition of fairness?</a:t>
            </a:r>
          </a:p>
          <a:p>
            <a:endParaRPr lang="en-US" altLang="x-none" dirty="0"/>
          </a:p>
          <a:p>
            <a:r>
              <a:rPr lang="en-US" altLang="x-none" dirty="0"/>
              <a:t>What about hosts who cheat to hog resources?</a:t>
            </a:r>
          </a:p>
          <a:p>
            <a:pPr lvl="1"/>
            <a:r>
              <a:rPr lang="en-US" altLang="x-none" dirty="0"/>
              <a:t>How to detect cheating?  How to prevent/punish?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DB1EF84-C4FC-F943-B06F-673DF13BE76F}" type="slidenum">
              <a:rPr lang="en-US" altLang="x-none" sz="1400" b="0">
                <a:latin typeface="Times New Roman" charset="0"/>
              </a:rPr>
              <a:pPr eaLnBrk="1" hangingPunct="1"/>
              <a:t>37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84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>
                <a:solidFill>
                  <a:srgbClr val="C00000"/>
                </a:solidFill>
              </a:rPr>
              <a:t>where the </a:t>
            </a:r>
            <a:r>
              <a:rPr lang="en-US" sz="4800" dirty="0" err="1">
                <a:solidFill>
                  <a:srgbClr val="C00000"/>
                </a:solidFill>
              </a:rPr>
              <a:t>google.com</a:t>
            </a:r>
            <a:r>
              <a:rPr lang="en-US" sz="4800" dirty="0">
                <a:solidFill>
                  <a:srgbClr val="C00000"/>
                </a:solidFill>
              </a:rPr>
              <a:t> server is,</a:t>
            </a:r>
            <a:br>
              <a:rPr lang="en-US" sz="4800" dirty="0">
                <a:solidFill>
                  <a:srgbClr val="C00000"/>
                </a:solidFill>
              </a:rPr>
            </a:br>
            <a:r>
              <a:rPr lang="en-US" sz="4800" dirty="0"/>
              <a:t>and how to reach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C1204-0D44-5E49-8DD0-32617266B18B}"/>
              </a:ext>
            </a:extLst>
          </p:cNvPr>
          <p:cNvSpPr txBox="1"/>
          <p:nvPr/>
        </p:nvSpPr>
        <p:spPr>
          <a:xfrm>
            <a:off x="4253947" y="4611756"/>
            <a:ext cx="6785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Both your laptop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google.com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have many addresses.</a:t>
            </a:r>
          </a:p>
        </p:txBody>
      </p:sp>
    </p:spTree>
    <p:extLst>
      <p:ext uri="{BB962C8B-B14F-4D97-AF65-F5344CB8AC3E}">
        <p14:creationId xmlns:p14="http://schemas.microsoft.com/office/powerpoint/2010/main" val="143864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247" y="2468880"/>
            <a:ext cx="10515600" cy="1649727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But how does your laptop know </a:t>
            </a:r>
            <a:br>
              <a:rPr lang="en-US" sz="4800" dirty="0"/>
            </a:br>
            <a:r>
              <a:rPr lang="en-US" sz="4800" dirty="0"/>
              <a:t>where the </a:t>
            </a:r>
            <a:r>
              <a:rPr lang="en-US" sz="4800" dirty="0" err="1"/>
              <a:t>google.com</a:t>
            </a:r>
            <a:r>
              <a:rPr lang="en-US" sz="4800" dirty="0"/>
              <a:t> server is,</a:t>
            </a:r>
            <a:br>
              <a:rPr lang="en-US" sz="4800" dirty="0"/>
            </a:br>
            <a:r>
              <a:rPr lang="en-US" sz="4800" dirty="0"/>
              <a:t>and </a:t>
            </a:r>
            <a:r>
              <a:rPr lang="en-US" sz="4800" dirty="0">
                <a:solidFill>
                  <a:srgbClr val="C00000"/>
                </a:solidFill>
              </a:rPr>
              <a:t>how to reach it</a:t>
            </a:r>
            <a:r>
              <a:rPr lang="en-US" sz="4800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C4D55-0FC0-7842-BCAF-BF6A3C6E0B7C}"/>
              </a:ext>
            </a:extLst>
          </p:cNvPr>
          <p:cNvSpPr txBox="1"/>
          <p:nvPr/>
        </p:nvSpPr>
        <p:spPr>
          <a:xfrm>
            <a:off x="4465982" y="4585252"/>
            <a:ext cx="75802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There may be many kinds of networks between you and google, each using its own way to stitch together the path</a:t>
            </a:r>
          </a:p>
        </p:txBody>
      </p:sp>
    </p:spTree>
    <p:extLst>
      <p:ext uri="{BB962C8B-B14F-4D97-AF65-F5344CB8AC3E}">
        <p14:creationId xmlns:p14="http://schemas.microsoft.com/office/powerpoint/2010/main" val="150281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18B34-3E0B-2B4A-B142-5A23DE3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1398" y="1921565"/>
            <a:ext cx="4919593" cy="1633745"/>
          </a:xfrm>
        </p:spPr>
        <p:txBody>
          <a:bodyPr/>
          <a:lstStyle/>
          <a:p>
            <a:r>
              <a:rPr lang="en-US" dirty="0"/>
              <a:t>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F72C9-0C18-5D43-A21E-C1F860F3B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04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26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401933"/>
            <a:ext cx="111235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modularity:</a:t>
            </a:r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distinct function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&amp; interacts with other layers through well-defined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interfaces</a:t>
            </a:r>
            <a:r>
              <a:rPr lang="en-US" sz="4800" dirty="0">
                <a:latin typeface="Helvetica" pitchFamily="2" charset="0"/>
              </a:rPr>
              <a:t>.</a:t>
            </a:r>
          </a:p>
          <a:p>
            <a:pPr algn="ctr"/>
            <a:endParaRPr lang="en-US" sz="4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8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1730</Words>
  <Application>Microsoft Macintosh PowerPoint</Application>
  <PresentationFormat>Widescreen</PresentationFormat>
  <Paragraphs>384</Paragraphs>
  <Slides>37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Clip</vt:lpstr>
      <vt:lpstr>PowerPoint Presentation</vt:lpstr>
      <vt:lpstr>What happens when you browse?</vt:lpstr>
      <vt:lpstr>But how does your laptop know  where the google.com server is, and how to reach it?</vt:lpstr>
      <vt:lpstr>But how does your laptop know  where the google.com server is, and how to reach it?</vt:lpstr>
      <vt:lpstr>But how does your laptop know  where the google.com server is, and how to reach it?</vt:lpstr>
      <vt:lpstr>Addressing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PowerPoint Presentation</vt:lpstr>
      <vt:lpstr>Where do all the addresses come from?</vt:lpstr>
      <vt:lpstr>Addresses and what they correspond to</vt:lpstr>
      <vt:lpstr>Directories</vt:lpstr>
      <vt:lpstr>Domain Name System</vt:lpstr>
      <vt:lpstr>Routing</vt:lpstr>
      <vt:lpstr>Path computation: Routing</vt:lpstr>
      <vt:lpstr>The Internet’s approach to routing</vt:lpstr>
      <vt:lpstr>Interconnected ASes</vt:lpstr>
      <vt:lpstr>What happens when you browse?</vt:lpstr>
      <vt:lpstr>The roles of the endpoint</vt:lpstr>
      <vt:lpstr>The roles of endpoint network software</vt:lpstr>
      <vt:lpstr>(1) Bootstrapping host into network</vt:lpstr>
      <vt:lpstr>Dynamic Host Configuration Protocol</vt:lpstr>
      <vt:lpstr>(2) Socket: the interface to applications</vt:lpstr>
      <vt:lpstr>Two Basic Transport Features</vt:lpstr>
      <vt:lpstr>Two Main Transport Layers</vt:lpstr>
      <vt:lpstr>Socket: the interface to applications</vt:lpstr>
      <vt:lpstr>Discussion</vt:lpstr>
      <vt:lpstr>(3) Distributed sharing of the network</vt:lpstr>
      <vt:lpstr>Endpoints adjust to congestion</vt:lpstr>
      <vt:lpstr>Ethernet back-off mechanism</vt:lpstr>
      <vt:lpstr>TCP congestion control (much more later)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1096</cp:revision>
  <cp:lastPrinted>2019-09-09T02:35:22Z</cp:lastPrinted>
  <dcterms:created xsi:type="dcterms:W3CDTF">2018-09-05T17:47:04Z</dcterms:created>
  <dcterms:modified xsi:type="dcterms:W3CDTF">2019-09-09T10:08:45Z</dcterms:modified>
</cp:coreProperties>
</file>