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502" r:id="rId2"/>
    <p:sldId id="503" r:id="rId3"/>
    <p:sldId id="504" r:id="rId4"/>
    <p:sldId id="505" r:id="rId5"/>
    <p:sldId id="478" r:id="rId6"/>
    <p:sldId id="436" r:id="rId7"/>
    <p:sldId id="274" r:id="rId8"/>
    <p:sldId id="438" r:id="rId9"/>
    <p:sldId id="479" r:id="rId10"/>
    <p:sldId id="481" r:id="rId11"/>
    <p:sldId id="480" r:id="rId12"/>
    <p:sldId id="507" r:id="rId13"/>
    <p:sldId id="509" r:id="rId14"/>
    <p:sldId id="281" r:id="rId15"/>
    <p:sldId id="282" r:id="rId16"/>
    <p:sldId id="338" r:id="rId17"/>
    <p:sldId id="442" r:id="rId18"/>
    <p:sldId id="488" r:id="rId19"/>
    <p:sldId id="286" r:id="rId20"/>
    <p:sldId id="287" r:id="rId21"/>
    <p:sldId id="289" r:id="rId22"/>
    <p:sldId id="489" r:id="rId23"/>
    <p:sldId id="493" r:id="rId24"/>
    <p:sldId id="494" r:id="rId25"/>
    <p:sldId id="285" r:id="rId26"/>
    <p:sldId id="499" r:id="rId27"/>
    <p:sldId id="294" r:id="rId28"/>
    <p:sldId id="500" r:id="rId29"/>
    <p:sldId id="497" r:id="rId30"/>
    <p:sldId id="506" r:id="rId31"/>
    <p:sldId id="396" r:id="rId32"/>
    <p:sldId id="483" r:id="rId33"/>
    <p:sldId id="399" r:id="rId34"/>
    <p:sldId id="400" r:id="rId35"/>
    <p:sldId id="401" r:id="rId36"/>
    <p:sldId id="486" r:id="rId37"/>
    <p:sldId id="487" r:id="rId38"/>
    <p:sldId id="440" r:id="rId39"/>
    <p:sldId id="496" r:id="rId40"/>
    <p:sldId id="5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4664"/>
  </p:normalViewPr>
  <p:slideViewPr>
    <p:cSldViewPr snapToGrid="0" snapToObjects="1">
      <p:cViewPr varScale="1">
        <p:scale>
          <a:sx n="150" d="100"/>
          <a:sy n="150" d="100"/>
        </p:scale>
        <p:origin x="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7DE91-0B77-6B44-8FE6-2A1182CD6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1834E-D521-FB42-B724-1A02D4073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B2A63-1DDB-804F-90B4-E975F4CDD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34FB8-B664-7E4D-9982-9671D37152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9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png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SMTP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5,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922DFEEC-25CC-B24D-A317-EA0DB4E52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Origin server</a:t>
            </a:r>
          </a:p>
          <a:p>
            <a:pPr lvl="1" eaLnBrk="1" hangingPunct="1"/>
            <a:r>
              <a:rPr lang="en-US" altLang="en-US" dirty="0"/>
              <a:t>Server that holds the authoritative copy of the content</a:t>
            </a:r>
          </a:p>
          <a:p>
            <a:pPr eaLnBrk="1" hangingPunct="1"/>
            <a:r>
              <a:rPr lang="en-US" altLang="en-US" dirty="0"/>
              <a:t>CDN server</a:t>
            </a:r>
          </a:p>
          <a:p>
            <a:pPr lvl="1" eaLnBrk="1" hangingPunct="1"/>
            <a:r>
              <a:rPr lang="en-US" altLang="en-US" dirty="0"/>
              <a:t>A replica server owned by the CDN provider</a:t>
            </a:r>
          </a:p>
          <a:p>
            <a:pPr lvl="1" eaLnBrk="1" hangingPunct="1"/>
            <a:r>
              <a:rPr lang="en-US" altLang="en-US" dirty="0"/>
              <a:t>We called this proxy in our earlier example</a:t>
            </a:r>
          </a:p>
          <a:p>
            <a:pPr eaLnBrk="1" hangingPunct="1"/>
            <a:r>
              <a:rPr lang="en-US" altLang="en-US" dirty="0"/>
              <a:t>CDN name server</a:t>
            </a:r>
          </a:p>
          <a:p>
            <a:pPr lvl="1" eaLnBrk="1" hangingPunct="1"/>
            <a:r>
              <a:rPr lang="en-US" altLang="en-US" dirty="0"/>
              <a:t>A DNS server used for redirection</a:t>
            </a:r>
          </a:p>
          <a:p>
            <a:pPr eaLnBrk="1" hangingPunct="1"/>
            <a:r>
              <a:rPr lang="en-US" altLang="en-US" dirty="0"/>
              <a:t>Client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73177-3643-F047-8C8F-83A01C9C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CDN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8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4138613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721" y="5262994"/>
            <a:ext cx="237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98.138.253.109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2140"/>
              </p:ext>
            </p:extLst>
          </p:nvPr>
        </p:nvGraphicFramePr>
        <p:xfrm>
          <a:off x="5495925" y="125414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124.8.9.8 (NS of CDN)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/>
          <p:nvPr/>
        </p:nvCxnSpPr>
        <p:spPr bwMode="auto">
          <a:xfrm flipH="1" flipV="1">
            <a:off x="5395913" y="4243388"/>
            <a:ext cx="3060700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92655"/>
              </p:ext>
            </p:extLst>
          </p:nvPr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www.google.com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www.google.com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www.google.com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www.google.com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4" y="5673225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356212" y="1599456"/>
            <a:ext cx="1569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Typically, custom logic</a:t>
            </a:r>
            <a:r>
              <a:rPr lang="en-US" dirty="0">
                <a:latin typeface="Helvetica" pitchFamily="2" charset="0"/>
              </a:rPr>
              <a:t> to map one domain name to one of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many </a:t>
            </a:r>
            <a:r>
              <a:rPr lang="en-US" dirty="0">
                <a:latin typeface="Helvetica" pitchFamily="2" charset="0"/>
              </a:rPr>
              <a:t>IP addresses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Policies may depend on location of requesting client, load at the different origin servers, apart from other things.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419100" y="1527085"/>
            <a:ext cx="29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Scale a service through indirection to CDN name server.</a:t>
            </a:r>
          </a:p>
        </p:txBody>
      </p:sp>
    </p:spTree>
    <p:extLst>
      <p:ext uri="{BB962C8B-B14F-4D97-AF65-F5344CB8AC3E}">
        <p14:creationId xmlns:p14="http://schemas.microsoft.com/office/powerpoint/2010/main" val="40044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FBEA-779B-0949-99BE-CD11CD7A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50C6-1451-1247-882D-921B23286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Mail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30293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AD3-A0C4-174E-A5D7-2F4F0FF8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familiar with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8E80-D73B-BB49-84FC-732E2CD6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0" y="1733805"/>
            <a:ext cx="11668579" cy="1213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2EB46-9665-FF4C-9E39-1B71E4A9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0" y="3385173"/>
            <a:ext cx="11709539" cy="9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>
            <a:extLst>
              <a:ext uri="{FF2B5EF4-FFF2-40B4-BE49-F238E27FC236}">
                <a16:creationId xmlns:a16="http://schemas.microsoft.com/office/drawing/2014/main" id="{07D789B9-75AA-2F40-BD8C-FA97945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9BD4A80-0FD6-2349-9ABB-0F490110165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30800A3-775F-2C4A-BF88-2DFBDA11D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Electronic Mail</a:t>
            </a:r>
            <a:endParaRPr lang="en-US" altLang="en-US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F905534-0F13-F147-94C7-0643A49BAF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0535" y="1600200"/>
            <a:ext cx="5050692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Three major components: </a:t>
            </a:r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User agents </a:t>
            </a:r>
          </a:p>
          <a:p>
            <a:pPr marL="838200" lvl="1" indent="-381000"/>
            <a:r>
              <a:rPr lang="en-US" altLang="en-US" sz="2000" dirty="0"/>
              <a:t>a.k.a. “mail reader”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e.g., </a:t>
            </a:r>
            <a:r>
              <a:rPr lang="en-US" altLang="en-US" sz="2000" dirty="0" err="1"/>
              <a:t>Applemail</a:t>
            </a:r>
            <a:r>
              <a:rPr lang="en-US" altLang="en-US" sz="2000" dirty="0"/>
              <a:t>, Outlook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Web-based user agents (ex: </a:t>
            </a:r>
            <a:r>
              <a:rPr lang="en-US" altLang="en-US" sz="2000" dirty="0" err="1"/>
              <a:t>gmail</a:t>
            </a:r>
            <a:r>
              <a:rPr lang="en-US" altLang="en-US" sz="2000" dirty="0"/>
              <a:t>)</a:t>
            </a:r>
          </a:p>
        </p:txBody>
      </p:sp>
      <p:sp>
        <p:nvSpPr>
          <p:cNvPr id="69637" name="Rectangle 280">
            <a:extLst>
              <a:ext uri="{FF2B5EF4-FFF2-40B4-BE49-F238E27FC236}">
                <a16:creationId xmlns:a16="http://schemas.microsoft.com/office/drawing/2014/main" id="{25A39F71-8B4B-C040-B8ED-C2680849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600076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9638" name="Group 279">
            <a:extLst>
              <a:ext uri="{FF2B5EF4-FFF2-40B4-BE49-F238E27FC236}">
                <a16:creationId xmlns:a16="http://schemas.microsoft.com/office/drawing/2014/main" id="{442794A2-B18A-B04C-9E54-1DB3CC0C797C}"/>
              </a:ext>
            </a:extLst>
          </p:cNvPr>
          <p:cNvGrpSpPr>
            <a:grpSpLocks/>
          </p:cNvGrpSpPr>
          <p:nvPr/>
        </p:nvGrpSpPr>
        <p:grpSpPr bwMode="auto">
          <a:xfrm>
            <a:off x="8477250" y="569917"/>
            <a:ext cx="1739900" cy="957263"/>
            <a:chOff x="4458" y="3335"/>
            <a:chExt cx="1096" cy="603"/>
          </a:xfrm>
        </p:grpSpPr>
        <p:sp>
          <p:nvSpPr>
            <p:cNvPr id="69758" name="Text Box 263">
              <a:extLst>
                <a:ext uri="{FF2B5EF4-FFF2-40B4-BE49-F238E27FC236}">
                  <a16:creationId xmlns:a16="http://schemas.microsoft.com/office/drawing/2014/main" id="{3C6D98BF-EB0D-7643-AFBF-85EF14BE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3725"/>
              <a:ext cx="8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 mailbox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9759" name="Group 278">
              <a:extLst>
                <a:ext uri="{FF2B5EF4-FFF2-40B4-BE49-F238E27FC236}">
                  <a16:creationId xmlns:a16="http://schemas.microsoft.com/office/drawing/2014/main" id="{B983E58C-F6C3-494F-BB3B-8EFABF407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69762" name="Rectangle 264">
                <a:extLst>
                  <a:ext uri="{FF2B5EF4-FFF2-40B4-BE49-F238E27FC236}">
                    <a16:creationId xmlns:a16="http://schemas.microsoft.com/office/drawing/2014/main" id="{3D734B44-5E69-FE46-ACC0-70C84439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63" name="Line 265">
                <a:extLst>
                  <a:ext uri="{FF2B5EF4-FFF2-40B4-BE49-F238E27FC236}">
                    <a16:creationId xmlns:a16="http://schemas.microsoft.com/office/drawing/2014/main" id="{3F5F168B-AF14-FB4C-BA5E-1F358E3D5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4" name="Line 266">
                <a:extLst>
                  <a:ext uri="{FF2B5EF4-FFF2-40B4-BE49-F238E27FC236}">
                    <a16:creationId xmlns:a16="http://schemas.microsoft.com/office/drawing/2014/main" id="{30CE386E-1B66-E34F-8D24-939C4E850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5" name="Line 267">
                <a:extLst>
                  <a:ext uri="{FF2B5EF4-FFF2-40B4-BE49-F238E27FC236}">
                    <a16:creationId xmlns:a16="http://schemas.microsoft.com/office/drawing/2014/main" id="{23FD8F4A-2B1F-224C-A07C-E87CFF846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6" name="Line 268">
                <a:extLst>
                  <a:ext uri="{FF2B5EF4-FFF2-40B4-BE49-F238E27FC236}">
                    <a16:creationId xmlns:a16="http://schemas.microsoft.com/office/drawing/2014/main" id="{ACEEC70B-7912-AA4A-BEA9-DBE30549E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7" name="Line 269">
                <a:extLst>
                  <a:ext uri="{FF2B5EF4-FFF2-40B4-BE49-F238E27FC236}">
                    <a16:creationId xmlns:a16="http://schemas.microsoft.com/office/drawing/2014/main" id="{9BB7950A-6FE0-AE48-90BD-510ADD4A7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8" name="Line 270">
                <a:extLst>
                  <a:ext uri="{FF2B5EF4-FFF2-40B4-BE49-F238E27FC236}">
                    <a16:creationId xmlns:a16="http://schemas.microsoft.com/office/drawing/2014/main" id="{0F731E2F-D0E6-1E45-88ED-A64E48E19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9" name="Line 271">
                <a:extLst>
                  <a:ext uri="{FF2B5EF4-FFF2-40B4-BE49-F238E27FC236}">
                    <a16:creationId xmlns:a16="http://schemas.microsoft.com/office/drawing/2014/main" id="{65C5EFAF-A8CD-6047-BE02-4D7FD3477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9760" name="Rectangle 272">
              <a:extLst>
                <a:ext uri="{FF2B5EF4-FFF2-40B4-BE49-F238E27FC236}">
                  <a16:creationId xmlns:a16="http://schemas.microsoft.com/office/drawing/2014/main" id="{8A79AC68-815D-A043-A139-7092A335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61" name="Text Box 277">
              <a:extLst>
                <a:ext uri="{FF2B5EF4-FFF2-40B4-BE49-F238E27FC236}">
                  <a16:creationId xmlns:a16="http://schemas.microsoft.com/office/drawing/2014/main" id="{CFD5F37F-8AAA-A146-815D-5B5BD453D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3335"/>
              <a:ext cx="10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message queue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69639" name="Line 417">
            <a:extLst>
              <a:ext uri="{FF2B5EF4-FFF2-40B4-BE49-F238E27FC236}">
                <a16:creationId xmlns:a16="http://schemas.microsoft.com/office/drawing/2014/main" id="{6C3B7836-B3DB-434B-9433-2DED06C8F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25527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40" name="Group 418">
            <a:extLst>
              <a:ext uri="{FF2B5EF4-FFF2-40B4-BE49-F238E27FC236}">
                <a16:creationId xmlns:a16="http://schemas.microsoft.com/office/drawing/2014/main" id="{D2E84C18-A257-5D41-9ABD-0D986C07745A}"/>
              </a:ext>
            </a:extLst>
          </p:cNvPr>
          <p:cNvGrpSpPr>
            <a:grpSpLocks/>
          </p:cNvGrpSpPr>
          <p:nvPr/>
        </p:nvGrpSpPr>
        <p:grpSpPr bwMode="auto">
          <a:xfrm>
            <a:off x="8640763" y="2479675"/>
            <a:ext cx="355600" cy="933450"/>
            <a:chOff x="4180" y="783"/>
            <a:chExt cx="150" cy="307"/>
          </a:xfrm>
        </p:grpSpPr>
        <p:sp>
          <p:nvSpPr>
            <p:cNvPr id="69750" name="AutoShape 419">
              <a:extLst>
                <a:ext uri="{FF2B5EF4-FFF2-40B4-BE49-F238E27FC236}">
                  <a16:creationId xmlns:a16="http://schemas.microsoft.com/office/drawing/2014/main" id="{7CEE16CF-33D8-1E4F-8C72-106339C0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1" name="Rectangle 420">
              <a:extLst>
                <a:ext uri="{FF2B5EF4-FFF2-40B4-BE49-F238E27FC236}">
                  <a16:creationId xmlns:a16="http://schemas.microsoft.com/office/drawing/2014/main" id="{04B6B339-1EE2-334C-8EB9-E4FED268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2" name="Rectangle 421">
              <a:extLst>
                <a:ext uri="{FF2B5EF4-FFF2-40B4-BE49-F238E27FC236}">
                  <a16:creationId xmlns:a16="http://schemas.microsoft.com/office/drawing/2014/main" id="{E19FCF25-A17C-7347-A129-6C19B776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3" name="AutoShape 422">
              <a:extLst>
                <a:ext uri="{FF2B5EF4-FFF2-40B4-BE49-F238E27FC236}">
                  <a16:creationId xmlns:a16="http://schemas.microsoft.com/office/drawing/2014/main" id="{8328ED8E-6D57-A249-B7B8-3789F7A7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4" name="Line 423">
              <a:extLst>
                <a:ext uri="{FF2B5EF4-FFF2-40B4-BE49-F238E27FC236}">
                  <a16:creationId xmlns:a16="http://schemas.microsoft.com/office/drawing/2014/main" id="{DC85D9CA-4A96-6E47-A975-FC482D6D6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5" name="Line 424">
              <a:extLst>
                <a:ext uri="{FF2B5EF4-FFF2-40B4-BE49-F238E27FC236}">
                  <a16:creationId xmlns:a16="http://schemas.microsoft.com/office/drawing/2014/main" id="{F2B083CC-FB62-4449-807C-405642632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6" name="Rectangle 425">
              <a:extLst>
                <a:ext uri="{FF2B5EF4-FFF2-40B4-BE49-F238E27FC236}">
                  <a16:creationId xmlns:a16="http://schemas.microsoft.com/office/drawing/2014/main" id="{F658AE6D-18AC-D948-B75A-28CAF609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7" name="Rectangle 426">
              <a:extLst>
                <a:ext uri="{FF2B5EF4-FFF2-40B4-BE49-F238E27FC236}">
                  <a16:creationId xmlns:a16="http://schemas.microsoft.com/office/drawing/2014/main" id="{2D931D33-5BA0-AA4A-B6FF-281B0C40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1" name="Group 427">
            <a:extLst>
              <a:ext uri="{FF2B5EF4-FFF2-40B4-BE49-F238E27FC236}">
                <a16:creationId xmlns:a16="http://schemas.microsoft.com/office/drawing/2014/main" id="{94F33213-A80B-5049-988A-CB255397274F}"/>
              </a:ext>
            </a:extLst>
          </p:cNvPr>
          <p:cNvGrpSpPr>
            <a:grpSpLocks/>
          </p:cNvGrpSpPr>
          <p:nvPr/>
        </p:nvGrpSpPr>
        <p:grpSpPr bwMode="auto">
          <a:xfrm>
            <a:off x="8410576" y="2932114"/>
            <a:ext cx="809625" cy="1049337"/>
            <a:chOff x="4296" y="2627"/>
            <a:chExt cx="510" cy="661"/>
          </a:xfrm>
        </p:grpSpPr>
        <p:sp>
          <p:nvSpPr>
            <p:cNvPr id="69735" name="Rectangle 428">
              <a:extLst>
                <a:ext uri="{FF2B5EF4-FFF2-40B4-BE49-F238E27FC236}">
                  <a16:creationId xmlns:a16="http://schemas.microsoft.com/office/drawing/2014/main" id="{97F44E29-C3D9-FA40-AAC2-CAF3299B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6" name="Text Box 429">
              <a:extLst>
                <a:ext uri="{FF2B5EF4-FFF2-40B4-BE49-F238E27FC236}">
                  <a16:creationId xmlns:a16="http://schemas.microsoft.com/office/drawing/2014/main" id="{126C89D1-7EA5-FF40-98E4-5394B38DA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7" name="Rectangle 430">
              <a:extLst>
                <a:ext uri="{FF2B5EF4-FFF2-40B4-BE49-F238E27FC236}">
                  <a16:creationId xmlns:a16="http://schemas.microsoft.com/office/drawing/2014/main" id="{87E682F6-C406-A64F-A62D-C1C13476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8" name="Line 431">
              <a:extLst>
                <a:ext uri="{FF2B5EF4-FFF2-40B4-BE49-F238E27FC236}">
                  <a16:creationId xmlns:a16="http://schemas.microsoft.com/office/drawing/2014/main" id="{C924EA89-B002-ED46-A111-5F93ED865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39" name="Line 432">
              <a:extLst>
                <a:ext uri="{FF2B5EF4-FFF2-40B4-BE49-F238E27FC236}">
                  <a16:creationId xmlns:a16="http://schemas.microsoft.com/office/drawing/2014/main" id="{8321A467-A43C-324B-9348-70A91344C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0" name="Line 433">
              <a:extLst>
                <a:ext uri="{FF2B5EF4-FFF2-40B4-BE49-F238E27FC236}">
                  <a16:creationId xmlns:a16="http://schemas.microsoft.com/office/drawing/2014/main" id="{AD07568A-5ADE-AC4A-97F2-B97A2DDD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1" name="Line 434">
              <a:extLst>
                <a:ext uri="{FF2B5EF4-FFF2-40B4-BE49-F238E27FC236}">
                  <a16:creationId xmlns:a16="http://schemas.microsoft.com/office/drawing/2014/main" id="{49CA01AA-41AB-054E-9738-2AF00A5D8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2" name="Line 435">
              <a:extLst>
                <a:ext uri="{FF2B5EF4-FFF2-40B4-BE49-F238E27FC236}">
                  <a16:creationId xmlns:a16="http://schemas.microsoft.com/office/drawing/2014/main" id="{D71CB505-C3EE-3D43-BD27-A399664F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3" name="Line 436">
              <a:extLst>
                <a:ext uri="{FF2B5EF4-FFF2-40B4-BE49-F238E27FC236}">
                  <a16:creationId xmlns:a16="http://schemas.microsoft.com/office/drawing/2014/main" id="{CEFEFA8B-0E15-2046-8622-B17742D9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4" name="Line 437">
              <a:extLst>
                <a:ext uri="{FF2B5EF4-FFF2-40B4-BE49-F238E27FC236}">
                  <a16:creationId xmlns:a16="http://schemas.microsoft.com/office/drawing/2014/main" id="{254804AD-DAE3-1A45-84BD-394890283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5" name="Rectangle 438">
              <a:extLst>
                <a:ext uri="{FF2B5EF4-FFF2-40B4-BE49-F238E27FC236}">
                  <a16:creationId xmlns:a16="http://schemas.microsoft.com/office/drawing/2014/main" id="{18F7C418-AF15-9047-9AA2-F15CE989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6" name="Rectangle 439">
              <a:extLst>
                <a:ext uri="{FF2B5EF4-FFF2-40B4-BE49-F238E27FC236}">
                  <a16:creationId xmlns:a16="http://schemas.microsoft.com/office/drawing/2014/main" id="{D978EBE9-B069-4046-9B82-9781532A3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7" name="Rectangle 440">
              <a:extLst>
                <a:ext uri="{FF2B5EF4-FFF2-40B4-BE49-F238E27FC236}">
                  <a16:creationId xmlns:a16="http://schemas.microsoft.com/office/drawing/2014/main" id="{B3A008C4-4CBD-564E-8331-76924E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8" name="Rectangle 441">
              <a:extLst>
                <a:ext uri="{FF2B5EF4-FFF2-40B4-BE49-F238E27FC236}">
                  <a16:creationId xmlns:a16="http://schemas.microsoft.com/office/drawing/2014/main" id="{384ABD68-E215-9945-995F-BFE8BBDB0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9" name="Rectangle 442">
              <a:extLst>
                <a:ext uri="{FF2B5EF4-FFF2-40B4-BE49-F238E27FC236}">
                  <a16:creationId xmlns:a16="http://schemas.microsoft.com/office/drawing/2014/main" id="{10B67386-1713-724A-8EB3-28F0A999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2" name="Group 443">
            <a:extLst>
              <a:ext uri="{FF2B5EF4-FFF2-40B4-BE49-F238E27FC236}">
                <a16:creationId xmlns:a16="http://schemas.microsoft.com/office/drawing/2014/main" id="{CC45B44C-81D9-F840-8DC7-0082EE1E0646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2070101"/>
            <a:ext cx="709612" cy="703263"/>
            <a:chOff x="4337" y="290"/>
            <a:chExt cx="447" cy="443"/>
          </a:xfrm>
        </p:grpSpPr>
        <p:graphicFrame>
          <p:nvGraphicFramePr>
            <p:cNvPr id="69731" name="Object 444">
              <a:extLst>
                <a:ext uri="{FF2B5EF4-FFF2-40B4-BE49-F238E27FC236}">
                  <a16:creationId xmlns:a16="http://schemas.microsoft.com/office/drawing/2014/main" id="{432B84B5-5246-D64D-A95A-02AFE0654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37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69731" name="Object 444">
                          <a:extLst>
                            <a:ext uri="{FF2B5EF4-FFF2-40B4-BE49-F238E27FC236}">
                              <a16:creationId xmlns:a16="http://schemas.microsoft.com/office/drawing/2014/main" id="{432B84B5-5246-D64D-A95A-02AFE0654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32" name="Group 445">
              <a:extLst>
                <a:ext uri="{FF2B5EF4-FFF2-40B4-BE49-F238E27FC236}">
                  <a16:creationId xmlns:a16="http://schemas.microsoft.com/office/drawing/2014/main" id="{1AD1EDEA-31D7-604D-AD6F-6C99A635A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33" name="Rectangle 446">
                <a:extLst>
                  <a:ext uri="{FF2B5EF4-FFF2-40B4-BE49-F238E27FC236}">
                    <a16:creationId xmlns:a16="http://schemas.microsoft.com/office/drawing/2014/main" id="{D1CF592A-DAAC-5446-8CBF-0796CFAE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4" name="Text Box 447">
                <a:extLst>
                  <a:ext uri="{FF2B5EF4-FFF2-40B4-BE49-F238E27FC236}">
                    <a16:creationId xmlns:a16="http://schemas.microsoft.com/office/drawing/2014/main" id="{FEE45EB5-170A-4547-9A5E-FD6579A8B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3" name="Group 448">
            <a:extLst>
              <a:ext uri="{FF2B5EF4-FFF2-40B4-BE49-F238E27FC236}">
                <a16:creationId xmlns:a16="http://schemas.microsoft.com/office/drawing/2014/main" id="{80E5252C-3680-2243-9BE5-B50F3DDFC896}"/>
              </a:ext>
            </a:extLst>
          </p:cNvPr>
          <p:cNvGrpSpPr>
            <a:grpSpLocks/>
          </p:cNvGrpSpPr>
          <p:nvPr/>
        </p:nvGrpSpPr>
        <p:grpSpPr bwMode="auto">
          <a:xfrm>
            <a:off x="9351963" y="3079751"/>
            <a:ext cx="709612" cy="703263"/>
            <a:chOff x="4337" y="290"/>
            <a:chExt cx="447" cy="443"/>
          </a:xfrm>
        </p:grpSpPr>
        <p:graphicFrame>
          <p:nvGraphicFramePr>
            <p:cNvPr id="69727" name="Object 449">
              <a:extLst>
                <a:ext uri="{FF2B5EF4-FFF2-40B4-BE49-F238E27FC236}">
                  <a16:creationId xmlns:a16="http://schemas.microsoft.com/office/drawing/2014/main" id="{DB9FE930-3D6A-404B-A3A3-CFE61FA58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38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9727" name="Object 449">
                          <a:extLst>
                            <a:ext uri="{FF2B5EF4-FFF2-40B4-BE49-F238E27FC236}">
                              <a16:creationId xmlns:a16="http://schemas.microsoft.com/office/drawing/2014/main" id="{DB9FE930-3D6A-404B-A3A3-CFE61FA58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8" name="Group 450">
              <a:extLst>
                <a:ext uri="{FF2B5EF4-FFF2-40B4-BE49-F238E27FC236}">
                  <a16:creationId xmlns:a16="http://schemas.microsoft.com/office/drawing/2014/main" id="{DCFB4E2B-6D86-9041-A7DA-4D5067385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9" name="Rectangle 451">
                <a:extLst>
                  <a:ext uri="{FF2B5EF4-FFF2-40B4-BE49-F238E27FC236}">
                    <a16:creationId xmlns:a16="http://schemas.microsoft.com/office/drawing/2014/main" id="{DD1B8530-0F2D-1C4E-9C3E-20B3B427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0" name="Text Box 452">
                <a:extLst>
                  <a:ext uri="{FF2B5EF4-FFF2-40B4-BE49-F238E27FC236}">
                    <a16:creationId xmlns:a16="http://schemas.microsoft.com/office/drawing/2014/main" id="{0E502216-AABF-DD42-9D1A-9B48AC5AD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4" name="Group 453">
            <a:extLst>
              <a:ext uri="{FF2B5EF4-FFF2-40B4-BE49-F238E27FC236}">
                <a16:creationId xmlns:a16="http://schemas.microsoft.com/office/drawing/2014/main" id="{2C70264C-800E-6546-B2E4-70C498200965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4127501"/>
            <a:ext cx="709612" cy="703263"/>
            <a:chOff x="4337" y="290"/>
            <a:chExt cx="447" cy="443"/>
          </a:xfrm>
        </p:grpSpPr>
        <p:graphicFrame>
          <p:nvGraphicFramePr>
            <p:cNvPr id="69723" name="Object 454">
              <a:extLst>
                <a:ext uri="{FF2B5EF4-FFF2-40B4-BE49-F238E27FC236}">
                  <a16:creationId xmlns:a16="http://schemas.microsoft.com/office/drawing/2014/main" id="{AD27AA8D-7F2C-C742-9FAE-08D9020F1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39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69723" name="Object 454">
                          <a:extLst>
                            <a:ext uri="{FF2B5EF4-FFF2-40B4-BE49-F238E27FC236}">
                              <a16:creationId xmlns:a16="http://schemas.microsoft.com/office/drawing/2014/main" id="{AD27AA8D-7F2C-C742-9FAE-08D9020F1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4" name="Group 455">
              <a:extLst>
                <a:ext uri="{FF2B5EF4-FFF2-40B4-BE49-F238E27FC236}">
                  <a16:creationId xmlns:a16="http://schemas.microsoft.com/office/drawing/2014/main" id="{809B31BB-FCC5-A246-9E12-6257CFDB3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5" name="Rectangle 456">
                <a:extLst>
                  <a:ext uri="{FF2B5EF4-FFF2-40B4-BE49-F238E27FC236}">
                    <a16:creationId xmlns:a16="http://schemas.microsoft.com/office/drawing/2014/main" id="{158368E9-ACB9-B84A-8033-D82E51DE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6" name="Text Box 457">
                <a:extLst>
                  <a:ext uri="{FF2B5EF4-FFF2-40B4-BE49-F238E27FC236}">
                    <a16:creationId xmlns:a16="http://schemas.microsoft.com/office/drawing/2014/main" id="{4668114F-BEA9-8B41-A4BC-AB636E87C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5" name="Group 458">
            <a:extLst>
              <a:ext uri="{FF2B5EF4-FFF2-40B4-BE49-F238E27FC236}">
                <a16:creationId xmlns:a16="http://schemas.microsoft.com/office/drawing/2014/main" id="{42BD7864-AA16-A34F-A42A-61F670DDF238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3889376"/>
            <a:ext cx="809625" cy="1501775"/>
            <a:chOff x="3492" y="2522"/>
            <a:chExt cx="510" cy="946"/>
          </a:xfrm>
        </p:grpSpPr>
        <p:grpSp>
          <p:nvGrpSpPr>
            <p:cNvPr id="69698" name="Group 459">
              <a:extLst>
                <a:ext uri="{FF2B5EF4-FFF2-40B4-BE49-F238E27FC236}">
                  <a16:creationId xmlns:a16="http://schemas.microsoft.com/office/drawing/2014/main" id="{C2062FC9-C664-0849-9C71-5C63E1385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715" name="AutoShape 460">
                <a:extLst>
                  <a:ext uri="{FF2B5EF4-FFF2-40B4-BE49-F238E27FC236}">
                    <a16:creationId xmlns:a16="http://schemas.microsoft.com/office/drawing/2014/main" id="{E6B58DB3-082B-8647-A255-9764FC0A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6" name="Rectangle 461">
                <a:extLst>
                  <a:ext uri="{FF2B5EF4-FFF2-40B4-BE49-F238E27FC236}">
                    <a16:creationId xmlns:a16="http://schemas.microsoft.com/office/drawing/2014/main" id="{86E6B688-D93A-BD48-8910-CBC4DC607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7" name="Rectangle 462">
                <a:extLst>
                  <a:ext uri="{FF2B5EF4-FFF2-40B4-BE49-F238E27FC236}">
                    <a16:creationId xmlns:a16="http://schemas.microsoft.com/office/drawing/2014/main" id="{25B05C84-D143-CC48-9B8B-1FD4B79C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8" name="AutoShape 463">
                <a:extLst>
                  <a:ext uri="{FF2B5EF4-FFF2-40B4-BE49-F238E27FC236}">
                    <a16:creationId xmlns:a16="http://schemas.microsoft.com/office/drawing/2014/main" id="{C7C39F37-3AF3-804E-B33C-A44595C67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9" name="Line 464">
                <a:extLst>
                  <a:ext uri="{FF2B5EF4-FFF2-40B4-BE49-F238E27FC236}">
                    <a16:creationId xmlns:a16="http://schemas.microsoft.com/office/drawing/2014/main" id="{E9DC2168-A0E7-094C-8E10-EC80DC82C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0" name="Line 465">
                <a:extLst>
                  <a:ext uri="{FF2B5EF4-FFF2-40B4-BE49-F238E27FC236}">
                    <a16:creationId xmlns:a16="http://schemas.microsoft.com/office/drawing/2014/main" id="{0B171808-88C2-444E-852A-076A620DD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1" name="Rectangle 466">
                <a:extLst>
                  <a:ext uri="{FF2B5EF4-FFF2-40B4-BE49-F238E27FC236}">
                    <a16:creationId xmlns:a16="http://schemas.microsoft.com/office/drawing/2014/main" id="{51A6653F-54B2-8942-8089-B2C919A9F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2" name="Rectangle 467">
                <a:extLst>
                  <a:ext uri="{FF2B5EF4-FFF2-40B4-BE49-F238E27FC236}">
                    <a16:creationId xmlns:a16="http://schemas.microsoft.com/office/drawing/2014/main" id="{DD36FC2F-5AC6-C74A-9D5F-69EA64D9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99" name="Group 468">
              <a:extLst>
                <a:ext uri="{FF2B5EF4-FFF2-40B4-BE49-F238E27FC236}">
                  <a16:creationId xmlns:a16="http://schemas.microsoft.com/office/drawing/2014/main" id="{35D9BF46-20A6-4247-AF48-6BFCDE475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700" name="Rectangle 469">
                <a:extLst>
                  <a:ext uri="{FF2B5EF4-FFF2-40B4-BE49-F238E27FC236}">
                    <a16:creationId xmlns:a16="http://schemas.microsoft.com/office/drawing/2014/main" id="{18E01D10-5010-224D-B634-B220452B0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1" name="Text Box 470">
                <a:extLst>
                  <a:ext uri="{FF2B5EF4-FFF2-40B4-BE49-F238E27FC236}">
                    <a16:creationId xmlns:a16="http://schemas.microsoft.com/office/drawing/2014/main" id="{5B467C1E-59F6-204A-848E-3B213D6A7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2" name="Rectangle 471">
                <a:extLst>
                  <a:ext uri="{FF2B5EF4-FFF2-40B4-BE49-F238E27FC236}">
                    <a16:creationId xmlns:a16="http://schemas.microsoft.com/office/drawing/2014/main" id="{1C6BAB07-FFA2-0544-B3FA-E75ADD66A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3" name="Line 472">
                <a:extLst>
                  <a:ext uri="{FF2B5EF4-FFF2-40B4-BE49-F238E27FC236}">
                    <a16:creationId xmlns:a16="http://schemas.microsoft.com/office/drawing/2014/main" id="{B7E65612-2DD1-3145-9332-130DA08A1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4" name="Line 473">
                <a:extLst>
                  <a:ext uri="{FF2B5EF4-FFF2-40B4-BE49-F238E27FC236}">
                    <a16:creationId xmlns:a16="http://schemas.microsoft.com/office/drawing/2014/main" id="{E7D436CE-DAE0-0840-9768-6DC98EB8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5" name="Line 474">
                <a:extLst>
                  <a:ext uri="{FF2B5EF4-FFF2-40B4-BE49-F238E27FC236}">
                    <a16:creationId xmlns:a16="http://schemas.microsoft.com/office/drawing/2014/main" id="{E8377571-40F7-F44C-AF7F-8CF2260D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6" name="Line 475">
                <a:extLst>
                  <a:ext uri="{FF2B5EF4-FFF2-40B4-BE49-F238E27FC236}">
                    <a16:creationId xmlns:a16="http://schemas.microsoft.com/office/drawing/2014/main" id="{2B50B22D-7522-0B4F-AE60-F487CFD9E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7" name="Line 476">
                <a:extLst>
                  <a:ext uri="{FF2B5EF4-FFF2-40B4-BE49-F238E27FC236}">
                    <a16:creationId xmlns:a16="http://schemas.microsoft.com/office/drawing/2014/main" id="{A136E903-7644-FD4D-8393-E4D31D551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8" name="Line 477">
                <a:extLst>
                  <a:ext uri="{FF2B5EF4-FFF2-40B4-BE49-F238E27FC236}">
                    <a16:creationId xmlns:a16="http://schemas.microsoft.com/office/drawing/2014/main" id="{70EF0E9B-EDC9-A245-83CA-74E83470E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9" name="Line 478">
                <a:extLst>
                  <a:ext uri="{FF2B5EF4-FFF2-40B4-BE49-F238E27FC236}">
                    <a16:creationId xmlns:a16="http://schemas.microsoft.com/office/drawing/2014/main" id="{9C319E13-42AF-7743-A6DB-664C72D6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10" name="Rectangle 479">
                <a:extLst>
                  <a:ext uri="{FF2B5EF4-FFF2-40B4-BE49-F238E27FC236}">
                    <a16:creationId xmlns:a16="http://schemas.microsoft.com/office/drawing/2014/main" id="{7E35CAD1-0691-3E49-8EC5-0C53C27B6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1" name="Rectangle 480">
                <a:extLst>
                  <a:ext uri="{FF2B5EF4-FFF2-40B4-BE49-F238E27FC236}">
                    <a16:creationId xmlns:a16="http://schemas.microsoft.com/office/drawing/2014/main" id="{8EE0421E-35AB-4948-9383-C6E1A7655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2" name="Rectangle 481">
                <a:extLst>
                  <a:ext uri="{FF2B5EF4-FFF2-40B4-BE49-F238E27FC236}">
                    <a16:creationId xmlns:a16="http://schemas.microsoft.com/office/drawing/2014/main" id="{D5F9209B-C81B-4342-AB92-EDF0EE81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3" name="Rectangle 482">
                <a:extLst>
                  <a:ext uri="{FF2B5EF4-FFF2-40B4-BE49-F238E27FC236}">
                    <a16:creationId xmlns:a16="http://schemas.microsoft.com/office/drawing/2014/main" id="{F666F4E7-9AE0-7044-9152-D28C4CD8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4" name="Rectangle 483">
                <a:extLst>
                  <a:ext uri="{FF2B5EF4-FFF2-40B4-BE49-F238E27FC236}">
                    <a16:creationId xmlns:a16="http://schemas.microsoft.com/office/drawing/2014/main" id="{4B90F3FD-6C1D-D94B-8621-F69DA7AC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6" name="Group 484">
            <a:extLst>
              <a:ext uri="{FF2B5EF4-FFF2-40B4-BE49-F238E27FC236}">
                <a16:creationId xmlns:a16="http://schemas.microsoft.com/office/drawing/2014/main" id="{1AF4D734-D675-064E-B0EF-A26D01865BD9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4994276"/>
            <a:ext cx="709612" cy="703263"/>
            <a:chOff x="4337" y="290"/>
            <a:chExt cx="447" cy="443"/>
          </a:xfrm>
        </p:grpSpPr>
        <p:graphicFrame>
          <p:nvGraphicFramePr>
            <p:cNvPr id="69694" name="Object 485">
              <a:extLst>
                <a:ext uri="{FF2B5EF4-FFF2-40B4-BE49-F238E27FC236}">
                  <a16:creationId xmlns:a16="http://schemas.microsoft.com/office/drawing/2014/main" id="{31EF4D30-C95D-E04D-8910-4514F77E5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40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69694" name="Object 485">
                          <a:extLst>
                            <a:ext uri="{FF2B5EF4-FFF2-40B4-BE49-F238E27FC236}">
                              <a16:creationId xmlns:a16="http://schemas.microsoft.com/office/drawing/2014/main" id="{31EF4D30-C95D-E04D-8910-4514F77E5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5" name="Group 486">
              <a:extLst>
                <a:ext uri="{FF2B5EF4-FFF2-40B4-BE49-F238E27FC236}">
                  <a16:creationId xmlns:a16="http://schemas.microsoft.com/office/drawing/2014/main" id="{56968C22-7319-7248-A19F-0733BF0AB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6" name="Rectangle 487">
                <a:extLst>
                  <a:ext uri="{FF2B5EF4-FFF2-40B4-BE49-F238E27FC236}">
                    <a16:creationId xmlns:a16="http://schemas.microsoft.com/office/drawing/2014/main" id="{98296103-5130-0840-8126-AC253D673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7" name="Text Box 488">
                <a:extLst>
                  <a:ext uri="{FF2B5EF4-FFF2-40B4-BE49-F238E27FC236}">
                    <a16:creationId xmlns:a16="http://schemas.microsoft.com/office/drawing/2014/main" id="{A5EB63CC-9723-9940-B95A-2951138B0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7" name="Group 489">
            <a:extLst>
              <a:ext uri="{FF2B5EF4-FFF2-40B4-BE49-F238E27FC236}">
                <a16:creationId xmlns:a16="http://schemas.microsoft.com/office/drawing/2014/main" id="{490DD96A-9DE7-604C-9DB8-BFFA34C7A909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499101"/>
            <a:ext cx="709612" cy="703263"/>
            <a:chOff x="4337" y="290"/>
            <a:chExt cx="447" cy="443"/>
          </a:xfrm>
        </p:grpSpPr>
        <p:graphicFrame>
          <p:nvGraphicFramePr>
            <p:cNvPr id="69690" name="Object 490">
              <a:extLst>
                <a:ext uri="{FF2B5EF4-FFF2-40B4-BE49-F238E27FC236}">
                  <a16:creationId xmlns:a16="http://schemas.microsoft.com/office/drawing/2014/main" id="{3A26D61A-6E89-F644-BEBB-9ED2DB828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41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69690" name="Object 490">
                          <a:extLst>
                            <a:ext uri="{FF2B5EF4-FFF2-40B4-BE49-F238E27FC236}">
                              <a16:creationId xmlns:a16="http://schemas.microsoft.com/office/drawing/2014/main" id="{3A26D61A-6E89-F644-BEBB-9ED2DB828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1" name="Group 491">
              <a:extLst>
                <a:ext uri="{FF2B5EF4-FFF2-40B4-BE49-F238E27FC236}">
                  <a16:creationId xmlns:a16="http://schemas.microsoft.com/office/drawing/2014/main" id="{4FFCB95D-3F09-3641-AB6C-1359FC7DD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2" name="Rectangle 492">
                <a:extLst>
                  <a:ext uri="{FF2B5EF4-FFF2-40B4-BE49-F238E27FC236}">
                    <a16:creationId xmlns:a16="http://schemas.microsoft.com/office/drawing/2014/main" id="{A28F6D10-B48E-3547-A5E1-CD76BFC69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3" name="Text Box 493">
                <a:extLst>
                  <a:ext uri="{FF2B5EF4-FFF2-40B4-BE49-F238E27FC236}">
                    <a16:creationId xmlns:a16="http://schemas.microsoft.com/office/drawing/2014/main" id="{B12CE004-27D4-A64C-B298-923C44A0A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8" name="Group 494">
            <a:extLst>
              <a:ext uri="{FF2B5EF4-FFF2-40B4-BE49-F238E27FC236}">
                <a16:creationId xmlns:a16="http://schemas.microsoft.com/office/drawing/2014/main" id="{8FE954C5-2EF7-7846-A754-5CA11DC58B22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1631951"/>
            <a:ext cx="809625" cy="1501775"/>
            <a:chOff x="3492" y="2522"/>
            <a:chExt cx="510" cy="946"/>
          </a:xfrm>
        </p:grpSpPr>
        <p:grpSp>
          <p:nvGrpSpPr>
            <p:cNvPr id="69665" name="Group 495">
              <a:extLst>
                <a:ext uri="{FF2B5EF4-FFF2-40B4-BE49-F238E27FC236}">
                  <a16:creationId xmlns:a16="http://schemas.microsoft.com/office/drawing/2014/main" id="{BDCDC6A1-0615-C640-9F42-C4B07A51D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682" name="AutoShape 496">
                <a:extLst>
                  <a:ext uri="{FF2B5EF4-FFF2-40B4-BE49-F238E27FC236}">
                    <a16:creationId xmlns:a16="http://schemas.microsoft.com/office/drawing/2014/main" id="{36A6C7D9-D78B-2048-A3A8-99C5B45B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3" name="Rectangle 497">
                <a:extLst>
                  <a:ext uri="{FF2B5EF4-FFF2-40B4-BE49-F238E27FC236}">
                    <a16:creationId xmlns:a16="http://schemas.microsoft.com/office/drawing/2014/main" id="{26C52715-BE0F-3C41-A37E-C1F598C47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4" name="Rectangle 498">
                <a:extLst>
                  <a:ext uri="{FF2B5EF4-FFF2-40B4-BE49-F238E27FC236}">
                    <a16:creationId xmlns:a16="http://schemas.microsoft.com/office/drawing/2014/main" id="{89E78B89-2558-EE4C-9C5D-AF21D4F9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5" name="AutoShape 499">
                <a:extLst>
                  <a:ext uri="{FF2B5EF4-FFF2-40B4-BE49-F238E27FC236}">
                    <a16:creationId xmlns:a16="http://schemas.microsoft.com/office/drawing/2014/main" id="{83171543-C092-124F-8600-B54EB3446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6" name="Line 500">
                <a:extLst>
                  <a:ext uri="{FF2B5EF4-FFF2-40B4-BE49-F238E27FC236}">
                    <a16:creationId xmlns:a16="http://schemas.microsoft.com/office/drawing/2014/main" id="{677236F6-EFA7-3742-ABC1-837E1FEEE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7" name="Line 501">
                <a:extLst>
                  <a:ext uri="{FF2B5EF4-FFF2-40B4-BE49-F238E27FC236}">
                    <a16:creationId xmlns:a16="http://schemas.microsoft.com/office/drawing/2014/main" id="{BCB8FF4C-C8C8-7746-8BDA-E5DBBCEE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8" name="Rectangle 502">
                <a:extLst>
                  <a:ext uri="{FF2B5EF4-FFF2-40B4-BE49-F238E27FC236}">
                    <a16:creationId xmlns:a16="http://schemas.microsoft.com/office/drawing/2014/main" id="{4741E53C-7EB9-9A4D-B75C-BACC956F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9" name="Rectangle 503">
                <a:extLst>
                  <a:ext uri="{FF2B5EF4-FFF2-40B4-BE49-F238E27FC236}">
                    <a16:creationId xmlns:a16="http://schemas.microsoft.com/office/drawing/2014/main" id="{146DEB90-2FB7-5049-A042-CC853F403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66" name="Group 504">
              <a:extLst>
                <a:ext uri="{FF2B5EF4-FFF2-40B4-BE49-F238E27FC236}">
                  <a16:creationId xmlns:a16="http://schemas.microsoft.com/office/drawing/2014/main" id="{74B9B467-3AC2-124C-8A4B-7B176F452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667" name="Rectangle 505">
                <a:extLst>
                  <a:ext uri="{FF2B5EF4-FFF2-40B4-BE49-F238E27FC236}">
                    <a16:creationId xmlns:a16="http://schemas.microsoft.com/office/drawing/2014/main" id="{99AAF018-0BFA-C74E-B037-8A58EA70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8" name="Text Box 506">
                <a:extLst>
                  <a:ext uri="{FF2B5EF4-FFF2-40B4-BE49-F238E27FC236}">
                    <a16:creationId xmlns:a16="http://schemas.microsoft.com/office/drawing/2014/main" id="{4A01D982-2E98-BF49-AA4F-DDD897345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server</a:t>
                </a:r>
                <a:endParaRPr lang="en-US" altLang="en-US" sz="2400" dirty="0">
                  <a:latin typeface="Helvetica" pitchFamily="2" charset="0"/>
                </a:endParaRPr>
              </a:p>
            </p:txBody>
          </p:sp>
          <p:sp>
            <p:nvSpPr>
              <p:cNvPr id="69669" name="Rectangle 507">
                <a:extLst>
                  <a:ext uri="{FF2B5EF4-FFF2-40B4-BE49-F238E27FC236}">
                    <a16:creationId xmlns:a16="http://schemas.microsoft.com/office/drawing/2014/main" id="{B85A434A-09E4-114F-98EF-3D986C6C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0" name="Line 508">
                <a:extLst>
                  <a:ext uri="{FF2B5EF4-FFF2-40B4-BE49-F238E27FC236}">
                    <a16:creationId xmlns:a16="http://schemas.microsoft.com/office/drawing/2014/main" id="{5E04DAA3-E15B-5E48-8563-7E98D5EF4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1" name="Line 509">
                <a:extLst>
                  <a:ext uri="{FF2B5EF4-FFF2-40B4-BE49-F238E27FC236}">
                    <a16:creationId xmlns:a16="http://schemas.microsoft.com/office/drawing/2014/main" id="{29848CA2-2049-A845-A8A8-6990F4C13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2" name="Line 510">
                <a:extLst>
                  <a:ext uri="{FF2B5EF4-FFF2-40B4-BE49-F238E27FC236}">
                    <a16:creationId xmlns:a16="http://schemas.microsoft.com/office/drawing/2014/main" id="{D6AA2D00-ED0F-B34E-914E-C0ABBEFB1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3" name="Line 511">
                <a:extLst>
                  <a:ext uri="{FF2B5EF4-FFF2-40B4-BE49-F238E27FC236}">
                    <a16:creationId xmlns:a16="http://schemas.microsoft.com/office/drawing/2014/main" id="{FB5FECF9-F8D4-FA4C-9EE2-0C559B505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4" name="Line 512">
                <a:extLst>
                  <a:ext uri="{FF2B5EF4-FFF2-40B4-BE49-F238E27FC236}">
                    <a16:creationId xmlns:a16="http://schemas.microsoft.com/office/drawing/2014/main" id="{7ADEE91B-086D-BB42-B344-D8271060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5" name="Line 513">
                <a:extLst>
                  <a:ext uri="{FF2B5EF4-FFF2-40B4-BE49-F238E27FC236}">
                    <a16:creationId xmlns:a16="http://schemas.microsoft.com/office/drawing/2014/main" id="{493632C3-CDAB-1B41-BF35-A5B36406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6" name="Line 514">
                <a:extLst>
                  <a:ext uri="{FF2B5EF4-FFF2-40B4-BE49-F238E27FC236}">
                    <a16:creationId xmlns:a16="http://schemas.microsoft.com/office/drawing/2014/main" id="{D24410CB-EE57-E040-B3F3-16BA095DA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7" name="Rectangle 515">
                <a:extLst>
                  <a:ext uri="{FF2B5EF4-FFF2-40B4-BE49-F238E27FC236}">
                    <a16:creationId xmlns:a16="http://schemas.microsoft.com/office/drawing/2014/main" id="{1CB14296-B9C0-9244-93B0-D655ED91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8" name="Rectangle 516">
                <a:extLst>
                  <a:ext uri="{FF2B5EF4-FFF2-40B4-BE49-F238E27FC236}">
                    <a16:creationId xmlns:a16="http://schemas.microsoft.com/office/drawing/2014/main" id="{60F2BD7B-8C7B-7F43-B29C-BE79BE84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9" name="Rectangle 517">
                <a:extLst>
                  <a:ext uri="{FF2B5EF4-FFF2-40B4-BE49-F238E27FC236}">
                    <a16:creationId xmlns:a16="http://schemas.microsoft.com/office/drawing/2014/main" id="{654DB6A2-7027-244E-B9A6-E828C653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0" name="Rectangle 518">
                <a:extLst>
                  <a:ext uri="{FF2B5EF4-FFF2-40B4-BE49-F238E27FC236}">
                    <a16:creationId xmlns:a16="http://schemas.microsoft.com/office/drawing/2014/main" id="{48D0F6F4-2554-AF48-B881-78311B5AE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1" name="Rectangle 519">
                <a:extLst>
                  <a:ext uri="{FF2B5EF4-FFF2-40B4-BE49-F238E27FC236}">
                    <a16:creationId xmlns:a16="http://schemas.microsoft.com/office/drawing/2014/main" id="{EE2481D9-26A7-8F4D-AE79-BDB48432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9" name="Group 520">
            <a:extLst>
              <a:ext uri="{FF2B5EF4-FFF2-40B4-BE49-F238E27FC236}">
                <a16:creationId xmlns:a16="http://schemas.microsoft.com/office/drawing/2014/main" id="{16D549F8-C671-3F40-8294-065B9EB86BB1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374776"/>
            <a:ext cx="709612" cy="703263"/>
            <a:chOff x="4337" y="290"/>
            <a:chExt cx="447" cy="443"/>
          </a:xfrm>
        </p:grpSpPr>
        <p:graphicFrame>
          <p:nvGraphicFramePr>
            <p:cNvPr id="69661" name="Object 521">
              <a:extLst>
                <a:ext uri="{FF2B5EF4-FFF2-40B4-BE49-F238E27FC236}">
                  <a16:creationId xmlns:a16="http://schemas.microsoft.com/office/drawing/2014/main" id="{689490D7-65C0-0F44-9C88-FBD4DD41E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42"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69661" name="Object 521">
                          <a:extLst>
                            <a:ext uri="{FF2B5EF4-FFF2-40B4-BE49-F238E27FC236}">
                              <a16:creationId xmlns:a16="http://schemas.microsoft.com/office/drawing/2014/main" id="{689490D7-65C0-0F44-9C88-FBD4DD41E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62" name="Group 522">
              <a:extLst>
                <a:ext uri="{FF2B5EF4-FFF2-40B4-BE49-F238E27FC236}">
                  <a16:creationId xmlns:a16="http://schemas.microsoft.com/office/drawing/2014/main" id="{C0188B99-B541-3848-A8CA-B495B21EC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63" name="Rectangle 523">
                <a:extLst>
                  <a:ext uri="{FF2B5EF4-FFF2-40B4-BE49-F238E27FC236}">
                    <a16:creationId xmlns:a16="http://schemas.microsoft.com/office/drawing/2014/main" id="{1E407A42-C152-884F-B1E9-117AA67B1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4" name="Text Box 524">
                <a:extLst>
                  <a:ext uri="{FF2B5EF4-FFF2-40B4-BE49-F238E27FC236}">
                    <a16:creationId xmlns:a16="http://schemas.microsoft.com/office/drawing/2014/main" id="{8FF188AE-69B5-944A-AB6C-E4BB746D4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9650" name="Line 525">
            <a:extLst>
              <a:ext uri="{FF2B5EF4-FFF2-40B4-BE49-F238E27FC236}">
                <a16:creationId xmlns:a16="http://schemas.microsoft.com/office/drawing/2014/main" id="{C9A7258E-DA3B-7145-9AB9-AAF62BFF1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5" y="36766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Line 526">
            <a:extLst>
              <a:ext uri="{FF2B5EF4-FFF2-40B4-BE49-F238E27FC236}">
                <a16:creationId xmlns:a16="http://schemas.microsoft.com/office/drawing/2014/main" id="{53C5B6B2-AF3C-5A4F-B2EF-3EC8A5BC1E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5575" y="31527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52" name="Group 527">
            <a:extLst>
              <a:ext uri="{FF2B5EF4-FFF2-40B4-BE49-F238E27FC236}">
                <a16:creationId xmlns:a16="http://schemas.microsoft.com/office/drawing/2014/main" id="{33E25ACD-A580-7B48-B01C-42C69C2F9A80}"/>
              </a:ext>
            </a:extLst>
          </p:cNvPr>
          <p:cNvGrpSpPr>
            <a:grpSpLocks/>
          </p:cNvGrpSpPr>
          <p:nvPr/>
        </p:nvGrpSpPr>
        <p:grpSpPr bwMode="auto">
          <a:xfrm>
            <a:off x="7342191" y="3970343"/>
            <a:ext cx="1041401" cy="461963"/>
            <a:chOff x="3743" y="2537"/>
            <a:chExt cx="656" cy="291"/>
          </a:xfrm>
        </p:grpSpPr>
        <p:sp>
          <p:nvSpPr>
            <p:cNvPr id="69659" name="Rectangle 528">
              <a:extLst>
                <a:ext uri="{FF2B5EF4-FFF2-40B4-BE49-F238E27FC236}">
                  <a16:creationId xmlns:a16="http://schemas.microsoft.com/office/drawing/2014/main" id="{0797E54D-331A-B541-983B-918D1480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60" name="Text Box 529">
              <a:extLst>
                <a:ext uri="{FF2B5EF4-FFF2-40B4-BE49-F238E27FC236}">
                  <a16:creationId xmlns:a16="http://schemas.microsoft.com/office/drawing/2014/main" id="{80AD9612-69CA-CF4F-ABCC-063335F52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3" name="Group 530">
            <a:extLst>
              <a:ext uri="{FF2B5EF4-FFF2-40B4-BE49-F238E27FC236}">
                <a16:creationId xmlns:a16="http://schemas.microsoft.com/office/drawing/2014/main" id="{8C0B648C-54CB-1E49-84B7-130C01F59DE6}"/>
              </a:ext>
            </a:extLst>
          </p:cNvPr>
          <p:cNvGrpSpPr>
            <a:grpSpLocks/>
          </p:cNvGrpSpPr>
          <p:nvPr/>
        </p:nvGrpSpPr>
        <p:grpSpPr bwMode="auto">
          <a:xfrm>
            <a:off x="7304091" y="2713043"/>
            <a:ext cx="1041401" cy="461963"/>
            <a:chOff x="3743" y="2537"/>
            <a:chExt cx="656" cy="291"/>
          </a:xfrm>
        </p:grpSpPr>
        <p:sp>
          <p:nvSpPr>
            <p:cNvPr id="69657" name="Rectangle 531">
              <a:extLst>
                <a:ext uri="{FF2B5EF4-FFF2-40B4-BE49-F238E27FC236}">
                  <a16:creationId xmlns:a16="http://schemas.microsoft.com/office/drawing/2014/main" id="{7F00D627-76AD-D94F-80C9-69D9CC38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8" name="Text Box 532">
              <a:extLst>
                <a:ext uri="{FF2B5EF4-FFF2-40B4-BE49-F238E27FC236}">
                  <a16:creationId xmlns:a16="http://schemas.microsoft.com/office/drawing/2014/main" id="{BC965D49-DE10-6C42-B630-09D52A4DA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4" name="Group 533">
            <a:extLst>
              <a:ext uri="{FF2B5EF4-FFF2-40B4-BE49-F238E27FC236}">
                <a16:creationId xmlns:a16="http://schemas.microsoft.com/office/drawing/2014/main" id="{C8A6E15A-9E14-6F49-A708-17B43D2FB74A}"/>
              </a:ext>
            </a:extLst>
          </p:cNvPr>
          <p:cNvGrpSpPr>
            <a:grpSpLocks/>
          </p:cNvGrpSpPr>
          <p:nvPr/>
        </p:nvGrpSpPr>
        <p:grpSpPr bwMode="auto">
          <a:xfrm>
            <a:off x="5980116" y="3427418"/>
            <a:ext cx="1041401" cy="461963"/>
            <a:chOff x="3743" y="2537"/>
            <a:chExt cx="656" cy="291"/>
          </a:xfrm>
        </p:grpSpPr>
        <p:sp>
          <p:nvSpPr>
            <p:cNvPr id="69655" name="Rectangle 534">
              <a:extLst>
                <a:ext uri="{FF2B5EF4-FFF2-40B4-BE49-F238E27FC236}">
                  <a16:creationId xmlns:a16="http://schemas.microsoft.com/office/drawing/2014/main" id="{2F6CF123-B4AD-2541-8DE1-F4FFCA7C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6" name="Text Box 535">
              <a:extLst>
                <a:ext uri="{FF2B5EF4-FFF2-40B4-BE49-F238E27FC236}">
                  <a16:creationId xmlns:a16="http://schemas.microsoft.com/office/drawing/2014/main" id="{05B890C7-52D0-914B-86E6-7FD0B332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0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>
            <a:extLst>
              <a:ext uri="{FF2B5EF4-FFF2-40B4-BE49-F238E27FC236}">
                <a16:creationId xmlns:a16="http://schemas.microsoft.com/office/drawing/2014/main" id="{F42FA88A-373C-D345-90A3-71B40A2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9F1E96A-6F8C-D94E-8387-2D059C79038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945737-D04A-3743-89D5-305D000F17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27" y="1600200"/>
            <a:ext cx="5381600" cy="4648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ZapfDingbats" pitchFamily="82" charset="2"/>
              <a:buAutoNum type="arabicPeriod" startAt="2"/>
              <a:defRPr/>
            </a:pPr>
            <a:r>
              <a:rPr lang="en-US" altLang="en-US" dirty="0">
                <a:solidFill>
                  <a:srgbClr val="C00000"/>
                </a:solidFill>
              </a:rPr>
              <a:t>Mail Servers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Mailbox contains incoming messages for user</a:t>
            </a:r>
          </a:p>
          <a:p>
            <a:pPr>
              <a:defRPr/>
            </a:pPr>
            <a:r>
              <a:rPr lang="en-US" altLang="en-US" sz="2400" dirty="0"/>
              <a:t>M</a:t>
            </a:r>
            <a:r>
              <a:rPr lang="en-US" altLang="en-US" sz="2400" dirty="0">
                <a:solidFill>
                  <a:schemeClr val="tx1"/>
                </a:solidFill>
              </a:rPr>
              <a:t>essage queue of outgoing (to be sent) mail messages</a:t>
            </a:r>
          </a:p>
          <a:p>
            <a:pPr>
              <a:defRPr/>
            </a:pPr>
            <a:r>
              <a:rPr lang="en-US" altLang="en-US" sz="2400" dirty="0"/>
              <a:t>Sender mail server makes connection to Receiver mail server</a:t>
            </a:r>
          </a:p>
          <a:p>
            <a:pPr lvl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IP address, port 25</a:t>
            </a:r>
          </a:p>
          <a:p>
            <a:pPr marL="838200" lvl="1" indent="-381000">
              <a:buFont typeface="ZapfDingbats" pitchFamily="82" charset="2"/>
              <a:buChar char="r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>
              <a:buFont typeface="ZapfDingbats" pitchFamily="82" charset="2"/>
              <a:buAutoNum type="arabicPeriod" startAt="3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SMTP protocol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Used to send messages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Client: sending user agent or sending mail server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server: receiving mail server</a:t>
            </a:r>
          </a:p>
        </p:txBody>
      </p:sp>
      <p:sp>
        <p:nvSpPr>
          <p:cNvPr id="70661" name="Line 9">
            <a:extLst>
              <a:ext uri="{FF2B5EF4-FFF2-40B4-BE49-F238E27FC236}">
                <a16:creationId xmlns:a16="http://schemas.microsoft.com/office/drawing/2014/main" id="{909A2C06-F497-834E-8CD2-383DBB76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26289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62" name="Group 10">
            <a:extLst>
              <a:ext uri="{FF2B5EF4-FFF2-40B4-BE49-F238E27FC236}">
                <a16:creationId xmlns:a16="http://schemas.microsoft.com/office/drawing/2014/main" id="{0F69A815-9EBA-AB4C-9CE0-EDFD5030A8FE}"/>
              </a:ext>
            </a:extLst>
          </p:cNvPr>
          <p:cNvGrpSpPr>
            <a:grpSpLocks/>
          </p:cNvGrpSpPr>
          <p:nvPr/>
        </p:nvGrpSpPr>
        <p:grpSpPr bwMode="auto">
          <a:xfrm>
            <a:off x="8955088" y="2555875"/>
            <a:ext cx="355600" cy="933450"/>
            <a:chOff x="4180" y="783"/>
            <a:chExt cx="150" cy="307"/>
          </a:xfrm>
        </p:grpSpPr>
        <p:sp>
          <p:nvSpPr>
            <p:cNvPr id="70772" name="AutoShape 11">
              <a:extLst>
                <a:ext uri="{FF2B5EF4-FFF2-40B4-BE49-F238E27FC236}">
                  <a16:creationId xmlns:a16="http://schemas.microsoft.com/office/drawing/2014/main" id="{F2818FD7-777E-2846-A996-7910A4A3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3" name="Rectangle 12">
              <a:extLst>
                <a:ext uri="{FF2B5EF4-FFF2-40B4-BE49-F238E27FC236}">
                  <a16:creationId xmlns:a16="http://schemas.microsoft.com/office/drawing/2014/main" id="{7F79B484-C38C-9040-AB3A-C07F655E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4" name="Rectangle 13">
              <a:extLst>
                <a:ext uri="{FF2B5EF4-FFF2-40B4-BE49-F238E27FC236}">
                  <a16:creationId xmlns:a16="http://schemas.microsoft.com/office/drawing/2014/main" id="{1BE3CFDB-BA51-974A-8C88-059FE6FE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5" name="AutoShape 14">
              <a:extLst>
                <a:ext uri="{FF2B5EF4-FFF2-40B4-BE49-F238E27FC236}">
                  <a16:creationId xmlns:a16="http://schemas.microsoft.com/office/drawing/2014/main" id="{C07C7B82-5D72-624F-88F5-41A32DBA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6" name="Line 15">
              <a:extLst>
                <a:ext uri="{FF2B5EF4-FFF2-40B4-BE49-F238E27FC236}">
                  <a16:creationId xmlns:a16="http://schemas.microsoft.com/office/drawing/2014/main" id="{074974B3-BF33-1A4D-BE90-6E092383E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7" name="Line 16">
              <a:extLst>
                <a:ext uri="{FF2B5EF4-FFF2-40B4-BE49-F238E27FC236}">
                  <a16:creationId xmlns:a16="http://schemas.microsoft.com/office/drawing/2014/main" id="{C46B982C-3B56-E940-B168-5233E34E4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8" name="Rectangle 17">
              <a:extLst>
                <a:ext uri="{FF2B5EF4-FFF2-40B4-BE49-F238E27FC236}">
                  <a16:creationId xmlns:a16="http://schemas.microsoft.com/office/drawing/2014/main" id="{5384F5B2-868D-254B-BE25-4DBF2D8D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9" name="Rectangle 18">
              <a:extLst>
                <a:ext uri="{FF2B5EF4-FFF2-40B4-BE49-F238E27FC236}">
                  <a16:creationId xmlns:a16="http://schemas.microsoft.com/office/drawing/2014/main" id="{82259687-1762-5944-9C8A-010AB84AD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3" name="Group 19">
            <a:extLst>
              <a:ext uri="{FF2B5EF4-FFF2-40B4-BE49-F238E27FC236}">
                <a16:creationId xmlns:a16="http://schemas.microsoft.com/office/drawing/2014/main" id="{F5F58E93-344F-8C49-A39F-526E905EA3FC}"/>
              </a:ext>
            </a:extLst>
          </p:cNvPr>
          <p:cNvGrpSpPr>
            <a:grpSpLocks/>
          </p:cNvGrpSpPr>
          <p:nvPr/>
        </p:nvGrpSpPr>
        <p:grpSpPr bwMode="auto">
          <a:xfrm>
            <a:off x="8724901" y="3008314"/>
            <a:ext cx="809625" cy="1049337"/>
            <a:chOff x="4296" y="2627"/>
            <a:chExt cx="510" cy="661"/>
          </a:xfrm>
        </p:grpSpPr>
        <p:sp>
          <p:nvSpPr>
            <p:cNvPr id="70757" name="Rectangle 20">
              <a:extLst>
                <a:ext uri="{FF2B5EF4-FFF2-40B4-BE49-F238E27FC236}">
                  <a16:creationId xmlns:a16="http://schemas.microsoft.com/office/drawing/2014/main" id="{028215D1-D856-794B-A571-376DFE2C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8" name="Text Box 21">
              <a:extLst>
                <a:ext uri="{FF2B5EF4-FFF2-40B4-BE49-F238E27FC236}">
                  <a16:creationId xmlns:a16="http://schemas.microsoft.com/office/drawing/2014/main" id="{9DFC6B85-71D0-A044-B255-1A84E5FE6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9" name="Rectangle 22">
              <a:extLst>
                <a:ext uri="{FF2B5EF4-FFF2-40B4-BE49-F238E27FC236}">
                  <a16:creationId xmlns:a16="http://schemas.microsoft.com/office/drawing/2014/main" id="{1741D152-4823-2E4B-97CE-E071E5FA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0" name="Line 23">
              <a:extLst>
                <a:ext uri="{FF2B5EF4-FFF2-40B4-BE49-F238E27FC236}">
                  <a16:creationId xmlns:a16="http://schemas.microsoft.com/office/drawing/2014/main" id="{11AD1589-84F9-B445-90F5-A0F7392B7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1" name="Line 24">
              <a:extLst>
                <a:ext uri="{FF2B5EF4-FFF2-40B4-BE49-F238E27FC236}">
                  <a16:creationId xmlns:a16="http://schemas.microsoft.com/office/drawing/2014/main" id="{14D16F9B-CC7E-934C-A1A3-8C237BAB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2" name="Line 25">
              <a:extLst>
                <a:ext uri="{FF2B5EF4-FFF2-40B4-BE49-F238E27FC236}">
                  <a16:creationId xmlns:a16="http://schemas.microsoft.com/office/drawing/2014/main" id="{2C3D0A28-6D39-F142-9066-2310150B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3" name="Line 26">
              <a:extLst>
                <a:ext uri="{FF2B5EF4-FFF2-40B4-BE49-F238E27FC236}">
                  <a16:creationId xmlns:a16="http://schemas.microsoft.com/office/drawing/2014/main" id="{4728FFC9-52FB-C640-8890-0004BE79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4" name="Line 27">
              <a:extLst>
                <a:ext uri="{FF2B5EF4-FFF2-40B4-BE49-F238E27FC236}">
                  <a16:creationId xmlns:a16="http://schemas.microsoft.com/office/drawing/2014/main" id="{3B94A500-C73B-CA4A-A319-9434F34A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5" name="Line 28">
              <a:extLst>
                <a:ext uri="{FF2B5EF4-FFF2-40B4-BE49-F238E27FC236}">
                  <a16:creationId xmlns:a16="http://schemas.microsoft.com/office/drawing/2014/main" id="{53E3E8A3-9DA9-3C46-91CE-F31E80EB5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6" name="Line 29">
              <a:extLst>
                <a:ext uri="{FF2B5EF4-FFF2-40B4-BE49-F238E27FC236}">
                  <a16:creationId xmlns:a16="http://schemas.microsoft.com/office/drawing/2014/main" id="{112D32DF-901A-F046-856F-FF6A0FD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7" name="Rectangle 30">
              <a:extLst>
                <a:ext uri="{FF2B5EF4-FFF2-40B4-BE49-F238E27FC236}">
                  <a16:creationId xmlns:a16="http://schemas.microsoft.com/office/drawing/2014/main" id="{703F0E6F-6B54-4945-8450-4020289E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8" name="Rectangle 31">
              <a:extLst>
                <a:ext uri="{FF2B5EF4-FFF2-40B4-BE49-F238E27FC236}">
                  <a16:creationId xmlns:a16="http://schemas.microsoft.com/office/drawing/2014/main" id="{C02C17E2-BA16-3542-B85F-111CB0F9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9" name="Rectangle 32">
              <a:extLst>
                <a:ext uri="{FF2B5EF4-FFF2-40B4-BE49-F238E27FC236}">
                  <a16:creationId xmlns:a16="http://schemas.microsoft.com/office/drawing/2014/main" id="{D950054E-CFE1-F24F-B71E-26C395BB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0" name="Rectangle 33">
              <a:extLst>
                <a:ext uri="{FF2B5EF4-FFF2-40B4-BE49-F238E27FC236}">
                  <a16:creationId xmlns:a16="http://schemas.microsoft.com/office/drawing/2014/main" id="{B1B1BBAF-3AA2-874F-8359-EEAD93A0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1" name="Rectangle 34">
              <a:extLst>
                <a:ext uri="{FF2B5EF4-FFF2-40B4-BE49-F238E27FC236}">
                  <a16:creationId xmlns:a16="http://schemas.microsoft.com/office/drawing/2014/main" id="{6423B620-7B93-5D49-BD05-966FDB50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4" name="Group 35">
            <a:extLst>
              <a:ext uri="{FF2B5EF4-FFF2-40B4-BE49-F238E27FC236}">
                <a16:creationId xmlns:a16="http://schemas.microsoft.com/office/drawing/2014/main" id="{54F4DB6A-2C52-D741-B1ED-4324E3FAF95A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2146301"/>
            <a:ext cx="709612" cy="703263"/>
            <a:chOff x="4337" y="290"/>
            <a:chExt cx="447" cy="443"/>
          </a:xfrm>
        </p:grpSpPr>
        <p:graphicFrame>
          <p:nvGraphicFramePr>
            <p:cNvPr id="70753" name="Object 36">
              <a:extLst>
                <a:ext uri="{FF2B5EF4-FFF2-40B4-BE49-F238E27FC236}">
                  <a16:creationId xmlns:a16="http://schemas.microsoft.com/office/drawing/2014/main" id="{1C911791-B38F-DA44-8BFA-B3A563D32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6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0753" name="Object 36">
                          <a:extLst>
                            <a:ext uri="{FF2B5EF4-FFF2-40B4-BE49-F238E27FC236}">
                              <a16:creationId xmlns:a16="http://schemas.microsoft.com/office/drawing/2014/main" id="{1C911791-B38F-DA44-8BFA-B3A563D32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4" name="Group 37">
              <a:extLst>
                <a:ext uri="{FF2B5EF4-FFF2-40B4-BE49-F238E27FC236}">
                  <a16:creationId xmlns:a16="http://schemas.microsoft.com/office/drawing/2014/main" id="{C9FB37A5-5C3D-1F48-AC27-C0A1D1BA2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5" name="Rectangle 38">
                <a:extLst>
                  <a:ext uri="{FF2B5EF4-FFF2-40B4-BE49-F238E27FC236}">
                    <a16:creationId xmlns:a16="http://schemas.microsoft.com/office/drawing/2014/main" id="{BD50B7FF-29ED-E04D-A099-92F1987E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6" name="Text Box 39">
                <a:extLst>
                  <a:ext uri="{FF2B5EF4-FFF2-40B4-BE49-F238E27FC236}">
                    <a16:creationId xmlns:a16="http://schemas.microsoft.com/office/drawing/2014/main" id="{5E057DC8-B938-B544-857D-6608E08F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5" name="Group 40">
            <a:extLst>
              <a:ext uri="{FF2B5EF4-FFF2-40B4-BE49-F238E27FC236}">
                <a16:creationId xmlns:a16="http://schemas.microsoft.com/office/drawing/2014/main" id="{3B9F74A4-8103-4844-98DF-6DE95091DD98}"/>
              </a:ext>
            </a:extLst>
          </p:cNvPr>
          <p:cNvGrpSpPr>
            <a:grpSpLocks/>
          </p:cNvGrpSpPr>
          <p:nvPr/>
        </p:nvGrpSpPr>
        <p:grpSpPr bwMode="auto">
          <a:xfrm>
            <a:off x="9666288" y="3155951"/>
            <a:ext cx="709612" cy="703263"/>
            <a:chOff x="4337" y="290"/>
            <a:chExt cx="447" cy="443"/>
          </a:xfrm>
        </p:grpSpPr>
        <p:graphicFrame>
          <p:nvGraphicFramePr>
            <p:cNvPr id="70749" name="Object 41">
              <a:extLst>
                <a:ext uri="{FF2B5EF4-FFF2-40B4-BE49-F238E27FC236}">
                  <a16:creationId xmlns:a16="http://schemas.microsoft.com/office/drawing/2014/main" id="{E751D24E-4387-DF46-A762-B648F066F2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62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0749" name="Object 41">
                          <a:extLst>
                            <a:ext uri="{FF2B5EF4-FFF2-40B4-BE49-F238E27FC236}">
                              <a16:creationId xmlns:a16="http://schemas.microsoft.com/office/drawing/2014/main" id="{E751D24E-4387-DF46-A762-B648F066F2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0" name="Group 42">
              <a:extLst>
                <a:ext uri="{FF2B5EF4-FFF2-40B4-BE49-F238E27FC236}">
                  <a16:creationId xmlns:a16="http://schemas.microsoft.com/office/drawing/2014/main" id="{1A6098B2-22F5-5D41-A7EF-5E15F1481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1" name="Rectangle 43">
                <a:extLst>
                  <a:ext uri="{FF2B5EF4-FFF2-40B4-BE49-F238E27FC236}">
                    <a16:creationId xmlns:a16="http://schemas.microsoft.com/office/drawing/2014/main" id="{75122051-B418-0048-BDDB-6AB7B465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2" name="Text Box 44">
                <a:extLst>
                  <a:ext uri="{FF2B5EF4-FFF2-40B4-BE49-F238E27FC236}">
                    <a16:creationId xmlns:a16="http://schemas.microsoft.com/office/drawing/2014/main" id="{23D79F8E-F2FC-6C40-A428-CD3BB9F3E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6" name="Group 45">
            <a:extLst>
              <a:ext uri="{FF2B5EF4-FFF2-40B4-BE49-F238E27FC236}">
                <a16:creationId xmlns:a16="http://schemas.microsoft.com/office/drawing/2014/main" id="{59BD7852-B1BA-FE42-AF83-D79E4A2885DB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4203701"/>
            <a:ext cx="709612" cy="703263"/>
            <a:chOff x="4337" y="290"/>
            <a:chExt cx="447" cy="443"/>
          </a:xfrm>
        </p:grpSpPr>
        <p:graphicFrame>
          <p:nvGraphicFramePr>
            <p:cNvPr id="70745" name="Object 46">
              <a:extLst>
                <a:ext uri="{FF2B5EF4-FFF2-40B4-BE49-F238E27FC236}">
                  <a16:creationId xmlns:a16="http://schemas.microsoft.com/office/drawing/2014/main" id="{F5D25A7D-91AD-9845-9C72-54D290356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63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0745" name="Object 46">
                          <a:extLst>
                            <a:ext uri="{FF2B5EF4-FFF2-40B4-BE49-F238E27FC236}">
                              <a16:creationId xmlns:a16="http://schemas.microsoft.com/office/drawing/2014/main" id="{F5D25A7D-91AD-9845-9C72-54D290356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46" name="Group 47">
              <a:extLst>
                <a:ext uri="{FF2B5EF4-FFF2-40B4-BE49-F238E27FC236}">
                  <a16:creationId xmlns:a16="http://schemas.microsoft.com/office/drawing/2014/main" id="{FF220CD0-273C-0642-8EBF-24653708B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47" name="Rectangle 48">
                <a:extLst>
                  <a:ext uri="{FF2B5EF4-FFF2-40B4-BE49-F238E27FC236}">
                    <a16:creationId xmlns:a16="http://schemas.microsoft.com/office/drawing/2014/main" id="{1DA1E5DF-66C5-134B-AB92-74178E0EB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8" name="Text Box 49">
                <a:extLst>
                  <a:ext uri="{FF2B5EF4-FFF2-40B4-BE49-F238E27FC236}">
                    <a16:creationId xmlns:a16="http://schemas.microsoft.com/office/drawing/2014/main" id="{C840296E-990D-D142-8C55-69DF379AC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7" name="Group 50">
            <a:extLst>
              <a:ext uri="{FF2B5EF4-FFF2-40B4-BE49-F238E27FC236}">
                <a16:creationId xmlns:a16="http://schemas.microsoft.com/office/drawing/2014/main" id="{D5CA9BCF-160C-0744-9E88-9BC8516572AF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3965576"/>
            <a:ext cx="809625" cy="1501775"/>
            <a:chOff x="3492" y="2522"/>
            <a:chExt cx="510" cy="946"/>
          </a:xfrm>
        </p:grpSpPr>
        <p:grpSp>
          <p:nvGrpSpPr>
            <p:cNvPr id="70720" name="Group 51">
              <a:extLst>
                <a:ext uri="{FF2B5EF4-FFF2-40B4-BE49-F238E27FC236}">
                  <a16:creationId xmlns:a16="http://schemas.microsoft.com/office/drawing/2014/main" id="{C8FFBC06-8EED-1C41-95A5-B51760FC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37" name="AutoShape 52">
                <a:extLst>
                  <a:ext uri="{FF2B5EF4-FFF2-40B4-BE49-F238E27FC236}">
                    <a16:creationId xmlns:a16="http://schemas.microsoft.com/office/drawing/2014/main" id="{B31299C8-56CE-9E4C-94C2-B819F4082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8" name="Rectangle 53">
                <a:extLst>
                  <a:ext uri="{FF2B5EF4-FFF2-40B4-BE49-F238E27FC236}">
                    <a16:creationId xmlns:a16="http://schemas.microsoft.com/office/drawing/2014/main" id="{D67373EC-83A3-6A43-ADA5-ECA447074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9" name="Rectangle 54">
                <a:extLst>
                  <a:ext uri="{FF2B5EF4-FFF2-40B4-BE49-F238E27FC236}">
                    <a16:creationId xmlns:a16="http://schemas.microsoft.com/office/drawing/2014/main" id="{0EF16C35-8A53-774E-9D72-A86C44216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0" name="AutoShape 55">
                <a:extLst>
                  <a:ext uri="{FF2B5EF4-FFF2-40B4-BE49-F238E27FC236}">
                    <a16:creationId xmlns:a16="http://schemas.microsoft.com/office/drawing/2014/main" id="{18B04FCF-6A3A-6649-9969-381810FAB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1" name="Line 56">
                <a:extLst>
                  <a:ext uri="{FF2B5EF4-FFF2-40B4-BE49-F238E27FC236}">
                    <a16:creationId xmlns:a16="http://schemas.microsoft.com/office/drawing/2014/main" id="{EB17BC31-343F-8842-9891-F48B22A0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2" name="Line 57">
                <a:extLst>
                  <a:ext uri="{FF2B5EF4-FFF2-40B4-BE49-F238E27FC236}">
                    <a16:creationId xmlns:a16="http://schemas.microsoft.com/office/drawing/2014/main" id="{B7F32F59-DDBF-BB4D-A80A-39FA6CA9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3" name="Rectangle 58">
                <a:extLst>
                  <a:ext uri="{FF2B5EF4-FFF2-40B4-BE49-F238E27FC236}">
                    <a16:creationId xmlns:a16="http://schemas.microsoft.com/office/drawing/2014/main" id="{E4E2C33E-FD9B-C44F-B1D2-A5B0DA22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4" name="Rectangle 59">
                <a:extLst>
                  <a:ext uri="{FF2B5EF4-FFF2-40B4-BE49-F238E27FC236}">
                    <a16:creationId xmlns:a16="http://schemas.microsoft.com/office/drawing/2014/main" id="{193683B0-1FC6-5C40-868B-BB127B244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1" name="Group 60">
              <a:extLst>
                <a:ext uri="{FF2B5EF4-FFF2-40B4-BE49-F238E27FC236}">
                  <a16:creationId xmlns:a16="http://schemas.microsoft.com/office/drawing/2014/main" id="{E996562C-EEA7-BE46-8F2A-D78084D43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722" name="Rectangle 61">
                <a:extLst>
                  <a:ext uri="{FF2B5EF4-FFF2-40B4-BE49-F238E27FC236}">
                    <a16:creationId xmlns:a16="http://schemas.microsoft.com/office/drawing/2014/main" id="{6ECB8BDB-E2CB-5947-9633-7450B8EA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3" name="Text Box 62">
                <a:extLst>
                  <a:ext uri="{FF2B5EF4-FFF2-40B4-BE49-F238E27FC236}">
                    <a16:creationId xmlns:a16="http://schemas.microsoft.com/office/drawing/2014/main" id="{F23D8E82-59A3-8440-93C7-9D03A4B34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4" name="Rectangle 63">
                <a:extLst>
                  <a:ext uri="{FF2B5EF4-FFF2-40B4-BE49-F238E27FC236}">
                    <a16:creationId xmlns:a16="http://schemas.microsoft.com/office/drawing/2014/main" id="{30205E6E-23D8-3647-B1C2-72BF85168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5" name="Line 64">
                <a:extLst>
                  <a:ext uri="{FF2B5EF4-FFF2-40B4-BE49-F238E27FC236}">
                    <a16:creationId xmlns:a16="http://schemas.microsoft.com/office/drawing/2014/main" id="{C68CEE17-C9D5-7C47-BF4B-7D4AFB82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6" name="Line 65">
                <a:extLst>
                  <a:ext uri="{FF2B5EF4-FFF2-40B4-BE49-F238E27FC236}">
                    <a16:creationId xmlns:a16="http://schemas.microsoft.com/office/drawing/2014/main" id="{9EF0AA21-3A94-2A4D-9503-12451DCCE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7" name="Line 66">
                <a:extLst>
                  <a:ext uri="{FF2B5EF4-FFF2-40B4-BE49-F238E27FC236}">
                    <a16:creationId xmlns:a16="http://schemas.microsoft.com/office/drawing/2014/main" id="{86207403-1762-CC45-8590-0E211A889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8" name="Line 67">
                <a:extLst>
                  <a:ext uri="{FF2B5EF4-FFF2-40B4-BE49-F238E27FC236}">
                    <a16:creationId xmlns:a16="http://schemas.microsoft.com/office/drawing/2014/main" id="{F9991AD0-8ABD-5C4A-90D0-A7CED039B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9" name="Line 68">
                <a:extLst>
                  <a:ext uri="{FF2B5EF4-FFF2-40B4-BE49-F238E27FC236}">
                    <a16:creationId xmlns:a16="http://schemas.microsoft.com/office/drawing/2014/main" id="{032120C1-7D96-934A-AD1F-E4FEDAEE4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0" name="Line 69">
                <a:extLst>
                  <a:ext uri="{FF2B5EF4-FFF2-40B4-BE49-F238E27FC236}">
                    <a16:creationId xmlns:a16="http://schemas.microsoft.com/office/drawing/2014/main" id="{C6646C0C-E994-4348-B7AC-1C2D21DC8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1" name="Line 70">
                <a:extLst>
                  <a:ext uri="{FF2B5EF4-FFF2-40B4-BE49-F238E27FC236}">
                    <a16:creationId xmlns:a16="http://schemas.microsoft.com/office/drawing/2014/main" id="{A7209CE8-F7E1-9B4B-92D8-6F1B2DED6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2" name="Rectangle 71">
                <a:extLst>
                  <a:ext uri="{FF2B5EF4-FFF2-40B4-BE49-F238E27FC236}">
                    <a16:creationId xmlns:a16="http://schemas.microsoft.com/office/drawing/2014/main" id="{6030CDEF-AE29-294C-9906-30A1D308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3" name="Rectangle 72">
                <a:extLst>
                  <a:ext uri="{FF2B5EF4-FFF2-40B4-BE49-F238E27FC236}">
                    <a16:creationId xmlns:a16="http://schemas.microsoft.com/office/drawing/2014/main" id="{7344F438-90D0-BF45-A844-DCD073914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4" name="Rectangle 73">
                <a:extLst>
                  <a:ext uri="{FF2B5EF4-FFF2-40B4-BE49-F238E27FC236}">
                    <a16:creationId xmlns:a16="http://schemas.microsoft.com/office/drawing/2014/main" id="{B340F513-F8E0-884F-BE8E-C6B9BF91D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5" name="Rectangle 74">
                <a:extLst>
                  <a:ext uri="{FF2B5EF4-FFF2-40B4-BE49-F238E27FC236}">
                    <a16:creationId xmlns:a16="http://schemas.microsoft.com/office/drawing/2014/main" id="{655D5271-BD1D-E140-A6F6-60C76D10E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6" name="Rectangle 75">
                <a:extLst>
                  <a:ext uri="{FF2B5EF4-FFF2-40B4-BE49-F238E27FC236}">
                    <a16:creationId xmlns:a16="http://schemas.microsoft.com/office/drawing/2014/main" id="{34B4585D-5781-094B-8BBE-94ADE16AA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8" name="Group 76">
            <a:extLst>
              <a:ext uri="{FF2B5EF4-FFF2-40B4-BE49-F238E27FC236}">
                <a16:creationId xmlns:a16="http://schemas.microsoft.com/office/drawing/2014/main" id="{39E6F9BA-C6B1-814B-A5D6-DF64792B743F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70476"/>
            <a:ext cx="709612" cy="703263"/>
            <a:chOff x="4337" y="290"/>
            <a:chExt cx="447" cy="443"/>
          </a:xfrm>
        </p:grpSpPr>
        <p:graphicFrame>
          <p:nvGraphicFramePr>
            <p:cNvPr id="70716" name="Object 77">
              <a:extLst>
                <a:ext uri="{FF2B5EF4-FFF2-40B4-BE49-F238E27FC236}">
                  <a16:creationId xmlns:a16="http://schemas.microsoft.com/office/drawing/2014/main" id="{E947CC0E-D98C-664B-B922-12C086719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64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70716" name="Object 77">
                          <a:extLst>
                            <a:ext uri="{FF2B5EF4-FFF2-40B4-BE49-F238E27FC236}">
                              <a16:creationId xmlns:a16="http://schemas.microsoft.com/office/drawing/2014/main" id="{E947CC0E-D98C-664B-B922-12C086719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7" name="Group 78">
              <a:extLst>
                <a:ext uri="{FF2B5EF4-FFF2-40B4-BE49-F238E27FC236}">
                  <a16:creationId xmlns:a16="http://schemas.microsoft.com/office/drawing/2014/main" id="{CED609AC-AB06-794F-9899-52AB9474A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8" name="Rectangle 79">
                <a:extLst>
                  <a:ext uri="{FF2B5EF4-FFF2-40B4-BE49-F238E27FC236}">
                    <a16:creationId xmlns:a16="http://schemas.microsoft.com/office/drawing/2014/main" id="{E468230C-FC35-B04E-8CB7-0C990DD0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9" name="Text Box 80">
                <a:extLst>
                  <a:ext uri="{FF2B5EF4-FFF2-40B4-BE49-F238E27FC236}">
                    <a16:creationId xmlns:a16="http://schemas.microsoft.com/office/drawing/2014/main" id="{A06C8885-2A22-D54A-8577-E53817C1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9" name="Group 81">
            <a:extLst>
              <a:ext uri="{FF2B5EF4-FFF2-40B4-BE49-F238E27FC236}">
                <a16:creationId xmlns:a16="http://schemas.microsoft.com/office/drawing/2014/main" id="{3ED4A410-EB41-5B41-81B3-BDC0A618D6E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5575301"/>
            <a:ext cx="709612" cy="703263"/>
            <a:chOff x="4337" y="290"/>
            <a:chExt cx="447" cy="443"/>
          </a:xfrm>
        </p:grpSpPr>
        <p:graphicFrame>
          <p:nvGraphicFramePr>
            <p:cNvPr id="70712" name="Object 82">
              <a:extLst>
                <a:ext uri="{FF2B5EF4-FFF2-40B4-BE49-F238E27FC236}">
                  <a16:creationId xmlns:a16="http://schemas.microsoft.com/office/drawing/2014/main" id="{7A2E651C-CA5F-6B40-BFFB-B57529EB6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65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70712" name="Object 82">
                          <a:extLst>
                            <a:ext uri="{FF2B5EF4-FFF2-40B4-BE49-F238E27FC236}">
                              <a16:creationId xmlns:a16="http://schemas.microsoft.com/office/drawing/2014/main" id="{7A2E651C-CA5F-6B40-BFFB-B57529EB6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3" name="Group 83">
              <a:extLst>
                <a:ext uri="{FF2B5EF4-FFF2-40B4-BE49-F238E27FC236}">
                  <a16:creationId xmlns:a16="http://schemas.microsoft.com/office/drawing/2014/main" id="{B9EB4A44-732C-294E-8D03-ADCCD593E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4" name="Rectangle 84">
                <a:extLst>
                  <a:ext uri="{FF2B5EF4-FFF2-40B4-BE49-F238E27FC236}">
                    <a16:creationId xmlns:a16="http://schemas.microsoft.com/office/drawing/2014/main" id="{410DB158-C93F-7B4C-89C9-041F275B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5" name="Text Box 85">
                <a:extLst>
                  <a:ext uri="{FF2B5EF4-FFF2-40B4-BE49-F238E27FC236}">
                    <a16:creationId xmlns:a16="http://schemas.microsoft.com/office/drawing/2014/main" id="{71FBCDA8-7E28-9047-964D-E77AA3C48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0" name="Group 86">
            <a:extLst>
              <a:ext uri="{FF2B5EF4-FFF2-40B4-BE49-F238E27FC236}">
                <a16:creationId xmlns:a16="http://schemas.microsoft.com/office/drawing/2014/main" id="{70D83A9A-3571-EC4A-8111-40E750B613CC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1708151"/>
            <a:ext cx="809625" cy="1501775"/>
            <a:chOff x="3492" y="2522"/>
            <a:chExt cx="510" cy="946"/>
          </a:xfrm>
        </p:grpSpPr>
        <p:grpSp>
          <p:nvGrpSpPr>
            <p:cNvPr id="70687" name="Group 87">
              <a:extLst>
                <a:ext uri="{FF2B5EF4-FFF2-40B4-BE49-F238E27FC236}">
                  <a16:creationId xmlns:a16="http://schemas.microsoft.com/office/drawing/2014/main" id="{B3D42835-E252-E848-9331-1B840A0B3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04" name="AutoShape 88">
                <a:extLst>
                  <a:ext uri="{FF2B5EF4-FFF2-40B4-BE49-F238E27FC236}">
                    <a16:creationId xmlns:a16="http://schemas.microsoft.com/office/drawing/2014/main" id="{ACF520B8-5206-2641-A64A-EEE37D55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5" name="Rectangle 89">
                <a:extLst>
                  <a:ext uri="{FF2B5EF4-FFF2-40B4-BE49-F238E27FC236}">
                    <a16:creationId xmlns:a16="http://schemas.microsoft.com/office/drawing/2014/main" id="{C8472C50-0B9B-8348-B61D-DFE50480E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6" name="Rectangle 90">
                <a:extLst>
                  <a:ext uri="{FF2B5EF4-FFF2-40B4-BE49-F238E27FC236}">
                    <a16:creationId xmlns:a16="http://schemas.microsoft.com/office/drawing/2014/main" id="{29249B5B-70F0-CB48-923B-773B87E6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7" name="AutoShape 91">
                <a:extLst>
                  <a:ext uri="{FF2B5EF4-FFF2-40B4-BE49-F238E27FC236}">
                    <a16:creationId xmlns:a16="http://schemas.microsoft.com/office/drawing/2014/main" id="{BA8FA693-CD5A-4442-B3D9-E8477398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8" name="Line 92">
                <a:extLst>
                  <a:ext uri="{FF2B5EF4-FFF2-40B4-BE49-F238E27FC236}">
                    <a16:creationId xmlns:a16="http://schemas.microsoft.com/office/drawing/2014/main" id="{55118E0A-6510-1B4D-838D-E482CF3EA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09" name="Line 93">
                <a:extLst>
                  <a:ext uri="{FF2B5EF4-FFF2-40B4-BE49-F238E27FC236}">
                    <a16:creationId xmlns:a16="http://schemas.microsoft.com/office/drawing/2014/main" id="{0699A917-C92D-744F-9500-CE83CBF7F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10" name="Rectangle 94">
                <a:extLst>
                  <a:ext uri="{FF2B5EF4-FFF2-40B4-BE49-F238E27FC236}">
                    <a16:creationId xmlns:a16="http://schemas.microsoft.com/office/drawing/2014/main" id="{130E522D-07B8-3B4E-BE6F-F67734853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1" name="Rectangle 95">
                <a:extLst>
                  <a:ext uri="{FF2B5EF4-FFF2-40B4-BE49-F238E27FC236}">
                    <a16:creationId xmlns:a16="http://schemas.microsoft.com/office/drawing/2014/main" id="{363CCACE-F7DA-604D-B0FC-007EBB6F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688" name="Group 96">
              <a:extLst>
                <a:ext uri="{FF2B5EF4-FFF2-40B4-BE49-F238E27FC236}">
                  <a16:creationId xmlns:a16="http://schemas.microsoft.com/office/drawing/2014/main" id="{337F8492-64A9-7D4E-98A3-4E6FDA3A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689" name="Rectangle 97">
                <a:extLst>
                  <a:ext uri="{FF2B5EF4-FFF2-40B4-BE49-F238E27FC236}">
                    <a16:creationId xmlns:a16="http://schemas.microsoft.com/office/drawing/2014/main" id="{1DB49E02-0981-F842-891A-156CC5DA3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0" name="Text Box 98">
                <a:extLst>
                  <a:ext uri="{FF2B5EF4-FFF2-40B4-BE49-F238E27FC236}">
                    <a16:creationId xmlns:a16="http://schemas.microsoft.com/office/drawing/2014/main" id="{ED47B78F-C804-9B40-BE61-FF422EF58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1" name="Rectangle 99">
                <a:extLst>
                  <a:ext uri="{FF2B5EF4-FFF2-40B4-BE49-F238E27FC236}">
                    <a16:creationId xmlns:a16="http://schemas.microsoft.com/office/drawing/2014/main" id="{A6D65D51-CB31-6743-A90E-A99B66E9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2" name="Line 100">
                <a:extLst>
                  <a:ext uri="{FF2B5EF4-FFF2-40B4-BE49-F238E27FC236}">
                    <a16:creationId xmlns:a16="http://schemas.microsoft.com/office/drawing/2014/main" id="{5AB13576-EA42-AD4E-8DA0-F8699EF4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3" name="Line 101">
                <a:extLst>
                  <a:ext uri="{FF2B5EF4-FFF2-40B4-BE49-F238E27FC236}">
                    <a16:creationId xmlns:a16="http://schemas.microsoft.com/office/drawing/2014/main" id="{5B56D456-8470-A941-877D-E14069BB5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4" name="Line 102">
                <a:extLst>
                  <a:ext uri="{FF2B5EF4-FFF2-40B4-BE49-F238E27FC236}">
                    <a16:creationId xmlns:a16="http://schemas.microsoft.com/office/drawing/2014/main" id="{DE915B43-BE12-6244-88EB-D5636C147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5" name="Line 103">
                <a:extLst>
                  <a:ext uri="{FF2B5EF4-FFF2-40B4-BE49-F238E27FC236}">
                    <a16:creationId xmlns:a16="http://schemas.microsoft.com/office/drawing/2014/main" id="{7AC440B0-B637-D143-A953-0DA481A9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6" name="Line 104">
                <a:extLst>
                  <a:ext uri="{FF2B5EF4-FFF2-40B4-BE49-F238E27FC236}">
                    <a16:creationId xmlns:a16="http://schemas.microsoft.com/office/drawing/2014/main" id="{E5555AA0-ECEC-0C43-887C-7A46630F6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7" name="Line 105">
                <a:extLst>
                  <a:ext uri="{FF2B5EF4-FFF2-40B4-BE49-F238E27FC236}">
                    <a16:creationId xmlns:a16="http://schemas.microsoft.com/office/drawing/2014/main" id="{261D7600-A053-7A40-BC7C-60A426D11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8" name="Line 106">
                <a:extLst>
                  <a:ext uri="{FF2B5EF4-FFF2-40B4-BE49-F238E27FC236}">
                    <a16:creationId xmlns:a16="http://schemas.microsoft.com/office/drawing/2014/main" id="{52DC18CC-720E-2A42-AFB4-B498D8029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9" name="Rectangle 107">
                <a:extLst>
                  <a:ext uri="{FF2B5EF4-FFF2-40B4-BE49-F238E27FC236}">
                    <a16:creationId xmlns:a16="http://schemas.microsoft.com/office/drawing/2014/main" id="{50EFC3B9-78D7-3348-82CC-67436911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0" name="Rectangle 108">
                <a:extLst>
                  <a:ext uri="{FF2B5EF4-FFF2-40B4-BE49-F238E27FC236}">
                    <a16:creationId xmlns:a16="http://schemas.microsoft.com/office/drawing/2014/main" id="{F48B7CF0-8F9F-624D-B58C-56E6601FE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1" name="Rectangle 109">
                <a:extLst>
                  <a:ext uri="{FF2B5EF4-FFF2-40B4-BE49-F238E27FC236}">
                    <a16:creationId xmlns:a16="http://schemas.microsoft.com/office/drawing/2014/main" id="{0EA07359-CF6E-A34D-90E8-EA9B6E7B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2" name="Rectangle 110">
                <a:extLst>
                  <a:ext uri="{FF2B5EF4-FFF2-40B4-BE49-F238E27FC236}">
                    <a16:creationId xmlns:a16="http://schemas.microsoft.com/office/drawing/2014/main" id="{4DA9EA92-7AAC-AC41-B5DC-3608271DB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3" name="Rectangle 111">
                <a:extLst>
                  <a:ext uri="{FF2B5EF4-FFF2-40B4-BE49-F238E27FC236}">
                    <a16:creationId xmlns:a16="http://schemas.microsoft.com/office/drawing/2014/main" id="{3ECCC62A-D73A-C84E-8DAA-77AED98B4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1" name="Group 112">
            <a:extLst>
              <a:ext uri="{FF2B5EF4-FFF2-40B4-BE49-F238E27FC236}">
                <a16:creationId xmlns:a16="http://schemas.microsoft.com/office/drawing/2014/main" id="{9F6D46B0-B422-C94E-A211-F55105218D56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1450976"/>
            <a:ext cx="709612" cy="703263"/>
            <a:chOff x="4337" y="290"/>
            <a:chExt cx="447" cy="443"/>
          </a:xfrm>
        </p:grpSpPr>
        <p:graphicFrame>
          <p:nvGraphicFramePr>
            <p:cNvPr id="70683" name="Object 113">
              <a:extLst>
                <a:ext uri="{FF2B5EF4-FFF2-40B4-BE49-F238E27FC236}">
                  <a16:creationId xmlns:a16="http://schemas.microsoft.com/office/drawing/2014/main" id="{F3B1DB6F-0446-4240-B55A-1FFB7B564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66"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70683" name="Object 113">
                          <a:extLst>
                            <a:ext uri="{FF2B5EF4-FFF2-40B4-BE49-F238E27FC236}">
                              <a16:creationId xmlns:a16="http://schemas.microsoft.com/office/drawing/2014/main" id="{F3B1DB6F-0446-4240-B55A-1FFB7B564E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84" name="Group 114">
              <a:extLst>
                <a:ext uri="{FF2B5EF4-FFF2-40B4-BE49-F238E27FC236}">
                  <a16:creationId xmlns:a16="http://schemas.microsoft.com/office/drawing/2014/main" id="{250598CE-9507-9D42-984B-55C52D658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685" name="Rectangle 115">
                <a:extLst>
                  <a:ext uri="{FF2B5EF4-FFF2-40B4-BE49-F238E27FC236}">
                    <a16:creationId xmlns:a16="http://schemas.microsoft.com/office/drawing/2014/main" id="{AD9AEEC4-802D-EF4C-9BA2-82669D49F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86" name="Text Box 116">
                <a:extLst>
                  <a:ext uri="{FF2B5EF4-FFF2-40B4-BE49-F238E27FC236}">
                    <a16:creationId xmlns:a16="http://schemas.microsoft.com/office/drawing/2014/main" id="{0B73F3A8-3ECD-0A44-BDC7-2AD07B58C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0672" name="Line 117">
            <a:extLst>
              <a:ext uri="{FF2B5EF4-FFF2-40B4-BE49-F238E27FC236}">
                <a16:creationId xmlns:a16="http://schemas.microsoft.com/office/drawing/2014/main" id="{449BE214-C2E9-1F4D-8BF5-490E4E59C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2850" y="37528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0673" name="Line 118">
            <a:extLst>
              <a:ext uri="{FF2B5EF4-FFF2-40B4-BE49-F238E27FC236}">
                <a16:creationId xmlns:a16="http://schemas.microsoft.com/office/drawing/2014/main" id="{D996DC00-649D-F044-A647-89813D559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9900" y="32289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74" name="Group 119">
            <a:extLst>
              <a:ext uri="{FF2B5EF4-FFF2-40B4-BE49-F238E27FC236}">
                <a16:creationId xmlns:a16="http://schemas.microsoft.com/office/drawing/2014/main" id="{7FBFF892-78A1-854D-8810-BB3FC8C0B09B}"/>
              </a:ext>
            </a:extLst>
          </p:cNvPr>
          <p:cNvGrpSpPr>
            <a:grpSpLocks/>
          </p:cNvGrpSpPr>
          <p:nvPr/>
        </p:nvGrpSpPr>
        <p:grpSpPr bwMode="auto">
          <a:xfrm>
            <a:off x="7656516" y="4046543"/>
            <a:ext cx="1041401" cy="461963"/>
            <a:chOff x="3743" y="2537"/>
            <a:chExt cx="656" cy="291"/>
          </a:xfrm>
        </p:grpSpPr>
        <p:sp>
          <p:nvSpPr>
            <p:cNvPr id="70681" name="Rectangle 120">
              <a:extLst>
                <a:ext uri="{FF2B5EF4-FFF2-40B4-BE49-F238E27FC236}">
                  <a16:creationId xmlns:a16="http://schemas.microsoft.com/office/drawing/2014/main" id="{C17C9F2C-B5D4-254A-9E37-2584EF88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2" name="Text Box 121">
              <a:extLst>
                <a:ext uri="{FF2B5EF4-FFF2-40B4-BE49-F238E27FC236}">
                  <a16:creationId xmlns:a16="http://schemas.microsoft.com/office/drawing/2014/main" id="{6E7CDB76-DE63-2044-BCDB-75E2E229D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5" name="Group 122">
            <a:extLst>
              <a:ext uri="{FF2B5EF4-FFF2-40B4-BE49-F238E27FC236}">
                <a16:creationId xmlns:a16="http://schemas.microsoft.com/office/drawing/2014/main" id="{84694CC7-2D5A-FC4F-8024-25C826601340}"/>
              </a:ext>
            </a:extLst>
          </p:cNvPr>
          <p:cNvGrpSpPr>
            <a:grpSpLocks/>
          </p:cNvGrpSpPr>
          <p:nvPr/>
        </p:nvGrpSpPr>
        <p:grpSpPr bwMode="auto">
          <a:xfrm>
            <a:off x="7618416" y="2789243"/>
            <a:ext cx="1041401" cy="461963"/>
            <a:chOff x="3743" y="2537"/>
            <a:chExt cx="656" cy="291"/>
          </a:xfrm>
        </p:grpSpPr>
        <p:sp>
          <p:nvSpPr>
            <p:cNvPr id="70679" name="Rectangle 123">
              <a:extLst>
                <a:ext uri="{FF2B5EF4-FFF2-40B4-BE49-F238E27FC236}">
                  <a16:creationId xmlns:a16="http://schemas.microsoft.com/office/drawing/2014/main" id="{0A9852F8-66B4-B842-801E-CE207E21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0" name="Text Box 124">
              <a:extLst>
                <a:ext uri="{FF2B5EF4-FFF2-40B4-BE49-F238E27FC236}">
                  <a16:creationId xmlns:a16="http://schemas.microsoft.com/office/drawing/2014/main" id="{FAC07196-12A0-E744-8405-DB0D028FF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6" name="Group 125">
            <a:extLst>
              <a:ext uri="{FF2B5EF4-FFF2-40B4-BE49-F238E27FC236}">
                <a16:creationId xmlns:a16="http://schemas.microsoft.com/office/drawing/2014/main" id="{D9790BF9-86A3-BD4C-9F03-827924E89677}"/>
              </a:ext>
            </a:extLst>
          </p:cNvPr>
          <p:cNvGrpSpPr>
            <a:grpSpLocks/>
          </p:cNvGrpSpPr>
          <p:nvPr/>
        </p:nvGrpSpPr>
        <p:grpSpPr bwMode="auto">
          <a:xfrm>
            <a:off x="6294441" y="3503618"/>
            <a:ext cx="1041401" cy="461963"/>
            <a:chOff x="3743" y="2537"/>
            <a:chExt cx="656" cy="291"/>
          </a:xfrm>
        </p:grpSpPr>
        <p:sp>
          <p:nvSpPr>
            <p:cNvPr id="70677" name="Rectangle 126">
              <a:extLst>
                <a:ext uri="{FF2B5EF4-FFF2-40B4-BE49-F238E27FC236}">
                  <a16:creationId xmlns:a16="http://schemas.microsoft.com/office/drawing/2014/main" id="{7C3F1E05-4CE2-1840-9736-68DA4660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78" name="Text Box 127">
              <a:extLst>
                <a:ext uri="{FF2B5EF4-FFF2-40B4-BE49-F238E27FC236}">
                  <a16:creationId xmlns:a16="http://schemas.microsoft.com/office/drawing/2014/main" id="{59FA53CB-15A9-1B47-B156-21B06A4A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8ECD88-CF98-4E44-A1D2-C8C4970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Mail: Mail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>
            <a:extLst>
              <a:ext uri="{FF2B5EF4-FFF2-40B4-BE49-F238E27FC236}">
                <a16:creationId xmlns:a16="http://schemas.microsoft.com/office/drawing/2014/main" id="{5884EFB3-9135-3D47-BBB7-D0F9F36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42898DA-118A-9540-8204-0390B29CCD9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B5FF74A-9F47-414A-8536-63A3FAEAEE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1409" y="1611361"/>
            <a:ext cx="3810000" cy="32194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1) Alice uses UA to compose message and “to” </a:t>
            </a:r>
            <a:r>
              <a:rPr lang="en-US" altLang="en-US" sz="2000" dirty="0" err="1">
                <a:latin typeface="Courier New" panose="02070309020205020404" pitchFamily="49" charset="0"/>
              </a:rPr>
              <a:t>bob@someschool.edu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2) Alice’s UA sends message to her mail server; message placed in outgoing message queue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3) Client side of SMTP opens TCP connection with Bob’s mail server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6F385D6D-D8D2-6149-8147-AD2348D7D2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63407" y="1607672"/>
            <a:ext cx="3810000" cy="266243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4) SMTP client sends Alice’s message over the TCP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5) Bob’s mail server places the message in Bob’s incoming mailbox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6) Bob invokes his user agent to read message</a:t>
            </a:r>
            <a:endParaRPr lang="en-US" altLang="en-US" sz="24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71686" name="Group 5">
            <a:extLst>
              <a:ext uri="{FF2B5EF4-FFF2-40B4-BE49-F238E27FC236}">
                <a16:creationId xmlns:a16="http://schemas.microsoft.com/office/drawing/2014/main" id="{D18DA794-67EB-4748-8804-F924DE0727A1}"/>
              </a:ext>
            </a:extLst>
          </p:cNvPr>
          <p:cNvGrpSpPr>
            <a:grpSpLocks/>
          </p:cNvGrpSpPr>
          <p:nvPr/>
        </p:nvGrpSpPr>
        <p:grpSpPr bwMode="auto">
          <a:xfrm>
            <a:off x="2794001" y="5062538"/>
            <a:ext cx="709613" cy="703262"/>
            <a:chOff x="4337" y="290"/>
            <a:chExt cx="447" cy="443"/>
          </a:xfrm>
        </p:grpSpPr>
        <p:graphicFrame>
          <p:nvGraphicFramePr>
            <p:cNvPr id="71755" name="Object 6">
              <a:extLst>
                <a:ext uri="{FF2B5EF4-FFF2-40B4-BE49-F238E27FC236}">
                  <a16:creationId xmlns:a16="http://schemas.microsoft.com/office/drawing/2014/main" id="{0B77949F-EC79-BD49-A5C9-0860FBCAE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8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1755" name="Object 6">
                          <a:extLst>
                            <a:ext uri="{FF2B5EF4-FFF2-40B4-BE49-F238E27FC236}">
                              <a16:creationId xmlns:a16="http://schemas.microsoft.com/office/drawing/2014/main" id="{0B77949F-EC79-BD49-A5C9-0860FBCAE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56" name="Group 7">
              <a:extLst>
                <a:ext uri="{FF2B5EF4-FFF2-40B4-BE49-F238E27FC236}">
                  <a16:creationId xmlns:a16="http://schemas.microsoft.com/office/drawing/2014/main" id="{405E136A-8867-AB47-B077-EE73520F1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57" name="Rectangle 8">
                <a:extLst>
                  <a:ext uri="{FF2B5EF4-FFF2-40B4-BE49-F238E27FC236}">
                    <a16:creationId xmlns:a16="http://schemas.microsoft.com/office/drawing/2014/main" id="{8A3F913F-1FCB-2545-8469-344FB14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8" name="Text Box 9">
                <a:extLst>
                  <a:ext uri="{FF2B5EF4-FFF2-40B4-BE49-F238E27FC236}">
                    <a16:creationId xmlns:a16="http://schemas.microsoft.com/office/drawing/2014/main" id="{73D42798-4184-3E42-8427-24A9C2668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87" name="Group 10">
            <a:extLst>
              <a:ext uri="{FF2B5EF4-FFF2-40B4-BE49-F238E27FC236}">
                <a16:creationId xmlns:a16="http://schemas.microsoft.com/office/drawing/2014/main" id="{4DF8395B-7731-B840-86DD-E498239DA455}"/>
              </a:ext>
            </a:extLst>
          </p:cNvPr>
          <p:cNvGrpSpPr>
            <a:grpSpLocks/>
          </p:cNvGrpSpPr>
          <p:nvPr/>
        </p:nvGrpSpPr>
        <p:grpSpPr bwMode="auto">
          <a:xfrm>
            <a:off x="4332289" y="4503739"/>
            <a:ext cx="809625" cy="1501775"/>
            <a:chOff x="3492" y="2522"/>
            <a:chExt cx="510" cy="946"/>
          </a:xfrm>
        </p:grpSpPr>
        <p:grpSp>
          <p:nvGrpSpPr>
            <p:cNvPr id="71730" name="Group 11">
              <a:extLst>
                <a:ext uri="{FF2B5EF4-FFF2-40B4-BE49-F238E27FC236}">
                  <a16:creationId xmlns:a16="http://schemas.microsoft.com/office/drawing/2014/main" id="{A90171EF-8342-4140-9C7D-6F9D49255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47" name="AutoShape 12">
                <a:extLst>
                  <a:ext uri="{FF2B5EF4-FFF2-40B4-BE49-F238E27FC236}">
                    <a16:creationId xmlns:a16="http://schemas.microsoft.com/office/drawing/2014/main" id="{DAEBEFF1-2EE4-6047-BF37-0BA55A44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8" name="Rectangle 13">
                <a:extLst>
                  <a:ext uri="{FF2B5EF4-FFF2-40B4-BE49-F238E27FC236}">
                    <a16:creationId xmlns:a16="http://schemas.microsoft.com/office/drawing/2014/main" id="{EAF14D98-5E59-F146-BDE2-DF6ECE32D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9" name="Rectangle 14">
                <a:extLst>
                  <a:ext uri="{FF2B5EF4-FFF2-40B4-BE49-F238E27FC236}">
                    <a16:creationId xmlns:a16="http://schemas.microsoft.com/office/drawing/2014/main" id="{45967C2F-CC8D-594E-9E9A-88194578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0" name="AutoShape 15">
                <a:extLst>
                  <a:ext uri="{FF2B5EF4-FFF2-40B4-BE49-F238E27FC236}">
                    <a16:creationId xmlns:a16="http://schemas.microsoft.com/office/drawing/2014/main" id="{618C7EFE-DC6E-6B41-BA17-91E63F420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1" name="Line 16">
                <a:extLst>
                  <a:ext uri="{FF2B5EF4-FFF2-40B4-BE49-F238E27FC236}">
                    <a16:creationId xmlns:a16="http://schemas.microsoft.com/office/drawing/2014/main" id="{FC8574B0-E922-934B-8C40-2C7FE2260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2" name="Line 17">
                <a:extLst>
                  <a:ext uri="{FF2B5EF4-FFF2-40B4-BE49-F238E27FC236}">
                    <a16:creationId xmlns:a16="http://schemas.microsoft.com/office/drawing/2014/main" id="{B82EC446-4DAA-5D4D-956F-671ADB18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3" name="Rectangle 18">
                <a:extLst>
                  <a:ext uri="{FF2B5EF4-FFF2-40B4-BE49-F238E27FC236}">
                    <a16:creationId xmlns:a16="http://schemas.microsoft.com/office/drawing/2014/main" id="{06CB3BD6-B96F-304F-ADD3-535302E2A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4" name="Rectangle 19">
                <a:extLst>
                  <a:ext uri="{FF2B5EF4-FFF2-40B4-BE49-F238E27FC236}">
                    <a16:creationId xmlns:a16="http://schemas.microsoft.com/office/drawing/2014/main" id="{F7C90D0B-318E-E947-B0AB-B4BB3AAE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31" name="Group 20">
              <a:extLst>
                <a:ext uri="{FF2B5EF4-FFF2-40B4-BE49-F238E27FC236}">
                  <a16:creationId xmlns:a16="http://schemas.microsoft.com/office/drawing/2014/main" id="{191B8F2C-DC3B-8A4E-AC29-67E982FDB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32" name="Rectangle 21">
                <a:extLst>
                  <a:ext uri="{FF2B5EF4-FFF2-40B4-BE49-F238E27FC236}">
                    <a16:creationId xmlns:a16="http://schemas.microsoft.com/office/drawing/2014/main" id="{062F4DF7-BE33-2E47-8F9B-11A6F391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3" name="Text Box 22">
                <a:extLst>
                  <a:ext uri="{FF2B5EF4-FFF2-40B4-BE49-F238E27FC236}">
                    <a16:creationId xmlns:a16="http://schemas.microsoft.com/office/drawing/2014/main" id="{8AB8D9D0-053C-A042-A161-6CC6BB529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4" name="Rectangle 23">
                <a:extLst>
                  <a:ext uri="{FF2B5EF4-FFF2-40B4-BE49-F238E27FC236}">
                    <a16:creationId xmlns:a16="http://schemas.microsoft.com/office/drawing/2014/main" id="{D25709BE-32D2-C945-867A-4BF12B939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5" name="Line 24">
                <a:extLst>
                  <a:ext uri="{FF2B5EF4-FFF2-40B4-BE49-F238E27FC236}">
                    <a16:creationId xmlns:a16="http://schemas.microsoft.com/office/drawing/2014/main" id="{479DFF2A-118E-4D4E-BB16-96694F788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6" name="Line 25">
                <a:extLst>
                  <a:ext uri="{FF2B5EF4-FFF2-40B4-BE49-F238E27FC236}">
                    <a16:creationId xmlns:a16="http://schemas.microsoft.com/office/drawing/2014/main" id="{DA340CDE-A999-3040-9180-85C1D52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7" name="Line 26">
                <a:extLst>
                  <a:ext uri="{FF2B5EF4-FFF2-40B4-BE49-F238E27FC236}">
                    <a16:creationId xmlns:a16="http://schemas.microsoft.com/office/drawing/2014/main" id="{BA5449B4-C642-5142-9B7A-BFA2BD555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8" name="Line 27">
                <a:extLst>
                  <a:ext uri="{FF2B5EF4-FFF2-40B4-BE49-F238E27FC236}">
                    <a16:creationId xmlns:a16="http://schemas.microsoft.com/office/drawing/2014/main" id="{089EFD04-0B9D-BE4D-A40E-918EBCDD1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9" name="Line 28">
                <a:extLst>
                  <a:ext uri="{FF2B5EF4-FFF2-40B4-BE49-F238E27FC236}">
                    <a16:creationId xmlns:a16="http://schemas.microsoft.com/office/drawing/2014/main" id="{513E5C16-937E-5D4E-AFB0-CB09E96D9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0" name="Line 29">
                <a:extLst>
                  <a:ext uri="{FF2B5EF4-FFF2-40B4-BE49-F238E27FC236}">
                    <a16:creationId xmlns:a16="http://schemas.microsoft.com/office/drawing/2014/main" id="{454FAB84-5DA3-364F-B2E5-9D4D33C22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1" name="Line 30">
                <a:extLst>
                  <a:ext uri="{FF2B5EF4-FFF2-40B4-BE49-F238E27FC236}">
                    <a16:creationId xmlns:a16="http://schemas.microsoft.com/office/drawing/2014/main" id="{7C7E8EC1-16F6-1946-9706-1BF097872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2" name="Rectangle 31">
                <a:extLst>
                  <a:ext uri="{FF2B5EF4-FFF2-40B4-BE49-F238E27FC236}">
                    <a16:creationId xmlns:a16="http://schemas.microsoft.com/office/drawing/2014/main" id="{F1202693-42DE-2745-BC28-408C4554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3" name="Rectangle 32">
                <a:extLst>
                  <a:ext uri="{FF2B5EF4-FFF2-40B4-BE49-F238E27FC236}">
                    <a16:creationId xmlns:a16="http://schemas.microsoft.com/office/drawing/2014/main" id="{8958EE27-5720-2448-A971-8B1C2881C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4" name="Rectangle 33">
                <a:extLst>
                  <a:ext uri="{FF2B5EF4-FFF2-40B4-BE49-F238E27FC236}">
                    <a16:creationId xmlns:a16="http://schemas.microsoft.com/office/drawing/2014/main" id="{EE1E2BDF-4ED9-CB45-B95B-159DAF6E3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5" name="Rectangle 34">
                <a:extLst>
                  <a:ext uri="{FF2B5EF4-FFF2-40B4-BE49-F238E27FC236}">
                    <a16:creationId xmlns:a16="http://schemas.microsoft.com/office/drawing/2014/main" id="{7CDBEB02-5290-3145-B138-C42D8426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6" name="Rectangle 35">
                <a:extLst>
                  <a:ext uri="{FF2B5EF4-FFF2-40B4-BE49-F238E27FC236}">
                    <a16:creationId xmlns:a16="http://schemas.microsoft.com/office/drawing/2014/main" id="{804FABDA-670A-864C-B538-FBC039DAE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pic>
        <p:nvPicPr>
          <p:cNvPr id="71688" name="Picture 36" descr="Alice">
            <a:extLst>
              <a:ext uri="{FF2B5EF4-FFF2-40B4-BE49-F238E27FC236}">
                <a16:creationId xmlns:a16="http://schemas.microsoft.com/office/drawing/2014/main" id="{A9CA8B04-531B-F448-9FCC-90CA490A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37" descr="Bob">
            <a:extLst>
              <a:ext uri="{FF2B5EF4-FFF2-40B4-BE49-F238E27FC236}">
                <a16:creationId xmlns:a16="http://schemas.microsoft.com/office/drawing/2014/main" id="{1EECCF8C-55FD-ED4D-9647-7999DCDB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39" y="5026026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90" name="Group 38">
            <a:extLst>
              <a:ext uri="{FF2B5EF4-FFF2-40B4-BE49-F238E27FC236}">
                <a16:creationId xmlns:a16="http://schemas.microsoft.com/office/drawing/2014/main" id="{0FB3D503-F751-2440-B101-BE05B84293FB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4449764"/>
            <a:ext cx="809625" cy="1501775"/>
            <a:chOff x="3492" y="2522"/>
            <a:chExt cx="510" cy="946"/>
          </a:xfrm>
        </p:grpSpPr>
        <p:grpSp>
          <p:nvGrpSpPr>
            <p:cNvPr id="71705" name="Group 39">
              <a:extLst>
                <a:ext uri="{FF2B5EF4-FFF2-40B4-BE49-F238E27FC236}">
                  <a16:creationId xmlns:a16="http://schemas.microsoft.com/office/drawing/2014/main" id="{40D08E13-F58A-9948-9261-F483FD410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22" name="AutoShape 40">
                <a:extLst>
                  <a:ext uri="{FF2B5EF4-FFF2-40B4-BE49-F238E27FC236}">
                    <a16:creationId xmlns:a16="http://schemas.microsoft.com/office/drawing/2014/main" id="{7D937D2E-21AD-464B-A429-6B8244A60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3" name="Rectangle 41">
                <a:extLst>
                  <a:ext uri="{FF2B5EF4-FFF2-40B4-BE49-F238E27FC236}">
                    <a16:creationId xmlns:a16="http://schemas.microsoft.com/office/drawing/2014/main" id="{CE40A293-F6A8-2D40-B987-7183549B7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4" name="Rectangle 42">
                <a:extLst>
                  <a:ext uri="{FF2B5EF4-FFF2-40B4-BE49-F238E27FC236}">
                    <a16:creationId xmlns:a16="http://schemas.microsoft.com/office/drawing/2014/main" id="{29D6A589-79F8-3E4A-BBBC-261B2FC6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5" name="AutoShape 43">
                <a:extLst>
                  <a:ext uri="{FF2B5EF4-FFF2-40B4-BE49-F238E27FC236}">
                    <a16:creationId xmlns:a16="http://schemas.microsoft.com/office/drawing/2014/main" id="{BC2E7E84-B41E-2345-BA40-9BAAA6E2C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6" name="Line 44">
                <a:extLst>
                  <a:ext uri="{FF2B5EF4-FFF2-40B4-BE49-F238E27FC236}">
                    <a16:creationId xmlns:a16="http://schemas.microsoft.com/office/drawing/2014/main" id="{78720502-6881-0745-9C32-B60A5F771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7" name="Line 45">
                <a:extLst>
                  <a:ext uri="{FF2B5EF4-FFF2-40B4-BE49-F238E27FC236}">
                    <a16:creationId xmlns:a16="http://schemas.microsoft.com/office/drawing/2014/main" id="{F8B54717-7443-7742-B543-11CB40523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8" name="Rectangle 46">
                <a:extLst>
                  <a:ext uri="{FF2B5EF4-FFF2-40B4-BE49-F238E27FC236}">
                    <a16:creationId xmlns:a16="http://schemas.microsoft.com/office/drawing/2014/main" id="{469DD389-C94F-7D4C-BE33-88A1BD421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9" name="Rectangle 47">
                <a:extLst>
                  <a:ext uri="{FF2B5EF4-FFF2-40B4-BE49-F238E27FC236}">
                    <a16:creationId xmlns:a16="http://schemas.microsoft.com/office/drawing/2014/main" id="{CD9080A5-CC4D-BC49-9D89-3B125A0A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06" name="Group 48">
              <a:extLst>
                <a:ext uri="{FF2B5EF4-FFF2-40B4-BE49-F238E27FC236}">
                  <a16:creationId xmlns:a16="http://schemas.microsoft.com/office/drawing/2014/main" id="{E01FE616-139C-7445-B058-0521F6FA5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07" name="Rectangle 49">
                <a:extLst>
                  <a:ext uri="{FF2B5EF4-FFF2-40B4-BE49-F238E27FC236}">
                    <a16:creationId xmlns:a16="http://schemas.microsoft.com/office/drawing/2014/main" id="{7111051C-0379-4E47-9F2C-7982D5CF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8" name="Text Box 50">
                <a:extLst>
                  <a:ext uri="{FF2B5EF4-FFF2-40B4-BE49-F238E27FC236}">
                    <a16:creationId xmlns:a16="http://schemas.microsoft.com/office/drawing/2014/main" id="{13C191A1-B5C4-1846-B567-7FA677891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9" name="Rectangle 51">
                <a:extLst>
                  <a:ext uri="{FF2B5EF4-FFF2-40B4-BE49-F238E27FC236}">
                    <a16:creationId xmlns:a16="http://schemas.microsoft.com/office/drawing/2014/main" id="{6FA1C12A-7067-904B-88F2-80EEE18F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0" name="Line 52">
                <a:extLst>
                  <a:ext uri="{FF2B5EF4-FFF2-40B4-BE49-F238E27FC236}">
                    <a16:creationId xmlns:a16="http://schemas.microsoft.com/office/drawing/2014/main" id="{C4D1C58B-D851-1B4C-BA83-B98919232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1" name="Line 53">
                <a:extLst>
                  <a:ext uri="{FF2B5EF4-FFF2-40B4-BE49-F238E27FC236}">
                    <a16:creationId xmlns:a16="http://schemas.microsoft.com/office/drawing/2014/main" id="{402382AA-E3C3-754B-8188-8E5A8FBE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2" name="Line 54">
                <a:extLst>
                  <a:ext uri="{FF2B5EF4-FFF2-40B4-BE49-F238E27FC236}">
                    <a16:creationId xmlns:a16="http://schemas.microsoft.com/office/drawing/2014/main" id="{98EA4973-2621-F34C-BCFF-D61254C7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3" name="Line 55">
                <a:extLst>
                  <a:ext uri="{FF2B5EF4-FFF2-40B4-BE49-F238E27FC236}">
                    <a16:creationId xmlns:a16="http://schemas.microsoft.com/office/drawing/2014/main" id="{91DDCEAF-7213-F945-95B0-A7017155D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4" name="Line 56">
                <a:extLst>
                  <a:ext uri="{FF2B5EF4-FFF2-40B4-BE49-F238E27FC236}">
                    <a16:creationId xmlns:a16="http://schemas.microsoft.com/office/drawing/2014/main" id="{D0802100-FBA0-5A4D-AF60-EA0963751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5" name="Line 57">
                <a:extLst>
                  <a:ext uri="{FF2B5EF4-FFF2-40B4-BE49-F238E27FC236}">
                    <a16:creationId xmlns:a16="http://schemas.microsoft.com/office/drawing/2014/main" id="{5BD56C66-F4A5-D345-906E-29FEE07AF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6" name="Line 58">
                <a:extLst>
                  <a:ext uri="{FF2B5EF4-FFF2-40B4-BE49-F238E27FC236}">
                    <a16:creationId xmlns:a16="http://schemas.microsoft.com/office/drawing/2014/main" id="{0790DC7B-4D8E-9845-9B42-A89B2198D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7" name="Rectangle 59">
                <a:extLst>
                  <a:ext uri="{FF2B5EF4-FFF2-40B4-BE49-F238E27FC236}">
                    <a16:creationId xmlns:a16="http://schemas.microsoft.com/office/drawing/2014/main" id="{CE0AD1ED-21EC-F94A-8E9D-C9A24CD9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8" name="Rectangle 60">
                <a:extLst>
                  <a:ext uri="{FF2B5EF4-FFF2-40B4-BE49-F238E27FC236}">
                    <a16:creationId xmlns:a16="http://schemas.microsoft.com/office/drawing/2014/main" id="{5F8630D3-E520-F645-864B-AECF9A1C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9" name="Rectangle 61">
                <a:extLst>
                  <a:ext uri="{FF2B5EF4-FFF2-40B4-BE49-F238E27FC236}">
                    <a16:creationId xmlns:a16="http://schemas.microsoft.com/office/drawing/2014/main" id="{E52A24FD-700B-AC41-90B3-FD1D2057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0" name="Rectangle 62">
                <a:extLst>
                  <a:ext uri="{FF2B5EF4-FFF2-40B4-BE49-F238E27FC236}">
                    <a16:creationId xmlns:a16="http://schemas.microsoft.com/office/drawing/2014/main" id="{2FF46A99-96E6-324C-855B-5BFC1FE2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1" name="Rectangle 63">
                <a:extLst>
                  <a:ext uri="{FF2B5EF4-FFF2-40B4-BE49-F238E27FC236}">
                    <a16:creationId xmlns:a16="http://schemas.microsoft.com/office/drawing/2014/main" id="{6312ECC6-50E1-8B4E-A112-34DB17199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1" name="Group 64">
            <a:extLst>
              <a:ext uri="{FF2B5EF4-FFF2-40B4-BE49-F238E27FC236}">
                <a16:creationId xmlns:a16="http://schemas.microsoft.com/office/drawing/2014/main" id="{7A2171C8-9319-2E4B-8031-79DA5FEE9B9B}"/>
              </a:ext>
            </a:extLst>
          </p:cNvPr>
          <p:cNvGrpSpPr>
            <a:grpSpLocks/>
          </p:cNvGrpSpPr>
          <p:nvPr/>
        </p:nvGrpSpPr>
        <p:grpSpPr bwMode="auto">
          <a:xfrm>
            <a:off x="8343901" y="4946651"/>
            <a:ext cx="709613" cy="703263"/>
            <a:chOff x="4337" y="290"/>
            <a:chExt cx="447" cy="443"/>
          </a:xfrm>
        </p:grpSpPr>
        <p:graphicFrame>
          <p:nvGraphicFramePr>
            <p:cNvPr id="71701" name="Object 65">
              <a:extLst>
                <a:ext uri="{FF2B5EF4-FFF2-40B4-BE49-F238E27FC236}">
                  <a16:creationId xmlns:a16="http://schemas.microsoft.com/office/drawing/2014/main" id="{0F5DC7DD-3ACD-F74F-BB4F-873C0BB09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82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71701" name="Object 65">
                          <a:extLst>
                            <a:ext uri="{FF2B5EF4-FFF2-40B4-BE49-F238E27FC236}">
                              <a16:creationId xmlns:a16="http://schemas.microsoft.com/office/drawing/2014/main" id="{0F5DC7DD-3ACD-F74F-BB4F-873C0BB09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2" name="Group 66">
              <a:extLst>
                <a:ext uri="{FF2B5EF4-FFF2-40B4-BE49-F238E27FC236}">
                  <a16:creationId xmlns:a16="http://schemas.microsoft.com/office/drawing/2014/main" id="{8458D94E-DD60-1844-AD5B-50673E5C8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03" name="Rectangle 67">
                <a:extLst>
                  <a:ext uri="{FF2B5EF4-FFF2-40B4-BE49-F238E27FC236}">
                    <a16:creationId xmlns:a16="http://schemas.microsoft.com/office/drawing/2014/main" id="{A5AC7584-95E7-3F48-8659-5FA26779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4" name="Text Box 68">
                <a:extLst>
                  <a:ext uri="{FF2B5EF4-FFF2-40B4-BE49-F238E27FC236}">
                    <a16:creationId xmlns:a16="http://schemas.microsoft.com/office/drawing/2014/main" id="{792AA7CC-2340-7447-859A-14433AA60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1692" name="Line 69">
            <a:extLst>
              <a:ext uri="{FF2B5EF4-FFF2-40B4-BE49-F238E27FC236}">
                <a16:creationId xmlns:a16="http://schemas.microsoft.com/office/drawing/2014/main" id="{E9282362-CBDE-4247-BE49-CFFD5923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4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3" name="Line 70">
            <a:extLst>
              <a:ext uri="{FF2B5EF4-FFF2-40B4-BE49-F238E27FC236}">
                <a16:creationId xmlns:a16="http://schemas.microsoft.com/office/drawing/2014/main" id="{F8F34EF8-BEEC-0C4A-A05C-1CCF60E64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9" y="5629276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4" name="Line 71">
            <a:extLst>
              <a:ext uri="{FF2B5EF4-FFF2-40B4-BE49-F238E27FC236}">
                <a16:creationId xmlns:a16="http://schemas.microsoft.com/office/drawing/2014/main" id="{EB8EF30C-222D-CC4F-BBC4-A1E3EE857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838" y="5408614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5" name="Oval 72">
            <a:extLst>
              <a:ext uri="{FF2B5EF4-FFF2-40B4-BE49-F238E27FC236}">
                <a16:creationId xmlns:a16="http://schemas.microsoft.com/office/drawing/2014/main" id="{B936A639-6BE9-F642-B5CD-E07FCC14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870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6" name="Oval 74">
            <a:extLst>
              <a:ext uri="{FF2B5EF4-FFF2-40B4-BE49-F238E27FC236}">
                <a16:creationId xmlns:a16="http://schemas.microsoft.com/office/drawing/2014/main" id="{DDD0CED8-6C95-724D-BB86-26577B7F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54387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7" name="Oval 75">
            <a:extLst>
              <a:ext uri="{FF2B5EF4-FFF2-40B4-BE49-F238E27FC236}">
                <a16:creationId xmlns:a16="http://schemas.microsoft.com/office/drawing/2014/main" id="{507D12B1-06C0-B047-9CFC-9C72FE6A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55181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8" name="Oval 76">
            <a:extLst>
              <a:ext uri="{FF2B5EF4-FFF2-40B4-BE49-F238E27FC236}">
                <a16:creationId xmlns:a16="http://schemas.microsoft.com/office/drawing/2014/main" id="{C5E4E4F5-4318-454B-982A-58F9DCD7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6038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9" name="Oval 77">
            <a:extLst>
              <a:ext uri="{FF2B5EF4-FFF2-40B4-BE49-F238E27FC236}">
                <a16:creationId xmlns:a16="http://schemas.microsoft.com/office/drawing/2014/main" id="{1EAFC9EC-1BFA-1F49-9ADA-A5D4A28D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570230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700" name="Oval 78">
            <a:extLst>
              <a:ext uri="{FF2B5EF4-FFF2-40B4-BE49-F238E27FC236}">
                <a16:creationId xmlns:a16="http://schemas.microsoft.com/office/drawing/2014/main" id="{D9052306-5BD4-7B4D-869D-7A82812E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505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227CD-B79A-B746-B620-0FE5285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Scenario: Alice sends message to 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nimBg="1"/>
      <p:bldP spid="71693" grpId="0" animBg="1"/>
      <p:bldP spid="71694" grpId="0" animBg="1"/>
      <p:bldP spid="71695" grpId="0" animBg="1"/>
      <p:bldP spid="71696" grpId="0" animBg="1"/>
      <p:bldP spid="71697" grpId="0" animBg="1"/>
      <p:bldP spid="71698" grpId="0" animBg="1"/>
      <p:bldP spid="71699" grpId="0" animBg="1"/>
      <p:bldP spid="717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03DD1F9B-09AC-734D-9475-B5070063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98C712-C870-4749-B864-B20BF7C49DF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00655DB-8298-C049-ABDD-2F8BD50AC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SMTP interaction</a:t>
            </a:r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47B92CCC-86C4-3F48-9440-548F0585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8229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220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SMTP service ready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HELO 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town.com</a:t>
            </a:r>
            <a:endParaRPr lang="en-US" altLang="en-US" sz="1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Hello </a:t>
            </a:r>
            <a:r>
              <a:rPr lang="en-US" altLang="en-US" sz="1800" dirty="0" err="1">
                <a:latin typeface="Times New Roman" panose="02020603050405020304" pitchFamily="18" charset="0"/>
              </a:rPr>
              <a:t>town.com</a:t>
            </a:r>
            <a:r>
              <a:rPr lang="en-US" altLang="en-US" sz="1800" dirty="0">
                <a:latin typeface="Times New Roman" panose="02020603050405020304" pitchFamily="18" charset="0"/>
              </a:rPr>
              <a:t>, pleased to meet you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MAIL FROM: &lt;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jack@town.com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&lt;</a:t>
            </a:r>
            <a:r>
              <a:rPr lang="en-US" altLang="en-US" sz="1800" dirty="0" err="1">
                <a:latin typeface="Times New Roman" panose="02020603050405020304" pitchFamily="18" charset="0"/>
              </a:rPr>
              <a:t>jack@town.com</a:t>
            </a:r>
            <a:r>
              <a:rPr lang="en-US" altLang="en-US" sz="1800" dirty="0">
                <a:latin typeface="Times New Roman" panose="02020603050405020304" pitchFamily="18" charset="0"/>
              </a:rPr>
              <a:t>&gt;… Sender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RCPT TO: &lt;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jill@hill.com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&lt;</a:t>
            </a:r>
            <a:r>
              <a:rPr lang="en-US" altLang="en-US" sz="1800" dirty="0" err="1">
                <a:latin typeface="Times New Roman" panose="02020603050405020304" pitchFamily="18" charset="0"/>
              </a:rPr>
              <a:t>jill@hill.com</a:t>
            </a:r>
            <a:r>
              <a:rPr lang="en-US" altLang="en-US" sz="1800" dirty="0">
                <a:latin typeface="Times New Roman" panose="02020603050405020304" pitchFamily="18" charset="0"/>
              </a:rPr>
              <a:t>&gt;… Recipient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354 Enter mail, end with “.” on a line by itself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Jill, I’m not feeling up to hiking today.  Will you please fetch me a pail of water?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message accepted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QUIT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221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closing connection</a:t>
            </a:r>
          </a:p>
        </p:txBody>
      </p:sp>
    </p:spTree>
    <p:extLst>
      <p:ext uri="{BB962C8B-B14F-4D97-AF65-F5344CB8AC3E}">
        <p14:creationId xmlns:p14="http://schemas.microsoft.com/office/powerpoint/2010/main" val="297737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44134DD-70AD-7649-B8F3-41EC3D6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command response codes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DFE1E997-8443-6041-B816-A61887F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11BE7F1-6E1E-7D41-90E8-E1192AB66E2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3732" name="Picture 26">
            <a:extLst>
              <a:ext uri="{FF2B5EF4-FFF2-40B4-BE49-F238E27FC236}">
                <a16:creationId xmlns:a16="http://schemas.microsoft.com/office/drawing/2014/main" id="{2A0451A5-A83C-A847-B2FC-6B08601B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44638"/>
            <a:ext cx="5392738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78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6">
            <a:extLst>
              <a:ext uri="{FF2B5EF4-FFF2-40B4-BE49-F238E27FC236}">
                <a16:creationId xmlns:a16="http://schemas.microsoft.com/office/drawing/2014/main" id="{DD5E5AB5-53CA-D843-AEFC-CAF3FB0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A0413F-4E00-D846-B735-2070A4106C6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3B76799-060A-5346-BAB4-4FA0A17DD1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SMTP: protocol for exchanging email </a:t>
            </a:r>
            <a:r>
              <a:rPr lang="en-US" altLang="en-US" sz="2000" dirty="0" err="1"/>
              <a:t>msgs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RFC 822: standard for text message format:</a:t>
            </a:r>
          </a:p>
          <a:p>
            <a:endParaRPr lang="en-US" altLang="en-US" sz="2000" dirty="0"/>
          </a:p>
          <a:p>
            <a:r>
              <a:rPr lang="en-US" altLang="en-US" sz="2000" dirty="0"/>
              <a:t>header lines, e.g.,</a:t>
            </a:r>
          </a:p>
          <a:p>
            <a:pPr lvl="1"/>
            <a:r>
              <a:rPr lang="en-US" altLang="en-US" sz="1800" dirty="0"/>
              <a:t>To:</a:t>
            </a:r>
          </a:p>
          <a:p>
            <a:pPr lvl="1"/>
            <a:r>
              <a:rPr lang="en-US" altLang="en-US" sz="1800" dirty="0"/>
              <a:t>From:</a:t>
            </a:r>
          </a:p>
          <a:p>
            <a:pPr lvl="1"/>
            <a:r>
              <a:rPr lang="en-US" altLang="en-US" sz="1800" dirty="0"/>
              <a:t>Subject: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C00000"/>
                </a:solidFill>
              </a:rPr>
              <a:t>different</a:t>
            </a:r>
            <a:r>
              <a:rPr lang="en-US" altLang="en-US" sz="1800" i="1" dirty="0">
                <a:solidFill>
                  <a:srgbClr val="66FFCC"/>
                </a:solidFill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</a:rPr>
              <a:t>from SMTP commands</a:t>
            </a:r>
            <a:r>
              <a:rPr lang="en-US" altLang="en-US" sz="1800" dirty="0">
                <a:solidFill>
                  <a:srgbClr val="C00000"/>
                </a:solidFill>
              </a:rPr>
              <a:t>!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(these would still be under “DATA”)</a:t>
            </a:r>
          </a:p>
          <a:p>
            <a:endParaRPr lang="en-US" altLang="en-US" sz="2000" dirty="0"/>
          </a:p>
          <a:p>
            <a:r>
              <a:rPr lang="en-US" altLang="en-US" sz="2000" dirty="0"/>
              <a:t>body</a:t>
            </a:r>
          </a:p>
          <a:p>
            <a:pPr lvl="1"/>
            <a:r>
              <a:rPr lang="en-US" altLang="en-US" sz="1800" dirty="0"/>
              <a:t>the “message”, ASCII characters only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3FFC2141-F9A2-304C-A870-17FF1DE7C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Helvetica" pitchFamily="2" charset="0"/>
              </a:rPr>
              <a:t>header</a:t>
            </a: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4F27B140-E51E-F640-AE6A-D61E6F57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Helvetica" pitchFamily="2" charset="0"/>
              </a:rPr>
              <a:t>body</a:t>
            </a:r>
          </a:p>
        </p:txBody>
      </p:sp>
      <p:sp>
        <p:nvSpPr>
          <p:cNvPr id="74759" name="Rectangle 9">
            <a:extLst>
              <a:ext uri="{FF2B5EF4-FFF2-40B4-BE49-F238E27FC236}">
                <a16:creationId xmlns:a16="http://schemas.microsoft.com/office/drawing/2014/main" id="{685ECC01-CE08-044D-86B9-B8C4BF96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4760" name="Line 10">
            <a:extLst>
              <a:ext uri="{FF2B5EF4-FFF2-40B4-BE49-F238E27FC236}">
                <a16:creationId xmlns:a16="http://schemas.microsoft.com/office/drawing/2014/main" id="{9ACEAF7D-78E3-944F-B674-1BBF7534A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11">
            <a:extLst>
              <a:ext uri="{FF2B5EF4-FFF2-40B4-BE49-F238E27FC236}">
                <a16:creationId xmlns:a16="http://schemas.microsoft.com/office/drawing/2014/main" id="{6E45A18A-AC2C-B84B-9FF3-A163EF69E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Text Box 13">
            <a:extLst>
              <a:ext uri="{FF2B5EF4-FFF2-40B4-BE49-F238E27FC236}">
                <a16:creationId xmlns:a16="http://schemas.microsoft.com/office/drawing/2014/main" id="{26BA34CE-12CB-3146-9515-1259DDBF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763" y="2112964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line</a:t>
            </a:r>
          </a:p>
        </p:txBody>
      </p:sp>
      <p:sp>
        <p:nvSpPr>
          <p:cNvPr id="74763" name="Line 14">
            <a:extLst>
              <a:ext uri="{FF2B5EF4-FFF2-40B4-BE49-F238E27FC236}">
                <a16:creationId xmlns:a16="http://schemas.microsoft.com/office/drawing/2014/main" id="{CD21A516-DEAD-5342-85B7-A25F79948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5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EB2E5-4B62-9A4E-9BB7-A47A1025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message (stored on server)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7FD5-1634-5843-A7BB-A791B10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C9DD-4947-2749-A7A7-2A5E7291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will be released on Friday</a:t>
            </a:r>
          </a:p>
          <a:p>
            <a:pPr lvl="1"/>
            <a:r>
              <a:rPr lang="en-US" dirty="0"/>
              <a:t>Find a partner if you don’t have one</a:t>
            </a:r>
          </a:p>
          <a:p>
            <a:r>
              <a:rPr lang="en-US" dirty="0"/>
              <a:t>Quiz 1 completed yesterday</a:t>
            </a:r>
          </a:p>
          <a:p>
            <a:r>
              <a:rPr lang="en-US" dirty="0"/>
              <a:t>Quiz 2 will go up on Friday</a:t>
            </a:r>
          </a:p>
          <a:p>
            <a:pPr lvl="1"/>
            <a:r>
              <a:rPr lang="en-US" dirty="0"/>
              <a:t>Due next Tuesday</a:t>
            </a:r>
          </a:p>
        </p:txBody>
      </p:sp>
    </p:spTree>
    <p:extLst>
      <p:ext uri="{BB962C8B-B14F-4D97-AF65-F5344CB8AC3E}">
        <p14:creationId xmlns:p14="http://schemas.microsoft.com/office/powerpoint/2010/main" val="2858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E02657CF-B591-8945-BEF0-F9057588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4CF997-E8EC-D842-A40E-2755F492EA2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80" name="Rectangle 7">
            <a:extLst>
              <a:ext uri="{FF2B5EF4-FFF2-40B4-BE49-F238E27FC236}">
                <a16:creationId xmlns:a16="http://schemas.microsoft.com/office/drawing/2014/main" id="{EE2FC16B-1FB8-F546-86DA-CE19E81BB4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08150"/>
            <a:ext cx="9903246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MIME: multimedia mail extension, RFC 2045, 2056</a:t>
            </a:r>
          </a:p>
          <a:p>
            <a:r>
              <a:rPr lang="en-US" altLang="en-US" sz="2400" dirty="0"/>
              <a:t>additional lines in </a:t>
            </a:r>
            <a:r>
              <a:rPr lang="en-US" altLang="en-US" sz="2400" dirty="0" err="1"/>
              <a:t>msg</a:t>
            </a:r>
            <a:r>
              <a:rPr lang="en-US" altLang="en-US" sz="2400" dirty="0"/>
              <a:t> header declare MIME content type</a:t>
            </a:r>
            <a:endParaRPr lang="en-US" altLang="en-US" dirty="0"/>
          </a:p>
        </p:txBody>
      </p:sp>
      <p:grpSp>
        <p:nvGrpSpPr>
          <p:cNvPr id="75781" name="Group 10">
            <a:extLst>
              <a:ext uri="{FF2B5EF4-FFF2-40B4-BE49-F238E27FC236}">
                <a16:creationId xmlns:a16="http://schemas.microsoft.com/office/drawing/2014/main" id="{D25133B4-2346-0B47-A7EA-B92EA8F5E859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2851150"/>
            <a:ext cx="5003800" cy="3113088"/>
            <a:chOff x="1424" y="1808"/>
            <a:chExt cx="3152" cy="2152"/>
          </a:xfrm>
        </p:grpSpPr>
        <p:sp>
          <p:nvSpPr>
            <p:cNvPr id="75791" name="Text Box 5">
              <a:extLst>
                <a:ext uri="{FF2B5EF4-FFF2-40B4-BE49-F238E27FC236}">
                  <a16:creationId xmlns:a16="http://schemas.microsoft.com/office/drawing/2014/main" id="{010859C7-EAFE-0C47-AF30-8EC78ABDD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From: alice@crepes.fr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To: bob@hamburger.edu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Subject: Picture of yummy crepe.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MIME-Version: 1.0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Content-Transfer-Encoding: base64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Content-Type: image/jpeg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base64 encoded data 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.........................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......base64 encoded data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75792" name="Rectangle 9">
              <a:extLst>
                <a:ext uri="{FF2B5EF4-FFF2-40B4-BE49-F238E27FC236}">
                  <a16:creationId xmlns:a16="http://schemas.microsoft.com/office/drawing/2014/main" id="{165C275A-74C9-DE4B-9AD8-1646C7CD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5782" name="Text Box 11">
            <a:extLst>
              <a:ext uri="{FF2B5EF4-FFF2-40B4-BE49-F238E27FC236}">
                <a16:creationId xmlns:a16="http://schemas.microsoft.com/office/drawing/2014/main" id="{64674CD0-4972-E34D-BB76-C2EB559B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89" y="4348164"/>
            <a:ext cx="26773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multimedia data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type, subtype,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parameter declaration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3" name="Text Box 12">
            <a:extLst>
              <a:ext uri="{FF2B5EF4-FFF2-40B4-BE49-F238E27FC236}">
                <a16:creationId xmlns:a16="http://schemas.microsoft.com/office/drawing/2014/main" id="{7A2D0F18-1217-6A4B-9A0E-E99C5E80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3560764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method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encode data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4" name="Text Box 13">
            <a:extLst>
              <a:ext uri="{FF2B5EF4-FFF2-40B4-BE49-F238E27FC236}">
                <a16:creationId xmlns:a16="http://schemas.microsoft.com/office/drawing/2014/main" id="{5EE46970-89F4-EF4A-81D2-C27622D1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044" y="3001964"/>
            <a:ext cx="1750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MIME version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75785" name="Text Box 14">
            <a:extLst>
              <a:ext uri="{FF2B5EF4-FFF2-40B4-BE49-F238E27FC236}">
                <a16:creationId xmlns:a16="http://schemas.microsoft.com/office/drawing/2014/main" id="{AAF2D3C1-108F-FD48-8138-BC45E7D62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311" y="5529263"/>
            <a:ext cx="177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encoded data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6" name="Line 15">
            <a:extLst>
              <a:ext uri="{FF2B5EF4-FFF2-40B4-BE49-F238E27FC236}">
                <a16:creationId xmlns:a16="http://schemas.microsoft.com/office/drawing/2014/main" id="{63BA3ED9-DBEF-D34F-8FCC-0DFAD94C4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276600"/>
            <a:ext cx="1155700" cy="5461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6">
            <a:extLst>
              <a:ext uri="{FF2B5EF4-FFF2-40B4-BE49-F238E27FC236}">
                <a16:creationId xmlns:a16="http://schemas.microsoft.com/office/drawing/2014/main" id="{B3E314BF-DDD4-E249-A0E3-E30C92AF0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911600"/>
            <a:ext cx="1181100" cy="1905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7">
            <a:extLst>
              <a:ext uri="{FF2B5EF4-FFF2-40B4-BE49-F238E27FC236}">
                <a16:creationId xmlns:a16="http://schemas.microsoft.com/office/drawing/2014/main" id="{3759208B-AFE7-284D-888D-440E2EAB6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0700" y="4419600"/>
            <a:ext cx="1244600" cy="355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8">
            <a:extLst>
              <a:ext uri="{FF2B5EF4-FFF2-40B4-BE49-F238E27FC236}">
                <a16:creationId xmlns:a16="http://schemas.microsoft.com/office/drawing/2014/main" id="{CFCB8FD6-6417-3F4E-8741-EE8364BC8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0" y="5168900"/>
            <a:ext cx="1003300" cy="508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Freeform 19">
            <a:extLst>
              <a:ext uri="{FF2B5EF4-FFF2-40B4-BE49-F238E27FC236}">
                <a16:creationId xmlns:a16="http://schemas.microsoft.com/office/drawing/2014/main" id="{EED3F8AC-45F7-B548-BF5C-184E89DAD524}"/>
              </a:ext>
            </a:extLst>
          </p:cNvPr>
          <p:cNvSpPr>
            <a:spLocks/>
          </p:cNvSpPr>
          <p:nvPr/>
        </p:nvSpPr>
        <p:spPr bwMode="auto">
          <a:xfrm>
            <a:off x="5395913" y="4810126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F82FD-046A-534E-A98C-60560E7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format: multimedia extensions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47F3A7-4372-CD4F-BF6F-8E97AF72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57" y="1589768"/>
            <a:ext cx="3003777" cy="39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5EF963C1-E124-4A4E-82C3-3C2B255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F9BA73-7D47-6743-874C-C4B61E8F18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4A83C1E-1F0F-1848-9B6A-4CA3C828B1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534715"/>
            <a:ext cx="10515600" cy="27882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SMTP: delivery/storage to receiver’s server</a:t>
            </a:r>
          </a:p>
          <a:p>
            <a:r>
              <a:rPr lang="en-US" altLang="en-US" sz="2400" dirty="0"/>
              <a:t>Mail access protocol: retrieval from server</a:t>
            </a:r>
          </a:p>
          <a:p>
            <a:pPr lvl="1"/>
            <a:r>
              <a:rPr lang="en-US" altLang="en-US" dirty="0"/>
              <a:t>POP: Post Office Protocol [RFC 1939]</a:t>
            </a:r>
          </a:p>
          <a:p>
            <a:pPr lvl="2"/>
            <a:r>
              <a:rPr lang="en-US" altLang="en-US" sz="1800" dirty="0"/>
              <a:t>Client connects to POP3 server on TCP port 110</a:t>
            </a:r>
          </a:p>
          <a:p>
            <a:pPr lvl="1"/>
            <a:r>
              <a:rPr lang="en-US" altLang="en-US" dirty="0"/>
              <a:t>IMAP: Internet Mail Access Protocol [RFC 1730]</a:t>
            </a:r>
          </a:p>
          <a:p>
            <a:pPr lvl="2"/>
            <a:r>
              <a:rPr lang="en-US" altLang="en-US" sz="1800" dirty="0"/>
              <a:t>Client connects to TCP port 143</a:t>
            </a:r>
          </a:p>
          <a:p>
            <a:pPr lvl="1"/>
            <a:r>
              <a:rPr lang="en-US" altLang="en-US" dirty="0"/>
              <a:t>HTTP: </a:t>
            </a:r>
            <a:r>
              <a:rPr lang="en-US" altLang="en-US" dirty="0" err="1"/>
              <a:t>gmail</a:t>
            </a:r>
            <a:r>
              <a:rPr lang="en-US" altLang="en-US" dirty="0"/>
              <a:t>, Yahoo! Mail, etc.</a:t>
            </a:r>
            <a:endParaRPr lang="en-US" altLang="en-US" sz="2800" dirty="0"/>
          </a:p>
          <a:p>
            <a:pPr lvl="1"/>
            <a:endParaRPr lang="en-US" altLang="en-US" dirty="0"/>
          </a:p>
        </p:txBody>
      </p:sp>
      <p:sp>
        <p:nvSpPr>
          <p:cNvPr id="76805" name="Line 6">
            <a:extLst>
              <a:ext uri="{FF2B5EF4-FFF2-40B4-BE49-F238E27FC236}">
                <a16:creationId xmlns:a16="http://schemas.microsoft.com/office/drawing/2014/main" id="{491E56F5-5DE8-F144-BE3A-0B72DDB9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6" y="2057174"/>
            <a:ext cx="847725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6806" name="Group 32">
            <a:extLst>
              <a:ext uri="{FF2B5EF4-FFF2-40B4-BE49-F238E27FC236}">
                <a16:creationId xmlns:a16="http://schemas.microsoft.com/office/drawing/2014/main" id="{371156F4-0005-3A42-B747-93D9D031F13D}"/>
              </a:ext>
            </a:extLst>
          </p:cNvPr>
          <p:cNvGrpSpPr>
            <a:grpSpLocks/>
          </p:cNvGrpSpPr>
          <p:nvPr/>
        </p:nvGrpSpPr>
        <p:grpSpPr bwMode="auto">
          <a:xfrm>
            <a:off x="8542338" y="1746024"/>
            <a:ext cx="709612" cy="703263"/>
            <a:chOff x="4337" y="290"/>
            <a:chExt cx="447" cy="443"/>
          </a:xfrm>
        </p:grpSpPr>
        <p:graphicFrame>
          <p:nvGraphicFramePr>
            <p:cNvPr id="76874" name="Object 33">
              <a:extLst>
                <a:ext uri="{FF2B5EF4-FFF2-40B4-BE49-F238E27FC236}">
                  <a16:creationId xmlns:a16="http://schemas.microsoft.com/office/drawing/2014/main" id="{6FC2B026-6D85-6B41-A8A9-C0C508C1A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0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6874" name="Object 33">
                          <a:extLst>
                            <a:ext uri="{FF2B5EF4-FFF2-40B4-BE49-F238E27FC236}">
                              <a16:creationId xmlns:a16="http://schemas.microsoft.com/office/drawing/2014/main" id="{6FC2B026-6D85-6B41-A8A9-C0C508C1A7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75" name="Group 34">
              <a:extLst>
                <a:ext uri="{FF2B5EF4-FFF2-40B4-BE49-F238E27FC236}">
                  <a16:creationId xmlns:a16="http://schemas.microsoft.com/office/drawing/2014/main" id="{2A1BD76D-3278-5540-82FA-47C79287C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76" name="Rectangle 35">
                <a:extLst>
                  <a:ext uri="{FF2B5EF4-FFF2-40B4-BE49-F238E27FC236}">
                    <a16:creationId xmlns:a16="http://schemas.microsoft.com/office/drawing/2014/main" id="{A1178FD0-C3B6-E442-8A12-87A87A6A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77" name="Text Box 36">
                <a:extLst>
                  <a:ext uri="{FF2B5EF4-FFF2-40B4-BE49-F238E27FC236}">
                    <a16:creationId xmlns:a16="http://schemas.microsoft.com/office/drawing/2014/main" id="{09BE9B04-1BDB-F248-A670-34B488E4B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7" name="Group 84">
            <a:extLst>
              <a:ext uri="{FF2B5EF4-FFF2-40B4-BE49-F238E27FC236}">
                <a16:creationId xmlns:a16="http://schemas.microsoft.com/office/drawing/2014/main" id="{D2DC1DCD-AC2C-7041-8CE4-9AD450A03703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1841273"/>
            <a:ext cx="355600" cy="933450"/>
            <a:chOff x="4180" y="783"/>
            <a:chExt cx="150" cy="307"/>
          </a:xfrm>
        </p:grpSpPr>
        <p:sp>
          <p:nvSpPr>
            <p:cNvPr id="76866" name="AutoShape 85">
              <a:extLst>
                <a:ext uri="{FF2B5EF4-FFF2-40B4-BE49-F238E27FC236}">
                  <a16:creationId xmlns:a16="http://schemas.microsoft.com/office/drawing/2014/main" id="{6DCA573F-837F-F049-947F-16E985F4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7" name="Rectangle 86">
              <a:extLst>
                <a:ext uri="{FF2B5EF4-FFF2-40B4-BE49-F238E27FC236}">
                  <a16:creationId xmlns:a16="http://schemas.microsoft.com/office/drawing/2014/main" id="{37298399-C8E8-4F41-B7C3-E48FDC6A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8" name="Rectangle 87">
              <a:extLst>
                <a:ext uri="{FF2B5EF4-FFF2-40B4-BE49-F238E27FC236}">
                  <a16:creationId xmlns:a16="http://schemas.microsoft.com/office/drawing/2014/main" id="{C7ACB182-3FB9-7140-83EA-7114A64A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9" name="AutoShape 88">
              <a:extLst>
                <a:ext uri="{FF2B5EF4-FFF2-40B4-BE49-F238E27FC236}">
                  <a16:creationId xmlns:a16="http://schemas.microsoft.com/office/drawing/2014/main" id="{92E5A147-CB5C-DF4E-BB04-CC27F4B8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0" name="Line 89">
              <a:extLst>
                <a:ext uri="{FF2B5EF4-FFF2-40B4-BE49-F238E27FC236}">
                  <a16:creationId xmlns:a16="http://schemas.microsoft.com/office/drawing/2014/main" id="{20AD0BFD-A745-BE4C-AB3B-938EF113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1" name="Line 90">
              <a:extLst>
                <a:ext uri="{FF2B5EF4-FFF2-40B4-BE49-F238E27FC236}">
                  <a16:creationId xmlns:a16="http://schemas.microsoft.com/office/drawing/2014/main" id="{DB054EAE-D3C5-6B4C-A620-B74C5878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2" name="Rectangle 91">
              <a:extLst>
                <a:ext uri="{FF2B5EF4-FFF2-40B4-BE49-F238E27FC236}">
                  <a16:creationId xmlns:a16="http://schemas.microsoft.com/office/drawing/2014/main" id="{98322991-7B8A-674D-BE60-48A6E961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3" name="Rectangle 92">
              <a:extLst>
                <a:ext uri="{FF2B5EF4-FFF2-40B4-BE49-F238E27FC236}">
                  <a16:creationId xmlns:a16="http://schemas.microsoft.com/office/drawing/2014/main" id="{CF08B154-B90E-FE4A-8A09-0137AE84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6808" name="Group 158">
            <a:extLst>
              <a:ext uri="{FF2B5EF4-FFF2-40B4-BE49-F238E27FC236}">
                <a16:creationId xmlns:a16="http://schemas.microsoft.com/office/drawing/2014/main" id="{A3C4A19E-AB63-AE44-8C9F-8BD4DB4A7672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2219099"/>
            <a:ext cx="1460500" cy="1179513"/>
            <a:chOff x="1789" y="1206"/>
            <a:chExt cx="920" cy="743"/>
          </a:xfrm>
        </p:grpSpPr>
        <p:sp>
          <p:nvSpPr>
            <p:cNvPr id="76850" name="Text Box 95">
              <a:extLst>
                <a:ext uri="{FF2B5EF4-FFF2-40B4-BE49-F238E27FC236}">
                  <a16:creationId xmlns:a16="http://schemas.microsoft.com/office/drawing/2014/main" id="{AB41038D-6765-9742-B657-6B16729E9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1583"/>
              <a:ext cx="9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76851" name="Group 157">
              <a:extLst>
                <a:ext uri="{FF2B5EF4-FFF2-40B4-BE49-F238E27FC236}">
                  <a16:creationId xmlns:a16="http://schemas.microsoft.com/office/drawing/2014/main" id="{766D2932-7304-5749-A676-9381A59C6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6852" name="Rectangle 94">
                <a:extLst>
                  <a:ext uri="{FF2B5EF4-FFF2-40B4-BE49-F238E27FC236}">
                    <a16:creationId xmlns:a16="http://schemas.microsoft.com/office/drawing/2014/main" id="{78149558-CF21-174A-B96F-6D8569A6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3" name="Rectangle 96">
                <a:extLst>
                  <a:ext uri="{FF2B5EF4-FFF2-40B4-BE49-F238E27FC236}">
                    <a16:creationId xmlns:a16="http://schemas.microsoft.com/office/drawing/2014/main" id="{34731561-D685-2B46-A2D5-A0F04048E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4" name="Line 97">
                <a:extLst>
                  <a:ext uri="{FF2B5EF4-FFF2-40B4-BE49-F238E27FC236}">
                    <a16:creationId xmlns:a16="http://schemas.microsoft.com/office/drawing/2014/main" id="{6B0F15C6-2F00-B148-8F81-969FC9731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5" name="Line 98">
                <a:extLst>
                  <a:ext uri="{FF2B5EF4-FFF2-40B4-BE49-F238E27FC236}">
                    <a16:creationId xmlns:a16="http://schemas.microsoft.com/office/drawing/2014/main" id="{948564F1-9FDE-3646-8F55-C0375516A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6" name="Line 99">
                <a:extLst>
                  <a:ext uri="{FF2B5EF4-FFF2-40B4-BE49-F238E27FC236}">
                    <a16:creationId xmlns:a16="http://schemas.microsoft.com/office/drawing/2014/main" id="{F76EC0C7-951E-0545-B720-1C1F13E25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7" name="Line 100">
                <a:extLst>
                  <a:ext uri="{FF2B5EF4-FFF2-40B4-BE49-F238E27FC236}">
                    <a16:creationId xmlns:a16="http://schemas.microsoft.com/office/drawing/2014/main" id="{D9C407BB-8D44-C847-9B7D-88B7B0773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8" name="Line 101">
                <a:extLst>
                  <a:ext uri="{FF2B5EF4-FFF2-40B4-BE49-F238E27FC236}">
                    <a16:creationId xmlns:a16="http://schemas.microsoft.com/office/drawing/2014/main" id="{6E3A0038-BEF7-D441-A80C-422FC61B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9" name="Line 102">
                <a:extLst>
                  <a:ext uri="{FF2B5EF4-FFF2-40B4-BE49-F238E27FC236}">
                    <a16:creationId xmlns:a16="http://schemas.microsoft.com/office/drawing/2014/main" id="{EFD408F7-CD18-2D4F-AAD1-A3782DEC1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0" name="Line 103">
                <a:extLst>
                  <a:ext uri="{FF2B5EF4-FFF2-40B4-BE49-F238E27FC236}">
                    <a16:creationId xmlns:a16="http://schemas.microsoft.com/office/drawing/2014/main" id="{91A320FC-BE0F-B248-87E4-3CB4F33B2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1" name="Rectangle 104">
                <a:extLst>
                  <a:ext uri="{FF2B5EF4-FFF2-40B4-BE49-F238E27FC236}">
                    <a16:creationId xmlns:a16="http://schemas.microsoft.com/office/drawing/2014/main" id="{B622A8C9-C887-EF47-9D6D-0D580C00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2" name="Rectangle 105">
                <a:extLst>
                  <a:ext uri="{FF2B5EF4-FFF2-40B4-BE49-F238E27FC236}">
                    <a16:creationId xmlns:a16="http://schemas.microsoft.com/office/drawing/2014/main" id="{D2316ADB-1149-6043-8018-EE6C2D95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3" name="Rectangle 106">
                <a:extLst>
                  <a:ext uri="{FF2B5EF4-FFF2-40B4-BE49-F238E27FC236}">
                    <a16:creationId xmlns:a16="http://schemas.microsoft.com/office/drawing/2014/main" id="{CBF92BEF-66E7-AF4E-8C33-515C2109A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4" name="Rectangle 107">
                <a:extLst>
                  <a:ext uri="{FF2B5EF4-FFF2-40B4-BE49-F238E27FC236}">
                    <a16:creationId xmlns:a16="http://schemas.microsoft.com/office/drawing/2014/main" id="{687252D0-481A-3742-B08B-5DE0B8A2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5" name="Rectangle 108">
                <a:extLst>
                  <a:ext uri="{FF2B5EF4-FFF2-40B4-BE49-F238E27FC236}">
                    <a16:creationId xmlns:a16="http://schemas.microsoft.com/office/drawing/2014/main" id="{D7B18646-6966-264E-B78B-6369AE2C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9" name="Group 109">
            <a:extLst>
              <a:ext uri="{FF2B5EF4-FFF2-40B4-BE49-F238E27FC236}">
                <a16:creationId xmlns:a16="http://schemas.microsoft.com/office/drawing/2014/main" id="{115F4516-5DFA-B048-B1D8-C58EED932B7A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1850799"/>
            <a:ext cx="709612" cy="703263"/>
            <a:chOff x="4337" y="290"/>
            <a:chExt cx="447" cy="443"/>
          </a:xfrm>
        </p:grpSpPr>
        <p:graphicFrame>
          <p:nvGraphicFramePr>
            <p:cNvPr id="76846" name="Object 110">
              <a:extLst>
                <a:ext uri="{FF2B5EF4-FFF2-40B4-BE49-F238E27FC236}">
                  <a16:creationId xmlns:a16="http://schemas.microsoft.com/office/drawing/2014/main" id="{7887C1EC-E207-9346-8AA7-D5D6A5AE2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02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6846" name="Object 110">
                          <a:extLst>
                            <a:ext uri="{FF2B5EF4-FFF2-40B4-BE49-F238E27FC236}">
                              <a16:creationId xmlns:a16="http://schemas.microsoft.com/office/drawing/2014/main" id="{7887C1EC-E207-9346-8AA7-D5D6A5AE2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47" name="Group 111">
              <a:extLst>
                <a:ext uri="{FF2B5EF4-FFF2-40B4-BE49-F238E27FC236}">
                  <a16:creationId xmlns:a16="http://schemas.microsoft.com/office/drawing/2014/main" id="{AAF076F1-F3C5-B849-9D2A-C9EA18D0F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48" name="Rectangle 112">
                <a:extLst>
                  <a:ext uri="{FF2B5EF4-FFF2-40B4-BE49-F238E27FC236}">
                    <a16:creationId xmlns:a16="http://schemas.microsoft.com/office/drawing/2014/main" id="{F95E2F40-7679-6C4A-BC9D-31616EA5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49" name="Text Box 113">
                <a:extLst>
                  <a:ext uri="{FF2B5EF4-FFF2-40B4-BE49-F238E27FC236}">
                    <a16:creationId xmlns:a16="http://schemas.microsoft.com/office/drawing/2014/main" id="{603A6364-E3BC-B945-9226-711EAC7B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10" name="Group 119">
            <a:extLst>
              <a:ext uri="{FF2B5EF4-FFF2-40B4-BE49-F238E27FC236}">
                <a16:creationId xmlns:a16="http://schemas.microsoft.com/office/drawing/2014/main" id="{722A1482-BD8C-474D-8836-F5939D542A3C}"/>
              </a:ext>
            </a:extLst>
          </p:cNvPr>
          <p:cNvGrpSpPr>
            <a:grpSpLocks/>
          </p:cNvGrpSpPr>
          <p:nvPr/>
        </p:nvGrpSpPr>
        <p:grpSpPr bwMode="auto">
          <a:xfrm>
            <a:off x="3694116" y="1598391"/>
            <a:ext cx="1041401" cy="461963"/>
            <a:chOff x="3743" y="2537"/>
            <a:chExt cx="656" cy="291"/>
          </a:xfrm>
        </p:grpSpPr>
        <p:sp>
          <p:nvSpPr>
            <p:cNvPr id="76844" name="Rectangle 120">
              <a:extLst>
                <a:ext uri="{FF2B5EF4-FFF2-40B4-BE49-F238E27FC236}">
                  <a16:creationId xmlns:a16="http://schemas.microsoft.com/office/drawing/2014/main" id="{978C7469-AB10-2F4F-940A-06E933E5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6845" name="Text Box 121">
              <a:extLst>
                <a:ext uri="{FF2B5EF4-FFF2-40B4-BE49-F238E27FC236}">
                  <a16:creationId xmlns:a16="http://schemas.microsoft.com/office/drawing/2014/main" id="{1408B097-E849-C141-A512-CC4EA25E7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6811" name="Group 126">
            <a:extLst>
              <a:ext uri="{FF2B5EF4-FFF2-40B4-BE49-F238E27FC236}">
                <a16:creationId xmlns:a16="http://schemas.microsoft.com/office/drawing/2014/main" id="{A79DC6A5-24E4-7F46-8A24-4F3D14CF30D4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1841273"/>
            <a:ext cx="355600" cy="933450"/>
            <a:chOff x="4180" y="783"/>
            <a:chExt cx="150" cy="307"/>
          </a:xfrm>
        </p:grpSpPr>
        <p:sp>
          <p:nvSpPr>
            <p:cNvPr id="76836" name="AutoShape 127">
              <a:extLst>
                <a:ext uri="{FF2B5EF4-FFF2-40B4-BE49-F238E27FC236}">
                  <a16:creationId xmlns:a16="http://schemas.microsoft.com/office/drawing/2014/main" id="{A9C1DC77-7B86-134E-99F0-182B4C0E6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7" name="Rectangle 128">
              <a:extLst>
                <a:ext uri="{FF2B5EF4-FFF2-40B4-BE49-F238E27FC236}">
                  <a16:creationId xmlns:a16="http://schemas.microsoft.com/office/drawing/2014/main" id="{E9F69C44-9109-284C-B587-16A992D17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8" name="Rectangle 129">
              <a:extLst>
                <a:ext uri="{FF2B5EF4-FFF2-40B4-BE49-F238E27FC236}">
                  <a16:creationId xmlns:a16="http://schemas.microsoft.com/office/drawing/2014/main" id="{E137887A-7591-7547-AC28-C8B5C66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9" name="AutoShape 130">
              <a:extLst>
                <a:ext uri="{FF2B5EF4-FFF2-40B4-BE49-F238E27FC236}">
                  <a16:creationId xmlns:a16="http://schemas.microsoft.com/office/drawing/2014/main" id="{2D8E5764-93FF-DF4A-B61F-CBE5B3E7C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0" name="Line 131">
              <a:extLst>
                <a:ext uri="{FF2B5EF4-FFF2-40B4-BE49-F238E27FC236}">
                  <a16:creationId xmlns:a16="http://schemas.microsoft.com/office/drawing/2014/main" id="{B1F06AEA-3428-4845-97EA-A27931A8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1" name="Line 132">
              <a:extLst>
                <a:ext uri="{FF2B5EF4-FFF2-40B4-BE49-F238E27FC236}">
                  <a16:creationId xmlns:a16="http://schemas.microsoft.com/office/drawing/2014/main" id="{8437D345-B2E8-9543-B588-BA8DF83A6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2" name="Rectangle 133">
              <a:extLst>
                <a:ext uri="{FF2B5EF4-FFF2-40B4-BE49-F238E27FC236}">
                  <a16:creationId xmlns:a16="http://schemas.microsoft.com/office/drawing/2014/main" id="{7382AAE4-A0F4-284B-9C7A-BDE1FED3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3" name="Rectangle 134">
              <a:extLst>
                <a:ext uri="{FF2B5EF4-FFF2-40B4-BE49-F238E27FC236}">
                  <a16:creationId xmlns:a16="http://schemas.microsoft.com/office/drawing/2014/main" id="{C9692106-875E-5D4F-92CE-482015DA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12" name="Line 151">
            <a:extLst>
              <a:ext uri="{FF2B5EF4-FFF2-40B4-BE49-F238E27FC236}">
                <a16:creationId xmlns:a16="http://schemas.microsoft.com/office/drawing/2014/main" id="{FC87E190-D0F0-C549-83CC-F6762CF2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2076224"/>
            <a:ext cx="139065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3" name="Rectangle 153">
            <a:extLst>
              <a:ext uri="{FF2B5EF4-FFF2-40B4-BE49-F238E27FC236}">
                <a16:creationId xmlns:a16="http://schemas.microsoft.com/office/drawing/2014/main" id="{C4662465-664C-3141-A120-9DB3BC42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666648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6814" name="Text Box 154">
            <a:extLst>
              <a:ext uri="{FF2B5EF4-FFF2-40B4-BE49-F238E27FC236}">
                <a16:creationId xmlns:a16="http://schemas.microsoft.com/office/drawing/2014/main" id="{C3B559CD-6AE5-384F-8F28-E469A98A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684" y="1598387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SMTP</a:t>
            </a:r>
          </a:p>
        </p:txBody>
      </p:sp>
      <p:sp>
        <p:nvSpPr>
          <p:cNvPr id="76815" name="Line 155">
            <a:extLst>
              <a:ext uri="{FF2B5EF4-FFF2-40B4-BE49-F238E27FC236}">
                <a16:creationId xmlns:a16="http://schemas.microsoft.com/office/drawing/2014/main" id="{52F0531C-BCD9-9240-99ED-636E7D2D1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6" y="2066698"/>
            <a:ext cx="16478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6" name="Text Box 156">
            <a:extLst>
              <a:ext uri="{FF2B5EF4-FFF2-40B4-BE49-F238E27FC236}">
                <a16:creationId xmlns:a16="http://schemas.microsoft.com/office/drawing/2014/main" id="{FF32E4C1-1BF7-A947-9972-FAE49432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290" y="1684112"/>
            <a:ext cx="1281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protocol</a:t>
            </a:r>
          </a:p>
        </p:txBody>
      </p:sp>
      <p:sp>
        <p:nvSpPr>
          <p:cNvPr id="76817" name="Text Box 160">
            <a:extLst>
              <a:ext uri="{FF2B5EF4-FFF2-40B4-BE49-F238E27FC236}">
                <a16:creationId xmlns:a16="http://schemas.microsoft.com/office/drawing/2014/main" id="{D1153E06-785B-4346-8EEC-F50B65B9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2808062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76818" name="Group 161">
            <a:extLst>
              <a:ext uri="{FF2B5EF4-FFF2-40B4-BE49-F238E27FC236}">
                <a16:creationId xmlns:a16="http://schemas.microsoft.com/office/drawing/2014/main" id="{4F092747-14CD-084E-B659-E5F2D859F9F6}"/>
              </a:ext>
            </a:extLst>
          </p:cNvPr>
          <p:cNvGrpSpPr>
            <a:grpSpLocks/>
          </p:cNvGrpSpPr>
          <p:nvPr/>
        </p:nvGrpSpPr>
        <p:grpSpPr bwMode="auto">
          <a:xfrm>
            <a:off x="6257926" y="2209574"/>
            <a:ext cx="809625" cy="561975"/>
            <a:chOff x="2070" y="2004"/>
            <a:chExt cx="510" cy="354"/>
          </a:xfrm>
        </p:grpSpPr>
        <p:sp>
          <p:nvSpPr>
            <p:cNvPr id="76822" name="Rectangle 162">
              <a:extLst>
                <a:ext uri="{FF2B5EF4-FFF2-40B4-BE49-F238E27FC236}">
                  <a16:creationId xmlns:a16="http://schemas.microsoft.com/office/drawing/2014/main" id="{F3C28865-BE27-0A42-8223-7E94188C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3" name="Rectangle 163">
              <a:extLst>
                <a:ext uri="{FF2B5EF4-FFF2-40B4-BE49-F238E27FC236}">
                  <a16:creationId xmlns:a16="http://schemas.microsoft.com/office/drawing/2014/main" id="{6C9F17F5-2A40-5240-9B23-226A6A1A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4" name="Line 164">
              <a:extLst>
                <a:ext uri="{FF2B5EF4-FFF2-40B4-BE49-F238E27FC236}">
                  <a16:creationId xmlns:a16="http://schemas.microsoft.com/office/drawing/2014/main" id="{77947D09-E84A-EB4C-84D6-B0BA30FF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5" name="Line 165">
              <a:extLst>
                <a:ext uri="{FF2B5EF4-FFF2-40B4-BE49-F238E27FC236}">
                  <a16:creationId xmlns:a16="http://schemas.microsoft.com/office/drawing/2014/main" id="{8FE6D750-97BE-E746-8B2E-9C6F1D6EA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6" name="Line 166">
              <a:extLst>
                <a:ext uri="{FF2B5EF4-FFF2-40B4-BE49-F238E27FC236}">
                  <a16:creationId xmlns:a16="http://schemas.microsoft.com/office/drawing/2014/main" id="{CFA90340-48EE-5F4D-BDC6-2D7DC10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7" name="Line 167">
              <a:extLst>
                <a:ext uri="{FF2B5EF4-FFF2-40B4-BE49-F238E27FC236}">
                  <a16:creationId xmlns:a16="http://schemas.microsoft.com/office/drawing/2014/main" id="{5B133CA2-93D0-5740-B9C1-B61186C74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8" name="Line 168">
              <a:extLst>
                <a:ext uri="{FF2B5EF4-FFF2-40B4-BE49-F238E27FC236}">
                  <a16:creationId xmlns:a16="http://schemas.microsoft.com/office/drawing/2014/main" id="{E543DC0A-A30A-3D41-B081-A0060999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9" name="Line 169">
              <a:extLst>
                <a:ext uri="{FF2B5EF4-FFF2-40B4-BE49-F238E27FC236}">
                  <a16:creationId xmlns:a16="http://schemas.microsoft.com/office/drawing/2014/main" id="{6879F5A3-3D18-244A-8708-56EDDE87F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0" name="Line 170">
              <a:extLst>
                <a:ext uri="{FF2B5EF4-FFF2-40B4-BE49-F238E27FC236}">
                  <a16:creationId xmlns:a16="http://schemas.microsoft.com/office/drawing/2014/main" id="{ACFD3CB2-4CED-7B46-B7C1-5EDD7CB07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1" name="Rectangle 171">
              <a:extLst>
                <a:ext uri="{FF2B5EF4-FFF2-40B4-BE49-F238E27FC236}">
                  <a16:creationId xmlns:a16="http://schemas.microsoft.com/office/drawing/2014/main" id="{7FFB867D-FAB4-E94E-9552-DB8E21E2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2" name="Rectangle 172">
              <a:extLst>
                <a:ext uri="{FF2B5EF4-FFF2-40B4-BE49-F238E27FC236}">
                  <a16:creationId xmlns:a16="http://schemas.microsoft.com/office/drawing/2014/main" id="{BC623F04-7669-2B48-81D2-F3788743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3" name="Rectangle 173">
              <a:extLst>
                <a:ext uri="{FF2B5EF4-FFF2-40B4-BE49-F238E27FC236}">
                  <a16:creationId xmlns:a16="http://schemas.microsoft.com/office/drawing/2014/main" id="{AB216121-14B9-8F4A-B624-EB76F33D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4" name="Rectangle 174">
              <a:extLst>
                <a:ext uri="{FF2B5EF4-FFF2-40B4-BE49-F238E27FC236}">
                  <a16:creationId xmlns:a16="http://schemas.microsoft.com/office/drawing/2014/main" id="{A27F64CE-564E-AA44-8652-D4EAAF97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5" name="Rectangle 175">
              <a:extLst>
                <a:ext uri="{FF2B5EF4-FFF2-40B4-BE49-F238E27FC236}">
                  <a16:creationId xmlns:a16="http://schemas.microsoft.com/office/drawing/2014/main" id="{D5950CCD-E8F7-F04D-B91C-1288D3AC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pic>
        <p:nvPicPr>
          <p:cNvPr id="76819" name="Picture 176" descr="Alice">
            <a:extLst>
              <a:ext uri="{FF2B5EF4-FFF2-40B4-BE49-F238E27FC236}">
                <a16:creationId xmlns:a16="http://schemas.microsoft.com/office/drawing/2014/main" id="{6B93494C-B6A2-A742-A736-BBC2BB60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184286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0" name="Picture 179" descr="Bob">
            <a:extLst>
              <a:ext uri="{FF2B5EF4-FFF2-40B4-BE49-F238E27FC236}">
                <a16:creationId xmlns:a16="http://schemas.microsoft.com/office/drawing/2014/main" id="{DC7E9407-4CEA-D44C-8FD6-654E1082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4" y="178094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TextBox 1">
            <a:extLst>
              <a:ext uri="{FF2B5EF4-FFF2-40B4-BE49-F238E27FC236}">
                <a16:creationId xmlns:a16="http://schemas.microsoft.com/office/drawing/2014/main" id="{D1956FDC-34DE-C24C-85DC-7F1D227B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1307874"/>
            <a:ext cx="2443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POP3 or IMAP4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DB137-A3A6-7F4B-AE01-0FC58739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access protocols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E787C-E30F-9548-97EE-D8993B5100C8}"/>
              </a:ext>
            </a:extLst>
          </p:cNvPr>
          <p:cNvSpPr txBox="1"/>
          <p:nvPr/>
        </p:nvSpPr>
        <p:spPr>
          <a:xfrm>
            <a:off x="9224905" y="3501365"/>
            <a:ext cx="241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Why not use SMTP here?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71E53E-ACB2-3746-8703-03D2828EBA68}"/>
              </a:ext>
            </a:extLst>
          </p:cNvPr>
          <p:cNvCxnSpPr>
            <a:endCxn id="76816" idx="2"/>
          </p:cNvCxnSpPr>
          <p:nvPr/>
        </p:nvCxnSpPr>
        <p:spPr>
          <a:xfrm flipH="1" flipV="1">
            <a:off x="7816850" y="2515109"/>
            <a:ext cx="1734774" cy="8739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874886F-759B-DA4A-AC9F-232DBA72F2E9}"/>
              </a:ext>
            </a:extLst>
          </p:cNvPr>
          <p:cNvSpPr txBox="1"/>
          <p:nvPr/>
        </p:nvSpPr>
        <p:spPr>
          <a:xfrm>
            <a:off x="9224905" y="513462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Why do we need a sender side mail server?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33D41D-CBC7-9E4A-A899-1BFF04D26AF6}"/>
              </a:ext>
            </a:extLst>
          </p:cNvPr>
          <p:cNvCxnSpPr>
            <a:cxnSpLocks/>
          </p:cNvCxnSpPr>
          <p:nvPr/>
        </p:nvCxnSpPr>
        <p:spPr>
          <a:xfrm flipH="1" flipV="1">
            <a:off x="5217684" y="3251552"/>
            <a:ext cx="4333940" cy="17707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22C5728-EC9D-4C4D-A8AC-FC8CFC2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vs IMAP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82AC079-283A-7E46-8BA3-54C0B00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495"/>
          </a:xfrm>
        </p:spPr>
        <p:txBody>
          <a:bodyPr>
            <a:normAutofit/>
          </a:bodyPr>
          <a:lstStyle/>
          <a:p>
            <a:r>
              <a:rPr lang="en-US" altLang="en-US" dirty="0"/>
              <a:t>POP3</a:t>
            </a:r>
          </a:p>
          <a:p>
            <a:r>
              <a:rPr lang="en-US" altLang="en-US" dirty="0"/>
              <a:t>Stateless server</a:t>
            </a:r>
          </a:p>
          <a:p>
            <a:r>
              <a:rPr lang="en-US" altLang="en-US" dirty="0"/>
              <a:t>UA-heavy processing</a:t>
            </a:r>
          </a:p>
          <a:p>
            <a:r>
              <a:rPr lang="en-US" altLang="en-US" dirty="0"/>
              <a:t>UA retrieves email from server, then typically deleted from server</a:t>
            </a:r>
          </a:p>
          <a:p>
            <a:r>
              <a:rPr lang="en-US" altLang="en-US" dirty="0"/>
              <a:t>Latest changes are at the UA</a:t>
            </a:r>
          </a:p>
          <a:p>
            <a:r>
              <a:rPr lang="en-US" altLang="en-US" dirty="0"/>
              <a:t>Simple protocol (list, </a:t>
            </a:r>
            <a:r>
              <a:rPr lang="en-US" altLang="en-US" dirty="0" err="1"/>
              <a:t>retr</a:t>
            </a:r>
            <a:r>
              <a:rPr lang="en-US" altLang="en-US" dirty="0"/>
              <a:t>, del within a POP session)</a:t>
            </a: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CC4FC464-5F35-D84B-A286-5E4F72CBB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IMAP4</a:t>
            </a:r>
          </a:p>
          <a:p>
            <a:r>
              <a:rPr lang="en-US" altLang="en-US" dirty="0"/>
              <a:t>Stateful server</a:t>
            </a:r>
          </a:p>
          <a:p>
            <a:r>
              <a:rPr lang="en-US" altLang="en-US" dirty="0"/>
              <a:t>UA and server processing</a:t>
            </a:r>
          </a:p>
          <a:p>
            <a:r>
              <a:rPr lang="en-US" altLang="en-US" dirty="0"/>
              <a:t>Server sees folders, etc. which are visible to UAs</a:t>
            </a:r>
          </a:p>
          <a:p>
            <a:r>
              <a:rPr lang="en-US" altLang="en-US" dirty="0"/>
              <a:t>Changes visible at the server</a:t>
            </a:r>
          </a:p>
          <a:p>
            <a:r>
              <a:rPr lang="en-US" altLang="en-US" dirty="0"/>
              <a:t>Complex protocol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D1E9D8FB-B9A0-0A45-A964-C5CEE6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32A09D55-D858-D742-93E5-89A9EFA696F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>
            <a:extLst>
              <a:ext uri="{FF2B5EF4-FFF2-40B4-BE49-F238E27FC236}">
                <a16:creationId xmlns:a16="http://schemas.microsoft.com/office/drawing/2014/main" id="{AEE328B2-B346-784F-AF49-4E69DC4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about web-based email?</a:t>
            </a:r>
          </a:p>
        </p:txBody>
      </p:sp>
      <p:sp>
        <p:nvSpPr>
          <p:cNvPr id="78851" name="Content Placeholder 6">
            <a:extLst>
              <a:ext uri="{FF2B5EF4-FFF2-40B4-BE49-F238E27FC236}">
                <a16:creationId xmlns:a16="http://schemas.microsoft.com/office/drawing/2014/main" id="{2F6116F7-0088-BF41-8128-8E95FCB6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to mail servers via web browser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</a:p>
          <a:p>
            <a:endParaRPr lang="en-US" altLang="en-US" dirty="0"/>
          </a:p>
          <a:p>
            <a:r>
              <a:rPr lang="en-US" altLang="en-US" dirty="0"/>
              <a:t>Browsers speak HTTP</a:t>
            </a:r>
          </a:p>
          <a:p>
            <a:r>
              <a:rPr lang="en-US" altLang="en-US" dirty="0"/>
              <a:t>Email servers speak SMTP</a:t>
            </a:r>
          </a:p>
          <a:p>
            <a:r>
              <a:rPr lang="en-US" altLang="en-US" dirty="0"/>
              <a:t>Need a bridge to retrieve email using HTTP</a:t>
            </a:r>
          </a:p>
          <a:p>
            <a:endParaRPr lang="en-US" altLang="en-US" dirty="0"/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2AC73727-72EB-604A-BFF8-C58C1DE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31D539F-7EA1-3A4D-AE7D-6CF47A0AA2C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24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45ADC09F-7C7A-D44B-B62E-C09B5572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88" y="204788"/>
            <a:ext cx="7772400" cy="1143000"/>
          </a:xfrm>
        </p:spPr>
        <p:txBody>
          <a:bodyPr/>
          <a:lstStyle/>
          <a:p>
            <a:r>
              <a:rPr lang="en-US" altLang="en-US"/>
              <a:t>Web based email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27EE4B62-57C0-844F-98CA-68B1A75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0B1EFB5-C27C-F14A-9CA0-92FF610205B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9876" name="Rectangle 8">
            <a:extLst>
              <a:ext uri="{FF2B5EF4-FFF2-40B4-BE49-F238E27FC236}">
                <a16:creationId xmlns:a16="http://schemas.microsoft.com/office/drawing/2014/main" id="{A98B4C74-1A0F-034A-9E00-26F608E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48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74144-0C0D-E34E-A90B-E4C17858FE1E}"/>
              </a:ext>
            </a:extLst>
          </p:cNvPr>
          <p:cNvSpPr/>
          <p:nvPr/>
        </p:nvSpPr>
        <p:spPr bwMode="auto">
          <a:xfrm>
            <a:off x="2784475" y="2225675"/>
            <a:ext cx="2051050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14D8A-D860-0B48-8467-440C45F418C6}"/>
              </a:ext>
            </a:extLst>
          </p:cNvPr>
          <p:cNvSpPr/>
          <p:nvPr/>
        </p:nvSpPr>
        <p:spPr bwMode="auto">
          <a:xfrm>
            <a:off x="6605589" y="2225675"/>
            <a:ext cx="2052637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8D753-4EF5-0746-ACD5-11DB9D78CD5C}"/>
              </a:ext>
            </a:extLst>
          </p:cNvPr>
          <p:cNvSpPr/>
          <p:nvPr/>
        </p:nvSpPr>
        <p:spPr bwMode="auto">
          <a:xfrm>
            <a:off x="2895600" y="2743201"/>
            <a:ext cx="1720850" cy="746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1E6C-A67A-C941-A9C5-3BA8CD7A1D9E}"/>
              </a:ext>
            </a:extLst>
          </p:cNvPr>
          <p:cNvSpPr/>
          <p:nvPr/>
        </p:nvSpPr>
        <p:spPr bwMode="auto">
          <a:xfrm>
            <a:off x="6772276" y="2743201"/>
            <a:ext cx="1719263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</a:t>
            </a:r>
          </a:p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server</a:t>
            </a: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A34AD1BB-DE03-C84C-A8C3-010D7D45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4679951"/>
            <a:ext cx="1479550" cy="938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Client</a:t>
            </a:r>
          </a:p>
        </p:txBody>
      </p:sp>
      <p:sp>
        <p:nvSpPr>
          <p:cNvPr id="79882" name="Rectangle 16">
            <a:extLst>
              <a:ext uri="{FF2B5EF4-FFF2-40B4-BE49-F238E27FC236}">
                <a16:creationId xmlns:a16="http://schemas.microsoft.com/office/drawing/2014/main" id="{4993D4D6-252F-6E44-9EDA-1C991B0A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9" y="4754564"/>
            <a:ext cx="1481137" cy="7334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 server</a:t>
            </a:r>
          </a:p>
        </p:txBody>
      </p:sp>
      <p:cxnSp>
        <p:nvCxnSpPr>
          <p:cNvPr id="79884" name="Straight Arrow Connector 19">
            <a:extLst>
              <a:ext uri="{FF2B5EF4-FFF2-40B4-BE49-F238E27FC236}">
                <a16:creationId xmlns:a16="http://schemas.microsoft.com/office/drawing/2014/main" id="{52267E29-EC65-CF49-9B87-C9799F91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0464" y="4992688"/>
            <a:ext cx="3651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21">
            <a:extLst>
              <a:ext uri="{FF2B5EF4-FFF2-40B4-BE49-F238E27FC236}">
                <a16:creationId xmlns:a16="http://schemas.microsoft.com/office/drawing/2014/main" id="{E5DB6F9E-9508-D94B-9BB2-F3836C925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26" y="5046663"/>
            <a:ext cx="442913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86" name="Picture 2">
            <a:extLst>
              <a:ext uri="{FF2B5EF4-FFF2-40B4-BE49-F238E27FC236}">
                <a16:creationId xmlns:a16="http://schemas.microsoft.com/office/drawing/2014/main" id="{75A10363-35C5-834C-96D9-B1B390D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8" y="126486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Picture 3">
            <a:extLst>
              <a:ext uri="{FF2B5EF4-FFF2-40B4-BE49-F238E27FC236}">
                <a16:creationId xmlns:a16="http://schemas.microsoft.com/office/drawing/2014/main" id="{30AE1CD9-2CC4-B04D-B9B8-5249D3FF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046956"/>
            <a:ext cx="1376364" cy="1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8" name="TextBox 22">
            <a:extLst>
              <a:ext uri="{FF2B5EF4-FFF2-40B4-BE49-F238E27FC236}">
                <a16:creationId xmlns:a16="http://schemas.microsoft.com/office/drawing/2014/main" id="{CB081C84-BD7E-5E41-9496-B3DC33B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6" y="548798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79889" name="Right Arrow 23">
            <a:extLst>
              <a:ext uri="{FF2B5EF4-FFF2-40B4-BE49-F238E27FC236}">
                <a16:creationId xmlns:a16="http://schemas.microsoft.com/office/drawing/2014/main" id="{C99AF543-EBEF-DD4E-BEE5-8F075D9EEE20}"/>
              </a:ext>
            </a:extLst>
          </p:cNvPr>
          <p:cNvSpPr>
            <a:spLocks noChangeArrowheads="1"/>
          </p:cNvSpPr>
          <p:nvPr/>
        </p:nvSpPr>
        <p:spPr bwMode="auto">
          <a:xfrm rot="1655095">
            <a:off x="2151063" y="1905000"/>
            <a:ext cx="1771650" cy="484188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0" name="Right Arrow 26">
            <a:extLst>
              <a:ext uri="{FF2B5EF4-FFF2-40B4-BE49-F238E27FC236}">
                <a16:creationId xmlns:a16="http://schemas.microsoft.com/office/drawing/2014/main" id="{BEA86230-5C74-E74D-86F9-93840AC9F2AE}"/>
              </a:ext>
            </a:extLst>
          </p:cNvPr>
          <p:cNvSpPr>
            <a:spLocks noChangeArrowheads="1"/>
          </p:cNvSpPr>
          <p:nvPr/>
        </p:nvSpPr>
        <p:spPr bwMode="auto">
          <a:xfrm rot="19314926">
            <a:off x="7739063" y="1939926"/>
            <a:ext cx="1871662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1" name="Down Arrow 24">
            <a:extLst>
              <a:ext uri="{FF2B5EF4-FFF2-40B4-BE49-F238E27FC236}">
                <a16:creationId xmlns:a16="http://schemas.microsoft.com/office/drawing/2014/main" id="{049D3E5C-0C7E-1844-B5A6-C9840F75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3489326"/>
            <a:ext cx="485775" cy="1190625"/>
          </a:xfrm>
          <a:prstGeom prst="downArrow">
            <a:avLst>
              <a:gd name="adj1" fmla="val 50000"/>
              <a:gd name="adj2" fmla="val 49859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2" name="Down Arrow 28">
            <a:extLst>
              <a:ext uri="{FF2B5EF4-FFF2-40B4-BE49-F238E27FC236}">
                <a16:creationId xmlns:a16="http://schemas.microsoft.com/office/drawing/2014/main" id="{ACA63CC3-202C-3741-A92B-BE36BE1E8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04089" y="3605214"/>
            <a:ext cx="484187" cy="1190625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79893" name="Picture 4">
            <a:extLst>
              <a:ext uri="{FF2B5EF4-FFF2-40B4-BE49-F238E27FC236}">
                <a16:creationId xmlns:a16="http://schemas.microsoft.com/office/drawing/2014/main" id="{810C4122-5157-C448-AE22-12EBA72B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9" y="3949700"/>
            <a:ext cx="8461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94" name="Group 96261">
            <a:extLst>
              <a:ext uri="{FF2B5EF4-FFF2-40B4-BE49-F238E27FC236}">
                <a16:creationId xmlns:a16="http://schemas.microsoft.com/office/drawing/2014/main" id="{938519E1-44A4-9F42-AACD-B9FD2D5B2D2C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3700464"/>
            <a:ext cx="407987" cy="769937"/>
            <a:chOff x="3850105" y="1840938"/>
            <a:chExt cx="407385" cy="769808"/>
          </a:xfrm>
        </p:grpSpPr>
        <p:sp>
          <p:nvSpPr>
            <p:cNvPr id="79895" name="Rectangle 27">
              <a:extLst>
                <a:ext uri="{FF2B5EF4-FFF2-40B4-BE49-F238E27FC236}">
                  <a16:creationId xmlns:a16="http://schemas.microsoft.com/office/drawing/2014/main" id="{42C56D0F-196B-114E-8FED-F8C43EE6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1840938"/>
              <a:ext cx="385011" cy="7698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9896" name="Rectangle 29">
              <a:extLst>
                <a:ext uri="{FF2B5EF4-FFF2-40B4-BE49-F238E27FC236}">
                  <a16:creationId xmlns:a16="http://schemas.microsoft.com/office/drawing/2014/main" id="{F8B22EAD-E556-CE4B-9190-A789FCF4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2430379"/>
              <a:ext cx="407385" cy="180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cxnSp>
          <p:nvCxnSpPr>
            <p:cNvPr id="79897" name="Straight Connector 96255">
              <a:extLst>
                <a:ext uri="{FF2B5EF4-FFF2-40B4-BE49-F238E27FC236}">
                  <a16:creationId xmlns:a16="http://schemas.microsoft.com/office/drawing/2014/main" id="{B844B564-8A6C-5D42-8A17-83C86C870C0C}"/>
                </a:ext>
              </a:extLst>
            </p:cNvPr>
            <p:cNvCxnSpPr>
              <a:cxnSpLocks noChangeShapeType="1"/>
              <a:stCxn id="79895" idx="1"/>
              <a:endCxn id="79895" idx="3"/>
            </p:cNvCxnSpPr>
            <p:nvPr/>
          </p:nvCxnSpPr>
          <p:spPr bwMode="auto">
            <a:xfrm>
              <a:off x="3850105" y="2225842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Straight Connector 96260">
              <a:extLst>
                <a:ext uri="{FF2B5EF4-FFF2-40B4-BE49-F238E27FC236}">
                  <a16:creationId xmlns:a16="http://schemas.microsoft.com/office/drawing/2014/main" id="{8E974AC8-6805-114E-8CDB-EAA828CEB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0105" y="232689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Straight Connector 37">
              <a:extLst>
                <a:ext uri="{FF2B5EF4-FFF2-40B4-BE49-F238E27FC236}">
                  <a16:creationId xmlns:a16="http://schemas.microsoft.com/office/drawing/2014/main" id="{74E491DB-1EA9-5744-BF2F-E47942499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1291" y="2147303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Straight Connector 38">
              <a:extLst>
                <a:ext uri="{FF2B5EF4-FFF2-40B4-BE49-F238E27FC236}">
                  <a16:creationId xmlns:a16="http://schemas.microsoft.com/office/drawing/2014/main" id="{AA9E26F1-94EB-5D40-817E-8EC110B84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0445" y="206876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2CFEF90-6AC2-F146-AD34-B3F30A114831}"/>
              </a:ext>
            </a:extLst>
          </p:cNvPr>
          <p:cNvSpPr/>
          <p:nvPr/>
        </p:nvSpPr>
        <p:spPr>
          <a:xfrm>
            <a:off x="5330997" y="4746846"/>
            <a:ext cx="875128" cy="59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FABA-070F-084A-A37D-3AC43D118488}"/>
              </a:ext>
            </a:extLst>
          </p:cNvPr>
          <p:cNvSpPr txBox="1"/>
          <p:nvPr/>
        </p:nvSpPr>
        <p:spPr>
          <a:xfrm>
            <a:off x="2667000" y="15306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A902F-2B07-4947-B266-424406283DD7}"/>
              </a:ext>
            </a:extLst>
          </p:cNvPr>
          <p:cNvSpPr txBox="1"/>
          <p:nvPr/>
        </p:nvSpPr>
        <p:spPr>
          <a:xfrm>
            <a:off x="7977688" y="15963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49811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6">
            <a:extLst>
              <a:ext uri="{FF2B5EF4-FFF2-40B4-BE49-F238E27FC236}">
                <a16:creationId xmlns:a16="http://schemas.microsoft.com/office/drawing/2014/main" id="{60552E2E-772A-F24C-86B2-4111C5A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45A940A-0767-C34C-8D1B-CC3E09A255D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180CEF5-6B88-9C4A-836C-28652B6E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SMTP with HTTP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D8F0767B-3DC8-0A44-8749-DBD5F3D053E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4064" y="1600200"/>
            <a:ext cx="9135738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HTTP: pull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SMTP: push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both have ASCII command/response interaction, status codes</a:t>
            </a:r>
          </a:p>
          <a:p>
            <a:r>
              <a:rPr lang="en-US" altLang="en-US" sz="2400" dirty="0"/>
              <a:t>HTTP: each object encapsulated in its own response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r>
              <a:rPr lang="en-US" altLang="en-US" sz="2400" dirty="0"/>
              <a:t>SMTP: multiple objects sent in multipart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HTTP: can put non-ASCII data directly in response</a:t>
            </a:r>
          </a:p>
          <a:p>
            <a:r>
              <a:rPr lang="en-US" altLang="en-US" sz="2400" dirty="0"/>
              <a:t>SMTP: need ASCII-based encoding</a:t>
            </a:r>
          </a:p>
        </p:txBody>
      </p:sp>
    </p:spTree>
    <p:extLst>
      <p:ext uri="{BB962C8B-B14F-4D97-AF65-F5344CB8AC3E}">
        <p14:creationId xmlns:p14="http://schemas.microsoft.com/office/powerpoint/2010/main" val="111295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4790-E1C0-8049-88DD-627556EA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SMTP interaction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B718-AD08-9640-97FD-7FD687C50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0631C665-5508-8B48-A742-CC94FBB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C33BB7B-0E13-C846-A502-D3C110AE60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F781E-0D60-5E48-B9BF-10F42E11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1" y="300993"/>
            <a:ext cx="5772301" cy="6256013"/>
          </a:xfrm>
        </p:spPr>
      </p:pic>
    </p:spTree>
    <p:extLst>
      <p:ext uri="{BB962C8B-B14F-4D97-AF65-F5344CB8AC3E}">
        <p14:creationId xmlns:p14="http://schemas.microsoft.com/office/powerpoint/2010/main" val="3742900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8A6AC-13ED-9842-BCDA-EB0632C6B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85" y="260001"/>
            <a:ext cx="5884269" cy="6337997"/>
          </a:xfrm>
        </p:spPr>
      </p:pic>
    </p:spTree>
    <p:extLst>
      <p:ext uri="{BB962C8B-B14F-4D97-AF65-F5344CB8AC3E}">
        <p14:creationId xmlns:p14="http://schemas.microsoft.com/office/powerpoint/2010/main" val="171097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themes from app-layer protocols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594"/>
            <a:ext cx="11114315" cy="51458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Separation of concerns.</a:t>
            </a:r>
            <a:r>
              <a:rPr lang="en-US" altLang="en-US" dirty="0"/>
              <a:t> Examples:</a:t>
            </a:r>
          </a:p>
          <a:p>
            <a:pPr lvl="1"/>
            <a:r>
              <a:rPr lang="en-US" altLang="en-US" dirty="0"/>
              <a:t>Content rendering for users (browser, UA) separate from protocol operations (mail server)</a:t>
            </a:r>
          </a:p>
          <a:p>
            <a:pPr lvl="1"/>
            <a:r>
              <a:rPr lang="en-US" altLang="en-US" dirty="0"/>
              <a:t>Reliable mail sending and receiving: mail UA doesn’t need to be “always on” to send or receive email reliably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In-band vs. out-of-band control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In-band: headers determine the actions of all the parties of the protocol</a:t>
            </a:r>
          </a:p>
          <a:p>
            <a:pPr lvl="1"/>
            <a:r>
              <a:rPr lang="en-US" altLang="en-US" dirty="0"/>
              <a:t>There are protocols with out-of-band control, e.g., FTP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Keep it simple until you really need complexity</a:t>
            </a:r>
          </a:p>
          <a:p>
            <a:pPr lvl="1"/>
            <a:r>
              <a:rPr lang="en-US" altLang="en-US" dirty="0"/>
              <a:t>ASCII-based design; stateless servers. Then introduce:</a:t>
            </a:r>
          </a:p>
          <a:p>
            <a:pPr lvl="1"/>
            <a:r>
              <a:rPr lang="en-US" altLang="en-US" dirty="0"/>
              <a:t>Cookies for HTTP state</a:t>
            </a:r>
          </a:p>
          <a:p>
            <a:pPr lvl="1"/>
            <a:r>
              <a:rPr lang="en-US" altLang="en-US" dirty="0"/>
              <a:t>IMAP for email organization</a:t>
            </a:r>
          </a:p>
          <a:p>
            <a:pPr lvl="1"/>
            <a:r>
              <a:rPr lang="en-US" altLang="en-US" dirty="0"/>
              <a:t>Security extensions</a:t>
            </a:r>
          </a:p>
          <a:p>
            <a:pPr lvl="1"/>
            <a:r>
              <a:rPr lang="en-US" altLang="en-US" dirty="0"/>
              <a:t>Different methods to set up and use underlying connections, etc.</a:t>
            </a:r>
          </a:p>
        </p:txBody>
      </p:sp>
    </p:spTree>
    <p:extLst>
      <p:ext uri="{BB962C8B-B14F-4D97-AF65-F5344CB8AC3E}">
        <p14:creationId xmlns:p14="http://schemas.microsoft.com/office/powerpoint/2010/main" val="28639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1E3-F2B8-6B4F-8837-41F9B331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5D8-6397-9A44-B570-B242F04F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857"/>
            <a:ext cx="10515600" cy="5084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Application-layer protocols:</a:t>
            </a:r>
            <a:r>
              <a:rPr lang="en-US" dirty="0"/>
              <a:t> DNS, HTTP</a:t>
            </a:r>
          </a:p>
          <a:p>
            <a:r>
              <a:rPr lang="en-US" dirty="0" err="1"/>
              <a:t>HyperText</a:t>
            </a:r>
            <a:r>
              <a:rPr lang="en-US" dirty="0"/>
              <a:t> Transfer Protocol: </a:t>
            </a:r>
          </a:p>
          <a:p>
            <a:pPr lvl="1"/>
            <a:r>
              <a:rPr lang="en-US" dirty="0"/>
              <a:t>Client-server model: requests and responses</a:t>
            </a:r>
          </a:p>
          <a:p>
            <a:r>
              <a:rPr lang="en-US" dirty="0"/>
              <a:t>Request </a:t>
            </a:r>
            <a:r>
              <a:rPr lang="en-US" dirty="0">
                <a:solidFill>
                  <a:srgbClr val="C00000"/>
                </a:solidFill>
              </a:rPr>
              <a:t>methods: </a:t>
            </a:r>
            <a:r>
              <a:rPr lang="en-US" sz="2400" dirty="0"/>
              <a:t>GET, POST, HEAD, PUT, DELETE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response codes</a:t>
            </a:r>
          </a:p>
          <a:p>
            <a:r>
              <a:rPr lang="en-US" dirty="0"/>
              <a:t>Persistent vs. non-persistent HTTP connection</a:t>
            </a:r>
          </a:p>
          <a:p>
            <a:r>
              <a:rPr lang="en-US" dirty="0"/>
              <a:t>Remembering HTTP users via </a:t>
            </a:r>
            <a:r>
              <a:rPr lang="en-US" dirty="0">
                <a:solidFill>
                  <a:srgbClr val="C00000"/>
                </a:solidFill>
              </a:rPr>
              <a:t>cookies</a:t>
            </a:r>
          </a:p>
          <a:p>
            <a:r>
              <a:rPr lang="en-US" dirty="0"/>
              <a:t>Common features of DNS, HTTP: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“Plain” text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Command line tools to directly speak the protocol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Caching</a:t>
            </a:r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B8445599-D9E2-C34A-A92A-26414DF9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13" y="1252433"/>
            <a:ext cx="2265987" cy="1699490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AFD30ABC-C53F-3C4D-9980-140F7C5F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070" y="443464"/>
            <a:ext cx="1764011" cy="1277144"/>
          </a:xfrm>
          <a:prstGeom prst="rect">
            <a:avLst/>
          </a:prstGeom>
        </p:spPr>
      </p:pic>
      <p:pic>
        <p:nvPicPr>
          <p:cNvPr id="6" name="Picture 5" descr="A close up of food&#13;&#10;&#13;&#10;Description automatically generated">
            <a:extLst>
              <a:ext uri="{FF2B5EF4-FFF2-40B4-BE49-F238E27FC236}">
                <a16:creationId xmlns:a16="http://schemas.microsoft.com/office/drawing/2014/main" id="{DEF9ABAB-2B03-9F42-BA91-A90720607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813" y="4672447"/>
            <a:ext cx="1650975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0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8C3-76BA-E948-89AB-77303DD8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194D-C722-6348-81EC-FB642246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>
            <a:extLst>
              <a:ext uri="{FF2B5EF4-FFF2-40B4-BE49-F238E27FC236}">
                <a16:creationId xmlns:a16="http://schemas.microsoft.com/office/drawing/2014/main" id="{4E3BFFAD-C5B0-924B-9CA8-5D1CCA976D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FTP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DA2B1D-273D-D74F-92A3-028CBB3D1F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en-US" dirty="0"/>
              <a:t>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90422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3F24CBF-0AF0-844F-8028-CF3E6F34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server connection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A45CE15A-D442-9941-B589-81702ACD1B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7763" y="1671638"/>
          <a:ext cx="199548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57" name="Slide Number Placeholder 3">
            <a:extLst>
              <a:ext uri="{FF2B5EF4-FFF2-40B4-BE49-F238E27FC236}">
                <a16:creationId xmlns:a16="http://schemas.microsoft.com/office/drawing/2014/main" id="{4098DD7E-1148-9B4D-96A8-AF6F3AF4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99F416A-A092-F341-9771-EFABEBB85A7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1458" name="Object 1024">
            <a:extLst>
              <a:ext uri="{FF2B5EF4-FFF2-40B4-BE49-F238E27FC236}">
                <a16:creationId xmlns:a16="http://schemas.microsoft.com/office/drawing/2014/main" id="{B0CADED2-EC53-CB41-A254-207254BA3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1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458" name="Object 1024">
                        <a:extLst>
                          <a:ext uri="{FF2B5EF4-FFF2-40B4-BE49-F238E27FC236}">
                            <a16:creationId xmlns:a16="http://schemas.microsoft.com/office/drawing/2014/main" id="{B0CADED2-EC53-CB41-A254-207254BA3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9" name="Group 10">
            <a:extLst>
              <a:ext uri="{FF2B5EF4-FFF2-40B4-BE49-F238E27FC236}">
                <a16:creationId xmlns:a16="http://schemas.microsoft.com/office/drawing/2014/main" id="{A7F0133F-CA61-BA46-AA03-C1B03778D3C9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61474" name="AutoShape 11">
              <a:extLst>
                <a:ext uri="{FF2B5EF4-FFF2-40B4-BE49-F238E27FC236}">
                  <a16:creationId xmlns:a16="http://schemas.microsoft.com/office/drawing/2014/main" id="{22BD425A-2C08-BB44-AC39-6BD9F612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5" name="Rectangle 12">
              <a:extLst>
                <a:ext uri="{FF2B5EF4-FFF2-40B4-BE49-F238E27FC236}">
                  <a16:creationId xmlns:a16="http://schemas.microsoft.com/office/drawing/2014/main" id="{3070B322-4B41-4B40-84D2-D57ED757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6" name="Rectangle 13">
              <a:extLst>
                <a:ext uri="{FF2B5EF4-FFF2-40B4-BE49-F238E27FC236}">
                  <a16:creationId xmlns:a16="http://schemas.microsoft.com/office/drawing/2014/main" id="{C3E99E8B-B167-0749-AF52-7D041A34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7" name="AutoShape 14">
              <a:extLst>
                <a:ext uri="{FF2B5EF4-FFF2-40B4-BE49-F238E27FC236}">
                  <a16:creationId xmlns:a16="http://schemas.microsoft.com/office/drawing/2014/main" id="{DFD5A632-DCCF-D948-B3D1-35C7725E3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8" name="Line 15">
              <a:extLst>
                <a:ext uri="{FF2B5EF4-FFF2-40B4-BE49-F238E27FC236}">
                  <a16:creationId xmlns:a16="http://schemas.microsoft.com/office/drawing/2014/main" id="{A8D18989-6B34-CF40-BD10-B97415CB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479" name="Line 16">
              <a:extLst>
                <a:ext uri="{FF2B5EF4-FFF2-40B4-BE49-F238E27FC236}">
                  <a16:creationId xmlns:a16="http://schemas.microsoft.com/office/drawing/2014/main" id="{F24FA8C4-2AC7-1D49-AAC4-7E59B6537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480" name="Rectangle 17">
              <a:extLst>
                <a:ext uri="{FF2B5EF4-FFF2-40B4-BE49-F238E27FC236}">
                  <a16:creationId xmlns:a16="http://schemas.microsoft.com/office/drawing/2014/main" id="{B71D8A55-5B18-9A48-8DE3-AE429E68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81" name="Rectangle 18">
              <a:extLst>
                <a:ext uri="{FF2B5EF4-FFF2-40B4-BE49-F238E27FC236}">
                  <a16:creationId xmlns:a16="http://schemas.microsoft.com/office/drawing/2014/main" id="{A059A439-69CE-EC4D-AA0B-F4BA51BE8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cxnSp>
        <p:nvCxnSpPr>
          <p:cNvPr id="61460" name="Straight Arrow Connector 17">
            <a:extLst>
              <a:ext uri="{FF2B5EF4-FFF2-40B4-BE49-F238E27FC236}">
                <a16:creationId xmlns:a16="http://schemas.microsoft.com/office/drawing/2014/main" id="{253FF186-C379-334E-B3E9-9FF09854020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Straight Arrow Connector 19">
            <a:extLst>
              <a:ext uri="{FF2B5EF4-FFF2-40B4-BE49-F238E27FC236}">
                <a16:creationId xmlns:a16="http://schemas.microsoft.com/office/drawing/2014/main" id="{BEC66E69-2439-064A-B8BB-DEAA04928B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Box 20">
            <a:extLst>
              <a:ext uri="{FF2B5EF4-FFF2-40B4-BE49-F238E27FC236}">
                <a16:creationId xmlns:a16="http://schemas.microsoft.com/office/drawing/2014/main" id="{32A2DEF7-0513-8740-9E51-765DBFB4A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223837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Host name</a:t>
            </a:r>
          </a:p>
        </p:txBody>
      </p:sp>
      <p:sp>
        <p:nvSpPr>
          <p:cNvPr id="61463" name="TextBox 21">
            <a:extLst>
              <a:ext uri="{FF2B5EF4-FFF2-40B4-BE49-F238E27FC236}">
                <a16:creationId xmlns:a16="http://schemas.microsoft.com/office/drawing/2014/main" id="{A8B2F9AB-D869-C540-A1B9-C59A70247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</a:t>
            </a:r>
          </a:p>
        </p:txBody>
      </p:sp>
      <p:sp>
        <p:nvSpPr>
          <p:cNvPr id="61464" name="TextBox 22">
            <a:extLst>
              <a:ext uri="{FF2B5EF4-FFF2-40B4-BE49-F238E27FC236}">
                <a16:creationId xmlns:a16="http://schemas.microsoft.com/office/drawing/2014/main" id="{C3723830-C1B6-764C-88EF-4A89E1835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DNS</a:t>
            </a:r>
          </a:p>
        </p:txBody>
      </p:sp>
      <p:cxnSp>
        <p:nvCxnSpPr>
          <p:cNvPr id="61465" name="Straight Arrow Connector 24">
            <a:extLst>
              <a:ext uri="{FF2B5EF4-FFF2-40B4-BE49-F238E27FC236}">
                <a16:creationId xmlns:a16="http://schemas.microsoft.com/office/drawing/2014/main" id="{52C22821-7782-144C-95DF-F27FBC8016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6" name="TextBox 25">
            <a:extLst>
              <a:ext uri="{FF2B5EF4-FFF2-40B4-BE49-F238E27FC236}">
                <a16:creationId xmlns:a16="http://schemas.microsoft.com/office/drawing/2014/main" id="{B254A39C-4B43-6947-B052-C52A9D74E613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4300257" y="4175275"/>
            <a:ext cx="279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Address, port 21</a:t>
            </a:r>
          </a:p>
        </p:txBody>
      </p:sp>
      <p:cxnSp>
        <p:nvCxnSpPr>
          <p:cNvPr id="61467" name="Straight Connector 27">
            <a:extLst>
              <a:ext uri="{FF2B5EF4-FFF2-40B4-BE49-F238E27FC236}">
                <a16:creationId xmlns:a16="http://schemas.microsoft.com/office/drawing/2014/main" id="{5615CA4F-F83A-C34B-9BA8-35A0997E16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197802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8" name="Straight Connector 28">
            <a:extLst>
              <a:ext uri="{FF2B5EF4-FFF2-40B4-BE49-F238E27FC236}">
                <a16:creationId xmlns:a16="http://schemas.microsoft.com/office/drawing/2014/main" id="{96EC8AFF-DB0D-D245-95CF-A08AACC9C4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9" name="Straight Arrow Connector 30">
            <a:extLst>
              <a:ext uri="{FF2B5EF4-FFF2-40B4-BE49-F238E27FC236}">
                <a16:creationId xmlns:a16="http://schemas.microsoft.com/office/drawing/2014/main" id="{D51747B3-B754-734D-A302-7193FE3420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3389" y="4732338"/>
            <a:ext cx="607377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0" name="Straight Arrow Connector 32">
            <a:extLst>
              <a:ext uri="{FF2B5EF4-FFF2-40B4-BE49-F238E27FC236}">
                <a16:creationId xmlns:a16="http://schemas.microsoft.com/office/drawing/2014/main" id="{C6E70426-4570-7D48-B9C1-F49B087CA8C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63864" y="5233988"/>
            <a:ext cx="6091237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1" name="TextBox 33">
            <a:extLst>
              <a:ext uri="{FF2B5EF4-FFF2-40B4-BE49-F238E27FC236}">
                <a16:creationId xmlns:a16="http://schemas.microsoft.com/office/drawing/2014/main" id="{48405C98-87BE-864F-AA04-9BF5CC07C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773614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ftp commands</a:t>
            </a:r>
          </a:p>
        </p:txBody>
      </p:sp>
      <p:cxnSp>
        <p:nvCxnSpPr>
          <p:cNvPr id="61472" name="Straight Arrow Connector 26">
            <a:extLst>
              <a:ext uri="{FF2B5EF4-FFF2-40B4-BE49-F238E27FC236}">
                <a16:creationId xmlns:a16="http://schemas.microsoft.com/office/drawing/2014/main" id="{C8020996-BC2E-CB48-BE2D-F7CF1870FC8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5925" y="5541963"/>
            <a:ext cx="6091238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3" name="TextBox 29">
            <a:extLst>
              <a:ext uri="{FF2B5EF4-FFF2-40B4-BE49-F238E27FC236}">
                <a16:creationId xmlns:a16="http://schemas.microsoft.com/office/drawing/2014/main" id="{43D6E8D9-1AF0-2446-B67F-9EAFED1C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5699126"/>
            <a:ext cx="3075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Data transfer, port 20</a:t>
            </a:r>
          </a:p>
        </p:txBody>
      </p:sp>
    </p:spTree>
    <p:extLst>
      <p:ext uri="{BB962C8B-B14F-4D97-AF65-F5344CB8AC3E}">
        <p14:creationId xmlns:p14="http://schemas.microsoft.com/office/powerpoint/2010/main" val="1615301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>
            <a:extLst>
              <a:ext uri="{FF2B5EF4-FFF2-40B4-BE49-F238E27FC236}">
                <a16:creationId xmlns:a16="http://schemas.microsoft.com/office/drawing/2014/main" id="{0A62C914-C57A-A14A-96DF-7BFA2F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5099B9-34FC-2E4F-AC81-CDA9B95B9C1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0547141-EB4A-1547-B522-9ACE1589F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FTP: the file transfer protocol</a:t>
            </a:r>
            <a:endParaRPr lang="en-US" altLang="en-US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B49378A-BA08-B540-A5FC-C186B05C21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192" y="3621087"/>
            <a:ext cx="10166342" cy="300354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transfer file to/from remote host</a:t>
            </a:r>
          </a:p>
          <a:p>
            <a:r>
              <a:rPr lang="en-US" altLang="en-US" sz="2400" dirty="0"/>
              <a:t>client/server model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client:</a:t>
            </a:r>
            <a:r>
              <a:rPr lang="en-US" altLang="en-US" dirty="0"/>
              <a:t> side that initiates transfer (either to/from remote)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server:</a:t>
            </a:r>
            <a:r>
              <a:rPr lang="en-US" altLang="en-US" dirty="0"/>
              <a:t> remote host</a:t>
            </a:r>
          </a:p>
          <a:p>
            <a:r>
              <a:rPr lang="en-US" altLang="en-US" sz="2400" dirty="0"/>
              <a:t>ftp: RFC 959</a:t>
            </a:r>
          </a:p>
          <a:p>
            <a:r>
              <a:rPr lang="en-US" altLang="en-US" sz="2400" dirty="0"/>
              <a:t>ftp server: port 21, port 20 (data connection)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C6929747-DF1E-214A-8D4E-5FB55B869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4" y="1574800"/>
          <a:ext cx="7762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C6929747-DF1E-214A-8D4E-5FB55B869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4" y="1574800"/>
                        <a:ext cx="77628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0" name="Group 6">
            <a:extLst>
              <a:ext uri="{FF2B5EF4-FFF2-40B4-BE49-F238E27FC236}">
                <a16:creationId xmlns:a16="http://schemas.microsoft.com/office/drawing/2014/main" id="{932D4499-85EC-AF41-97C7-881DFD25CCB7}"/>
              </a:ext>
            </a:extLst>
          </p:cNvPr>
          <p:cNvGrpSpPr>
            <a:grpSpLocks/>
          </p:cNvGrpSpPr>
          <p:nvPr/>
        </p:nvGrpSpPr>
        <p:grpSpPr bwMode="auto">
          <a:xfrm>
            <a:off x="8288338" y="1412875"/>
            <a:ext cx="355600" cy="933450"/>
            <a:chOff x="4180" y="783"/>
            <a:chExt cx="150" cy="307"/>
          </a:xfrm>
        </p:grpSpPr>
        <p:sp>
          <p:nvSpPr>
            <p:cNvPr id="62502" name="AutoShape 7">
              <a:extLst>
                <a:ext uri="{FF2B5EF4-FFF2-40B4-BE49-F238E27FC236}">
                  <a16:creationId xmlns:a16="http://schemas.microsoft.com/office/drawing/2014/main" id="{0C0A2955-F1C9-7645-BAD7-64F62253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3" name="Rectangle 8">
              <a:extLst>
                <a:ext uri="{FF2B5EF4-FFF2-40B4-BE49-F238E27FC236}">
                  <a16:creationId xmlns:a16="http://schemas.microsoft.com/office/drawing/2014/main" id="{EBC9E791-9C97-A54D-A333-B5ABC029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4" name="Rectangle 9">
              <a:extLst>
                <a:ext uri="{FF2B5EF4-FFF2-40B4-BE49-F238E27FC236}">
                  <a16:creationId xmlns:a16="http://schemas.microsoft.com/office/drawing/2014/main" id="{5A6030EE-D982-1346-9AAB-A6A8E80F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5" name="AutoShape 10">
              <a:extLst>
                <a:ext uri="{FF2B5EF4-FFF2-40B4-BE49-F238E27FC236}">
                  <a16:creationId xmlns:a16="http://schemas.microsoft.com/office/drawing/2014/main" id="{C734CC39-AD34-374C-87BC-9CF12FC50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6" name="Line 11">
              <a:extLst>
                <a:ext uri="{FF2B5EF4-FFF2-40B4-BE49-F238E27FC236}">
                  <a16:creationId xmlns:a16="http://schemas.microsoft.com/office/drawing/2014/main" id="{04C3B894-5E17-A04F-BA01-924508AF4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507" name="Line 12">
              <a:extLst>
                <a:ext uri="{FF2B5EF4-FFF2-40B4-BE49-F238E27FC236}">
                  <a16:creationId xmlns:a16="http://schemas.microsoft.com/office/drawing/2014/main" id="{7B8BC5A1-B80E-3647-8FC1-4E80A546F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508" name="Rectangle 13">
              <a:extLst>
                <a:ext uri="{FF2B5EF4-FFF2-40B4-BE49-F238E27FC236}">
                  <a16:creationId xmlns:a16="http://schemas.microsoft.com/office/drawing/2014/main" id="{4C482CD0-35F9-6948-80D4-E8A1A9CA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9" name="Rectangle 14">
              <a:extLst>
                <a:ext uri="{FF2B5EF4-FFF2-40B4-BE49-F238E27FC236}">
                  <a16:creationId xmlns:a16="http://schemas.microsoft.com/office/drawing/2014/main" id="{FB666341-7227-234A-A217-FEDEC8564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62471" name="Line 15">
            <a:extLst>
              <a:ext uri="{FF2B5EF4-FFF2-40B4-BE49-F238E27FC236}">
                <a16:creationId xmlns:a16="http://schemas.microsoft.com/office/drawing/2014/main" id="{35CBB070-09FE-FB4E-B693-A674A4DD8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190751"/>
            <a:ext cx="22098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2" name="Text Box 16">
            <a:extLst>
              <a:ext uri="{FF2B5EF4-FFF2-40B4-BE49-F238E27FC236}">
                <a16:creationId xmlns:a16="http://schemas.microsoft.com/office/drawing/2014/main" id="{7D5F3C0D-304F-0C40-864E-B24C0929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9" y="1797845"/>
            <a:ext cx="240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file transfer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grpSp>
        <p:nvGrpSpPr>
          <p:cNvPr id="62473" name="Group 17">
            <a:extLst>
              <a:ext uri="{FF2B5EF4-FFF2-40B4-BE49-F238E27FC236}">
                <a16:creationId xmlns:a16="http://schemas.microsoft.com/office/drawing/2014/main" id="{13EE47F6-BB54-AA4D-9CD3-07AAC62ACC60}"/>
              </a:ext>
            </a:extLst>
          </p:cNvPr>
          <p:cNvGrpSpPr>
            <a:grpSpLocks/>
          </p:cNvGrpSpPr>
          <p:nvPr/>
        </p:nvGrpSpPr>
        <p:grpSpPr bwMode="auto">
          <a:xfrm>
            <a:off x="8058150" y="1866901"/>
            <a:ext cx="755650" cy="828675"/>
            <a:chOff x="3912" y="1386"/>
            <a:chExt cx="476" cy="522"/>
          </a:xfrm>
        </p:grpSpPr>
        <p:sp>
          <p:nvSpPr>
            <p:cNvPr id="62500" name="Rectangle 18">
              <a:extLst>
                <a:ext uri="{FF2B5EF4-FFF2-40B4-BE49-F238E27FC236}">
                  <a16:creationId xmlns:a16="http://schemas.microsoft.com/office/drawing/2014/main" id="{CCC8663D-2D2D-4549-8E8F-95295AE6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1" name="Text Box 19">
              <a:extLst>
                <a:ext uri="{FF2B5EF4-FFF2-40B4-BE49-F238E27FC236}">
                  <a16:creationId xmlns:a16="http://schemas.microsoft.com/office/drawing/2014/main" id="{5669C839-1D8A-9D40-ACAA-D977028E5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463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2474" name="Group 20">
            <a:extLst>
              <a:ext uri="{FF2B5EF4-FFF2-40B4-BE49-F238E27FC236}">
                <a16:creationId xmlns:a16="http://schemas.microsoft.com/office/drawing/2014/main" id="{B1BDFA90-AB26-7F46-9B0C-50135392BAC4}"/>
              </a:ext>
            </a:extLst>
          </p:cNvPr>
          <p:cNvGrpSpPr>
            <a:grpSpLocks/>
          </p:cNvGrpSpPr>
          <p:nvPr/>
        </p:nvGrpSpPr>
        <p:grpSpPr bwMode="auto">
          <a:xfrm>
            <a:off x="4106864" y="1857375"/>
            <a:ext cx="1789113" cy="852488"/>
            <a:chOff x="1645" y="1326"/>
            <a:chExt cx="1127" cy="537"/>
          </a:xfrm>
        </p:grpSpPr>
        <p:sp>
          <p:nvSpPr>
            <p:cNvPr id="62496" name="Rectangle 21">
              <a:extLst>
                <a:ext uri="{FF2B5EF4-FFF2-40B4-BE49-F238E27FC236}">
                  <a16:creationId xmlns:a16="http://schemas.microsoft.com/office/drawing/2014/main" id="{5C775BAB-49FA-D04A-A62F-C3494400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7" name="Rectangle 22">
              <a:extLst>
                <a:ext uri="{FF2B5EF4-FFF2-40B4-BE49-F238E27FC236}">
                  <a16:creationId xmlns:a16="http://schemas.microsoft.com/office/drawing/2014/main" id="{5ABE7508-00B7-C447-8BEB-4F1E0C8B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8" name="Text Box 23">
              <a:extLst>
                <a:ext uri="{FF2B5EF4-FFF2-40B4-BE49-F238E27FC236}">
                  <a16:creationId xmlns:a16="http://schemas.microsoft.com/office/drawing/2014/main" id="{59E4CCA8-0FB8-EC4B-AAB2-3B91A7A8D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interface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9" name="Text Box 24">
              <a:extLst>
                <a:ext uri="{FF2B5EF4-FFF2-40B4-BE49-F238E27FC236}">
                  <a16:creationId xmlns:a16="http://schemas.microsoft.com/office/drawing/2014/main" id="{31D2E0F0-FF79-A040-9049-74D89110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1403"/>
              <a:ext cx="4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2475" name="Group 25">
            <a:extLst>
              <a:ext uri="{FF2B5EF4-FFF2-40B4-BE49-F238E27FC236}">
                <a16:creationId xmlns:a16="http://schemas.microsoft.com/office/drawing/2014/main" id="{AD993948-CA06-254A-B9B6-3948E87A2535}"/>
              </a:ext>
            </a:extLst>
          </p:cNvPr>
          <p:cNvGrpSpPr>
            <a:grpSpLocks/>
          </p:cNvGrpSpPr>
          <p:nvPr/>
        </p:nvGrpSpPr>
        <p:grpSpPr bwMode="auto">
          <a:xfrm>
            <a:off x="4743451" y="2695575"/>
            <a:ext cx="1674813" cy="712788"/>
            <a:chOff x="1812" y="1776"/>
            <a:chExt cx="1055" cy="449"/>
          </a:xfrm>
        </p:grpSpPr>
        <p:grpSp>
          <p:nvGrpSpPr>
            <p:cNvPr id="62488" name="Group 26">
              <a:extLst>
                <a:ext uri="{FF2B5EF4-FFF2-40B4-BE49-F238E27FC236}">
                  <a16:creationId xmlns:a16="http://schemas.microsoft.com/office/drawing/2014/main" id="{4C7A9637-DAC3-9F43-927D-C92376A6C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3" y="1845"/>
              <a:ext cx="316" cy="313"/>
              <a:chOff x="4939" y="1431"/>
              <a:chExt cx="316" cy="313"/>
            </a:xfrm>
          </p:grpSpPr>
          <p:sp>
            <p:nvSpPr>
              <p:cNvPr id="62491" name="Oval 27">
                <a:extLst>
                  <a:ext uri="{FF2B5EF4-FFF2-40B4-BE49-F238E27FC236}">
                    <a16:creationId xmlns:a16="http://schemas.microsoft.com/office/drawing/2014/main" id="{F549A796-BC24-B645-857C-23596232E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492" name="Rectangle 28">
                <a:extLst>
                  <a:ext uri="{FF2B5EF4-FFF2-40B4-BE49-F238E27FC236}">
                    <a16:creationId xmlns:a16="http://schemas.microsoft.com/office/drawing/2014/main" id="{04B68048-0C66-5D40-ADFF-03A0A990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493" name="Oval 29">
                <a:extLst>
                  <a:ext uri="{FF2B5EF4-FFF2-40B4-BE49-F238E27FC236}">
                    <a16:creationId xmlns:a16="http://schemas.microsoft.com/office/drawing/2014/main" id="{A5F0AB7D-67F1-4E4C-AFF3-35CB4D822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494" name="Line 30">
                <a:extLst>
                  <a:ext uri="{FF2B5EF4-FFF2-40B4-BE49-F238E27FC236}">
                    <a16:creationId xmlns:a16="http://schemas.microsoft.com/office/drawing/2014/main" id="{01BDAA64-BA5F-034C-A2D0-06F96B0A4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495" name="Line 31">
                <a:extLst>
                  <a:ext uri="{FF2B5EF4-FFF2-40B4-BE49-F238E27FC236}">
                    <a16:creationId xmlns:a16="http://schemas.microsoft.com/office/drawing/2014/main" id="{D5F690D9-C807-414B-99BB-00EC520C9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489" name="Text Box 32">
              <a:extLst>
                <a:ext uri="{FF2B5EF4-FFF2-40B4-BE49-F238E27FC236}">
                  <a16:creationId xmlns:a16="http://schemas.microsoft.com/office/drawing/2014/main" id="{D6479CAD-62CF-474E-965A-913FE332C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859"/>
              <a:ext cx="6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local 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system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0" name="Line 33">
              <a:extLst>
                <a:ext uri="{FF2B5EF4-FFF2-40B4-BE49-F238E27FC236}">
                  <a16:creationId xmlns:a16="http://schemas.microsoft.com/office/drawing/2014/main" id="{627498BB-7B81-E54C-B04A-D38E52FB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776"/>
              <a:ext cx="204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476" name="Line 34">
            <a:extLst>
              <a:ext uri="{FF2B5EF4-FFF2-40B4-BE49-F238E27FC236}">
                <a16:creationId xmlns:a16="http://schemas.microsoft.com/office/drawing/2014/main" id="{37D7F419-5EE4-E443-8C7E-23A7801BA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8751" y="2686050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77" name="Group 35">
            <a:extLst>
              <a:ext uri="{FF2B5EF4-FFF2-40B4-BE49-F238E27FC236}">
                <a16:creationId xmlns:a16="http://schemas.microsoft.com/office/drawing/2014/main" id="{4E725217-0054-2B43-A863-7CA2B71FFAE4}"/>
              </a:ext>
            </a:extLst>
          </p:cNvPr>
          <p:cNvGrpSpPr>
            <a:grpSpLocks/>
          </p:cNvGrpSpPr>
          <p:nvPr/>
        </p:nvGrpSpPr>
        <p:grpSpPr bwMode="auto">
          <a:xfrm>
            <a:off x="8183563" y="2824164"/>
            <a:ext cx="501650" cy="496887"/>
            <a:chOff x="4939" y="1431"/>
            <a:chExt cx="316" cy="313"/>
          </a:xfrm>
        </p:grpSpPr>
        <p:sp>
          <p:nvSpPr>
            <p:cNvPr id="62483" name="Oval 36">
              <a:extLst>
                <a:ext uri="{FF2B5EF4-FFF2-40B4-BE49-F238E27FC236}">
                  <a16:creationId xmlns:a16="http://schemas.microsoft.com/office/drawing/2014/main" id="{B6D21F7C-E0C1-374A-BBB8-61197E68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1663"/>
              <a:ext cx="310" cy="8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84" name="Rectangle 37">
              <a:extLst>
                <a:ext uri="{FF2B5EF4-FFF2-40B4-BE49-F238E27FC236}">
                  <a16:creationId xmlns:a16="http://schemas.microsoft.com/office/drawing/2014/main" id="{DA446AC1-CE24-CA4D-BA84-BA208B72E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1490"/>
              <a:ext cx="313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85" name="Oval 38">
              <a:extLst>
                <a:ext uri="{FF2B5EF4-FFF2-40B4-BE49-F238E27FC236}">
                  <a16:creationId xmlns:a16="http://schemas.microsoft.com/office/drawing/2014/main" id="{E95DEEF8-083C-C94B-B5AD-CC5E9F8F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1431"/>
              <a:ext cx="313" cy="9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86" name="Line 39">
              <a:extLst>
                <a:ext uri="{FF2B5EF4-FFF2-40B4-BE49-F238E27FC236}">
                  <a16:creationId xmlns:a16="http://schemas.microsoft.com/office/drawing/2014/main" id="{50AB66F0-5E34-FA40-88CB-BDB753EB0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1479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487" name="Line 40">
              <a:extLst>
                <a:ext uri="{FF2B5EF4-FFF2-40B4-BE49-F238E27FC236}">
                  <a16:creationId xmlns:a16="http://schemas.microsoft.com/office/drawing/2014/main" id="{AB3CE658-D31B-8B41-98A5-309E708F4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9" y="1483"/>
              <a:ext cx="1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478" name="Text Box 41">
            <a:extLst>
              <a:ext uri="{FF2B5EF4-FFF2-40B4-BE49-F238E27FC236}">
                <a16:creationId xmlns:a16="http://schemas.microsoft.com/office/drawing/2014/main" id="{6006F4DB-566F-4F4C-8013-03460963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4" y="2789239"/>
            <a:ext cx="145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remote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system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2479" name="Line 42">
            <a:extLst>
              <a:ext uri="{FF2B5EF4-FFF2-40B4-BE49-F238E27FC236}">
                <a16:creationId xmlns:a16="http://schemas.microsoft.com/office/drawing/2014/main" id="{0426B427-3329-7347-9E70-F57F48ACD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150" y="2695576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480" name="Picture 43" descr="Alice">
            <a:extLst>
              <a:ext uri="{FF2B5EF4-FFF2-40B4-BE49-F238E27FC236}">
                <a16:creationId xmlns:a16="http://schemas.microsoft.com/office/drawing/2014/main" id="{8CA01D6A-5C9D-4043-841F-DB80114E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4" y="1909764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1" name="Text Box 44">
            <a:extLst>
              <a:ext uri="{FF2B5EF4-FFF2-40B4-BE49-F238E27FC236}">
                <a16:creationId xmlns:a16="http://schemas.microsoft.com/office/drawing/2014/main" id="{684325CB-1904-4744-802C-EC452B72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2617789"/>
            <a:ext cx="971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at host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2482" name="Line 45">
            <a:extLst>
              <a:ext uri="{FF2B5EF4-FFF2-40B4-BE49-F238E27FC236}">
                <a16:creationId xmlns:a16="http://schemas.microsoft.com/office/drawing/2014/main" id="{A65C87F3-6C31-C64F-A429-AF0C78D0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6" y="2305050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49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>
            <a:extLst>
              <a:ext uri="{FF2B5EF4-FFF2-40B4-BE49-F238E27FC236}">
                <a16:creationId xmlns:a16="http://schemas.microsoft.com/office/drawing/2014/main" id="{69B04052-1175-6541-99F6-DAE76E7B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D9BA00C-4FE8-FA47-ABB4-82D6F9153D8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B00EA4B-677F-FD4B-9EAD-FB30DE9E4D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13688" y="1690687"/>
            <a:ext cx="5360088" cy="4802187"/>
          </a:xfrm>
        </p:spPr>
        <p:txBody>
          <a:bodyPr>
            <a:normAutofit/>
          </a:bodyPr>
          <a:lstStyle/>
          <a:p>
            <a:r>
              <a:rPr lang="en-US" altLang="en-US" dirty="0"/>
              <a:t>“out of band” control</a:t>
            </a:r>
          </a:p>
          <a:p>
            <a:pPr lvl="1"/>
            <a:r>
              <a:rPr lang="en-US" altLang="en-US" dirty="0"/>
              <a:t>Control connection:</a:t>
            </a:r>
          </a:p>
          <a:p>
            <a:pPr lvl="2"/>
            <a:r>
              <a:rPr lang="en-US" altLang="en-US" sz="1800" dirty="0"/>
              <a:t>Authorization</a:t>
            </a:r>
          </a:p>
          <a:p>
            <a:pPr lvl="2"/>
            <a:r>
              <a:rPr lang="en-US" altLang="en-US" sz="1800" dirty="0"/>
              <a:t>Directory browse</a:t>
            </a:r>
          </a:p>
          <a:p>
            <a:pPr lvl="2"/>
            <a:r>
              <a:rPr lang="en-US" altLang="en-US" sz="1800" dirty="0"/>
              <a:t>Commands</a:t>
            </a:r>
          </a:p>
          <a:p>
            <a:pPr lvl="1"/>
            <a:r>
              <a:rPr lang="en-US" altLang="en-US" dirty="0"/>
              <a:t>Data connection</a:t>
            </a:r>
          </a:p>
          <a:p>
            <a:pPr lvl="2"/>
            <a:r>
              <a:rPr lang="en-US" altLang="en-US" sz="1800" dirty="0"/>
              <a:t>Transfer files</a:t>
            </a:r>
          </a:p>
          <a:p>
            <a:r>
              <a:rPr lang="en-US" altLang="en-US" dirty="0"/>
              <a:t>FTP server maintains “state”: current directory, earlier authentication</a:t>
            </a:r>
          </a:p>
        </p:txBody>
      </p:sp>
      <p:grpSp>
        <p:nvGrpSpPr>
          <p:cNvPr id="63493" name="Group 4">
            <a:extLst>
              <a:ext uri="{FF2B5EF4-FFF2-40B4-BE49-F238E27FC236}">
                <a16:creationId xmlns:a16="http://schemas.microsoft.com/office/drawing/2014/main" id="{06DF9101-0F4D-2C4A-AA44-FD7773677D53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2465389"/>
            <a:ext cx="3970338" cy="1889125"/>
            <a:chOff x="3011" y="1511"/>
            <a:chExt cx="2501" cy="1190"/>
          </a:xfrm>
        </p:grpSpPr>
        <p:graphicFrame>
          <p:nvGraphicFramePr>
            <p:cNvPr id="63494" name="Object 5">
              <a:extLst>
                <a:ext uri="{FF2B5EF4-FFF2-40B4-BE49-F238E27FC236}">
                  <a16:creationId xmlns:a16="http://schemas.microsoft.com/office/drawing/2014/main" id="{B54C837C-D8FA-154D-814A-465B516501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49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63494" name="Object 5">
                          <a:extLst>
                            <a:ext uri="{FF2B5EF4-FFF2-40B4-BE49-F238E27FC236}">
                              <a16:creationId xmlns:a16="http://schemas.microsoft.com/office/drawing/2014/main" id="{B54C837C-D8FA-154D-814A-465B516501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826"/>
                          <a:ext cx="48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495" name="Group 6">
              <a:extLst>
                <a:ext uri="{FF2B5EF4-FFF2-40B4-BE49-F238E27FC236}">
                  <a16:creationId xmlns:a16="http://schemas.microsoft.com/office/drawing/2014/main" id="{EBF27A35-AABB-514C-A0DD-5FCBD2F43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63502" name="AutoShape 7">
                <a:extLst>
                  <a:ext uri="{FF2B5EF4-FFF2-40B4-BE49-F238E27FC236}">
                    <a16:creationId xmlns:a16="http://schemas.microsoft.com/office/drawing/2014/main" id="{EC859179-C29B-4B4E-ACDB-B94CF1702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3" name="Rectangle 8">
                <a:extLst>
                  <a:ext uri="{FF2B5EF4-FFF2-40B4-BE49-F238E27FC236}">
                    <a16:creationId xmlns:a16="http://schemas.microsoft.com/office/drawing/2014/main" id="{DDEE8FF6-C2A5-5549-87E7-89E73DF67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4" name="Rectangle 9">
                <a:extLst>
                  <a:ext uri="{FF2B5EF4-FFF2-40B4-BE49-F238E27FC236}">
                    <a16:creationId xmlns:a16="http://schemas.microsoft.com/office/drawing/2014/main" id="{49770B9A-AA7E-3740-AA29-D464B9BF8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5" name="AutoShape 10">
                <a:extLst>
                  <a:ext uri="{FF2B5EF4-FFF2-40B4-BE49-F238E27FC236}">
                    <a16:creationId xmlns:a16="http://schemas.microsoft.com/office/drawing/2014/main" id="{00435D52-5E2E-3345-971A-9A22BDF7B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6" name="Line 11">
                <a:extLst>
                  <a:ext uri="{FF2B5EF4-FFF2-40B4-BE49-F238E27FC236}">
                    <a16:creationId xmlns:a16="http://schemas.microsoft.com/office/drawing/2014/main" id="{34BC40A3-CB39-7143-967E-B0CB222B9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507" name="Line 12">
                <a:extLst>
                  <a:ext uri="{FF2B5EF4-FFF2-40B4-BE49-F238E27FC236}">
                    <a16:creationId xmlns:a16="http://schemas.microsoft.com/office/drawing/2014/main" id="{9B1ED324-B8A7-FF41-A9F3-557661934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508" name="Rectangle 13">
                <a:extLst>
                  <a:ext uri="{FF2B5EF4-FFF2-40B4-BE49-F238E27FC236}">
                    <a16:creationId xmlns:a16="http://schemas.microsoft.com/office/drawing/2014/main" id="{78206AC1-DFC0-E849-8E4D-C1626CC4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9" name="Rectangle 14">
                <a:extLst>
                  <a:ext uri="{FF2B5EF4-FFF2-40B4-BE49-F238E27FC236}">
                    <a16:creationId xmlns:a16="http://schemas.microsoft.com/office/drawing/2014/main" id="{7E678F1F-689A-AC41-BB6B-7025E1B3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63496" name="Text Box 15">
              <a:extLst>
                <a:ext uri="{FF2B5EF4-FFF2-40B4-BE49-F238E27FC236}">
                  <a16:creationId xmlns:a16="http://schemas.microsoft.com/office/drawing/2014/main" id="{F7412A1F-AF0F-8F46-94F4-F80DD2F2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249"/>
              <a:ext cx="49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client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497" name="Text Box 16">
              <a:extLst>
                <a:ext uri="{FF2B5EF4-FFF2-40B4-BE49-F238E27FC236}">
                  <a16:creationId xmlns:a16="http://schemas.microsoft.com/office/drawing/2014/main" id="{A4368B20-50BB-FD43-A190-33B7DC658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7" y="2255"/>
              <a:ext cx="5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server</a:t>
              </a:r>
            </a:p>
          </p:txBody>
        </p:sp>
        <p:sp>
          <p:nvSpPr>
            <p:cNvPr id="63498" name="Line 17">
              <a:extLst>
                <a:ext uri="{FF2B5EF4-FFF2-40B4-BE49-F238E27FC236}">
                  <a16:creationId xmlns:a16="http://schemas.microsoft.com/office/drawing/2014/main" id="{D8E39F51-6EDE-834D-A6A2-DE1F4BDB3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499" name="Line 18">
              <a:extLst>
                <a:ext uri="{FF2B5EF4-FFF2-40B4-BE49-F238E27FC236}">
                  <a16:creationId xmlns:a16="http://schemas.microsoft.com/office/drawing/2014/main" id="{34BDCB29-ABA6-1D41-8E28-A0F6307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500" name="Text Box 19">
              <a:extLst>
                <a:ext uri="{FF2B5EF4-FFF2-40B4-BE49-F238E27FC236}">
                  <a16:creationId xmlns:a16="http://schemas.microsoft.com/office/drawing/2014/main" id="{E7FE66F4-E2CF-CB44-85C6-689D4992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TCP control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port 21</a:t>
              </a:r>
              <a:endParaRPr lang="en-US" altLang="en-US" sz="2400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3501" name="Text Box 20">
              <a:extLst>
                <a:ext uri="{FF2B5EF4-FFF2-40B4-BE49-F238E27FC236}">
                  <a16:creationId xmlns:a16="http://schemas.microsoft.com/office/drawing/2014/main" id="{38F9005F-20D8-F340-9098-8B003B246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00000"/>
                  </a:solidFill>
                  <a:latin typeface="Helvetica" pitchFamily="2" charset="0"/>
                </a:rPr>
                <a:t>TCP data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00000"/>
                  </a:solidFill>
                  <a:latin typeface="Helvetica" pitchFamily="2" charset="0"/>
                </a:rPr>
                <a:t>port 20</a:t>
              </a: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111F87B-090D-E94B-BFFA-E2733DD4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FTP: separate control &amp; data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45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>
            <a:extLst>
              <a:ext uri="{FF2B5EF4-FFF2-40B4-BE49-F238E27FC236}">
                <a16:creationId xmlns:a16="http://schemas.microsoft.com/office/drawing/2014/main" id="{969EE3D3-3D38-4D4C-9018-1B83EE79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4717635-7EFE-ED49-A175-8552660ADDE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6B279AA-68A4-DA47-965F-EC29447DA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FTP commands, responses</a:t>
            </a:r>
            <a:endParaRPr lang="en-US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02E0B5F-3EEB-054A-B1DF-A076769545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Sample commands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/>
              <a:t>sent as ASCII text over control channel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USER </a:t>
            </a:r>
            <a:r>
              <a:rPr lang="en-US" altLang="en-US" sz="2000" b="1" i="1" dirty="0">
                <a:latin typeface="Courier New" panose="02070309020205020404" pitchFamily="49" charset="0"/>
              </a:rPr>
              <a:t>username</a:t>
            </a:r>
            <a:endParaRPr lang="en-US" altLang="en-US" sz="2400" i="1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PASS </a:t>
            </a:r>
            <a:r>
              <a:rPr lang="en-US" altLang="en-US" sz="2000" b="1" i="1" dirty="0">
                <a:latin typeface="Courier New" panose="02070309020205020404" pitchFamily="49" charset="0"/>
              </a:rPr>
              <a:t>password</a:t>
            </a:r>
            <a:endParaRPr lang="en-US" altLang="en-US" sz="2400" i="1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LIST</a:t>
            </a:r>
            <a:r>
              <a:rPr lang="en-US" altLang="en-US" sz="2400" dirty="0"/>
              <a:t> </a:t>
            </a:r>
            <a:r>
              <a:rPr lang="en-US" altLang="en-US" sz="2000" dirty="0"/>
              <a:t>return list of file in current directory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RETR filename</a:t>
            </a:r>
            <a:r>
              <a:rPr lang="en-US" altLang="en-US" sz="2400" dirty="0"/>
              <a:t> </a:t>
            </a:r>
            <a:r>
              <a:rPr lang="en-US" altLang="en-US" sz="2000" dirty="0"/>
              <a:t>retrieves (gets) file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STOR filename</a:t>
            </a:r>
            <a:r>
              <a:rPr lang="en-US" altLang="en-US" sz="2400" dirty="0"/>
              <a:t> </a:t>
            </a:r>
            <a:r>
              <a:rPr lang="en-US" altLang="en-US" sz="2000" dirty="0"/>
              <a:t>stores (puts) file onto remote host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3D5D32CA-52AC-A940-8626-E3538D4C57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Sample return codes</a:t>
            </a:r>
          </a:p>
          <a:p>
            <a:r>
              <a:rPr lang="en-US" altLang="en-US" sz="2000" dirty="0"/>
              <a:t>status code and phrase (as in HTTP)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331 Username OK, password required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125 data connection already open; transfer starting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425 Can’t open data connection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452 Error writing file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8653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32ACB2-67D4-634B-A4B9-C00CEB89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FTP Active connection</a:t>
            </a:r>
          </a:p>
        </p:txBody>
      </p:sp>
      <p:pic>
        <p:nvPicPr>
          <p:cNvPr id="65539" name="Picture 2">
            <a:extLst>
              <a:ext uri="{FF2B5EF4-FFF2-40B4-BE49-F238E27FC236}">
                <a16:creationId xmlns:a16="http://schemas.microsoft.com/office/drawing/2014/main" id="{26A43E9E-1612-0C4F-BAAC-E64EB90E69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0827" y="898776"/>
            <a:ext cx="3579546" cy="33083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Placeholder 7">
            <a:extLst>
              <a:ext uri="{FF2B5EF4-FFF2-40B4-BE49-F238E27FC236}">
                <a16:creationId xmlns:a16="http://schemas.microsoft.com/office/drawing/2014/main" id="{5C6D9DB4-0213-3741-A4FE-87933B6A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421" y="4480854"/>
            <a:ext cx="10939749" cy="1601785"/>
          </a:xfrm>
        </p:spPr>
        <p:txBody>
          <a:bodyPr/>
          <a:lstStyle/>
          <a:p>
            <a:r>
              <a:rPr lang="en-US" altLang="en-US" dirty="0"/>
              <a:t>Client opens a connection from port x for sending commands to server port 21</a:t>
            </a:r>
          </a:p>
          <a:p>
            <a:r>
              <a:rPr lang="en-US" altLang="en-US" dirty="0"/>
              <a:t>Server opens a connection from port 20 to send data at port x+1</a:t>
            </a: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0FC2A09E-683B-764C-B6C3-CB19F990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7FB69AD-AC5A-6841-8FCC-545CBB0F6B5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4F258-0781-A149-AC1C-80E397535DEC}"/>
              </a:ext>
            </a:extLst>
          </p:cNvPr>
          <p:cNvSpPr txBox="1"/>
          <p:nvPr/>
        </p:nvSpPr>
        <p:spPr>
          <a:xfrm>
            <a:off x="227231" y="3389892"/>
            <a:ext cx="447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Data connection initiated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167975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5">
            <a:extLst>
              <a:ext uri="{FF2B5EF4-FFF2-40B4-BE49-F238E27FC236}">
                <a16:creationId xmlns:a16="http://schemas.microsoft.com/office/drawing/2014/main" id="{77CCC7A6-91BB-CA43-BCCF-C867C52E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FTP passive connection (always client initiated)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BB8534-BF77-7044-9D06-4D11F8B8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200" y="3924714"/>
            <a:ext cx="10642600" cy="270468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Client opens a connection from port x for sending commands to server port 21</a:t>
            </a:r>
          </a:p>
          <a:p>
            <a:pPr>
              <a:defRPr/>
            </a:pPr>
            <a:r>
              <a:rPr lang="en-US" dirty="0"/>
              <a:t>Client sends a request for PASSIVE connection with PASV command</a:t>
            </a:r>
          </a:p>
          <a:p>
            <a:pPr>
              <a:defRPr/>
            </a:pPr>
            <a:r>
              <a:rPr lang="en-US" dirty="0"/>
              <a:t>Server replies with a new port number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on which it is listening</a:t>
            </a:r>
          </a:p>
          <a:p>
            <a:pPr>
              <a:defRPr/>
            </a:pPr>
            <a:r>
              <a:rPr lang="en-US" dirty="0"/>
              <a:t>Client opens a connection from port x+1 to server port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92B6E1EF-4268-CE44-BD36-22A23FED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B7D5E8F-2DA0-8E47-B2C1-3C200AF7A47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6565" name="Picture 2">
            <a:extLst>
              <a:ext uri="{FF2B5EF4-FFF2-40B4-BE49-F238E27FC236}">
                <a16:creationId xmlns:a16="http://schemas.microsoft.com/office/drawing/2014/main" id="{01F5FDD7-42BA-9148-9C0C-C467E8522E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9273" y="855663"/>
            <a:ext cx="3841522" cy="30690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FBAAF-B725-1E41-BE6A-C07297763656}"/>
              </a:ext>
            </a:extLst>
          </p:cNvPr>
          <p:cNvSpPr txBox="1"/>
          <p:nvPr/>
        </p:nvSpPr>
        <p:spPr>
          <a:xfrm>
            <a:off x="711200" y="2936370"/>
            <a:ext cx="5821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Connections always initiated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2757167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4CE8879D-3198-644A-85F5-777A0353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1116D84-A49B-AF41-8EF1-EE66468C73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C7F0813-CBA5-9645-BB07-0008CD046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FTP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FEE6C88-9736-DA47-9439-3C0AAD50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Sends passwords in plain ASCII text</a:t>
            </a:r>
          </a:p>
          <a:p>
            <a:pPr marL="692150" lvl="1" indent="-347663"/>
            <a:r>
              <a:rPr lang="en-US" altLang="en-US"/>
              <a:t>Eavesdropper can recover passwords </a:t>
            </a:r>
          </a:p>
          <a:p>
            <a:pPr marL="692150" lvl="1" indent="-347663"/>
            <a:r>
              <a:rPr lang="en-US" altLang="en-US"/>
              <a:t>Fatal flaw, turned off at a lot of sites</a:t>
            </a:r>
          </a:p>
          <a:p>
            <a:pPr marL="692150" lvl="1" indent="-347663"/>
            <a:r>
              <a:rPr lang="en-US" altLang="en-US"/>
              <a:t>Replaced with scp, sftp instead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755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Recall the Internet protocol stack…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SMTP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DNS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90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06A-56FA-AA47-940D-7473D83F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9369-7B43-6942-BEB8-5616B419C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9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Next: 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Caches can be implemented in the form of 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proxy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3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369" y="4362764"/>
            <a:ext cx="1664113" cy="49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HTTP Server 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013" y="2344738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233619"/>
            <a:ext cx="38194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0252" y="5381767"/>
            <a:ext cx="44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6"/>
            <a:ext cx="4640600" cy="4739128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pPr lvl="1"/>
            <a:r>
              <a:rPr lang="en-US" altLang="en-US" sz="20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</a:t>
            </a:r>
          </a:p>
          <a:p>
            <a:r>
              <a:rPr lang="en-US" altLang="en-US" sz="2400" dirty="0"/>
              <a:t>Proxy requests object from original HTTP server (called </a:t>
            </a:r>
            <a:r>
              <a:rPr lang="en-US" altLang="en-US" sz="2400" dirty="0">
                <a:solidFill>
                  <a:srgbClr val="C00000"/>
                </a:solidFill>
              </a:rPr>
              <a:t>origin server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000" dirty="0"/>
              <a:t>Proxy caches object locally</a:t>
            </a:r>
          </a:p>
          <a:p>
            <a:pPr lvl="1"/>
            <a:r>
              <a:rPr lang="en-US" altLang="en-US" sz="2000" dirty="0"/>
              <a:t>Proxy returns object to client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87" y="2374049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8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43" name="Object 1024">
                        <a:extLst>
                          <a:ext uri="{FF2B5EF4-FFF2-40B4-BE49-F238E27FC236}">
                            <a16:creationId xmlns:a16="http://schemas.microsoft.com/office/drawing/2014/main" id="{F8AAB72B-2CE6-3841-B530-1808B630A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68" grpId="0" animBg="1"/>
      <p:bldP spid="53269" grpId="0" animBg="1"/>
      <p:bldP spid="53277" grpId="0" animBg="1"/>
      <p:bldP spid="53280" grpId="0" animBg="1"/>
      <p:bldP spid="53282" grpId="0" animBg="1"/>
      <p:bldP spid="53283" grpId="0" animBg="1"/>
      <p:bldP spid="53284" grpId="0"/>
      <p:bldP spid="53285" grpId="0" animBg="1"/>
      <p:bldP spid="53286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“last modified”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10" y="1436688"/>
            <a:ext cx="100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modified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Caches: how does it look on HTTP?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…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response time</a:t>
            </a:r>
            <a:r>
              <a:rPr lang="en-US" altLang="en-US" dirty="0">
                <a:latin typeface="Helvetica" pitchFamily="2" charset="0"/>
              </a:rPr>
              <a:t> to user for a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altLang="en-US" dirty="0">
                <a:latin typeface="Helvetica" pitchFamily="2" charset="0"/>
              </a:rPr>
              <a:t> requirements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Both on content provider and on a network (e.g., Rutgers)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$$</a:t>
            </a:r>
            <a:r>
              <a:rPr lang="en-US" altLang="en-US" dirty="0">
                <a:latin typeface="Helvetica" pitchFamily="2" charset="0"/>
              </a:rPr>
              <a:t> to provision and maintain origin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7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Huge bandwidth requirements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  <a:p>
            <a:pPr>
              <a:defRPr/>
            </a:pPr>
            <a:r>
              <a:rPr lang="en-US" dirty="0"/>
              <a:t>So, distribute content to geographically distributed cache servers</a:t>
            </a:r>
          </a:p>
          <a:p>
            <a:pPr>
              <a:defRPr/>
            </a:pPr>
            <a:r>
              <a:rPr lang="en-US" dirty="0"/>
              <a:t>Often, </a:t>
            </a:r>
            <a:r>
              <a:rPr lang="en-US" dirty="0">
                <a:solidFill>
                  <a:srgbClr val="C00000"/>
                </a:solidFill>
              </a:rPr>
              <a:t>use DNS </a:t>
            </a:r>
            <a:r>
              <a:rPr lang="en-US" dirty="0"/>
              <a:t>to redirect request to users to copies of content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4495801"/>
            <a:ext cx="2379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98.138.253.109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24885"/>
              </p:ext>
            </p:extLst>
          </p:nvPr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4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6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7"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48"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312" y="2555213"/>
            <a:ext cx="3652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with Google’s origin servers</a:t>
            </a:r>
          </a:p>
        </p:txBody>
      </p:sp>
    </p:spTree>
    <p:extLst>
      <p:ext uri="{BB962C8B-B14F-4D97-AF65-F5344CB8AC3E}">
        <p14:creationId xmlns:p14="http://schemas.microsoft.com/office/powerpoint/2010/main" val="24067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1962</Words>
  <Application>Microsoft Macintosh PowerPoint</Application>
  <PresentationFormat>Widescreen</PresentationFormat>
  <Paragraphs>496</Paragraphs>
  <Slides>40</Slides>
  <Notes>0</Notes>
  <HiddenSlides>10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Application Layer: SMTP</vt:lpstr>
      <vt:lpstr>Course announcements</vt:lpstr>
      <vt:lpstr>Review of concepts</vt:lpstr>
      <vt:lpstr>Caching in HTTP</vt:lpstr>
      <vt:lpstr>Web caches</vt:lpstr>
      <vt:lpstr>Web caching using a proxy server</vt:lpstr>
      <vt:lpstr>Web Caches: how does it look on HTTP?</vt:lpstr>
      <vt:lpstr>Content Distribution Networks (CDN)</vt:lpstr>
      <vt:lpstr>Without CDN</vt:lpstr>
      <vt:lpstr>CDN terms</vt:lpstr>
      <vt:lpstr>With CDN</vt:lpstr>
      <vt:lpstr>SMTP</vt:lpstr>
      <vt:lpstr>What we’re familiar with</vt:lpstr>
      <vt:lpstr>Electronic Mail</vt:lpstr>
      <vt:lpstr>Electronic Mail: Mail servers</vt:lpstr>
      <vt:lpstr>Scenario: Alice sends message to Bob</vt:lpstr>
      <vt:lpstr>Sample SMTP interaction</vt:lpstr>
      <vt:lpstr>MAIL command response codes</vt:lpstr>
      <vt:lpstr>Mail message (stored on server) format</vt:lpstr>
      <vt:lpstr>Message format: multimedia extensions</vt:lpstr>
      <vt:lpstr>Mail access protocols</vt:lpstr>
      <vt:lpstr>POP vs IMAP</vt:lpstr>
      <vt:lpstr>What about web-based email?</vt:lpstr>
      <vt:lpstr>Web based email</vt:lpstr>
      <vt:lpstr>Comparing SMTP with HTTP</vt:lpstr>
      <vt:lpstr>Try an SMTP interaction </vt:lpstr>
      <vt:lpstr>PowerPoint Presentation</vt:lpstr>
      <vt:lpstr>PowerPoint Presentation</vt:lpstr>
      <vt:lpstr>More themes from app-layer protocols</vt:lpstr>
      <vt:lpstr>PowerPoint Presentation</vt:lpstr>
      <vt:lpstr>FTP</vt:lpstr>
      <vt:lpstr>Client server connection</vt:lpstr>
      <vt:lpstr>FTP: the file transfer protocol</vt:lpstr>
      <vt:lpstr>FTP: separate control &amp; data connections</vt:lpstr>
      <vt:lpstr>FTP commands, responses</vt:lpstr>
      <vt:lpstr>FTP Active connection</vt:lpstr>
      <vt:lpstr>FTP passive connection (always client initiated)</vt:lpstr>
      <vt:lpstr>Problems with FTP</vt:lpstr>
      <vt:lpstr>Recall the Internet protocol stack…</vt:lpstr>
      <vt:lpstr>Next: Transport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1275</cp:revision>
  <dcterms:created xsi:type="dcterms:W3CDTF">2019-01-23T03:40:12Z</dcterms:created>
  <dcterms:modified xsi:type="dcterms:W3CDTF">2020-02-05T17:27:42Z</dcterms:modified>
</cp:coreProperties>
</file>