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499" r:id="rId2"/>
    <p:sldId id="488" r:id="rId3"/>
    <p:sldId id="498" r:id="rId4"/>
    <p:sldId id="329" r:id="rId5"/>
    <p:sldId id="501" r:id="rId6"/>
    <p:sldId id="263" r:id="rId7"/>
    <p:sldId id="482" r:id="rId8"/>
    <p:sldId id="421" r:id="rId9"/>
    <p:sldId id="422" r:id="rId10"/>
    <p:sldId id="427" r:id="rId11"/>
    <p:sldId id="505" r:id="rId12"/>
    <p:sldId id="506" r:id="rId13"/>
    <p:sldId id="423" r:id="rId14"/>
    <p:sldId id="508" r:id="rId15"/>
    <p:sldId id="484" r:id="rId16"/>
    <p:sldId id="425" r:id="rId17"/>
    <p:sldId id="426" r:id="rId18"/>
    <p:sldId id="429" r:id="rId19"/>
    <p:sldId id="510" r:id="rId20"/>
    <p:sldId id="509" r:id="rId21"/>
    <p:sldId id="437" r:id="rId22"/>
    <p:sldId id="502" r:id="rId23"/>
    <p:sldId id="430" r:id="rId24"/>
    <p:sldId id="431" r:id="rId25"/>
    <p:sldId id="432" r:id="rId26"/>
    <p:sldId id="433" r:id="rId27"/>
    <p:sldId id="511" r:id="rId28"/>
    <p:sldId id="434" r:id="rId29"/>
    <p:sldId id="503" r:id="rId30"/>
    <p:sldId id="264" r:id="rId31"/>
    <p:sldId id="273" r:id="rId32"/>
    <p:sldId id="435" r:id="rId33"/>
    <p:sldId id="335" r:id="rId34"/>
    <p:sldId id="504" r:id="rId35"/>
    <p:sldId id="478" r:id="rId36"/>
    <p:sldId id="436" r:id="rId37"/>
    <p:sldId id="274" r:id="rId38"/>
    <p:sldId id="438" r:id="rId39"/>
    <p:sldId id="479" r:id="rId40"/>
    <p:sldId id="481" r:id="rId41"/>
    <p:sldId id="480" r:id="rId42"/>
    <p:sldId id="4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6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57032-A51D-2F46-953C-D36EE9148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5F01F-2129-2046-BD9F-C5954C7B6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1211A-F829-D54F-816E-C86BE467D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BC374-A37E-E640-8D4B-CDDACDD20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94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3353E-FB6D-2647-8A4C-234D83478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2C131-48B1-AF4D-8186-195AAAB11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7DF03-5083-7F46-8B70-340B538E2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35919-182F-0044-9059-C50428E52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68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jpe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HTTP: Introduction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4.1</a:t>
            </a:r>
            <a:br>
              <a:rPr lang="en-US" sz="2800" dirty="0">
                <a:ea typeface="ＭＳ Ｐゴシック" charset="0"/>
              </a:rPr>
            </a:b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939B605F-FC20-A24E-A705-4C58536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63CA771-D47F-3648-9ACA-5D495D1A880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1027">
            <a:extLst>
              <a:ext uri="{FF2B5EF4-FFF2-40B4-BE49-F238E27FC236}">
                <a16:creationId xmlns:a16="http://schemas.microsoft.com/office/drawing/2014/main" id="{D9D5229B-DF44-534D-9F7D-BDCB432A3B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7"/>
            <a:ext cx="5334000" cy="503078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altLang="en-US" sz="2000" dirty="0"/>
              <a:t>Get the resource specified in the requested URL. URL may refer to </a:t>
            </a:r>
            <a:r>
              <a:rPr lang="en-US" altLang="en-US" sz="2000" dirty="0">
                <a:solidFill>
                  <a:srgbClr val="C00000"/>
                </a:solidFill>
              </a:rPr>
              <a:t>a data-handling process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POST</a:t>
            </a:r>
          </a:p>
          <a:p>
            <a:pPr lvl="1">
              <a:defRPr/>
            </a:pPr>
            <a:r>
              <a:rPr lang="en-US" altLang="en-US" sz="2000" dirty="0"/>
              <a:t>Send entities (specified in the entity body) to a data-handling process at the requested URL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altLang="en-US" sz="2000" dirty="0"/>
              <a:t>Asks server to leave requested object out of response, but send the rest of the response</a:t>
            </a:r>
          </a:p>
        </p:txBody>
      </p:sp>
      <p:sp>
        <p:nvSpPr>
          <p:cNvPr id="34821" name="Rectangle 1028">
            <a:extLst>
              <a:ext uri="{FF2B5EF4-FFF2-40B4-BE49-F238E27FC236}">
                <a16:creationId xmlns:a16="http://schemas.microsoft.com/office/drawing/2014/main" id="{DC34DD45-4CEC-8941-AE97-848F7F4271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89914" y="1847850"/>
            <a:ext cx="5181600" cy="4351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r>
              <a:rPr lang="en-US" altLang="en-US" dirty="0">
                <a:solidFill>
                  <a:srgbClr val="C00000"/>
                </a:solidFill>
              </a:rPr>
              <a:t>PUT</a:t>
            </a:r>
          </a:p>
          <a:p>
            <a:pPr lvl="1"/>
            <a:r>
              <a:rPr lang="en-US" altLang="en-US" sz="2000" dirty="0"/>
              <a:t>Update a resource at the requested URL with the new entity specified in the entity body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DELETE</a:t>
            </a:r>
          </a:p>
          <a:p>
            <a:pPr lvl="1"/>
            <a:r>
              <a:rPr lang="en-US" altLang="en-US" sz="2000" dirty="0"/>
              <a:t>Deletes file specified in the URL</a:t>
            </a:r>
          </a:p>
          <a:p>
            <a:endParaRPr lang="en-US" altLang="en-US" sz="2400" dirty="0"/>
          </a:p>
          <a:p>
            <a:r>
              <a:rPr lang="en-US" altLang="en-US" sz="2400" dirty="0"/>
              <a:t>... and other methods.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C5756-DC5A-E948-B0C2-E65A5BF1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method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94A-ACC3-804B-99AD-F0C5258B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POST and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B2E4-C622-7047-A0BE-BDF1D3720E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POST: the URL of the request identifies the resource that </a:t>
            </a:r>
            <a:r>
              <a:rPr lang="en-US" dirty="0">
                <a:solidFill>
                  <a:srgbClr val="C00000"/>
                </a:solidFill>
              </a:rPr>
              <a:t>processes</a:t>
            </a:r>
            <a:r>
              <a:rPr lang="en-US" dirty="0"/>
              <a:t> the entity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DE18-B5C9-6C48-85A4-E4D34246F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PUT: the URL of the request identifies the resource that is </a:t>
            </a:r>
            <a:r>
              <a:rPr lang="en-US" dirty="0">
                <a:solidFill>
                  <a:srgbClr val="C00000"/>
                </a:solidFill>
              </a:rPr>
              <a:t>contained in</a:t>
            </a:r>
            <a:r>
              <a:rPr lang="en-US" dirty="0"/>
              <a:t> the entity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3C7E0-F32C-0945-96B3-34A7EB029E20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371464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796C-6F23-7A43-9475-F61F3588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HEAD and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F4DE-4AF9-FD49-BE51-0E4405F2A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GET:  return the requested resource in the entity body of the response along with response headers (we’ll see these shortly)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0D976-BC6C-3445-865C-AE3A6CAF7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HEAD: return all the response headers in the GET response, but </a:t>
            </a:r>
            <a:r>
              <a:rPr lang="en-US" dirty="0">
                <a:solidFill>
                  <a:srgbClr val="C00000"/>
                </a:solidFill>
              </a:rPr>
              <a:t>without the resource</a:t>
            </a:r>
            <a:r>
              <a:rPr lang="en-US" dirty="0"/>
              <a:t> in the entity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E7965-3874-9742-90FB-7B602ED6B33C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111181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732BFEC4-4B08-4E45-8169-008B516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EABD59-CBFC-0147-9544-C70434CFDAD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EC000FB-2918-FC4D-98B9-0C33ABE2E1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4465320" cy="466725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POST method:</a:t>
            </a:r>
          </a:p>
          <a:p>
            <a:r>
              <a:rPr lang="en-US" altLang="en-US" sz="2400" dirty="0"/>
              <a:t>Web page often includes form input</a:t>
            </a:r>
          </a:p>
          <a:p>
            <a:r>
              <a:rPr lang="en-US" altLang="en-US" sz="2400" dirty="0"/>
              <a:t>Input is uploaded to server </a:t>
            </a:r>
            <a:r>
              <a:rPr lang="en-US" altLang="en-US" sz="2400" dirty="0">
                <a:solidFill>
                  <a:srgbClr val="C00000"/>
                </a:solidFill>
              </a:rPr>
              <a:t>in entity body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Posted content not visible in the URL</a:t>
            </a:r>
          </a:p>
          <a:p>
            <a:pPr lvl="1"/>
            <a:r>
              <a:rPr lang="en-US" altLang="en-US" sz="2000" dirty="0"/>
              <a:t>Free form content (ex: images) can be posted since entity body interpreted as data bytes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9DC39F1-2D2B-D149-97A8-39E20601E0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625737" y="1794669"/>
            <a:ext cx="5956663" cy="335209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GET method:</a:t>
            </a:r>
          </a:p>
          <a:p>
            <a:r>
              <a:rPr lang="en-US" altLang="en-US" sz="2400" dirty="0"/>
              <a:t>Entity body is empty</a:t>
            </a:r>
          </a:p>
          <a:p>
            <a:r>
              <a:rPr lang="en-US" altLang="en-US" sz="2400" dirty="0"/>
              <a:t>Input is uploaded </a:t>
            </a:r>
            <a:r>
              <a:rPr lang="en-US" altLang="en-US" sz="2400" dirty="0">
                <a:solidFill>
                  <a:srgbClr val="C00000"/>
                </a:solidFill>
              </a:rPr>
              <a:t>in URL field of request line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Example: </a:t>
            </a:r>
          </a:p>
          <a:p>
            <a:pPr lvl="1"/>
            <a:r>
              <a:rPr lang="en-US" altLang="en-US" sz="2000" dirty="0"/>
              <a:t>http://</a:t>
            </a:r>
            <a:r>
              <a:rPr lang="en-US" altLang="en-US" sz="2000" dirty="0" err="1"/>
              <a:t>site.com</a:t>
            </a:r>
            <a:r>
              <a:rPr lang="en-US" altLang="en-US" sz="2000" dirty="0"/>
              <a:t>/</a:t>
            </a:r>
            <a:r>
              <a:rPr lang="en-US" altLang="en-US" sz="2000" dirty="0" err="1"/>
              <a:t>form?first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jane&amp;last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austen</a:t>
            </a:r>
            <a:endParaRPr lang="en-US" altLang="en-US" sz="20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925BC-35D3-9D4E-9BF6-1A6EB01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Uploading form input: GET and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88D-61B6-2147-A63A-4239AD63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 GET and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BFBD-6B34-BA41-B248-033925B7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361592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75437205-D781-9540-B043-9FB70AA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3A62222-1D19-4343-91F5-8DE14316DA8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7892" name="Picture 2" descr="http://www1.ju.edu.jo/ecourse/abusufah/cpe532_Spr06/notes/BookOnLine/The%20HyperText%20Transfer%20Protocol_files/HTTPresponse.jpg">
            <a:extLst>
              <a:ext uri="{FF2B5EF4-FFF2-40B4-BE49-F238E27FC236}">
                <a16:creationId xmlns:a16="http://schemas.microsoft.com/office/drawing/2014/main" id="{B7FA435C-D8A4-3E40-99ED-B65AACB8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041525"/>
            <a:ext cx="7448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>
            <a:extLst>
              <a:ext uri="{FF2B5EF4-FFF2-40B4-BE49-F238E27FC236}">
                <a16:creationId xmlns:a16="http://schemas.microsoft.com/office/drawing/2014/main" id="{628FA8FB-7805-764C-9219-15EAC134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16" y="2453859"/>
            <a:ext cx="19576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Unlike HTTP request, No method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DE5FA-B4EA-D642-86A4-4B1EFE4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Response: General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2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61DBCE69-5B35-3247-9DBD-0620E38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F8AF5E8-B1B0-8D4A-BC5F-72B7ED11C7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2525D8-5880-9C42-9626-25118676C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message: response message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AEDC0E45-231D-C94C-ABA9-EBDC8CB0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673" y="2804578"/>
            <a:ext cx="700544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Connection: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data data data data data ... 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A38E591-8632-D746-ACEA-148305BA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84" y="1735991"/>
            <a:ext cx="24641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(protocol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code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phrase)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F7ED9E9C-8234-3A4B-8D36-CCC35E076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7945" y="2638041"/>
            <a:ext cx="1728830" cy="350687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19" name="Freeform 6">
            <a:extLst>
              <a:ext uri="{FF2B5EF4-FFF2-40B4-BE49-F238E27FC236}">
                <a16:creationId xmlns:a16="http://schemas.microsoft.com/office/drawing/2014/main" id="{8FA68564-B438-5743-8244-7F1909893625}"/>
              </a:ext>
            </a:extLst>
          </p:cNvPr>
          <p:cNvSpPr>
            <a:spLocks/>
          </p:cNvSpPr>
          <p:nvPr/>
        </p:nvSpPr>
        <p:spPr bwMode="auto">
          <a:xfrm>
            <a:off x="4322500" y="3183990"/>
            <a:ext cx="260449" cy="214275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DD95B001-9558-5945-BF41-D2CF24FD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19" y="4144120"/>
            <a:ext cx="16658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lines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18360FA1-F13D-2748-9C15-E6A7C4219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4748" y="5872692"/>
            <a:ext cx="923925" cy="257175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2" name="Text Box 9">
            <a:extLst>
              <a:ext uri="{FF2B5EF4-FFF2-40B4-BE49-F238E27FC236}">
                <a16:creationId xmlns:a16="http://schemas.microsoft.com/office/drawing/2014/main" id="{5409491B-D85C-6841-B214-3362BAD4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0458" y="5847521"/>
            <a:ext cx="44852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data, e.g., 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HTML file in entity body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53B06373-9FD0-BC4F-8486-632B25A25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285" y="4144120"/>
            <a:ext cx="1584490" cy="641402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61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7" grpId="1" build="allAtOnce"/>
      <p:bldP spid="38918" grpId="0" animBg="1"/>
      <p:bldP spid="38919" grpId="0" animBg="1"/>
      <p:bldP spid="38920" grpId="0"/>
      <p:bldP spid="38921" grpId="0" animBg="1"/>
      <p:bldP spid="38922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>
            <a:extLst>
              <a:ext uri="{FF2B5EF4-FFF2-40B4-BE49-F238E27FC236}">
                <a16:creationId xmlns:a16="http://schemas.microsoft.com/office/drawing/2014/main" id="{E46C489E-8BE3-8D4D-9ADE-72F0979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CB2FE6-171B-5B4B-9E49-62D53515FEA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945A1E-93B5-DB4E-9602-B94F9A0A26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2314575"/>
            <a:ext cx="7934325" cy="415879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403 Forbidden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Insufficient permissions to access the resource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C79B6AE7-666D-F944-B934-3DCB815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488281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 first line in server-&gt;client response message.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few sample codes: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DB40-59DD-844F-BE03-5E614E4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2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>
            <a:extLst>
              <a:ext uri="{FF2B5EF4-FFF2-40B4-BE49-F238E27FC236}">
                <a16:creationId xmlns:a16="http://schemas.microsoft.com/office/drawing/2014/main" id="{EAA4B06B-E922-6343-A792-34C158E0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4F4121C-D1EA-954F-9387-592A5770F5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1B9C8D4-B865-A849-BE60-3EFAB221A7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60289" y="2051050"/>
            <a:ext cx="8096250" cy="4667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1. Telnet to your favorite Web server:</a:t>
            </a:r>
          </a:p>
          <a:p>
            <a:pPr lvl="2">
              <a:buFontTx/>
              <a:buNone/>
            </a:pPr>
            <a:endParaRPr lang="en-US" altLang="en-US" sz="1800" dirty="0"/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52BB54EC-BE5A-0248-989A-9A3DB4E7F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718" y="2489397"/>
            <a:ext cx="36006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Opens TCP connection to port 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(default HTTP server port).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Anything typed in sent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port 80 at </a:t>
            </a:r>
            <a:r>
              <a:rPr lang="en-US" altLang="en-US" sz="1800" dirty="0" err="1">
                <a:latin typeface="Helvetica" pitchFamily="2" charset="0"/>
              </a:rPr>
              <a:t>web.mit.edu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F34493D2-B95C-4F4B-B079-144EFE0F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2904895"/>
            <a:ext cx="3079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telnet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80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B0F500E9-24B9-234A-81F7-A7786297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398621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2. Type in a GET HTTP request:</a:t>
            </a:r>
          </a:p>
          <a:p>
            <a:pPr lvl="2">
              <a:buClrTx/>
              <a:buSzTx/>
              <a:buFontTx/>
              <a:buNone/>
            </a:pP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A6EA34C5-936C-2245-8E19-52B1D82A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4855696"/>
            <a:ext cx="2282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GET /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Host: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9" name="Text Box 8">
            <a:extLst>
              <a:ext uri="{FF2B5EF4-FFF2-40B4-BE49-F238E27FC236}">
                <a16:creationId xmlns:a16="http://schemas.microsoft.com/office/drawing/2014/main" id="{8EC91330-FD9F-4844-A65E-4DDD4C7C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020" y="4557534"/>
            <a:ext cx="31132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By typing this in (hit carriage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return twice), you send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this minimal (but complete)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GET request to HTTP 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70" name="Freeform 9">
            <a:extLst>
              <a:ext uri="{FF2B5EF4-FFF2-40B4-BE49-F238E27FC236}">
                <a16:creationId xmlns:a16="http://schemas.microsoft.com/office/drawing/2014/main" id="{6FC1FA26-181C-994C-84C9-D0262A83BD9B}"/>
              </a:ext>
            </a:extLst>
          </p:cNvPr>
          <p:cNvSpPr>
            <a:spLocks/>
          </p:cNvSpPr>
          <p:nvPr/>
        </p:nvSpPr>
        <p:spPr bwMode="auto">
          <a:xfrm>
            <a:off x="5819481" y="2559247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Freeform 10">
            <a:extLst>
              <a:ext uri="{FF2B5EF4-FFF2-40B4-BE49-F238E27FC236}">
                <a16:creationId xmlns:a16="http://schemas.microsoft.com/office/drawing/2014/main" id="{D9F1D18C-0F38-8147-A2D0-B3AFF2A73432}"/>
              </a:ext>
            </a:extLst>
          </p:cNvPr>
          <p:cNvSpPr>
            <a:spLocks/>
          </p:cNvSpPr>
          <p:nvPr/>
        </p:nvSpPr>
        <p:spPr bwMode="auto">
          <a:xfrm>
            <a:off x="5361983" y="4552772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Rectangle 11">
            <a:extLst>
              <a:ext uri="{FF2B5EF4-FFF2-40B4-BE49-F238E27FC236}">
                <a16:creationId xmlns:a16="http://schemas.microsoft.com/office/drawing/2014/main" id="{54583D04-8E05-8C43-8FDD-69347942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605986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3. Look at response message sent by HTTP server!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368B7-66C2-BA47-AC29-8597D31A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Try sending a HTTP request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  <p:bldP spid="40969" grpId="0"/>
      <p:bldP spid="40971" grpId="0" animBg="1"/>
      <p:bldP spid="409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53AE-E0C8-4646-98E0-1F59C14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3446-CB7F-2240-830F-BFA8A22AC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04328-192D-DF4E-B8A8-B308A3B1F2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FC1A-F529-2045-BFD6-22C6615A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4E1F-B051-5745-BF88-C81BA3C5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51" y="2971614"/>
            <a:ext cx="10515600" cy="380575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Layering and modularity; </a:t>
            </a:r>
            <a:r>
              <a:rPr lang="en-US" sz="2400" dirty="0">
                <a:solidFill>
                  <a:srgbClr val="C00000"/>
                </a:solidFill>
              </a:rPr>
              <a:t>application layer</a:t>
            </a:r>
          </a:p>
          <a:p>
            <a:r>
              <a:rPr lang="en-US" sz="2400" dirty="0"/>
              <a:t>4-tuple (IP</a:t>
            </a:r>
            <a:r>
              <a:rPr lang="en-US" sz="2400" baseline="-25000" dirty="0"/>
              <a:t>s</a:t>
            </a:r>
            <a:r>
              <a:rPr lang="en-US" sz="2400" dirty="0"/>
              <a:t>, port</a:t>
            </a:r>
            <a:r>
              <a:rPr lang="en-US" sz="2400" baseline="-25000" dirty="0"/>
              <a:t>s</a:t>
            </a:r>
            <a:r>
              <a:rPr lang="en-US" sz="2400" dirty="0"/>
              <a:t>, </a:t>
            </a:r>
            <a:r>
              <a:rPr lang="en-US" sz="2400" dirty="0" err="1"/>
              <a:t>IP</a:t>
            </a:r>
            <a:r>
              <a:rPr lang="en-US" sz="2400" baseline="-25000" dirty="0" err="1"/>
              <a:t>d</a:t>
            </a:r>
            <a:r>
              <a:rPr lang="en-US" sz="2400" dirty="0"/>
              <a:t>, </a:t>
            </a:r>
            <a:r>
              <a:rPr lang="en-US" sz="2400" dirty="0" err="1"/>
              <a:t>port</a:t>
            </a:r>
            <a:r>
              <a:rPr lang="en-US" sz="2400" baseline="-25000" dirty="0" err="1"/>
              <a:t>d</a:t>
            </a:r>
            <a:r>
              <a:rPr lang="en-US" sz="2400" dirty="0"/>
              <a:t>), socket</a:t>
            </a:r>
          </a:p>
          <a:p>
            <a:r>
              <a:rPr lang="en-US" sz="2400" dirty="0"/>
              <a:t>Client-server, peer to peer architectures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5DBBDD10-D28E-FE43-B521-2E08CEA2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826" y="2532329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BD7EF7-B880-804D-8CC3-02C7D6C6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206242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6E1A05-65D8-674E-86BD-CF61B3C0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287522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D7806B-2583-7947-835C-EBB7A2ED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368802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7F5A38E-F1C9-1444-868E-9F8E0E570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450082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E513D72-5B47-CE4A-B58F-37E0983D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227" y="4427352"/>
            <a:ext cx="2921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02F01B5-6F01-1B43-9038-B18089F1A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840" y="4427352"/>
            <a:ext cx="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D8A44EC5-AC39-5544-A004-4BAF56494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315" y="2249302"/>
            <a:ext cx="382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FTP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14E6FAA-7FB3-444F-89EE-CDE0E877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002" y="2249302"/>
            <a:ext cx="528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HTTP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914D676-D35F-304C-B879-E6892D71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490" y="2249302"/>
            <a:ext cx="330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SIP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5114D11A-E597-444F-82CC-29071B99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815" y="2255652"/>
            <a:ext cx="541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RTSP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DCDE7FF-5517-7D46-AA69-7985FB734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215" y="3004952"/>
            <a:ext cx="404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TCP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D5F37D0-6FBC-104E-B6B9-856FBA3E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740" y="2998602"/>
            <a:ext cx="427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0D304A1-C2D2-D347-97D8-A16D93A63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340" y="3765365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IP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8E2EDA3-E31C-AF4A-9DBD-842E510EE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365" y="456864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802.11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42A1CA9-DA27-4F45-8569-32576146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702" y="4671827"/>
            <a:ext cx="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8DC2BFD1-3A86-244D-BB9F-3721C50E8E1B}"/>
              </a:ext>
            </a:extLst>
          </p:cNvPr>
          <p:cNvSpPr>
            <a:spLocks/>
          </p:cNvSpPr>
          <p:nvPr/>
        </p:nvSpPr>
        <p:spPr bwMode="auto">
          <a:xfrm>
            <a:off x="4396115" y="4482915"/>
            <a:ext cx="815975" cy="395288"/>
          </a:xfrm>
          <a:custGeom>
            <a:avLst/>
            <a:gdLst>
              <a:gd name="T0" fmla="*/ 510 w 514"/>
              <a:gd name="T1" fmla="*/ 246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0" y="246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77723E58-1335-A44B-BB54-A2295E67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477" y="4562290"/>
            <a:ext cx="422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X.25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C03C5AC0-18D9-3E40-AC78-7615D16BE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727" y="4574990"/>
            <a:ext cx="431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ATM</a:t>
            </a:r>
          </a:p>
        </p:txBody>
      </p:sp>
      <p:sp>
        <p:nvSpPr>
          <p:cNvPr id="29" name="Line 21">
            <a:extLst>
              <a:ext uri="{FF2B5EF4-FFF2-40B4-BE49-F238E27FC236}">
                <a16:creationId xmlns:a16="http://schemas.microsoft.com/office/drawing/2014/main" id="{C9D50E74-2A50-E94B-91E1-812EBCA05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840" y="2560452"/>
            <a:ext cx="431800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1C336A2F-E188-8447-95E1-A7E76E20B4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877" y="2560452"/>
            <a:ext cx="334963" cy="352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067A1ED5-82FD-E040-8ED4-974E441DA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7190" y="2560452"/>
            <a:ext cx="311150" cy="352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4">
            <a:extLst>
              <a:ext uri="{FF2B5EF4-FFF2-40B4-BE49-F238E27FC236}">
                <a16:creationId xmlns:a16="http://schemas.microsoft.com/office/drawing/2014/main" id="{6533636E-8A74-7648-AF45-1307E7D80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8527" y="2560452"/>
            <a:ext cx="481013" cy="352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5">
            <a:extLst>
              <a:ext uri="{FF2B5EF4-FFF2-40B4-BE49-F238E27FC236}">
                <a16:creationId xmlns:a16="http://schemas.microsoft.com/office/drawing/2014/main" id="{ECD1AE5C-B298-2C42-AA33-2AA60C6CF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202" y="3314514"/>
            <a:ext cx="682625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4B8688F1-947E-8544-8F6B-228AB75187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2227" y="3314514"/>
            <a:ext cx="700088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7">
            <a:extLst>
              <a:ext uri="{FF2B5EF4-FFF2-40B4-BE49-F238E27FC236}">
                <a16:creationId xmlns:a16="http://schemas.microsoft.com/office/drawing/2014/main" id="{930D5054-6774-BA4A-98D0-7A4FBAB3A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4102" y="4074927"/>
            <a:ext cx="1089025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5E5BF641-83EF-0B4E-88A0-672F9F22ED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965" y="4074927"/>
            <a:ext cx="128588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9">
            <a:extLst>
              <a:ext uri="{FF2B5EF4-FFF2-40B4-BE49-F238E27FC236}">
                <a16:creationId xmlns:a16="http://schemas.microsoft.com/office/drawing/2014/main" id="{B57B73FA-5CA2-C34A-9136-5FF8C6C96D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2390" y="4074927"/>
            <a:ext cx="1273175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0">
            <a:extLst>
              <a:ext uri="{FF2B5EF4-FFF2-40B4-BE49-F238E27FC236}">
                <a16:creationId xmlns:a16="http://schemas.microsoft.com/office/drawing/2014/main" id="{5EC6F837-C9CF-0048-8FD2-852B37F21A35}"/>
              </a:ext>
            </a:extLst>
          </p:cNvPr>
          <p:cNvSpPr>
            <a:spLocks/>
          </p:cNvSpPr>
          <p:nvPr/>
        </p:nvSpPr>
        <p:spPr bwMode="auto">
          <a:xfrm>
            <a:off x="5581977" y="4476565"/>
            <a:ext cx="815975" cy="401638"/>
          </a:xfrm>
          <a:custGeom>
            <a:avLst/>
            <a:gdLst>
              <a:gd name="T0" fmla="*/ 514 w 514"/>
              <a:gd name="T1" fmla="*/ 250 h 253"/>
              <a:gd name="T2" fmla="*/ 514 w 514"/>
              <a:gd name="T3" fmla="*/ 0 h 253"/>
              <a:gd name="T4" fmla="*/ 0 w 514"/>
              <a:gd name="T5" fmla="*/ 0 h 253"/>
              <a:gd name="T6" fmla="*/ 0 w 514"/>
              <a:gd name="T7" fmla="*/ 253 h 253"/>
              <a:gd name="T8" fmla="*/ 514 w 514"/>
              <a:gd name="T9" fmla="*/ 253 h 253"/>
              <a:gd name="T10" fmla="*/ 514 w 514"/>
              <a:gd name="T11" fmla="*/ 253 h 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53">
                <a:moveTo>
                  <a:pt x="514" y="250"/>
                </a:moveTo>
                <a:lnTo>
                  <a:pt x="514" y="0"/>
                </a:lnTo>
                <a:lnTo>
                  <a:pt x="0" y="0"/>
                </a:lnTo>
                <a:lnTo>
                  <a:pt x="0" y="253"/>
                </a:lnTo>
                <a:lnTo>
                  <a:pt x="514" y="25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3631EAD0-7B28-2C48-B5EC-6B64545AC908}"/>
              </a:ext>
            </a:extLst>
          </p:cNvPr>
          <p:cNvSpPr>
            <a:spLocks/>
          </p:cNvSpPr>
          <p:nvPr/>
        </p:nvSpPr>
        <p:spPr bwMode="auto">
          <a:xfrm>
            <a:off x="7213927" y="4482915"/>
            <a:ext cx="814388" cy="395288"/>
          </a:xfrm>
          <a:custGeom>
            <a:avLst/>
            <a:gdLst>
              <a:gd name="T0" fmla="*/ 509 w 513"/>
              <a:gd name="T1" fmla="*/ 249 h 249"/>
              <a:gd name="T2" fmla="*/ 513 w 513"/>
              <a:gd name="T3" fmla="*/ 0 h 249"/>
              <a:gd name="T4" fmla="*/ 0 w 513"/>
              <a:gd name="T5" fmla="*/ 0 h 249"/>
              <a:gd name="T6" fmla="*/ 0 w 513"/>
              <a:gd name="T7" fmla="*/ 249 h 249"/>
              <a:gd name="T8" fmla="*/ 513 w 513"/>
              <a:gd name="T9" fmla="*/ 249 h 249"/>
              <a:gd name="T10" fmla="*/ 513 w 513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" h="249">
                <a:moveTo>
                  <a:pt x="509" y="249"/>
                </a:moveTo>
                <a:lnTo>
                  <a:pt x="513" y="0"/>
                </a:lnTo>
                <a:lnTo>
                  <a:pt x="0" y="0"/>
                </a:lnTo>
                <a:lnTo>
                  <a:pt x="0" y="249"/>
                </a:lnTo>
                <a:lnTo>
                  <a:pt x="513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2DED0325-83FA-BB4C-9D02-46B9C28D7CA8}"/>
              </a:ext>
            </a:extLst>
          </p:cNvPr>
          <p:cNvSpPr>
            <a:spLocks/>
          </p:cNvSpPr>
          <p:nvPr/>
        </p:nvSpPr>
        <p:spPr bwMode="auto">
          <a:xfrm>
            <a:off x="5710565" y="3679640"/>
            <a:ext cx="814388" cy="395288"/>
          </a:xfrm>
          <a:custGeom>
            <a:avLst/>
            <a:gdLst>
              <a:gd name="T0" fmla="*/ 510 w 513"/>
              <a:gd name="T1" fmla="*/ 249 h 249"/>
              <a:gd name="T2" fmla="*/ 513 w 513"/>
              <a:gd name="T3" fmla="*/ 0 h 249"/>
              <a:gd name="T4" fmla="*/ 0 w 513"/>
              <a:gd name="T5" fmla="*/ 0 h 249"/>
              <a:gd name="T6" fmla="*/ 0 w 513"/>
              <a:gd name="T7" fmla="*/ 249 h 249"/>
              <a:gd name="T8" fmla="*/ 513 w 513"/>
              <a:gd name="T9" fmla="*/ 249 h 249"/>
              <a:gd name="T10" fmla="*/ 513 w 513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" h="249">
                <a:moveTo>
                  <a:pt x="510" y="249"/>
                </a:moveTo>
                <a:lnTo>
                  <a:pt x="513" y="0"/>
                </a:lnTo>
                <a:lnTo>
                  <a:pt x="0" y="0"/>
                </a:lnTo>
                <a:lnTo>
                  <a:pt x="0" y="249"/>
                </a:lnTo>
                <a:lnTo>
                  <a:pt x="513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2264FC7F-A370-0746-97C1-CA60C8FB3EE5}"/>
              </a:ext>
            </a:extLst>
          </p:cNvPr>
          <p:cNvSpPr>
            <a:spLocks/>
          </p:cNvSpPr>
          <p:nvPr/>
        </p:nvSpPr>
        <p:spPr bwMode="auto">
          <a:xfrm>
            <a:off x="4815215" y="2919227"/>
            <a:ext cx="815975" cy="395288"/>
          </a:xfrm>
          <a:custGeom>
            <a:avLst/>
            <a:gdLst>
              <a:gd name="T0" fmla="*/ 514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34">
            <a:extLst>
              <a:ext uri="{FF2B5EF4-FFF2-40B4-BE49-F238E27FC236}">
                <a16:creationId xmlns:a16="http://schemas.microsoft.com/office/drawing/2014/main" id="{0B707955-F0D1-0241-A9EA-BF853AA565CC}"/>
              </a:ext>
            </a:extLst>
          </p:cNvPr>
          <p:cNvSpPr>
            <a:spLocks/>
          </p:cNvSpPr>
          <p:nvPr/>
        </p:nvSpPr>
        <p:spPr bwMode="auto">
          <a:xfrm>
            <a:off x="6604327" y="2912877"/>
            <a:ext cx="822325" cy="401638"/>
          </a:xfrm>
          <a:custGeom>
            <a:avLst/>
            <a:gdLst>
              <a:gd name="T0" fmla="*/ 514 w 518"/>
              <a:gd name="T1" fmla="*/ 253 h 253"/>
              <a:gd name="T2" fmla="*/ 518 w 518"/>
              <a:gd name="T3" fmla="*/ 0 h 253"/>
              <a:gd name="T4" fmla="*/ 0 w 518"/>
              <a:gd name="T5" fmla="*/ 0 h 253"/>
              <a:gd name="T6" fmla="*/ 0 w 518"/>
              <a:gd name="T7" fmla="*/ 253 h 253"/>
              <a:gd name="T8" fmla="*/ 518 w 518"/>
              <a:gd name="T9" fmla="*/ 253 h 253"/>
              <a:gd name="T10" fmla="*/ 518 w 518"/>
              <a:gd name="T11" fmla="*/ 253 h 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" h="253">
                <a:moveTo>
                  <a:pt x="514" y="253"/>
                </a:moveTo>
                <a:lnTo>
                  <a:pt x="518" y="0"/>
                </a:lnTo>
                <a:lnTo>
                  <a:pt x="0" y="0"/>
                </a:lnTo>
                <a:lnTo>
                  <a:pt x="0" y="253"/>
                </a:lnTo>
                <a:lnTo>
                  <a:pt x="518" y="25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35">
            <a:extLst>
              <a:ext uri="{FF2B5EF4-FFF2-40B4-BE49-F238E27FC236}">
                <a16:creationId xmlns:a16="http://schemas.microsoft.com/office/drawing/2014/main" id="{C3B09C67-0872-0649-9D12-E7C665AF1109}"/>
              </a:ext>
            </a:extLst>
          </p:cNvPr>
          <p:cNvSpPr>
            <a:spLocks/>
          </p:cNvSpPr>
          <p:nvPr/>
        </p:nvSpPr>
        <p:spPr bwMode="auto">
          <a:xfrm>
            <a:off x="7261552" y="2165164"/>
            <a:ext cx="815975" cy="395288"/>
          </a:xfrm>
          <a:custGeom>
            <a:avLst/>
            <a:gdLst>
              <a:gd name="T0" fmla="*/ 514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23C90B6E-77D4-1D4F-AD78-0B63F5AB8161}"/>
              </a:ext>
            </a:extLst>
          </p:cNvPr>
          <p:cNvSpPr>
            <a:spLocks/>
          </p:cNvSpPr>
          <p:nvPr/>
        </p:nvSpPr>
        <p:spPr bwMode="auto">
          <a:xfrm>
            <a:off x="6239202" y="2165164"/>
            <a:ext cx="815975" cy="395288"/>
          </a:xfrm>
          <a:custGeom>
            <a:avLst/>
            <a:gdLst>
              <a:gd name="T0" fmla="*/ 514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934A1A4E-F464-7043-B6DF-F48CF53E0416}"/>
              </a:ext>
            </a:extLst>
          </p:cNvPr>
          <p:cNvSpPr>
            <a:spLocks/>
          </p:cNvSpPr>
          <p:nvPr/>
        </p:nvSpPr>
        <p:spPr bwMode="auto">
          <a:xfrm>
            <a:off x="5223202" y="2165164"/>
            <a:ext cx="815975" cy="395288"/>
          </a:xfrm>
          <a:custGeom>
            <a:avLst/>
            <a:gdLst>
              <a:gd name="T0" fmla="*/ 510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0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38">
            <a:extLst>
              <a:ext uri="{FF2B5EF4-FFF2-40B4-BE49-F238E27FC236}">
                <a16:creationId xmlns:a16="http://schemas.microsoft.com/office/drawing/2014/main" id="{EB4B1933-FBB5-F64D-A3FE-9537DDE451F9}"/>
              </a:ext>
            </a:extLst>
          </p:cNvPr>
          <p:cNvSpPr>
            <a:spLocks/>
          </p:cNvSpPr>
          <p:nvPr/>
        </p:nvSpPr>
        <p:spPr bwMode="auto">
          <a:xfrm>
            <a:off x="4200852" y="2165164"/>
            <a:ext cx="815975" cy="395288"/>
          </a:xfrm>
          <a:custGeom>
            <a:avLst/>
            <a:gdLst>
              <a:gd name="T0" fmla="*/ 514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1DBE9CD-F63C-CD40-A0A0-1DE4A8C5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964" y="216516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AD9483-773C-5442-A27E-BCDBE308A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964" y="214770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EFFEF301-3584-3B4E-A2D4-87535475A9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1251" y="256045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E801F5E8-0F4A-BB4C-9AA8-7829E2F5A8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66115" y="256045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6BE8F6C2-0A0B-494A-B53D-0CA12442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32" y="2255652"/>
            <a:ext cx="3441538" cy="2581153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50DA5696-CE48-1043-B0F4-4AEF18A8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827" y="145952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HTTP: Persistence, Cookies, and Caching 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4.2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3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011DAC6C-C26F-2343-A86E-7363321E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C67270C-E92C-BD4E-8102-43ECE2120B4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B396275D-0D2D-314B-934C-59C96C4F3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details about HTTP</a:t>
            </a:r>
          </a:p>
        </p:txBody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82CDE358-252C-F64E-ABB6-C2C2A4E9D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Persistent vs. Nonpersistent HTTP connections</a:t>
            </a:r>
          </a:p>
          <a:p>
            <a:r>
              <a:rPr lang="en-US" altLang="en-US" dirty="0"/>
              <a:t>Cookies (User-server state)</a:t>
            </a:r>
          </a:p>
          <a:p>
            <a:r>
              <a:rPr lang="en-US" altLang="en-US" dirty="0"/>
              <a:t>Web caches</a:t>
            </a:r>
          </a:p>
        </p:txBody>
      </p:sp>
    </p:spTree>
    <p:extLst>
      <p:ext uri="{BB962C8B-B14F-4D97-AF65-F5344CB8AC3E}">
        <p14:creationId xmlns:p14="http://schemas.microsoft.com/office/powerpoint/2010/main" val="60231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CDA4-D2D0-2A40-80C9-6B2CA4C5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Non/Persistent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91542-F50D-904B-95FC-E2C560604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4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>
            <a:extLst>
              <a:ext uri="{FF2B5EF4-FFF2-40B4-BE49-F238E27FC236}">
                <a16:creationId xmlns:a16="http://schemas.microsoft.com/office/drawing/2014/main" id="{FDED9C47-8E8B-BF46-AAAB-A103601B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7BE803-C63F-F742-82B7-9B60F70C4D9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B750C025-660E-144F-9B08-515B18BCA5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Non-persistent HTTP</a:t>
            </a:r>
          </a:p>
          <a:p>
            <a:r>
              <a:rPr lang="en-US" altLang="en-US" dirty="0"/>
              <a:t>At most one object is sent over a TCP connection.</a:t>
            </a:r>
          </a:p>
          <a:p>
            <a:endParaRPr lang="en-US" altLang="en-US" dirty="0"/>
          </a:p>
          <a:p>
            <a:r>
              <a:rPr lang="en-US" altLang="en-US" dirty="0"/>
              <a:t>HTTP/1.0 uses </a:t>
            </a:r>
            <a:r>
              <a:rPr lang="en-US" altLang="en-US" dirty="0" err="1"/>
              <a:t>nonpersistent</a:t>
            </a:r>
            <a:r>
              <a:rPr lang="en-US" altLang="en-US" dirty="0"/>
              <a:t> HTTP</a:t>
            </a:r>
          </a:p>
        </p:txBody>
      </p:sp>
      <p:sp>
        <p:nvSpPr>
          <p:cNvPr id="261124" name="Rectangle 4">
            <a:extLst>
              <a:ext uri="{FF2B5EF4-FFF2-40B4-BE49-F238E27FC236}">
                <a16:creationId xmlns:a16="http://schemas.microsoft.com/office/drawing/2014/main" id="{3CD6232D-04B9-2842-9593-8AE7399491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Persistent HTTP</a:t>
            </a:r>
          </a:p>
          <a:p>
            <a:r>
              <a:rPr lang="en-US" altLang="en-US" dirty="0"/>
              <a:t>Multiple objects can be sent over single TCP connection between client and server.</a:t>
            </a:r>
          </a:p>
          <a:p>
            <a:endParaRPr lang="en-US" altLang="en-US" dirty="0"/>
          </a:p>
          <a:p>
            <a:r>
              <a:rPr lang="en-US" altLang="en-US" dirty="0"/>
              <a:t>HTTP/1.1 uses persistent connections in default mode</a:t>
            </a:r>
          </a:p>
        </p:txBody>
      </p:sp>
      <p:sp>
        <p:nvSpPr>
          <p:cNvPr id="43014" name="Text Box 5">
            <a:extLst>
              <a:ext uri="{FF2B5EF4-FFF2-40B4-BE49-F238E27FC236}">
                <a16:creationId xmlns:a16="http://schemas.microsoft.com/office/drawing/2014/main" id="{FA05ED19-9112-2E4C-8E35-B14151CD3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16" y="5469077"/>
            <a:ext cx="101685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2000" dirty="0">
                <a:latin typeface="Helvetica" pitchFamily="2" charset="0"/>
              </a:rPr>
              <a:t>TCP is a kind of reliable communication service provided by the transport layer. It requires the connection to be “set up” before data communication.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7132B4-8F24-774E-BEE1-BE030B37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uiExpand="1" build="p"/>
      <p:bldP spid="26112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>
            <a:extLst>
              <a:ext uri="{FF2B5EF4-FFF2-40B4-BE49-F238E27FC236}">
                <a16:creationId xmlns:a16="http://schemas.microsoft.com/office/drawing/2014/main" id="{AAD2F0AD-3EEF-DB43-B266-79A37407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A7341B5-A5B7-064D-807E-3102247472E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35" name="Line 2">
            <a:extLst>
              <a:ext uri="{FF2B5EF4-FFF2-40B4-BE49-F238E27FC236}">
                <a16:creationId xmlns:a16="http://schemas.microsoft.com/office/drawing/2014/main" id="{537D3986-8904-884D-9127-817FA5D41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8717" y="2095500"/>
            <a:ext cx="0" cy="44958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ABD22D0-4E94-7D46-9A53-4125D8D0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593" y="6019801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C999FB97-5526-2B43-B159-D69C237EA1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3064" y="2914651"/>
            <a:ext cx="2609031" cy="2200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en-US" sz="2400" dirty="0"/>
              <a:t>Suppose user visits a page with text and 10 images.</a:t>
            </a:r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8FCB7AED-51B0-234E-9DA2-B81F2D8EC4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139692" y="2095500"/>
            <a:ext cx="394335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1a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  <a:r>
              <a:rPr lang="en-US" altLang="en-US" sz="1800" dirty="0"/>
              <a:t> HTTP client initiates TCP connection to HTTP server</a:t>
            </a:r>
            <a:endParaRPr lang="en-US" altLang="en-US" sz="2000" dirty="0"/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76CE8614-1C7A-5E4B-8EC7-A5A4151E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317" y="3829051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2.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client sends HTTP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request message</a:t>
            </a:r>
          </a:p>
        </p:txBody>
      </p:sp>
      <p:sp>
        <p:nvSpPr>
          <p:cNvPr id="44041" name="Rectangle 8">
            <a:extLst>
              <a:ext uri="{FF2B5EF4-FFF2-40B4-BE49-F238E27FC236}">
                <a16:creationId xmlns:a16="http://schemas.microsoft.com/office/drawing/2014/main" id="{5B56345B-8CC5-4C44-9ABF-EFA1844B3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017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1b.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at host “accepts” connection, notifying client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44042" name="Rectangle 9">
            <a:extLst>
              <a:ext uri="{FF2B5EF4-FFF2-40B4-BE49-F238E27FC236}">
                <a16:creationId xmlns:a16="http://schemas.microsoft.com/office/drawing/2014/main" id="{1CD914E7-AFB8-B14F-955B-31F94D8D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867" y="4381501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3.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receives request message, replies with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response message</a:t>
            </a:r>
            <a:r>
              <a:rPr lang="en-US" altLang="en-US" sz="1800" dirty="0">
                <a:latin typeface="Helvetica" pitchFamily="2" charset="0"/>
              </a:rPr>
              <a:t> containing requested object</a:t>
            </a:r>
          </a:p>
        </p:txBody>
      </p:sp>
      <p:sp>
        <p:nvSpPr>
          <p:cNvPr id="44043" name="Line 10">
            <a:extLst>
              <a:ext uri="{FF2B5EF4-FFF2-40B4-BE49-F238E27FC236}">
                <a16:creationId xmlns:a16="http://schemas.microsoft.com/office/drawing/2014/main" id="{CDEE7889-9584-5C4B-A86A-BC44E187A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593" y="26479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1">
            <a:extLst>
              <a:ext uri="{FF2B5EF4-FFF2-40B4-BE49-F238E27FC236}">
                <a16:creationId xmlns:a16="http://schemas.microsoft.com/office/drawing/2014/main" id="{4961EE75-BA45-EC4E-B7E3-7A541C64D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193" y="45910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2">
            <a:extLst>
              <a:ext uri="{FF2B5EF4-FFF2-40B4-BE49-F238E27FC236}">
                <a16:creationId xmlns:a16="http://schemas.microsoft.com/office/drawing/2014/main" id="{835F3C37-12BB-E043-9D7D-1D4AEE631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293" y="51244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3">
            <a:extLst>
              <a:ext uri="{FF2B5EF4-FFF2-40B4-BE49-F238E27FC236}">
                <a16:creationId xmlns:a16="http://schemas.microsoft.com/office/drawing/2014/main" id="{A8CD67B9-BC2C-DF4E-B1FC-B03E275C2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182" y="5942013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4047" name="Line 14">
            <a:extLst>
              <a:ext uri="{FF2B5EF4-FFF2-40B4-BE49-F238E27FC236}">
                <a16:creationId xmlns:a16="http://schemas.microsoft.com/office/drawing/2014/main" id="{34E7289F-C61B-4E43-A43C-61ACBF701B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2018" y="316230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DD85D464-DB0E-A24B-B5FF-145C0D1D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CB906B-08E7-D346-A51E-441A225B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5435CC-B022-0F45-9977-82C532AA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Non-persistent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  <p:bldP spid="44041" grpId="0"/>
      <p:bldP spid="44042" grpId="0"/>
      <p:bldP spid="44043" grpId="0" animBg="1"/>
      <p:bldP spid="44044" grpId="0" animBg="1"/>
      <p:bldP spid="44045" grpId="0" animBg="1"/>
      <p:bldP spid="440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>
            <a:extLst>
              <a:ext uri="{FF2B5EF4-FFF2-40B4-BE49-F238E27FC236}">
                <a16:creationId xmlns:a16="http://schemas.microsoft.com/office/drawing/2014/main" id="{566C2AFC-EF98-0F43-87EA-8D7B5C0D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1A60ADC-1D8A-174D-97E2-EBE5DE902D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EE5797F-11D3-8447-8EAA-AD9C67D547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25306" y="3154929"/>
            <a:ext cx="38100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5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  <a:r>
              <a:rPr lang="en-US" altLang="en-US" sz="1800" dirty="0"/>
              <a:t> HTTP client receives response message containing html file, displays html.  Parsing html file, finds 10 referenced jpeg  objects</a:t>
            </a:r>
            <a:endParaRPr lang="en-US" altLang="en-US" sz="2000" dirty="0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6108E5C3-EBBD-DA43-9B83-C92D9BA3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781" y="4675753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6.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Steps 1-5 repeated for each of 10 jpeg objects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595BAF23-9904-9E49-A7E6-8AC0ED6D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06" y="2599304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4.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closes TCP connection. 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6CA5D476-F448-2F4A-BC79-D2F785F5B8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855" y="1690688"/>
            <a:ext cx="23477" cy="350735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A7A663AE-EB0E-DD42-A842-92683326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731" y="4626542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5065" name="Text Box 8">
            <a:extLst>
              <a:ext uri="{FF2B5EF4-FFF2-40B4-BE49-F238E27FC236}">
                <a16:creationId xmlns:a16="http://schemas.microsoft.com/office/drawing/2014/main" id="{EB78AA01-393F-344F-8D5C-10A8BA3C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660" y="4490016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5066" name="Line 9">
            <a:extLst>
              <a:ext uri="{FF2B5EF4-FFF2-40B4-BE49-F238E27FC236}">
                <a16:creationId xmlns:a16="http://schemas.microsoft.com/office/drawing/2014/main" id="{45B190A7-6F69-5B4C-9677-8AB932C25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2307" y="2556442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390D0-567E-5F40-95E2-E50B1F7B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Non-persistent HTTP (contd.)</a:t>
            </a:r>
            <a:endParaRPr lang="en-US" dirty="0"/>
          </a:p>
        </p:txBody>
      </p:sp>
      <p:pic>
        <p:nvPicPr>
          <p:cNvPr id="15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AC440A1C-394B-D640-8025-7A0576677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3DBB2B-96E5-D14F-80DD-A1E58566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  <p:bldP spid="45061" grpId="0"/>
      <p:bldP spid="45062" grpId="0"/>
      <p:bldP spid="450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>
            <a:extLst>
              <a:ext uri="{FF2B5EF4-FFF2-40B4-BE49-F238E27FC236}">
                <a16:creationId xmlns:a16="http://schemas.microsoft.com/office/drawing/2014/main" id="{3FFE314F-1E13-A343-AC49-940FC53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95410C6-6C78-0847-9E73-8879DD7A0C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5F5328C-8194-8F42-8B70-6BB4F03AB8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255" y="1617662"/>
            <a:ext cx="5278142" cy="492125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Round Trip Time (RTT):</a:t>
            </a:r>
            <a:r>
              <a:rPr lang="en-US" altLang="en-US" sz="2400" dirty="0"/>
              <a:t> time to send a packet from client to server and back.</a:t>
            </a:r>
          </a:p>
          <a:p>
            <a:r>
              <a:rPr lang="en-US" altLang="en-US" sz="2400" dirty="0"/>
              <a:t>Sum of propagation, transmission, and queueing delays along both directions.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Response time:</a:t>
            </a:r>
          </a:p>
          <a:p>
            <a:r>
              <a:rPr lang="en-US" altLang="en-US" sz="2400" dirty="0"/>
              <a:t>One RTT to initiate TCP connection</a:t>
            </a:r>
          </a:p>
          <a:p>
            <a:r>
              <a:rPr lang="en-US" altLang="en-US" sz="2400" dirty="0"/>
              <a:t>One RTT for HTTP request and first few bytes of HTTP response to return</a:t>
            </a:r>
          </a:p>
          <a:p>
            <a:r>
              <a:rPr lang="en-US" altLang="en-US" sz="2400" dirty="0"/>
              <a:t>File transmission time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total = 2RTT + file transmission time</a:t>
            </a:r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grpSp>
        <p:nvGrpSpPr>
          <p:cNvPr id="46085" name="Group 4">
            <a:extLst>
              <a:ext uri="{FF2B5EF4-FFF2-40B4-BE49-F238E27FC236}">
                <a16:creationId xmlns:a16="http://schemas.microsoft.com/office/drawing/2014/main" id="{3CDC8A3C-0160-8944-9AF4-9662699CBDD8}"/>
              </a:ext>
            </a:extLst>
          </p:cNvPr>
          <p:cNvGrpSpPr>
            <a:grpSpLocks/>
          </p:cNvGrpSpPr>
          <p:nvPr/>
        </p:nvGrpSpPr>
        <p:grpSpPr bwMode="auto">
          <a:xfrm>
            <a:off x="6108702" y="1888440"/>
            <a:ext cx="4294188" cy="4414838"/>
            <a:chOff x="2888" y="794"/>
            <a:chExt cx="2705" cy="2781"/>
          </a:xfrm>
        </p:grpSpPr>
        <p:graphicFrame>
          <p:nvGraphicFramePr>
            <p:cNvPr id="46086" name="Object 1024">
              <a:extLst>
                <a:ext uri="{FF2B5EF4-FFF2-40B4-BE49-F238E27FC236}">
                  <a16:creationId xmlns:a16="http://schemas.microsoft.com/office/drawing/2014/main" id="{CEB8EF38-B7C0-B64E-9964-44C646E711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7" y="1049"/>
            <a:ext cx="4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42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46086" name="Object 1024">
                          <a:extLst>
                            <a:ext uri="{FF2B5EF4-FFF2-40B4-BE49-F238E27FC236}">
                              <a16:creationId xmlns:a16="http://schemas.microsoft.com/office/drawing/2014/main" id="{CEB8EF38-B7C0-B64E-9964-44C646E711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1049"/>
                          <a:ext cx="47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087" name="Group 6">
              <a:extLst>
                <a:ext uri="{FF2B5EF4-FFF2-40B4-BE49-F238E27FC236}">
                  <a16:creationId xmlns:a16="http://schemas.microsoft.com/office/drawing/2014/main" id="{CC35C015-6ABC-774D-AE66-1D9649195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46108" name="AutoShape 7">
                <a:extLst>
                  <a:ext uri="{FF2B5EF4-FFF2-40B4-BE49-F238E27FC236}">
                    <a16:creationId xmlns:a16="http://schemas.microsoft.com/office/drawing/2014/main" id="{79FC144E-018F-4948-8624-63C1FD4AA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09" name="Rectangle 8">
                <a:extLst>
                  <a:ext uri="{FF2B5EF4-FFF2-40B4-BE49-F238E27FC236}">
                    <a16:creationId xmlns:a16="http://schemas.microsoft.com/office/drawing/2014/main" id="{9158C9AF-6980-F244-AACA-F6404B6B1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0" name="Rectangle 9">
                <a:extLst>
                  <a:ext uri="{FF2B5EF4-FFF2-40B4-BE49-F238E27FC236}">
                    <a16:creationId xmlns:a16="http://schemas.microsoft.com/office/drawing/2014/main" id="{0756AB32-7A22-3143-8C9A-48A861475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1" name="AutoShape 10">
                <a:extLst>
                  <a:ext uri="{FF2B5EF4-FFF2-40B4-BE49-F238E27FC236}">
                    <a16:creationId xmlns:a16="http://schemas.microsoft.com/office/drawing/2014/main" id="{54BC26CE-B744-5741-94B9-AEF2F0A6B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2" name="Line 11">
                <a:extLst>
                  <a:ext uri="{FF2B5EF4-FFF2-40B4-BE49-F238E27FC236}">
                    <a16:creationId xmlns:a16="http://schemas.microsoft.com/office/drawing/2014/main" id="{EF33307F-0327-8F4C-B47E-EBAA3D8BB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3" name="Line 12">
                <a:extLst>
                  <a:ext uri="{FF2B5EF4-FFF2-40B4-BE49-F238E27FC236}">
                    <a16:creationId xmlns:a16="http://schemas.microsoft.com/office/drawing/2014/main" id="{BBAF45C0-ACA8-CB42-83BC-8343C00DB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Rectangle 13">
                <a:extLst>
                  <a:ext uri="{FF2B5EF4-FFF2-40B4-BE49-F238E27FC236}">
                    <a16:creationId xmlns:a16="http://schemas.microsoft.com/office/drawing/2014/main" id="{2BF30C2A-4CEC-CC43-9871-D94446293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5" name="Rectangle 14">
                <a:extLst>
                  <a:ext uri="{FF2B5EF4-FFF2-40B4-BE49-F238E27FC236}">
                    <a16:creationId xmlns:a16="http://schemas.microsoft.com/office/drawing/2014/main" id="{9C1E9D7D-0643-0845-BD65-BB06FB8F1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46088" name="Line 15">
              <a:extLst>
                <a:ext uri="{FF2B5EF4-FFF2-40B4-BE49-F238E27FC236}">
                  <a16:creationId xmlns:a16="http://schemas.microsoft.com/office/drawing/2014/main" id="{97BCB764-ECA3-BE41-96E5-C33612660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569"/>
              <a:ext cx="0" cy="17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16">
              <a:extLst>
                <a:ext uri="{FF2B5EF4-FFF2-40B4-BE49-F238E27FC236}">
                  <a16:creationId xmlns:a16="http://schemas.microsoft.com/office/drawing/2014/main" id="{288E2D99-CC99-7343-87F3-8515130E6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1565"/>
              <a:ext cx="0" cy="1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Line 17">
              <a:extLst>
                <a:ext uri="{FF2B5EF4-FFF2-40B4-BE49-F238E27FC236}">
                  <a16:creationId xmlns:a16="http://schemas.microsoft.com/office/drawing/2014/main" id="{4ECC0411-D974-174C-94B5-3F616A5F3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1715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8">
              <a:extLst>
                <a:ext uri="{FF2B5EF4-FFF2-40B4-BE49-F238E27FC236}">
                  <a16:creationId xmlns:a16="http://schemas.microsoft.com/office/drawing/2014/main" id="{A870C6C4-6259-684C-BBA8-3D665297C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6" y="1991"/>
              <a:ext cx="105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19">
              <a:extLst>
                <a:ext uri="{FF2B5EF4-FFF2-40B4-BE49-F238E27FC236}">
                  <a16:creationId xmlns:a16="http://schemas.microsoft.com/office/drawing/2014/main" id="{D0811C90-EE02-C748-91F1-B980E8695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311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20">
              <a:extLst>
                <a:ext uri="{FF2B5EF4-FFF2-40B4-BE49-F238E27FC236}">
                  <a16:creationId xmlns:a16="http://schemas.microsoft.com/office/drawing/2014/main" id="{8C983DFD-444C-EA47-9692-76F441001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1" y="2615"/>
              <a:ext cx="1054" cy="23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AutoShape 21">
              <a:extLst>
                <a:ext uri="{FF2B5EF4-FFF2-40B4-BE49-F238E27FC236}">
                  <a16:creationId xmlns:a16="http://schemas.microsoft.com/office/drawing/2014/main" id="{2316CD10-B923-144A-B081-D4F360607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2562"/>
              <a:ext cx="47" cy="115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095" name="Text Box 22">
              <a:extLst>
                <a:ext uri="{FF2B5EF4-FFF2-40B4-BE49-F238E27FC236}">
                  <a16:creationId xmlns:a16="http://schemas.microsoft.com/office/drawing/2014/main" id="{99665E39-BF18-8C45-9C13-D1242BE31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2369"/>
              <a:ext cx="6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transmit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</p:txBody>
        </p:sp>
        <p:sp>
          <p:nvSpPr>
            <p:cNvPr id="46096" name="Line 23">
              <a:extLst>
                <a:ext uri="{FF2B5EF4-FFF2-40B4-BE49-F238E27FC236}">
                  <a16:creationId xmlns:a16="http://schemas.microsoft.com/office/drawing/2014/main" id="{CD5D1BDF-3AD8-AF45-AEED-DC8B9D310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99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Text Box 24">
              <a:extLst>
                <a:ext uri="{FF2B5EF4-FFF2-40B4-BE49-F238E27FC236}">
                  <a16:creationId xmlns:a16="http://schemas.microsoft.com/office/drawing/2014/main" id="{0021F8C2-B272-DC4D-91EE-C8C93BD6F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516"/>
              <a:ext cx="78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initiate TCP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connection</a:t>
              </a:r>
            </a:p>
          </p:txBody>
        </p:sp>
        <p:sp>
          <p:nvSpPr>
            <p:cNvPr id="46098" name="AutoShape 25">
              <a:extLst>
                <a:ext uri="{FF2B5EF4-FFF2-40B4-BE49-F238E27FC236}">
                  <a16:creationId xmlns:a16="http://schemas.microsoft.com/office/drawing/2014/main" id="{EAD779ED-ABE4-E546-ACEA-4A1B82BF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731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099" name="Text Box 26">
              <a:extLst>
                <a:ext uri="{FF2B5EF4-FFF2-40B4-BE49-F238E27FC236}">
                  <a16:creationId xmlns:a16="http://schemas.microsoft.com/office/drawing/2014/main" id="{00AE2AF3-ACB7-F74E-88FC-EBF678B64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862"/>
              <a:ext cx="3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RTT</a:t>
              </a:r>
            </a:p>
          </p:txBody>
        </p:sp>
        <p:sp>
          <p:nvSpPr>
            <p:cNvPr id="46100" name="Line 27">
              <a:extLst>
                <a:ext uri="{FF2B5EF4-FFF2-40B4-BE49-F238E27FC236}">
                  <a16:creationId xmlns:a16="http://schemas.microsoft.com/office/drawing/2014/main" id="{BD4A8958-33A1-124E-926B-9B9CAAF12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2269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Text Box 28">
              <a:extLst>
                <a:ext uri="{FF2B5EF4-FFF2-40B4-BE49-F238E27FC236}">
                  <a16:creationId xmlns:a16="http://schemas.microsoft.com/office/drawing/2014/main" id="{94EDE0C4-C432-184A-94A3-A44D68805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078"/>
              <a:ext cx="5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request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</p:txBody>
        </p:sp>
        <p:sp>
          <p:nvSpPr>
            <p:cNvPr id="46102" name="AutoShape 29">
              <a:extLst>
                <a:ext uri="{FF2B5EF4-FFF2-40B4-BE49-F238E27FC236}">
                  <a16:creationId xmlns:a16="http://schemas.microsoft.com/office/drawing/2014/main" id="{8B4E5402-2FB0-CF48-BCD4-848EF8ABE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304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103" name="Text Box 30">
              <a:extLst>
                <a:ext uri="{FF2B5EF4-FFF2-40B4-BE49-F238E27FC236}">
                  <a16:creationId xmlns:a16="http://schemas.microsoft.com/office/drawing/2014/main" id="{BAB62C53-0E2A-A247-8946-F72F5EBEF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" y="2443"/>
              <a:ext cx="3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RTT</a:t>
              </a:r>
            </a:p>
          </p:txBody>
        </p:sp>
        <p:sp>
          <p:nvSpPr>
            <p:cNvPr id="46104" name="Line 31">
              <a:extLst>
                <a:ext uri="{FF2B5EF4-FFF2-40B4-BE49-F238E27FC236}">
                  <a16:creationId xmlns:a16="http://schemas.microsoft.com/office/drawing/2014/main" id="{8B7755CA-7EF2-9D43-AA59-F61AEB10E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892"/>
              <a:ext cx="2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Text Box 32">
              <a:extLst>
                <a:ext uri="{FF2B5EF4-FFF2-40B4-BE49-F238E27FC236}">
                  <a16:creationId xmlns:a16="http://schemas.microsoft.com/office/drawing/2014/main" id="{B80F3AD9-1A57-1541-A1F7-B7B8E8901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6" y="2794"/>
              <a:ext cx="6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received</a:t>
              </a:r>
            </a:p>
          </p:txBody>
        </p:sp>
        <p:sp>
          <p:nvSpPr>
            <p:cNvPr id="46106" name="Text Box 33">
              <a:extLst>
                <a:ext uri="{FF2B5EF4-FFF2-40B4-BE49-F238E27FC236}">
                  <a16:creationId xmlns:a16="http://schemas.microsoft.com/office/drawing/2014/main" id="{75F45B28-73FB-4B46-9CD4-B8206A9DA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3362"/>
              <a:ext cx="3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46107" name="Text Box 34">
              <a:extLst>
                <a:ext uri="{FF2B5EF4-FFF2-40B4-BE49-F238E27FC236}">
                  <a16:creationId xmlns:a16="http://schemas.microsoft.com/office/drawing/2014/main" id="{05ADA633-512F-7B4C-86EF-DB420C6CF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3351"/>
              <a:ext cx="3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81AD0ED-C1B5-5A4B-9DFA-5FA54B92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Non-Persistent HTTP’s 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9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>
            <a:extLst>
              <a:ext uri="{FF2B5EF4-FFF2-40B4-BE49-F238E27FC236}">
                <a16:creationId xmlns:a16="http://schemas.microsoft.com/office/drawing/2014/main" id="{566C2AFC-EF98-0F43-87EA-8D7B5C0D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1A60ADC-1D8A-174D-97E2-EBE5DE902D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EE5797F-11D3-8447-8EAA-AD9C67D547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25306" y="3154929"/>
            <a:ext cx="38100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5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  <a:r>
              <a:rPr lang="en-US" altLang="en-US" sz="1800" dirty="0"/>
              <a:t> HTTP client receives response message containing html file, displays html.  Parsing html file, finds 10 referenced jpeg  objects</a:t>
            </a:r>
            <a:endParaRPr lang="en-US" altLang="en-US" sz="2000" dirty="0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6108E5C3-EBBD-DA43-9B83-C92D9BA3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781" y="4675753"/>
            <a:ext cx="642154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The 10 objects can be requested over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same</a:t>
            </a:r>
            <a:r>
              <a:rPr lang="en-US" altLang="en-US" dirty="0">
                <a:latin typeface="Helvetica" pitchFamily="2" charset="0"/>
              </a:rPr>
              <a:t> TCP connection.</a:t>
            </a: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i.e., save an RTT trying to open a new TCP connection per object.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595BAF23-9904-9E49-A7E6-8AC0ED6D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05" y="2599304"/>
            <a:ext cx="4695865" cy="115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4.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sends a response.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Server keeps the TCP connection alive.</a:t>
            </a: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6CA5D476-F448-2F4A-BC79-D2F785F5B8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855" y="1690688"/>
            <a:ext cx="23477" cy="350735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A7A663AE-EB0E-DD42-A842-92683326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731" y="4626542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5065" name="Text Box 8">
            <a:extLst>
              <a:ext uri="{FF2B5EF4-FFF2-40B4-BE49-F238E27FC236}">
                <a16:creationId xmlns:a16="http://schemas.microsoft.com/office/drawing/2014/main" id="{EB78AA01-393F-344F-8D5C-10A8BA3C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660" y="4490016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5066" name="Line 9">
            <a:extLst>
              <a:ext uri="{FF2B5EF4-FFF2-40B4-BE49-F238E27FC236}">
                <a16:creationId xmlns:a16="http://schemas.microsoft.com/office/drawing/2014/main" id="{45B190A7-6F69-5B4C-9677-8AB932C25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2307" y="2556442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390D0-567E-5F40-95E2-E50B1F7B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Persistent HTTP:</a:t>
            </a:r>
            <a:r>
              <a:rPr lang="en-US" altLang="en-US" dirty="0"/>
              <a:t> jumping to steps 4/5</a:t>
            </a:r>
            <a:endParaRPr lang="en-US" dirty="0"/>
          </a:p>
        </p:txBody>
      </p:sp>
      <p:pic>
        <p:nvPicPr>
          <p:cNvPr id="15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AC440A1C-394B-D640-8025-7A0576677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3DBB2B-96E5-D14F-80DD-A1E58566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>
            <a:extLst>
              <a:ext uri="{FF2B5EF4-FFF2-40B4-BE49-F238E27FC236}">
                <a16:creationId xmlns:a16="http://schemas.microsoft.com/office/drawing/2014/main" id="{CD9A387C-F812-ED48-8752-A76A9054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9984566-A3BE-AC45-9698-113480D94B5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8" name="Rectangle 1027">
            <a:extLst>
              <a:ext uri="{FF2B5EF4-FFF2-40B4-BE49-F238E27FC236}">
                <a16:creationId xmlns:a16="http://schemas.microsoft.com/office/drawing/2014/main" id="{0EA87870-DA46-6543-90C3-5D1F7D0A70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44675"/>
            <a:ext cx="105156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Non-persistent HTTP </a:t>
            </a:r>
            <a:r>
              <a:rPr lang="en-US" altLang="en-US" sz="3200" dirty="0"/>
              <a:t>requires at least 2 RTTs per object. </a:t>
            </a:r>
          </a:p>
          <a:p>
            <a:pPr lvl="1"/>
            <a:r>
              <a:rPr lang="en-US" altLang="en-US" sz="2800" dirty="0"/>
              <a:t>For each object: Open TCP connection; send HTTP request &amp; receive response</a:t>
            </a:r>
          </a:p>
          <a:p>
            <a:pPr>
              <a:buFont typeface="ZapfDingbats" pitchFamily="82" charset="2"/>
              <a:buNone/>
            </a:pPr>
            <a:endParaRPr lang="en-US" altLang="en-US" sz="3200" dirty="0">
              <a:solidFill>
                <a:srgbClr val="C0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Persistent  HTTP: </a:t>
            </a:r>
            <a:r>
              <a:rPr lang="en-US" altLang="en-US" sz="3200" dirty="0"/>
              <a:t>since server leaves connection open after sending response, subsequent HTTP messages  between same client/server sent over the open connection</a:t>
            </a:r>
          </a:p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	Save one RTT per object </a:t>
            </a:r>
            <a:r>
              <a:rPr lang="en-US" altLang="en-US" sz="3200" dirty="0"/>
              <a:t>relative to non-persistent HTTP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In both cases, browsers have a choice of opening multiple parallel connections.</a:t>
            </a:r>
          </a:p>
          <a:p>
            <a:endParaRPr lang="en-US" alt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242A1-054A-EA46-880A-276FA96E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Persistent vs. Non-persistent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1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C793-6C44-CA4A-90A6-D1E16A8F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HTTP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AEEA1-9468-DD4A-956E-31B641388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CAA6-8587-EC4B-A168-A0A65133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Humble origins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1DCB-1750-B949-97E5-F7191E04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60" y="1395663"/>
            <a:ext cx="3973423" cy="535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261B-FB3F-B04D-AF70-79A805C39EC4}"/>
              </a:ext>
            </a:extLst>
          </p:cNvPr>
          <p:cNvSpPr txBox="1"/>
          <p:nvPr/>
        </p:nvSpPr>
        <p:spPr>
          <a:xfrm>
            <a:off x="6599283" y="1690688"/>
            <a:ext cx="5462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Tim Berners-Lee: a way to manage and access documents at CERN research lab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Info containing links to other info, accessible remotely, through a standardized mechanism.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His boss is said to have written on his proposal: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“vague, but exciting”</a:t>
            </a:r>
          </a:p>
        </p:txBody>
      </p:sp>
    </p:spTree>
    <p:extLst>
      <p:ext uri="{BB962C8B-B14F-4D97-AF65-F5344CB8AC3E}">
        <p14:creationId xmlns:p14="http://schemas.microsoft.com/office/powerpoint/2010/main" val="34143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>
            <a:extLst>
              <a:ext uri="{FF2B5EF4-FFF2-40B4-BE49-F238E27FC236}">
                <a16:creationId xmlns:a16="http://schemas.microsoft.com/office/drawing/2014/main" id="{CDAC6252-59D0-814C-9180-36D42140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6EDEAD-0160-6643-A197-9107A3AB5C1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513E671B-622A-BB48-9B9F-86946A1C317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914525"/>
            <a:ext cx="8966812" cy="15144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dirty="0"/>
              <a:t>So far, HTTP is </a:t>
            </a:r>
            <a:r>
              <a:rPr lang="en-US" altLang="en-US" dirty="0">
                <a:solidFill>
                  <a:srgbClr val="C00000"/>
                </a:solidFill>
              </a:rPr>
              <a:t>“stateless”</a:t>
            </a:r>
          </a:p>
          <a:p>
            <a:r>
              <a:rPr lang="en-US" altLang="en-US" sz="2400" dirty="0"/>
              <a:t>The server maintains no memory about past client requests</a:t>
            </a:r>
          </a:p>
        </p:txBody>
      </p:sp>
      <p:sp>
        <p:nvSpPr>
          <p:cNvPr id="48133" name="Rectangle 11">
            <a:extLst>
              <a:ext uri="{FF2B5EF4-FFF2-40B4-BE49-F238E27FC236}">
                <a16:creationId xmlns:a16="http://schemas.microsoft.com/office/drawing/2014/main" id="{2B58B101-EB08-DA42-B4B7-389022849E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41375" y="3603624"/>
            <a:ext cx="8875501" cy="2641600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But </a:t>
            </a:r>
            <a:r>
              <a:rPr lang="en-US" altLang="en-US" dirty="0">
                <a:solidFill>
                  <a:srgbClr val="C00000"/>
                </a:solidFill>
              </a:rPr>
              <a:t>state, i.e., memory, about the user at the server </a:t>
            </a:r>
            <a:r>
              <a:rPr lang="en-US" altLang="en-US" dirty="0"/>
              <a:t>is very useful!</a:t>
            </a:r>
          </a:p>
          <a:p>
            <a:r>
              <a:rPr lang="en-US" altLang="en-US" sz="2400" dirty="0"/>
              <a:t>authorization</a:t>
            </a:r>
          </a:p>
          <a:p>
            <a:r>
              <a:rPr lang="en-US" altLang="en-US" sz="2400" dirty="0"/>
              <a:t>shopping carts</a:t>
            </a:r>
          </a:p>
          <a:p>
            <a:r>
              <a:rPr lang="en-US" altLang="en-US" sz="2400" dirty="0"/>
              <a:t>recommendations</a:t>
            </a:r>
          </a:p>
          <a:p>
            <a:r>
              <a:rPr lang="en-US" altLang="en-US" sz="2400" dirty="0"/>
              <a:t>In general, user session 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5538C-88E2-4A49-B9E3-59FCE8D5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HTTP: User data on servers?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>
            <a:extLst>
              <a:ext uri="{FF2B5EF4-FFF2-40B4-BE49-F238E27FC236}">
                <a16:creationId xmlns:a16="http://schemas.microsoft.com/office/drawing/2014/main" id="{9E20689F-3D50-3A4D-BBF0-37956FE7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765D27-8828-824E-89A7-1D515A3E1CF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84" name="Line 4">
            <a:extLst>
              <a:ext uri="{FF2B5EF4-FFF2-40B4-BE49-F238E27FC236}">
                <a16:creationId xmlns:a16="http://schemas.microsoft.com/office/drawing/2014/main" id="{2F4561EC-7180-C442-A87B-D15AE2BC7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1463" y="200818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85" name="Text Box 5">
            <a:extLst>
              <a:ext uri="{FF2B5EF4-FFF2-40B4-BE49-F238E27FC236}">
                <a16:creationId xmlns:a16="http://schemas.microsoft.com/office/drawing/2014/main" id="{7FCB9588-B38A-EA4F-AA70-BCC0B6F1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1423989"/>
            <a:ext cx="90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client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86" name="Text Box 6">
            <a:extLst>
              <a:ext uri="{FF2B5EF4-FFF2-40B4-BE49-F238E27FC236}">
                <a16:creationId xmlns:a16="http://schemas.microsoft.com/office/drawing/2014/main" id="{F5E0F167-8452-5F48-9190-74C25DE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1444626"/>
            <a:ext cx="104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49188" name="Text Box 8">
            <a:extLst>
              <a:ext uri="{FF2B5EF4-FFF2-40B4-BE49-F238E27FC236}">
                <a16:creationId xmlns:a16="http://schemas.microsoft.com/office/drawing/2014/main" id="{A62F7B23-AFF2-4F47-91F0-E01400FFD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1937885"/>
            <a:ext cx="26812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r>
              <a:rPr lang="en-US" altLang="en-US" sz="1800" dirty="0">
                <a:latin typeface="Helvetica" pitchFamily="2" charset="0"/>
              </a:rPr>
              <a:t> + </a:t>
            </a: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auth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189" name="Line 9">
            <a:extLst>
              <a:ext uri="{FF2B5EF4-FFF2-40B4-BE49-F238E27FC236}">
                <a16:creationId xmlns:a16="http://schemas.microsoft.com/office/drawing/2014/main" id="{B477D7CC-639B-404B-BBCA-3043B19803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0038" y="2455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91" name="Text Box 11">
            <a:extLst>
              <a:ext uri="{FF2B5EF4-FFF2-40B4-BE49-F238E27FC236}">
                <a16:creationId xmlns:a16="http://schemas.microsoft.com/office/drawing/2014/main" id="{549FE7CA-6693-724D-AC0D-F1A12480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2435226"/>
            <a:ext cx="2643188" cy="681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 +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Helvetica" pitchFamily="2" charset="0"/>
              </a:rPr>
              <a:t>Set-cookie: 1678 </a:t>
            </a:r>
          </a:p>
        </p:txBody>
      </p:sp>
      <p:sp>
        <p:nvSpPr>
          <p:cNvPr id="49192" name="Line 12">
            <a:extLst>
              <a:ext uri="{FF2B5EF4-FFF2-40B4-BE49-F238E27FC236}">
                <a16:creationId xmlns:a16="http://schemas.microsoft.com/office/drawing/2014/main" id="{534F17D4-6768-AB41-BEB4-964E354A1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88" y="3598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3" name="Group 13">
            <a:extLst>
              <a:ext uri="{FF2B5EF4-FFF2-40B4-BE49-F238E27FC236}">
                <a16:creationId xmlns:a16="http://schemas.microsoft.com/office/drawing/2014/main" id="{DE61FDBD-CF60-D841-A836-C06C90955D49}"/>
              </a:ext>
            </a:extLst>
          </p:cNvPr>
          <p:cNvGrpSpPr>
            <a:grpSpLocks/>
          </p:cNvGrpSpPr>
          <p:nvPr/>
        </p:nvGrpSpPr>
        <p:grpSpPr bwMode="auto">
          <a:xfrm>
            <a:off x="4362677" y="3359153"/>
            <a:ext cx="2681288" cy="677862"/>
            <a:chOff x="3124" y="2762"/>
            <a:chExt cx="1689" cy="427"/>
          </a:xfrm>
        </p:grpSpPr>
        <p:sp>
          <p:nvSpPr>
            <p:cNvPr id="49208" name="Rectangle 14">
              <a:extLst>
                <a:ext uri="{FF2B5EF4-FFF2-40B4-BE49-F238E27FC236}">
                  <a16:creationId xmlns:a16="http://schemas.microsoft.com/office/drawing/2014/main" id="{50CFDE8B-6C81-2141-95DF-D3011121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9" name="Text Box 15">
              <a:extLst>
                <a:ext uri="{FF2B5EF4-FFF2-40B4-BE49-F238E27FC236}">
                  <a16:creationId xmlns:a16="http://schemas.microsoft.com/office/drawing/2014/main" id="{032B95E7-E4B2-344D-A03F-BE29F230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4" name="Line 16">
            <a:extLst>
              <a:ext uri="{FF2B5EF4-FFF2-40B4-BE49-F238E27FC236}">
                <a16:creationId xmlns:a16="http://schemas.microsoft.com/office/drawing/2014/main" id="{241DB6EC-D029-CA49-96D0-0B12DD249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1463" y="408463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5" name="Group 17">
            <a:extLst>
              <a:ext uri="{FF2B5EF4-FFF2-40B4-BE49-F238E27FC236}">
                <a16:creationId xmlns:a16="http://schemas.microsoft.com/office/drawing/2014/main" id="{EB8A8696-A390-EF4A-B61B-86A484434C43}"/>
              </a:ext>
            </a:extLst>
          </p:cNvPr>
          <p:cNvGrpSpPr>
            <a:grpSpLocks/>
          </p:cNvGrpSpPr>
          <p:nvPr/>
        </p:nvGrpSpPr>
        <p:grpSpPr bwMode="auto">
          <a:xfrm>
            <a:off x="4297363" y="4116392"/>
            <a:ext cx="2767013" cy="646112"/>
            <a:chOff x="3268" y="2846"/>
            <a:chExt cx="1743" cy="407"/>
          </a:xfrm>
        </p:grpSpPr>
        <p:sp>
          <p:nvSpPr>
            <p:cNvPr id="49206" name="Rectangle 18">
              <a:extLst>
                <a:ext uri="{FF2B5EF4-FFF2-40B4-BE49-F238E27FC236}">
                  <a16:creationId xmlns:a16="http://schemas.microsoft.com/office/drawing/2014/main" id="{5C2EEB76-4EFD-984C-A952-34E4536C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7" name="Text Box 19">
              <a:extLst>
                <a:ext uri="{FF2B5EF4-FFF2-40B4-BE49-F238E27FC236}">
                  <a16:creationId xmlns:a16="http://schemas.microsoft.com/office/drawing/2014/main" id="{27F7DA55-5BE3-0B40-85A7-AD79335BC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Personalized</a:t>
              </a:r>
              <a:r>
                <a:rPr lang="en-US" altLang="en-US" sz="1800" dirty="0">
                  <a:latin typeface="Helvetica" pitchFamily="2" charset="0"/>
                </a:rPr>
                <a:t>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196" name="Line 20">
            <a:extLst>
              <a:ext uri="{FF2B5EF4-FFF2-40B4-BE49-F238E27FC236}">
                <a16:creationId xmlns:a16="http://schemas.microsoft.com/office/drawing/2014/main" id="{D0338C49-87CB-3B4D-A947-E4B09DE27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50847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7" name="Group 21">
            <a:extLst>
              <a:ext uri="{FF2B5EF4-FFF2-40B4-BE49-F238E27FC236}">
                <a16:creationId xmlns:a16="http://schemas.microsoft.com/office/drawing/2014/main" id="{FF23E2D0-54A7-8B43-A58D-E7849FD52DFB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4906964"/>
            <a:ext cx="2681288" cy="677862"/>
            <a:chOff x="3124" y="2762"/>
            <a:chExt cx="1689" cy="427"/>
          </a:xfrm>
        </p:grpSpPr>
        <p:sp>
          <p:nvSpPr>
            <p:cNvPr id="49204" name="Rectangle 22">
              <a:extLst>
                <a:ext uri="{FF2B5EF4-FFF2-40B4-BE49-F238E27FC236}">
                  <a16:creationId xmlns:a16="http://schemas.microsoft.com/office/drawing/2014/main" id="{F85098E8-7FC5-A240-989F-5DCA2E2A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5" name="Text Box 23">
              <a:extLst>
                <a:ext uri="{FF2B5EF4-FFF2-40B4-BE49-F238E27FC236}">
                  <a16:creationId xmlns:a16="http://schemas.microsoft.com/office/drawing/2014/main" id="{20FF12FD-0900-D644-942B-86FC6FFD3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8" name="Line 24">
            <a:extLst>
              <a:ext uri="{FF2B5EF4-FFF2-40B4-BE49-F238E27FC236}">
                <a16:creationId xmlns:a16="http://schemas.microsoft.com/office/drawing/2014/main" id="{C73C16EC-EA9C-4145-BE1D-215F4993D3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0988" y="5580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9" name="Group 25">
            <a:extLst>
              <a:ext uri="{FF2B5EF4-FFF2-40B4-BE49-F238E27FC236}">
                <a16:creationId xmlns:a16="http://schemas.microsoft.com/office/drawing/2014/main" id="{4BBF421F-ACE1-3A4C-89FA-4DC2DA90BFCF}"/>
              </a:ext>
            </a:extLst>
          </p:cNvPr>
          <p:cNvGrpSpPr>
            <a:grpSpLocks/>
          </p:cNvGrpSpPr>
          <p:nvPr/>
        </p:nvGrpSpPr>
        <p:grpSpPr bwMode="auto">
          <a:xfrm>
            <a:off x="4306888" y="5611817"/>
            <a:ext cx="2767013" cy="646112"/>
            <a:chOff x="3268" y="2846"/>
            <a:chExt cx="1743" cy="407"/>
          </a:xfrm>
        </p:grpSpPr>
        <p:sp>
          <p:nvSpPr>
            <p:cNvPr id="49202" name="Rectangle 26">
              <a:extLst>
                <a:ext uri="{FF2B5EF4-FFF2-40B4-BE49-F238E27FC236}">
                  <a16:creationId xmlns:a16="http://schemas.microsoft.com/office/drawing/2014/main" id="{4CC456D9-52B2-7540-8839-75BED414A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3" name="Text Box 27">
              <a:extLst>
                <a:ext uri="{FF2B5EF4-FFF2-40B4-BE49-F238E27FC236}">
                  <a16:creationId xmlns:a16="http://schemas.microsoft.com/office/drawing/2014/main" id="{AB83370F-C874-F24C-B433-F131A908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Personalized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200" name="Text Box 28">
            <a:extLst>
              <a:ext uri="{FF2B5EF4-FFF2-40B4-BE49-F238E27FC236}">
                <a16:creationId xmlns:a16="http://schemas.microsoft.com/office/drawing/2014/main" id="{AC598EED-7D96-CB4F-B164-8F72444F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3559176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action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201" name="Text Box 29">
            <a:extLst>
              <a:ext uri="{FF2B5EF4-FFF2-40B4-BE49-F238E27FC236}">
                <a16:creationId xmlns:a16="http://schemas.microsoft.com/office/drawing/2014/main" id="{94FAF6FB-0B9B-ED4A-BFD2-011337D6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035551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action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57" name="Text Box 31">
            <a:extLst>
              <a:ext uri="{FF2B5EF4-FFF2-40B4-BE49-F238E27FC236}">
                <a16:creationId xmlns:a16="http://schemas.microsoft.com/office/drawing/2014/main" id="{B67E70DE-E92D-9641-A70D-5FC6CE9B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699" y="2063751"/>
            <a:ext cx="16930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creates ID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1678 for user</a:t>
            </a:r>
          </a:p>
        </p:txBody>
      </p:sp>
      <p:grpSp>
        <p:nvGrpSpPr>
          <p:cNvPr id="49158" name="Group 39">
            <a:extLst>
              <a:ext uri="{FF2B5EF4-FFF2-40B4-BE49-F238E27FC236}">
                <a16:creationId xmlns:a16="http://schemas.microsoft.com/office/drawing/2014/main" id="{DE8AC255-8BB8-904C-AF59-21084998D5F9}"/>
              </a:ext>
            </a:extLst>
          </p:cNvPr>
          <p:cNvGrpSpPr>
            <a:grpSpLocks/>
          </p:cNvGrpSpPr>
          <p:nvPr/>
        </p:nvGrpSpPr>
        <p:grpSpPr bwMode="auto">
          <a:xfrm>
            <a:off x="9912350" y="3319464"/>
            <a:ext cx="293688" cy="395287"/>
            <a:chOff x="5115" y="1292"/>
            <a:chExt cx="185" cy="249"/>
          </a:xfrm>
        </p:grpSpPr>
        <p:sp>
          <p:nvSpPr>
            <p:cNvPr id="49180" name="Oval 34">
              <a:extLst>
                <a:ext uri="{FF2B5EF4-FFF2-40B4-BE49-F238E27FC236}">
                  <a16:creationId xmlns:a16="http://schemas.microsoft.com/office/drawing/2014/main" id="{3F7A0347-451F-F847-8AF6-D55EB263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1" name="Oval 35">
              <a:extLst>
                <a:ext uri="{FF2B5EF4-FFF2-40B4-BE49-F238E27FC236}">
                  <a16:creationId xmlns:a16="http://schemas.microsoft.com/office/drawing/2014/main" id="{32CB764A-1002-5644-B505-747B8E9E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2" name="Line 36">
              <a:extLst>
                <a:ext uri="{FF2B5EF4-FFF2-40B4-BE49-F238E27FC236}">
                  <a16:creationId xmlns:a16="http://schemas.microsoft.com/office/drawing/2014/main" id="{453A7A0A-217A-5748-879B-9F689F46C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8">
              <a:extLst>
                <a:ext uri="{FF2B5EF4-FFF2-40B4-BE49-F238E27FC236}">
                  <a16:creationId xmlns:a16="http://schemas.microsoft.com/office/drawing/2014/main" id="{C7BAD602-E047-4543-B517-CC2BAA5AC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9" name="Line 40">
            <a:extLst>
              <a:ext uri="{FF2B5EF4-FFF2-40B4-BE49-F238E27FC236}">
                <a16:creationId xmlns:a16="http://schemas.microsoft.com/office/drawing/2014/main" id="{120F99B4-036A-2241-9562-974D9DC9A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9064" y="2686051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41">
            <a:extLst>
              <a:ext uri="{FF2B5EF4-FFF2-40B4-BE49-F238E27FC236}">
                <a16:creationId xmlns:a16="http://schemas.microsoft.com/office/drawing/2014/main" id="{F0EBC000-2664-2242-8932-EF7B1CB99E87}"/>
              </a:ext>
            </a:extLst>
          </p:cNvPr>
          <p:cNvSpPr txBox="1">
            <a:spLocks noChangeArrowheads="1"/>
          </p:cNvSpPr>
          <p:nvPr/>
        </p:nvSpPr>
        <p:spPr bwMode="auto">
          <a:xfrm rot="2225390">
            <a:off x="8521534" y="2324171"/>
            <a:ext cx="21355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entry in backend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database</a:t>
            </a:r>
          </a:p>
        </p:txBody>
      </p:sp>
      <p:sp>
        <p:nvSpPr>
          <p:cNvPr id="49161" name="Line 42">
            <a:extLst>
              <a:ext uri="{FF2B5EF4-FFF2-40B4-BE49-F238E27FC236}">
                <a16:creationId xmlns:a16="http://schemas.microsoft.com/office/drawing/2014/main" id="{254DEDCE-5DAF-0E46-985A-C07A0F9C7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1238" y="3614739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43">
            <a:extLst>
              <a:ext uri="{FF2B5EF4-FFF2-40B4-BE49-F238E27FC236}">
                <a16:creationId xmlns:a16="http://schemas.microsoft.com/office/drawing/2014/main" id="{E3759F1B-96DC-984A-AC4F-C10075DA6C12}"/>
              </a:ext>
            </a:extLst>
          </p:cNvPr>
          <p:cNvSpPr txBox="1">
            <a:spLocks noChangeArrowheads="1"/>
          </p:cNvSpPr>
          <p:nvPr/>
        </p:nvSpPr>
        <p:spPr bwMode="auto">
          <a:xfrm rot="20455586">
            <a:off x="8789840" y="3740120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access</a:t>
            </a:r>
          </a:p>
        </p:txBody>
      </p:sp>
      <p:sp>
        <p:nvSpPr>
          <p:cNvPr id="49163" name="Line 44">
            <a:extLst>
              <a:ext uri="{FF2B5EF4-FFF2-40B4-BE49-F238E27FC236}">
                <a16:creationId xmlns:a16="http://schemas.microsoft.com/office/drawing/2014/main" id="{250301E3-C6E7-A24C-861B-9CA9AD0EE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475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45">
            <a:extLst>
              <a:ext uri="{FF2B5EF4-FFF2-40B4-BE49-F238E27FC236}">
                <a16:creationId xmlns:a16="http://schemas.microsoft.com/office/drawing/2014/main" id="{5C665F08-99F9-0045-BB08-4A87D1338B5D}"/>
              </a:ext>
            </a:extLst>
          </p:cNvPr>
          <p:cNvSpPr txBox="1">
            <a:spLocks noChangeArrowheads="1"/>
          </p:cNvSpPr>
          <p:nvPr/>
        </p:nvSpPr>
        <p:spPr bwMode="auto">
          <a:xfrm rot="18871725">
            <a:off x="9055746" y="4426714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access</a:t>
            </a:r>
          </a:p>
        </p:txBody>
      </p:sp>
      <p:grpSp>
        <p:nvGrpSpPr>
          <p:cNvPr id="49165" name="Group 55">
            <a:extLst>
              <a:ext uri="{FF2B5EF4-FFF2-40B4-BE49-F238E27FC236}">
                <a16:creationId xmlns:a16="http://schemas.microsoft.com/office/drawing/2014/main" id="{92DD1B49-AB8F-034D-82D8-0A1CAC0DF7A6}"/>
              </a:ext>
            </a:extLst>
          </p:cNvPr>
          <p:cNvGrpSpPr>
            <a:grpSpLocks/>
          </p:cNvGrpSpPr>
          <p:nvPr/>
        </p:nvGrpSpPr>
        <p:grpSpPr bwMode="auto">
          <a:xfrm>
            <a:off x="1744664" y="3309940"/>
            <a:ext cx="2192337" cy="925513"/>
            <a:chOff x="654" y="1693"/>
            <a:chExt cx="1126" cy="583"/>
          </a:xfrm>
        </p:grpSpPr>
        <p:sp>
          <p:nvSpPr>
            <p:cNvPr id="49176" name="AutoShape 48">
              <a:extLst>
                <a:ext uri="{FF2B5EF4-FFF2-40B4-BE49-F238E27FC236}">
                  <a16:creationId xmlns:a16="http://schemas.microsoft.com/office/drawing/2014/main" id="{43B614A5-C4BE-544D-A392-65F49D93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7" name="Group 54">
              <a:extLst>
                <a:ext uri="{FF2B5EF4-FFF2-40B4-BE49-F238E27FC236}">
                  <a16:creationId xmlns:a16="http://schemas.microsoft.com/office/drawing/2014/main" id="{9B86CBB3-9089-044F-9834-E499AF9AE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7" y="1693"/>
              <a:ext cx="964" cy="574"/>
              <a:chOff x="787" y="1693"/>
              <a:chExt cx="964" cy="574"/>
            </a:xfrm>
          </p:grpSpPr>
          <p:sp>
            <p:nvSpPr>
              <p:cNvPr id="49178" name="Text Box 49">
                <a:extLst>
                  <a:ext uri="{FF2B5EF4-FFF2-40B4-BE49-F238E27FC236}">
                    <a16:creationId xmlns:a16="http://schemas.microsoft.com/office/drawing/2014/main" id="{B674B196-58AE-1045-B179-E6812842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9" name="Text Box 52">
                <a:extLst>
                  <a:ext uri="{FF2B5EF4-FFF2-40B4-BE49-F238E27FC236}">
                    <a16:creationId xmlns:a16="http://schemas.microsoft.com/office/drawing/2014/main" id="{15521382-0F3C-3D49-B6FA-9ACAB8837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2054"/>
                <a:ext cx="7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6" name="AutoShape 57">
            <a:extLst>
              <a:ext uri="{FF2B5EF4-FFF2-40B4-BE49-F238E27FC236}">
                <a16:creationId xmlns:a16="http://schemas.microsoft.com/office/drawing/2014/main" id="{92F808C2-A5EC-2841-8462-07944B5C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057400"/>
            <a:ext cx="2028872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9174" name="Text Box 59">
            <a:extLst>
              <a:ext uri="{FF2B5EF4-FFF2-40B4-BE49-F238E27FC236}">
                <a16:creationId xmlns:a16="http://schemas.microsoft.com/office/drawing/2014/main" id="{8B6A9AC9-3ED4-4C45-AF80-530FB0FF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2033589"/>
            <a:ext cx="1223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Cookie file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49175" name="Text Box 60">
            <a:extLst>
              <a:ext uri="{FF2B5EF4-FFF2-40B4-BE49-F238E27FC236}">
                <a16:creationId xmlns:a16="http://schemas.microsoft.com/office/drawing/2014/main" id="{BD41D959-E207-1247-9608-1138EB31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2386014"/>
            <a:ext cx="1506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Amazon: 1678</a:t>
            </a:r>
          </a:p>
        </p:txBody>
      </p:sp>
      <p:grpSp>
        <p:nvGrpSpPr>
          <p:cNvPr id="49168" name="Group 61">
            <a:extLst>
              <a:ext uri="{FF2B5EF4-FFF2-40B4-BE49-F238E27FC236}">
                <a16:creationId xmlns:a16="http://schemas.microsoft.com/office/drawing/2014/main" id="{CEF2ED23-9AB5-8543-A26B-9E65928400ED}"/>
              </a:ext>
            </a:extLst>
          </p:cNvPr>
          <p:cNvGrpSpPr>
            <a:grpSpLocks/>
          </p:cNvGrpSpPr>
          <p:nvPr/>
        </p:nvGrpSpPr>
        <p:grpSpPr bwMode="auto">
          <a:xfrm>
            <a:off x="1785939" y="4989515"/>
            <a:ext cx="2211387" cy="925513"/>
            <a:chOff x="654" y="1693"/>
            <a:chExt cx="1126" cy="583"/>
          </a:xfrm>
        </p:grpSpPr>
        <p:sp>
          <p:nvSpPr>
            <p:cNvPr id="49170" name="AutoShape 62">
              <a:extLst>
                <a:ext uri="{FF2B5EF4-FFF2-40B4-BE49-F238E27FC236}">
                  <a16:creationId xmlns:a16="http://schemas.microsoft.com/office/drawing/2014/main" id="{E1E8185A-72AC-2E4C-9157-0E07242AE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1" name="Group 63">
              <a:extLst>
                <a:ext uri="{FF2B5EF4-FFF2-40B4-BE49-F238E27FC236}">
                  <a16:creationId xmlns:a16="http://schemas.microsoft.com/office/drawing/2014/main" id="{4B5DEFB6-C785-FF41-B8A5-1B81EFFB2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986" cy="581"/>
              <a:chOff x="765" y="1693"/>
              <a:chExt cx="986" cy="581"/>
            </a:xfrm>
          </p:grpSpPr>
          <p:sp>
            <p:nvSpPr>
              <p:cNvPr id="49172" name="Text Box 64">
                <a:extLst>
                  <a:ext uri="{FF2B5EF4-FFF2-40B4-BE49-F238E27FC236}">
                    <a16:creationId xmlns:a16="http://schemas.microsoft.com/office/drawing/2014/main" id="{EBC2DA4C-A827-9D48-B423-C883B9285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3" name="Text Box 65">
                <a:extLst>
                  <a:ext uri="{FF2B5EF4-FFF2-40B4-BE49-F238E27FC236}">
                    <a16:creationId xmlns:a16="http://schemas.microsoft.com/office/drawing/2014/main" id="{969EF6EB-2B74-AC4A-BFDD-B0B45C94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2061"/>
                <a:ext cx="7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9" name="Text Box 66">
            <a:extLst>
              <a:ext uri="{FF2B5EF4-FFF2-40B4-BE49-F238E27FC236}">
                <a16:creationId xmlns:a16="http://schemas.microsoft.com/office/drawing/2014/main" id="{0BBE1A72-7F14-4A46-9A73-E8C9835C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4484688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one week later:</a:t>
            </a:r>
          </a:p>
        </p:txBody>
      </p:sp>
      <p:pic>
        <p:nvPicPr>
          <p:cNvPr id="3" name="Picture 2" descr="A close up of food&#13;&#10;&#13;&#10;Description automatically generated">
            <a:extLst>
              <a:ext uri="{FF2B5EF4-FFF2-40B4-BE49-F238E27FC236}">
                <a16:creationId xmlns:a16="http://schemas.microsoft.com/office/drawing/2014/main" id="{8FED4276-42AB-3944-8C4E-FBA4E67C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138" y="195516"/>
            <a:ext cx="2712649" cy="209842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17503D0-C2DC-1B4B-B0CC-ABF595E0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Cookies: </a:t>
            </a:r>
            <a:r>
              <a:rPr lang="en-US" altLang="en-US" dirty="0"/>
              <a:t>Keeping user memory</a:t>
            </a:r>
            <a:endParaRPr lang="en-US" dirty="0"/>
          </a:p>
        </p:txBody>
      </p:sp>
      <p:sp>
        <p:nvSpPr>
          <p:cNvPr id="59" name="Text Box 60">
            <a:extLst>
              <a:ext uri="{FF2B5EF4-FFF2-40B4-BE49-F238E27FC236}">
                <a16:creationId xmlns:a16="http://schemas.microsoft.com/office/drawing/2014/main" id="{83A9C98C-FFD4-B542-9111-8FD15456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434" y="216166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id="{85C21684-C3AB-A542-A3BC-3EF1C68E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774" y="337423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2" name="Text Box 60">
            <a:extLst>
              <a:ext uri="{FF2B5EF4-FFF2-40B4-BE49-F238E27FC236}">
                <a16:creationId xmlns:a16="http://schemas.microsoft.com/office/drawing/2014/main" id="{4ED7EAD1-955B-A94C-A38D-FF27C417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711" y="5072067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</p:spTree>
    <p:extLst>
      <p:ext uri="{BB962C8B-B14F-4D97-AF65-F5344CB8AC3E}">
        <p14:creationId xmlns:p14="http://schemas.microsoft.com/office/powerpoint/2010/main" val="29928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4" grpId="0" animBg="1"/>
      <p:bldP spid="49188" grpId="0" animBg="1"/>
      <p:bldP spid="49189" grpId="0" animBg="1"/>
      <p:bldP spid="49191" grpId="0" animBg="1"/>
      <p:bldP spid="49192" grpId="0" animBg="1"/>
      <p:bldP spid="49194" grpId="0" animBg="1"/>
      <p:bldP spid="49196" grpId="0" animBg="1"/>
      <p:bldP spid="49198" grpId="0" animBg="1"/>
      <p:bldP spid="49200" grpId="0"/>
      <p:bldP spid="49201" grpId="0"/>
      <p:bldP spid="49157" grpId="0"/>
      <p:bldP spid="49159" grpId="0" animBg="1"/>
      <p:bldP spid="49160" grpId="0"/>
      <p:bldP spid="49161" grpId="0" animBg="1"/>
      <p:bldP spid="49162" grpId="0"/>
      <p:bldP spid="49163" grpId="0" animBg="1"/>
      <p:bldP spid="49164" grpId="0"/>
      <p:bldP spid="49175" grpId="0"/>
      <p:bldP spid="49169" grpId="0"/>
      <p:bldP spid="59" grpId="0"/>
      <p:bldP spid="61" grpId="0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>
            <a:extLst>
              <a:ext uri="{FF2B5EF4-FFF2-40B4-BE49-F238E27FC236}">
                <a16:creationId xmlns:a16="http://schemas.microsoft.com/office/drawing/2014/main" id="{512385D0-BA30-7046-9EFE-04BAD1C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C688FFE-4AC0-C847-B8AB-09397F46F81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328086EE-905A-0546-8AC2-04D98139C9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708149"/>
            <a:ext cx="10976429" cy="4765221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3600" dirty="0"/>
              <a:t>Four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of HTTP </a:t>
            </a:r>
            <a:r>
              <a:rPr lang="en-US" altLang="en-US" sz="3200" dirty="0">
                <a:solidFill>
                  <a:srgbClr val="C00000"/>
                </a:solidFill>
              </a:rPr>
              <a:t>response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in HTTP </a:t>
            </a:r>
            <a:r>
              <a:rPr lang="en-US" altLang="en-US" sz="3200" dirty="0">
                <a:solidFill>
                  <a:srgbClr val="C00000"/>
                </a:solidFill>
              </a:rPr>
              <a:t>request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file kept on user endpoint, managed by user’s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back-end database maps cookie to user data at Web endpoint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Client and server </a:t>
            </a:r>
            <a:r>
              <a:rPr lang="en-US" altLang="en-US" sz="3200" dirty="0">
                <a:solidFill>
                  <a:srgbClr val="C00000"/>
                </a:solidFill>
              </a:rPr>
              <a:t>collaboratively</a:t>
            </a:r>
            <a:r>
              <a:rPr lang="en-US" altLang="en-US" sz="3200" dirty="0"/>
              <a:t> track and remember the user’s state.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F2835-D409-0F46-B188-3C963F7E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cookies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>
            <a:extLst>
              <a:ext uri="{FF2B5EF4-FFF2-40B4-BE49-F238E27FC236}">
                <a16:creationId xmlns:a16="http://schemas.microsoft.com/office/drawing/2014/main" id="{193B9E9A-594A-B948-A080-44DDF2CF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0245C2-2621-4D44-8D46-10AE56F765A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2B535E-9927-8A49-B116-DD697FFA7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PSA: Cookies and Privacy</a:t>
            </a:r>
          </a:p>
        </p:txBody>
      </p:sp>
      <p:sp>
        <p:nvSpPr>
          <p:cNvPr id="51204" name="Rectangle 13">
            <a:extLst>
              <a:ext uri="{FF2B5EF4-FFF2-40B4-BE49-F238E27FC236}">
                <a16:creationId xmlns:a16="http://schemas.microsoft.com/office/drawing/2014/main" id="{0DECA5D9-BE51-FF4B-A921-637FE5DD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31" y="1347341"/>
            <a:ext cx="8773926" cy="537413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Internet would be unusable without cookies.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However, cookies permit sites to learn a lot about you, from your behaviors.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E.g., which products, topics, images, etc. are you most interested in?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What demographic do you belong to? Where?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What kinds of ads will you likely click 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Tracking networks </a:t>
            </a:r>
            <a:r>
              <a:rPr lang="en-US" altLang="en-US" dirty="0">
                <a:latin typeface="Helvetica" pitchFamily="2" charset="0"/>
              </a:rPr>
              <a:t>correlate this info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across sites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You might reasonably be concerned about your privacy when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Disable and delete unnecessary cookies by default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Use privacy-conscious browsers, websites, tools: DuckDuckGo, Brave, AdBlock Plus.</a:t>
            </a:r>
          </a:p>
        </p:txBody>
      </p:sp>
      <p:pic>
        <p:nvPicPr>
          <p:cNvPr id="51206" name="Picture 9" descr="303774_1540235282662_1738335093_781920_947761575_n">
            <a:extLst>
              <a:ext uri="{FF2B5EF4-FFF2-40B4-BE49-F238E27FC236}">
                <a16:creationId xmlns:a16="http://schemas.microsoft.com/office/drawing/2014/main" id="{27C0BE96-2E1C-F64D-B639-AFC9C80E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007" y="1347341"/>
            <a:ext cx="284162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7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306A-56FA-AA47-940D-7473D83F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49369-7B43-6942-BEB8-5616B419C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3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481EED30-CA8D-DE49-8499-FC6E5E7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4221586-C35A-234F-B908-742EEA3F668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97718C3C-A303-8245-9C5C-0808F03D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844675"/>
            <a:ext cx="1098289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Web caches: Machines that remember web responses for a network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Why cache web responses?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response time for client requests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traffic on an institution’s access link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Caches can be implemented in the form of a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proxy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F9138-7C58-2E45-B6BA-D488300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450A1D17-AE85-E243-BEC4-D4DC7B1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4EBC938-BF6F-BE46-B779-CC793CDA1E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1F16BDE-13A9-BB4C-824E-66E12EDCC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caching using a proxy server</a:t>
            </a:r>
          </a:p>
        </p:txBody>
      </p:sp>
      <p:sp>
        <p:nvSpPr>
          <p:cNvPr id="53252" name="Text Box 33">
            <a:extLst>
              <a:ext uri="{FF2B5EF4-FFF2-40B4-BE49-F238E27FC236}">
                <a16:creationId xmlns:a16="http://schemas.microsoft.com/office/drawing/2014/main" id="{85DC600E-4847-F840-BE5A-25604DD88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155" y="3965579"/>
            <a:ext cx="1539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3255" name="Picture 3">
            <a:extLst>
              <a:ext uri="{FF2B5EF4-FFF2-40B4-BE49-F238E27FC236}">
                <a16:creationId xmlns:a16="http://schemas.microsoft.com/office/drawing/2014/main" id="{A81E747F-815A-6D4E-AFF2-DB1DA216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4" y="4789176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4">
            <a:extLst>
              <a:ext uri="{FF2B5EF4-FFF2-40B4-BE49-F238E27FC236}">
                <a16:creationId xmlns:a16="http://schemas.microsoft.com/office/drawing/2014/main" id="{2BECCDB1-EAA5-044B-A2C7-3C986AEC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477" y="3471547"/>
            <a:ext cx="1881786" cy="1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Web Server </a:t>
            </a:r>
          </a:p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(also called </a:t>
            </a:r>
            <a:r>
              <a:rPr lang="en-GB" altLang="en-US" sz="2000" dirty="0">
                <a:solidFill>
                  <a:srgbClr val="C00000"/>
                </a:solidFill>
                <a:latin typeface="Helvetica" pitchFamily="2" charset="0"/>
              </a:rPr>
              <a:t>origin server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in this context)</a:t>
            </a:r>
          </a:p>
        </p:txBody>
      </p:sp>
      <p:sp>
        <p:nvSpPr>
          <p:cNvPr id="53258" name="Text Box 6">
            <a:extLst>
              <a:ext uri="{FF2B5EF4-FFF2-40B4-BE49-F238E27FC236}">
                <a16:creationId xmlns:a16="http://schemas.microsoft.com/office/drawing/2014/main" id="{F1460457-93A6-6F4E-B6F7-FD72A78B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013" y="2344738"/>
            <a:ext cx="881917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Clients</a:t>
            </a:r>
          </a:p>
        </p:txBody>
      </p:sp>
      <p:sp>
        <p:nvSpPr>
          <p:cNvPr id="53268" name="Line 16">
            <a:extLst>
              <a:ext uri="{FF2B5EF4-FFF2-40B4-BE49-F238E27FC236}">
                <a16:creationId xmlns:a16="http://schemas.microsoft.com/office/drawing/2014/main" id="{D087E724-1D80-3E4A-A66C-93940E22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71" y="5233619"/>
            <a:ext cx="38194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17">
            <a:extLst>
              <a:ext uri="{FF2B5EF4-FFF2-40B4-BE49-F238E27FC236}">
                <a16:creationId xmlns:a16="http://schemas.microsoft.com/office/drawing/2014/main" id="{95B5A104-903F-7141-A6AC-01EC8DE1B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0252" y="5381767"/>
            <a:ext cx="445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71" name="Picture 19">
            <a:extLst>
              <a:ext uri="{FF2B5EF4-FFF2-40B4-BE49-F238E27FC236}">
                <a16:creationId xmlns:a16="http://schemas.microsoft.com/office/drawing/2014/main" id="{8302B485-1F1D-044C-BB81-74388D18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69" y="2418812"/>
            <a:ext cx="462841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3" name="Picture 21">
            <a:extLst>
              <a:ext uri="{FF2B5EF4-FFF2-40B4-BE49-F238E27FC236}">
                <a16:creationId xmlns:a16="http://schemas.microsoft.com/office/drawing/2014/main" id="{DB9568ED-39C3-E845-BA31-E3BE919F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7" y="4492880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4" name="Text Box 22">
            <a:extLst>
              <a:ext uri="{FF2B5EF4-FFF2-40B4-BE49-F238E27FC236}">
                <a16:creationId xmlns:a16="http://schemas.microsoft.com/office/drawing/2014/main" id="{91998529-DE44-E645-AA5E-189CC7D3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97" y="4937324"/>
            <a:ext cx="954858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Proxy Server</a:t>
            </a:r>
          </a:p>
        </p:txBody>
      </p:sp>
      <p:sp>
        <p:nvSpPr>
          <p:cNvPr id="53277" name="Line 25">
            <a:extLst>
              <a:ext uri="{FF2B5EF4-FFF2-40B4-BE49-F238E27FC236}">
                <a16:creationId xmlns:a16="http://schemas.microsoft.com/office/drawing/2014/main" id="{434EB90D-A4E9-5749-A6D5-CDF8832A8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689" y="3085477"/>
            <a:ext cx="254629" cy="133333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28">
            <a:extLst>
              <a:ext uri="{FF2B5EF4-FFF2-40B4-BE49-F238E27FC236}">
                <a16:creationId xmlns:a16="http://schemas.microsoft.com/office/drawing/2014/main" id="{5FB5B2DF-E50E-E14C-BFE1-152D0DB02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87" y="3038903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0">
            <a:extLst>
              <a:ext uri="{FF2B5EF4-FFF2-40B4-BE49-F238E27FC236}">
                <a16:creationId xmlns:a16="http://schemas.microsoft.com/office/drawing/2014/main" id="{28B9FEF5-F151-F84C-AD63-BF4005C72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941" y="3099331"/>
            <a:ext cx="254629" cy="133333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31">
            <a:extLst>
              <a:ext uri="{FF2B5EF4-FFF2-40B4-BE49-F238E27FC236}">
                <a16:creationId xmlns:a16="http://schemas.microsoft.com/office/drawing/2014/main" id="{0963D937-EB8D-D14D-8C42-24D883C1F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5894" y="5233619"/>
            <a:ext cx="95649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Text Box 32">
            <a:extLst>
              <a:ext uri="{FF2B5EF4-FFF2-40B4-BE49-F238E27FC236}">
                <a16:creationId xmlns:a16="http://schemas.microsoft.com/office/drawing/2014/main" id="{ACC7F504-3823-BE4D-8703-C9BDB8F8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900" y="3747025"/>
            <a:ext cx="1530425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3285" name="Line 34">
            <a:extLst>
              <a:ext uri="{FF2B5EF4-FFF2-40B4-BE49-F238E27FC236}">
                <a16:creationId xmlns:a16="http://schemas.microsoft.com/office/drawing/2014/main" id="{B29316AE-865A-754E-8FD2-AA8C4F300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3844" y="2977131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Text Box 35">
            <a:extLst>
              <a:ext uri="{FF2B5EF4-FFF2-40B4-BE49-F238E27FC236}">
                <a16:creationId xmlns:a16="http://schemas.microsoft.com/office/drawing/2014/main" id="{3A59A449-0732-A14A-AD2E-3BB68BFB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53" y="5844482"/>
            <a:ext cx="1613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Store </a:t>
            </a:r>
            <a:r>
              <a:rPr lang="en-US" altLang="en-US" sz="1800" dirty="0" err="1">
                <a:solidFill>
                  <a:srgbClr val="C00000"/>
                </a:solidFill>
                <a:latin typeface="Arial" panose="020B0604020202020204" pitchFamily="34" charset="0"/>
              </a:rPr>
              <a:t>foo.html</a:t>
            </a:r>
            <a:endParaRPr lang="en-US" altLang="en-US" sz="1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on receiving response</a:t>
            </a:r>
          </a:p>
        </p:txBody>
      </p:sp>
      <p:sp>
        <p:nvSpPr>
          <p:cNvPr id="53254" name="Rectangle 39">
            <a:extLst>
              <a:ext uri="{FF2B5EF4-FFF2-40B4-BE49-F238E27FC236}">
                <a16:creationId xmlns:a16="http://schemas.microsoft.com/office/drawing/2014/main" id="{DE3378C7-E5AA-754F-8982-D5059219F8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95143" y="1600296"/>
            <a:ext cx="4640600" cy="4739128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/>
              <a:t>You can configure a HTTP proxy on your laptop’s network settings.</a:t>
            </a:r>
          </a:p>
          <a:p>
            <a:r>
              <a:rPr lang="en-US" altLang="en-US" sz="2400" dirty="0"/>
              <a:t>If you do, your browser sends all HTTP requests to the proxy (cache).</a:t>
            </a:r>
          </a:p>
          <a:p>
            <a:r>
              <a:rPr lang="en-US" altLang="en-US" sz="2400" dirty="0"/>
              <a:t>Hit: cache returns object </a:t>
            </a:r>
          </a:p>
          <a:p>
            <a:r>
              <a:rPr lang="en-US" altLang="en-US" sz="2400" dirty="0"/>
              <a:t>Miss: </a:t>
            </a:r>
          </a:p>
          <a:p>
            <a:pPr lvl="1"/>
            <a:r>
              <a:rPr lang="en-US" altLang="en-US" sz="2000" dirty="0"/>
              <a:t>cache requests object from origin server</a:t>
            </a:r>
          </a:p>
          <a:p>
            <a:pPr lvl="1"/>
            <a:r>
              <a:rPr lang="en-US" altLang="en-US" sz="2000" dirty="0"/>
              <a:t>caches it locally</a:t>
            </a:r>
          </a:p>
          <a:p>
            <a:pPr lvl="1"/>
            <a:r>
              <a:rPr lang="en-US" altLang="en-US" sz="2000" dirty="0"/>
              <a:t>and returns it to client</a:t>
            </a:r>
          </a:p>
        </p:txBody>
      </p:sp>
      <p:pic>
        <p:nvPicPr>
          <p:cNvPr id="4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73CBF4CD-2C36-7446-AB67-98F510DC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87" y="2374049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Object 1024">
            <a:extLst>
              <a:ext uri="{FF2B5EF4-FFF2-40B4-BE49-F238E27FC236}">
                <a16:creationId xmlns:a16="http://schemas.microsoft.com/office/drawing/2014/main" id="{F8AAB72B-2CE6-3841-B530-1808B630A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97404"/>
              </p:ext>
            </p:extLst>
          </p:nvPr>
        </p:nvGraphicFramePr>
        <p:xfrm>
          <a:off x="879954" y="2380231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5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46086" name="Object 1024">
                        <a:extLst>
                          <a:ext uri="{FF2B5EF4-FFF2-40B4-BE49-F238E27FC236}">
                            <a16:creationId xmlns:a16="http://schemas.microsoft.com/office/drawing/2014/main" id="{CEB8EF38-B7C0-B64E-9964-44C646E71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4" y="2380231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BFCC3915-465E-C24B-B968-E688A2B53CC1}"/>
              </a:ext>
            </a:extLst>
          </p:cNvPr>
          <p:cNvSpPr/>
          <p:nvPr/>
        </p:nvSpPr>
        <p:spPr>
          <a:xfrm>
            <a:off x="3084741" y="4492880"/>
            <a:ext cx="2379625" cy="18634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4BE27A40-C70A-8747-858E-0593E74BD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6066" y="5396468"/>
            <a:ext cx="88567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81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>
            <a:extLst>
              <a:ext uri="{FF2B5EF4-FFF2-40B4-BE49-F238E27FC236}">
                <a16:creationId xmlns:a16="http://schemas.microsoft.com/office/drawing/2014/main" id="{7AD1D1BD-1843-D04A-A3AF-BE5BC7B0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E9B0A82-5DB9-2E43-ABB4-5A89198FDE5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15E1A14-1D24-5B4C-8D78-871014F6C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4599" y="1893888"/>
            <a:ext cx="4044950" cy="43053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Conditional GET </a:t>
            </a:r>
            <a:r>
              <a:rPr lang="en-US" altLang="en-US" sz="2400" dirty="0"/>
              <a:t>guarantees cache content is up-to-date while still saves traffic and response time whenever possible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Date in the cache’s request is the last time the server provided in its response header </a:t>
            </a:r>
            <a:r>
              <a:rPr lang="en-US" altLang="en-US" sz="2400" dirty="0">
                <a:solidFill>
                  <a:srgbClr val="C00000"/>
                </a:solidFill>
              </a:rPr>
              <a:t>“last modified”</a:t>
            </a: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EF97947A-C8B6-0945-86DF-8EE1F68CC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6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0D8BEB1A-A68A-E542-8592-D504F644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10" y="1436688"/>
            <a:ext cx="1007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cache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902D1236-CDB3-924B-8973-24BD85F3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666" y="1408113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7EF32007-E410-984B-9D65-841A7510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4" y="1998664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If-modified-since: </a:t>
            </a:r>
            <a:r>
              <a:rPr lang="en-US" altLang="en-US" sz="1600" b="1" dirty="0">
                <a:latin typeface="Courier New" panose="02070309020205020404" pitchFamily="49" charset="0"/>
              </a:rPr>
              <a:t>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882548FD-DC84-0447-8F1C-9D9D2A64E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776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2" name="Group 30">
            <a:extLst>
              <a:ext uri="{FF2B5EF4-FFF2-40B4-BE49-F238E27FC236}">
                <a16:creationId xmlns:a16="http://schemas.microsoft.com/office/drawing/2014/main" id="{2570915D-A253-4242-B585-35058A733EC5}"/>
              </a:ext>
            </a:extLst>
          </p:cNvPr>
          <p:cNvGrpSpPr>
            <a:grpSpLocks/>
          </p:cNvGrpSpPr>
          <p:nvPr/>
        </p:nvGrpSpPr>
        <p:grpSpPr bwMode="auto">
          <a:xfrm>
            <a:off x="6088064" y="3098800"/>
            <a:ext cx="2643187" cy="865188"/>
            <a:chOff x="2698" y="2036"/>
            <a:chExt cx="1665" cy="545"/>
          </a:xfrm>
        </p:grpSpPr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AC03B99A-2F5A-7A40-B228-115740EE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C2B2F38D-F73B-8C45-882C-355D09E7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304 Not Modified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54283" name="Text Box 28">
            <a:extLst>
              <a:ext uri="{FF2B5EF4-FFF2-40B4-BE49-F238E27FC236}">
                <a16:creationId xmlns:a16="http://schemas.microsoft.com/office/drawing/2014/main" id="{24644BBA-34F7-694A-B6F4-058F8BB1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816" y="2360614"/>
            <a:ext cx="11544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4" name="Line 31">
            <a:extLst>
              <a:ext uri="{FF2B5EF4-FFF2-40B4-BE49-F238E27FC236}">
                <a16:creationId xmlns:a16="http://schemas.microsoft.com/office/drawing/2014/main" id="{C552649C-AF2D-844C-8F03-2FA92A8D2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32">
            <a:extLst>
              <a:ext uri="{FF2B5EF4-FFF2-40B4-BE49-F238E27FC236}">
                <a16:creationId xmlns:a16="http://schemas.microsoft.com/office/drawing/2014/main" id="{35541D33-53B9-3340-B01A-AD6B4810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34">
            <a:extLst>
              <a:ext uri="{FF2B5EF4-FFF2-40B4-BE49-F238E27FC236}">
                <a16:creationId xmlns:a16="http://schemas.microsoft.com/office/drawing/2014/main" id="{0F10F15B-CA81-4D4A-8086-AA30323E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4351339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If-modified-since: 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7" name="Line 35">
            <a:extLst>
              <a:ext uri="{FF2B5EF4-FFF2-40B4-BE49-F238E27FC236}">
                <a16:creationId xmlns:a16="http://schemas.microsoft.com/office/drawing/2014/main" id="{65DBB1D8-42AF-A446-8969-1919A8C36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1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38">
            <a:extLst>
              <a:ext uri="{FF2B5EF4-FFF2-40B4-BE49-F238E27FC236}">
                <a16:creationId xmlns:a16="http://schemas.microsoft.com/office/drawing/2014/main" id="{61829718-663E-2A40-8E30-EDE11B8C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&lt;data&gt;</a:t>
            </a:r>
          </a:p>
        </p:txBody>
      </p:sp>
      <p:sp>
        <p:nvSpPr>
          <p:cNvPr id="54289" name="Text Box 39">
            <a:extLst>
              <a:ext uri="{FF2B5EF4-FFF2-40B4-BE49-F238E27FC236}">
                <a16:creationId xmlns:a16="http://schemas.microsoft.com/office/drawing/2014/main" id="{CF347012-9A9E-F14D-BCBF-C6F557EA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491" y="4808539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46DAD-6DAD-054C-8960-363A7424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Caches: how does it look on HTTP?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80" grpId="0" animBg="1"/>
      <p:bldP spid="54281" grpId="0" animBg="1"/>
      <p:bldP spid="54283" grpId="0"/>
      <p:bldP spid="54284" grpId="0" animBg="1"/>
      <p:bldP spid="54285" grpId="0" animBg="1"/>
      <p:bldP spid="54286" grpId="0" uiExpand="1" build="allAtOnce" animBg="1"/>
      <p:bldP spid="54287" grpId="0" animBg="1"/>
      <p:bldP spid="54288" grpId="0" animBg="1"/>
      <p:bldP spid="542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20C449B-F2C6-7142-94F3-A6C46F23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0566F3-06B0-1849-8DF3-C6F4B7717FD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3D2013E3-34EC-2F41-8FB9-4A019ED8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390651"/>
            <a:ext cx="10228549" cy="496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 global network of web caches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Provisioned by ISPs and network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Or content providers, like Netflix, Google, etc.</a:t>
            </a:r>
          </a:p>
          <a:p>
            <a:pPr>
              <a:buFont typeface="ZapfDingbats" pitchFamily="82" charset="2"/>
              <a:buNone/>
            </a:pPr>
            <a:endParaRPr lang="en-US" alt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Reduce bandwidth requirements</a:t>
            </a:r>
            <a:r>
              <a:rPr lang="en-US" altLang="en-US" dirty="0">
                <a:latin typeface="Helvetica" pitchFamily="2" charset="0"/>
              </a:rPr>
              <a:t> on content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$$ to maintain origin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traffic on a network’s Internet connection, e.g., Rutgers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Improve response time to user for a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8D2FA-86FA-CD42-9ED1-91DE4B63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 Distribution Networks (CDN)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0DCC82D2-36EC-D248-9CF3-EAE8B828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Without CDN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2B3D737-A890-EB48-8F68-CC4D0F0C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614" y="4473575"/>
            <a:ext cx="10863186" cy="2247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Huge bandwidth requirements for Rutgers</a:t>
            </a:r>
          </a:p>
          <a:p>
            <a:pPr>
              <a:defRPr/>
            </a:pPr>
            <a:r>
              <a:rPr lang="en-US" dirty="0"/>
              <a:t>Large propagation delays to reach users</a:t>
            </a:r>
          </a:p>
          <a:p>
            <a:pPr>
              <a:defRPr/>
            </a:pPr>
            <a:r>
              <a:rPr lang="en-US" dirty="0"/>
              <a:t>So, distribute content to geographically distributed cache servers.</a:t>
            </a:r>
          </a:p>
          <a:p>
            <a:pPr>
              <a:defRPr/>
            </a:pPr>
            <a:r>
              <a:rPr lang="en-US" dirty="0"/>
              <a:t>Often, </a:t>
            </a:r>
            <a:r>
              <a:rPr lang="en-US" dirty="0">
                <a:solidFill>
                  <a:srgbClr val="C00000"/>
                </a:solidFill>
              </a:rPr>
              <a:t>use DNS </a:t>
            </a:r>
            <a:r>
              <a:rPr lang="en-US" dirty="0"/>
              <a:t>to redirect request to users to copies of content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2B254643-71FF-6C4A-BB0D-9A8ED995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111BC69-22F1-9747-8784-71DBD062EB4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6325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0CF1284B-3951-C249-A522-53D53247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3390901"/>
            <a:ext cx="145415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7">
            <a:extLst>
              <a:ext uri="{FF2B5EF4-FFF2-40B4-BE49-F238E27FC236}">
                <a16:creationId xmlns:a16="http://schemas.microsoft.com/office/drawing/2014/main" id="{1940EBF1-BC58-0A4A-A39A-1F2AC7F2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4354382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128.6.4.2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74BE70-97D7-FA43-95BD-91AB3A13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77028"/>
              </p:ext>
            </p:extLst>
          </p:nvPr>
        </p:nvGraphicFramePr>
        <p:xfrm>
          <a:off x="5448300" y="904876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6347" name="Straight Arrow Connector 12">
            <a:extLst>
              <a:ext uri="{FF2B5EF4-FFF2-40B4-BE49-F238E27FC236}">
                <a16:creationId xmlns:a16="http://schemas.microsoft.com/office/drawing/2014/main" id="{84FC861B-94B6-CD4B-9337-FCC7028B3C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1363" y="33909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C2DE0-C341-BE46-A20F-E29F4C39DB5E}"/>
              </a:ext>
            </a:extLst>
          </p:cNvPr>
          <p:cNvCxnSpPr/>
          <p:nvPr/>
        </p:nvCxnSpPr>
        <p:spPr bwMode="auto">
          <a:xfrm>
            <a:off x="3281364" y="3271839"/>
            <a:ext cx="5329237" cy="414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9E80440-C57A-3749-AC05-F5DE6A48CA83}"/>
              </a:ext>
            </a:extLst>
          </p:cNvPr>
          <p:cNvSpPr/>
          <p:nvPr/>
        </p:nvSpPr>
        <p:spPr bwMode="auto">
          <a:xfrm>
            <a:off x="3381375" y="1328739"/>
            <a:ext cx="2071688" cy="1971675"/>
          </a:xfrm>
          <a:custGeom>
            <a:avLst/>
            <a:gdLst>
              <a:gd name="connsiteX0" fmla="*/ 0 w 2071688"/>
              <a:gd name="connsiteY0" fmla="*/ 1971675 h 1971675"/>
              <a:gd name="connsiteX1" fmla="*/ 928688 w 2071688"/>
              <a:gd name="connsiteY1" fmla="*/ 771525 h 1971675"/>
              <a:gd name="connsiteX2" fmla="*/ 2071688 w 2071688"/>
              <a:gd name="connsiteY2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1971675">
                <a:moveTo>
                  <a:pt x="0" y="1971675"/>
                </a:moveTo>
                <a:cubicBezTo>
                  <a:pt x="291703" y="1535906"/>
                  <a:pt x="583407" y="1100137"/>
                  <a:pt x="928688" y="771525"/>
                </a:cubicBezTo>
                <a:cubicBezTo>
                  <a:pt x="1273969" y="442913"/>
                  <a:pt x="1672828" y="221456"/>
                  <a:pt x="2071688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graphicFrame>
        <p:nvGraphicFramePr>
          <p:cNvPr id="56350" name="Object 16">
            <a:extLst>
              <a:ext uri="{FF2B5EF4-FFF2-40B4-BE49-F238E27FC236}">
                <a16:creationId xmlns:a16="http://schemas.microsoft.com/office/drawing/2014/main" id="{6BC43F13-713A-A94C-86F3-1F3E831D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6" y="23145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8"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56350" name="Object 16">
                        <a:extLst>
                          <a:ext uri="{FF2B5EF4-FFF2-40B4-BE49-F238E27FC236}">
                            <a16:creationId xmlns:a16="http://schemas.microsoft.com/office/drawing/2014/main" id="{6BC43F13-713A-A94C-86F3-1F3E831D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6" y="23145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19">
            <a:extLst>
              <a:ext uri="{FF2B5EF4-FFF2-40B4-BE49-F238E27FC236}">
                <a16:creationId xmlns:a16="http://schemas.microsoft.com/office/drawing/2014/main" id="{B542E105-4B50-C446-ABD3-BBBC509CB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17176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9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56351" name="Object 19">
                        <a:extLst>
                          <a:ext uri="{FF2B5EF4-FFF2-40B4-BE49-F238E27FC236}">
                            <a16:creationId xmlns:a16="http://schemas.microsoft.com/office/drawing/2014/main" id="{B542E105-4B50-C446-ABD3-BBBC509CB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17176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20">
            <a:extLst>
              <a:ext uri="{FF2B5EF4-FFF2-40B4-BE49-F238E27FC236}">
                <a16:creationId xmlns:a16="http://schemas.microsoft.com/office/drawing/2014/main" id="{05220338-D7C0-514A-AF13-AD8D0AEED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27749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0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6352" name="Object 20">
                        <a:extLst>
                          <a:ext uri="{FF2B5EF4-FFF2-40B4-BE49-F238E27FC236}">
                            <a16:creationId xmlns:a16="http://schemas.microsoft.com/office/drawing/2014/main" id="{05220338-D7C0-514A-AF13-AD8D0AEED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27749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21">
            <a:extLst>
              <a:ext uri="{FF2B5EF4-FFF2-40B4-BE49-F238E27FC236}">
                <a16:creationId xmlns:a16="http://schemas.microsoft.com/office/drawing/2014/main" id="{43914D26-6069-1341-B37B-3D46097C1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6" y="3271838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1"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56353" name="Object 21">
                        <a:extLst>
                          <a:ext uri="{FF2B5EF4-FFF2-40B4-BE49-F238E27FC236}">
                            <a16:creationId xmlns:a16="http://schemas.microsoft.com/office/drawing/2014/main" id="{43914D26-6069-1341-B37B-3D46097C1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6" y="3271838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22">
            <a:extLst>
              <a:ext uri="{FF2B5EF4-FFF2-40B4-BE49-F238E27FC236}">
                <a16:creationId xmlns:a16="http://schemas.microsoft.com/office/drawing/2014/main" id="{9F7BEF0A-40A6-0B43-9AFB-58E2F57C4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1364" y="340360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2" name="Clip" r:id="rId9" imgW="17462500" imgH="14478000" progId="MS_ClipArt_Gallery.2">
                  <p:embed/>
                </p:oleObj>
              </mc:Choice>
              <mc:Fallback>
                <p:oleObj name="Clip" r:id="rId9" imgW="17462500" imgH="14478000" progId="MS_ClipArt_Gallery.2">
                  <p:embed/>
                  <p:pic>
                    <p:nvPicPr>
                      <p:cNvPr id="56354" name="Object 22">
                        <a:extLst>
                          <a:ext uri="{FF2B5EF4-FFF2-40B4-BE49-F238E27FC236}">
                            <a16:creationId xmlns:a16="http://schemas.microsoft.com/office/drawing/2014/main" id="{9F7BEF0A-40A6-0B43-9AFB-58E2F57C4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4" y="340360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73DAD-77D8-124F-9414-A4FE6E5FF76E}"/>
              </a:ext>
            </a:extLst>
          </p:cNvPr>
          <p:cNvCxnSpPr/>
          <p:nvPr/>
        </p:nvCxnSpPr>
        <p:spPr bwMode="auto">
          <a:xfrm>
            <a:off x="3890963" y="3686176"/>
            <a:ext cx="4565650" cy="1619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6ABA72-103C-874B-8748-C415570E5B24}"/>
              </a:ext>
            </a:extLst>
          </p:cNvPr>
          <p:cNvCxnSpPr/>
          <p:nvPr/>
        </p:nvCxnSpPr>
        <p:spPr bwMode="auto">
          <a:xfrm>
            <a:off x="3362325" y="2566989"/>
            <a:ext cx="5246688" cy="1119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467F7E-6140-CE4A-AD69-9A0241409C42}"/>
              </a:ext>
            </a:extLst>
          </p:cNvPr>
          <p:cNvCxnSpPr/>
          <p:nvPr/>
        </p:nvCxnSpPr>
        <p:spPr bwMode="auto">
          <a:xfrm>
            <a:off x="3095625" y="2143126"/>
            <a:ext cx="5437188" cy="17049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CCEEFE-469B-6742-83F6-889E532ADC29}"/>
              </a:ext>
            </a:extLst>
          </p:cNvPr>
          <p:cNvCxnSpPr>
            <a:cxnSpLocks/>
          </p:cNvCxnSpPr>
          <p:nvPr/>
        </p:nvCxnSpPr>
        <p:spPr bwMode="auto">
          <a:xfrm>
            <a:off x="3281363" y="2995614"/>
            <a:ext cx="5175250" cy="8731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59" name="TextBox 83968">
            <a:extLst>
              <a:ext uri="{FF2B5EF4-FFF2-40B4-BE49-F238E27FC236}">
                <a16:creationId xmlns:a16="http://schemas.microsoft.com/office/drawing/2014/main" id="{0A631508-0578-1E4F-9069-3E644663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312" y="2555213"/>
            <a:ext cx="36521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Cluster with Rutgers CS origin servers</a:t>
            </a:r>
          </a:p>
        </p:txBody>
      </p:sp>
    </p:spTree>
    <p:extLst>
      <p:ext uri="{BB962C8B-B14F-4D97-AF65-F5344CB8AC3E}">
        <p14:creationId xmlns:p14="http://schemas.microsoft.com/office/powerpoint/2010/main" val="177092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4B4FB9D-90F4-B644-9572-65F81B4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296788-4A79-2141-A5F9-5C77464C41E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1026">
            <a:extLst>
              <a:ext uri="{FF2B5EF4-FFF2-40B4-BE49-F238E27FC236}">
                <a16:creationId xmlns:a16="http://schemas.microsoft.com/office/drawing/2014/main" id="{ABC035E2-AF5A-224E-AE89-8742AB7DE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and HTTP: Some terms</a:t>
            </a:r>
          </a:p>
        </p:txBody>
      </p:sp>
      <p:sp>
        <p:nvSpPr>
          <p:cNvPr id="29700" name="Rectangle 1027">
            <a:extLst>
              <a:ext uri="{FF2B5EF4-FFF2-40B4-BE49-F238E27FC236}">
                <a16:creationId xmlns:a16="http://schemas.microsoft.com/office/drawing/2014/main" id="{24462545-08C9-494A-8ED1-E50420C1E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HTTP stands for “</a:t>
            </a:r>
            <a:r>
              <a:rPr lang="en-US" altLang="en-US" sz="2400" dirty="0" err="1"/>
              <a:t>HyperText</a:t>
            </a:r>
            <a:r>
              <a:rPr lang="en-US" altLang="en-US" sz="2400" dirty="0"/>
              <a:t> Transfer Protocol”</a:t>
            </a:r>
          </a:p>
          <a:p>
            <a:r>
              <a:rPr lang="en-US" altLang="en-US" sz="2400" dirty="0"/>
              <a:t>A web page consists of many </a:t>
            </a:r>
            <a:r>
              <a:rPr lang="en-US" altLang="en-US" sz="2400" dirty="0">
                <a:solidFill>
                  <a:srgbClr val="C00000"/>
                </a:solidFill>
              </a:rPr>
              <a:t>objects</a:t>
            </a:r>
          </a:p>
          <a:p>
            <a:r>
              <a:rPr lang="en-US" altLang="en-US" sz="2400" dirty="0"/>
              <a:t>Object can be HTML file, JPEG image, video stream chunk, audio file,…</a:t>
            </a:r>
          </a:p>
          <a:p>
            <a:r>
              <a:rPr lang="en-US" altLang="en-US" sz="2400" dirty="0"/>
              <a:t>Web page consists of </a:t>
            </a:r>
            <a:r>
              <a:rPr lang="en-US" altLang="en-US" sz="2400" dirty="0">
                <a:solidFill>
                  <a:srgbClr val="C00000"/>
                </a:solidFill>
              </a:rPr>
              <a:t>base HTML-file</a:t>
            </a:r>
            <a:r>
              <a:rPr lang="en-US" altLang="en-US" sz="2400" dirty="0"/>
              <a:t> which includes several referenced objects. </a:t>
            </a:r>
          </a:p>
          <a:p>
            <a:r>
              <a:rPr lang="en-US" altLang="en-US" sz="2400" dirty="0"/>
              <a:t>Each object is addressable by a </a:t>
            </a:r>
            <a:r>
              <a:rPr lang="en-US" altLang="en-US" sz="2400" dirty="0">
                <a:solidFill>
                  <a:srgbClr val="C00000"/>
                </a:solidFill>
              </a:rPr>
              <a:t>uniform resource locator (URL)</a:t>
            </a:r>
          </a:p>
          <a:p>
            <a:pPr lvl="1"/>
            <a:r>
              <a:rPr lang="en-US" altLang="en-US" sz="2000" dirty="0"/>
              <a:t>sometimes also referred to as </a:t>
            </a:r>
            <a:r>
              <a:rPr lang="en-US" altLang="en-US" sz="2000" dirty="0">
                <a:solidFill>
                  <a:srgbClr val="C00000"/>
                </a:solidFill>
              </a:rPr>
              <a:t>uniform resource identifier (URI)</a:t>
            </a:r>
          </a:p>
          <a:p>
            <a:r>
              <a:rPr lang="en-US" altLang="en-US" sz="2400" dirty="0"/>
              <a:t>Example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URL: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ZapfDingbats" pitchFamily="82" charset="2"/>
              <a:buNone/>
            </a:pPr>
            <a:endParaRPr lang="en-US" altLang="en-US" dirty="0"/>
          </a:p>
        </p:txBody>
      </p:sp>
      <p:grpSp>
        <p:nvGrpSpPr>
          <p:cNvPr id="29701" name="Group 1034">
            <a:extLst>
              <a:ext uri="{FF2B5EF4-FFF2-40B4-BE49-F238E27FC236}">
                <a16:creationId xmlns:a16="http://schemas.microsoft.com/office/drawing/2014/main" id="{A08021B0-FC56-E142-9B04-C17B316AD722}"/>
              </a:ext>
            </a:extLst>
          </p:cNvPr>
          <p:cNvGrpSpPr>
            <a:grpSpLocks/>
          </p:cNvGrpSpPr>
          <p:nvPr/>
        </p:nvGrpSpPr>
        <p:grpSpPr bwMode="auto">
          <a:xfrm>
            <a:off x="2725739" y="5008564"/>
            <a:ext cx="6835775" cy="1144587"/>
            <a:chOff x="788" y="2955"/>
            <a:chExt cx="4306" cy="721"/>
          </a:xfrm>
        </p:grpSpPr>
        <p:sp>
          <p:nvSpPr>
            <p:cNvPr id="29702" name="Text Box 1029">
              <a:extLst>
                <a:ext uri="{FF2B5EF4-FFF2-40B4-BE49-F238E27FC236}">
                  <a16:creationId xmlns:a16="http://schemas.microsoft.com/office/drawing/2014/main" id="{F715263F-0569-0942-9D0D-C37A5E5E0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2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www.cs.rutgers.edu</a:t>
              </a:r>
              <a:r>
                <a:rPr lang="en-US" altLang="en-US" sz="2400" dirty="0">
                  <a:latin typeface="Courier New" panose="02070309020205020404" pitchFamily="49" charset="0"/>
                </a:rPr>
                <a:t>/~sn624/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index.html</a:t>
              </a:r>
              <a:endParaRPr lang="en-US" alt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29703" name="AutoShape 1030">
              <a:extLst>
                <a:ext uri="{FF2B5EF4-FFF2-40B4-BE49-F238E27FC236}">
                  <a16:creationId xmlns:a16="http://schemas.microsoft.com/office/drawing/2014/main" id="{EF5DD21B-650B-0844-8E95-0FFB225E6E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4" name="AutoShape 1031">
              <a:extLst>
                <a:ext uri="{FF2B5EF4-FFF2-40B4-BE49-F238E27FC236}">
                  <a16:creationId xmlns:a16="http://schemas.microsoft.com/office/drawing/2014/main" id="{6A8DDE50-7EE8-0849-BF78-A35DF5CE8D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5" name="Text Box 1032">
              <a:extLst>
                <a:ext uri="{FF2B5EF4-FFF2-40B4-BE49-F238E27FC236}">
                  <a16:creationId xmlns:a16="http://schemas.microsoft.com/office/drawing/2014/main" id="{5A0BC1B3-62C0-4546-9839-BE2821419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Helvetica" pitchFamily="2" charset="0"/>
                </a:rPr>
                <a:t>host name</a:t>
              </a:r>
            </a:p>
          </p:txBody>
        </p:sp>
        <p:sp>
          <p:nvSpPr>
            <p:cNvPr id="29706" name="Text Box 1033">
              <a:extLst>
                <a:ext uri="{FF2B5EF4-FFF2-40B4-BE49-F238E27FC236}">
                  <a16:creationId xmlns:a16="http://schemas.microsoft.com/office/drawing/2014/main" id="{1229DFB9-E911-7A4C-B148-614E69435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path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65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922DFEEC-25CC-B24D-A317-EA0DB4E52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Origin server</a:t>
            </a:r>
          </a:p>
          <a:p>
            <a:pPr lvl="1" eaLnBrk="1" hangingPunct="1"/>
            <a:r>
              <a:rPr lang="en-US" altLang="en-US" dirty="0"/>
              <a:t>Server that holds the authoritative copy of the content</a:t>
            </a:r>
          </a:p>
          <a:p>
            <a:pPr eaLnBrk="1" hangingPunct="1"/>
            <a:r>
              <a:rPr lang="en-US" altLang="en-US" dirty="0"/>
              <a:t>CDN server</a:t>
            </a:r>
          </a:p>
          <a:p>
            <a:pPr lvl="1" eaLnBrk="1" hangingPunct="1"/>
            <a:r>
              <a:rPr lang="en-US" altLang="en-US" dirty="0"/>
              <a:t>A replica server owned by the CDN provider</a:t>
            </a:r>
          </a:p>
          <a:p>
            <a:pPr eaLnBrk="1" hangingPunct="1"/>
            <a:r>
              <a:rPr lang="en-US" altLang="en-US" dirty="0"/>
              <a:t>CDN name server</a:t>
            </a:r>
          </a:p>
          <a:p>
            <a:pPr lvl="1" eaLnBrk="1" hangingPunct="1"/>
            <a:r>
              <a:rPr lang="en-US" altLang="en-US" dirty="0"/>
              <a:t>A DNS like name server used for redirection</a:t>
            </a:r>
          </a:p>
          <a:p>
            <a:pPr eaLnBrk="1" hangingPunct="1"/>
            <a:r>
              <a:rPr lang="en-US" altLang="en-US" dirty="0"/>
              <a:t>Client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73177-3643-F047-8C8F-83A01C9C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CDN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67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2" descr="https://encrypted-tbn3.gstatic.com/images?q=tbn:ANd9GcTPnLcrHHyFnDcaVhgn9GwosqUPmPZZ4cDWzW48r6gcbvtNp-XBsA">
            <a:extLst>
              <a:ext uri="{FF2B5EF4-FFF2-40B4-BE49-F238E27FC236}">
                <a16:creationId xmlns:a16="http://schemas.microsoft.com/office/drawing/2014/main" id="{34D82F08-B2FA-944C-882F-93B0404D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6" y="3390901"/>
            <a:ext cx="3802063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EAC895A6-DB5D-684C-9744-313C5B40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4138613"/>
            <a:ext cx="1454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7">
            <a:extLst>
              <a:ext uri="{FF2B5EF4-FFF2-40B4-BE49-F238E27FC236}">
                <a16:creationId xmlns:a16="http://schemas.microsoft.com/office/drawing/2014/main" id="{F2628EF1-3139-B849-8EB5-8D1932A4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024" y="5279678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128.6.4.2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133045-33A1-CC4F-BD76-142DCBA6E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56595"/>
              </p:ext>
            </p:extLst>
          </p:nvPr>
        </p:nvGraphicFramePr>
        <p:xfrm>
          <a:off x="5495925" y="125414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/>
                        <a:t>DOMAIN</a:t>
                      </a:r>
                      <a:r>
                        <a:rPr lang="en-US" sz="1400" baseline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IP</a:t>
                      </a:r>
                      <a:r>
                        <a:rPr lang="en-US" sz="1400" baseline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98.138.253.109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cs.rutgers.edu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124.8.9.8 (NS of CDN)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www.google.com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74.125.225.243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www.princeton.edu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435074-8BD8-BC47-8E0B-DE6A68507205}"/>
              </a:ext>
            </a:extLst>
          </p:cNvPr>
          <p:cNvCxnSpPr/>
          <p:nvPr/>
        </p:nvCxnSpPr>
        <p:spPr bwMode="auto">
          <a:xfrm flipH="1" flipV="1">
            <a:off x="5395913" y="4243388"/>
            <a:ext cx="3060700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13892D-653F-454A-8475-A9BCA4A2DDCA}"/>
              </a:ext>
            </a:extLst>
          </p:cNvPr>
          <p:cNvCxnSpPr/>
          <p:nvPr/>
        </p:nvCxnSpPr>
        <p:spPr bwMode="auto">
          <a:xfrm flipH="1">
            <a:off x="5181601" y="4816475"/>
            <a:ext cx="3275013" cy="539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7713E2-69B2-D249-B56D-6AB762669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0609"/>
              </p:ext>
            </p:extLst>
          </p:nvPr>
        </p:nvGraphicFramePr>
        <p:xfrm>
          <a:off x="5181600" y="2157413"/>
          <a:ext cx="5105400" cy="143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60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12.1.2.3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/>
                        <a:t>www.yahoo.com</a:t>
                      </a:r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12.1.2.4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/>
                        <a:t>www.yahoo.com</a:t>
                      </a:r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12.1.2.5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/>
                        <a:t>www.yahoo.com</a:t>
                      </a:r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12.1.2.6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F6168C62-03D3-4944-B861-44E69A5CF6B2}"/>
              </a:ext>
            </a:extLst>
          </p:cNvPr>
          <p:cNvSpPr/>
          <p:nvPr/>
        </p:nvSpPr>
        <p:spPr bwMode="auto">
          <a:xfrm>
            <a:off x="3309938" y="700088"/>
            <a:ext cx="2214562" cy="2557462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58418" name="TextBox 15">
            <a:extLst>
              <a:ext uri="{FF2B5EF4-FFF2-40B4-BE49-F238E27FC236}">
                <a16:creationId xmlns:a16="http://schemas.microsoft.com/office/drawing/2014/main" id="{402DB3C1-1F8B-5C44-85A9-089935AD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9" y="1665288"/>
            <a:ext cx="4446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CDN Name Server (124.8.9.8)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2C647-3536-7C49-8617-90358B1CBBE9}"/>
              </a:ext>
            </a:extLst>
          </p:cNvPr>
          <p:cNvSpPr txBox="1"/>
          <p:nvPr/>
        </p:nvSpPr>
        <p:spPr>
          <a:xfrm>
            <a:off x="2392364" y="427037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758B4-D626-E34D-9BF1-FF3404B8C917}"/>
              </a:ext>
            </a:extLst>
          </p:cNvPr>
          <p:cNvSpPr txBox="1"/>
          <p:nvPr/>
        </p:nvSpPr>
        <p:spPr>
          <a:xfrm>
            <a:off x="5310189" y="439420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12.1.2.4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A44CF72-04EB-BC44-8B16-B52FE5FAC5C7}"/>
              </a:ext>
            </a:extLst>
          </p:cNvPr>
          <p:cNvSpPr/>
          <p:nvPr/>
        </p:nvSpPr>
        <p:spPr bwMode="auto">
          <a:xfrm>
            <a:off x="3181350" y="2544764"/>
            <a:ext cx="2000250" cy="1279525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452B9-67A0-204B-8FCB-C28120565237}"/>
              </a:ext>
            </a:extLst>
          </p:cNvPr>
          <p:cNvSpPr txBox="1"/>
          <p:nvPr/>
        </p:nvSpPr>
        <p:spPr>
          <a:xfrm>
            <a:off x="5524501" y="508635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A5450-C4C6-2940-8881-D21925BF4214}"/>
              </a:ext>
            </a:extLst>
          </p:cNvPr>
          <p:cNvSpPr txBox="1"/>
          <p:nvPr/>
        </p:nvSpPr>
        <p:spPr>
          <a:xfrm>
            <a:off x="2287589" y="501332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12.1.2.6</a:t>
            </a:r>
          </a:p>
        </p:txBody>
      </p:sp>
      <p:sp>
        <p:nvSpPr>
          <p:cNvPr id="58424" name="TextBox 1">
            <a:extLst>
              <a:ext uri="{FF2B5EF4-FFF2-40B4-BE49-F238E27FC236}">
                <a16:creationId xmlns:a16="http://schemas.microsoft.com/office/drawing/2014/main" id="{C510AAFB-8907-4844-B012-4B7D3896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4" y="5673225"/>
            <a:ext cx="1359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Origin server</a:t>
            </a:r>
          </a:p>
        </p:txBody>
      </p:sp>
      <p:sp>
        <p:nvSpPr>
          <p:cNvPr id="58425" name="TextBox 18">
            <a:extLst>
              <a:ext uri="{FF2B5EF4-FFF2-40B4-BE49-F238E27FC236}">
                <a16:creationId xmlns:a16="http://schemas.microsoft.com/office/drawing/2014/main" id="{277F9D24-848E-5F4A-8B2C-C41D20AEE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6238875"/>
            <a:ext cx="70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Client</a:t>
            </a:r>
          </a:p>
        </p:txBody>
      </p:sp>
      <p:sp>
        <p:nvSpPr>
          <p:cNvPr id="58426" name="TextBox 20">
            <a:extLst>
              <a:ext uri="{FF2B5EF4-FFF2-40B4-BE49-F238E27FC236}">
                <a16:creationId xmlns:a16="http://schemas.microsoft.com/office/drawing/2014/main" id="{C3D9736E-13E5-524A-B9C9-00376BEA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1" y="4470400"/>
            <a:ext cx="1401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CDN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758476-2551-0642-9AE0-9939554B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With CDN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F338A-06B3-2343-8EE4-3942A8C3D575}"/>
              </a:ext>
            </a:extLst>
          </p:cNvPr>
          <p:cNvSpPr txBox="1"/>
          <p:nvPr/>
        </p:nvSpPr>
        <p:spPr>
          <a:xfrm>
            <a:off x="10440986" y="1896269"/>
            <a:ext cx="1717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Custom logic</a:t>
            </a:r>
            <a:r>
              <a:rPr lang="en-US" sz="2400" dirty="0">
                <a:latin typeface="Helvetica" pitchFamily="2" charset="0"/>
              </a:rPr>
              <a:t> to map ONE domain name to one of many IP addresses!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12F1C-B6B9-9947-85AC-AF74E2F3290C}"/>
              </a:ext>
            </a:extLst>
          </p:cNvPr>
          <p:cNvSpPr txBox="1"/>
          <p:nvPr/>
        </p:nvSpPr>
        <p:spPr>
          <a:xfrm>
            <a:off x="265114" y="1419324"/>
            <a:ext cx="3395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Implement DNS delegation to the CDN name server.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“layer of indirection”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C8C32-E1F8-5348-92AB-2EDF2BF086EB}"/>
              </a:ext>
            </a:extLst>
          </p:cNvPr>
          <p:cNvSpPr txBox="1"/>
          <p:nvPr/>
        </p:nvSpPr>
        <p:spPr>
          <a:xfrm>
            <a:off x="6926263" y="6109564"/>
            <a:ext cx="541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Most requests go to CDN servers (caches).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Only the remainder go to the origin server.</a:t>
            </a:r>
          </a:p>
        </p:txBody>
      </p:sp>
    </p:spTree>
    <p:extLst>
      <p:ext uri="{BB962C8B-B14F-4D97-AF65-F5344CB8AC3E}">
        <p14:creationId xmlns:p14="http://schemas.microsoft.com/office/powerpoint/2010/main" val="30787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8418" grpId="0"/>
      <p:bldP spid="22" grpId="0" animBg="1"/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Themes from HTTP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652393" cy="453072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Request/response nature of the protocol</a:t>
            </a:r>
          </a:p>
          <a:p>
            <a:pPr lvl="1"/>
            <a:r>
              <a:rPr lang="en-US" altLang="en-US" sz="2800" dirty="0"/>
              <a:t>Special HTTP headers to customize actions of the protocol</a:t>
            </a:r>
            <a:endParaRPr lang="en-US" altLang="en-US" sz="3200" dirty="0"/>
          </a:p>
          <a:p>
            <a:r>
              <a:rPr lang="en-US" altLang="en-US" sz="3200" dirty="0"/>
              <a:t>ASCII-based message structures</a:t>
            </a:r>
          </a:p>
          <a:p>
            <a:r>
              <a:rPr lang="en-US" altLang="en-US" sz="3200" dirty="0"/>
              <a:t>Improve performance using caching</a:t>
            </a:r>
          </a:p>
          <a:p>
            <a:r>
              <a:rPr lang="en-US" altLang="en-US" sz="3200" dirty="0"/>
              <a:t>Scale using a layer of indirection</a:t>
            </a:r>
          </a:p>
          <a:p>
            <a:r>
              <a:rPr lang="en-US" altLang="en-US" sz="3200" dirty="0"/>
              <a:t>Simple, highly-customizable protocol, permitting efficient implementations and flexible functionality. </a:t>
            </a:r>
          </a:p>
          <a:p>
            <a:pPr lvl="1"/>
            <a:r>
              <a:rPr lang="en-US" altLang="en-US" sz="2800" dirty="0"/>
              <a:t>The basis of why we enjoy the web today.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62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9C47-3FE2-3947-BBC2-FE980F6A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9B66-B662-F940-A803-FF53F1540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>
            <a:extLst>
              <a:ext uri="{FF2B5EF4-FFF2-40B4-BE49-F238E27FC236}">
                <a16:creationId xmlns:a16="http://schemas.microsoft.com/office/drawing/2014/main" id="{F54CE4FB-5DD6-2542-9265-79BFCF17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74E2EAC-EBBE-7044-9319-1397EF56B0A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FFFC227-9CE4-AA4E-959B-628091754F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348508" cy="435133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HTTP: hypertext transfer protocol</a:t>
            </a:r>
          </a:p>
          <a:p>
            <a:r>
              <a:rPr lang="en-US" altLang="en-US" sz="2400" dirty="0"/>
              <a:t>Client/server model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Client:</a:t>
            </a:r>
            <a:r>
              <a:rPr lang="en-US" altLang="en-US" dirty="0"/>
              <a:t> browser that requests, receives, “displays” Web objects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Server:</a:t>
            </a:r>
            <a:r>
              <a:rPr lang="en-US" altLang="en-US" dirty="0"/>
              <a:t> Web server sends objects in response to requests</a:t>
            </a:r>
          </a:p>
          <a:p>
            <a:r>
              <a:rPr lang="en-US" altLang="en-US" sz="2400" dirty="0"/>
              <a:t>HTTP 1.0: RFC 1945</a:t>
            </a:r>
          </a:p>
          <a:p>
            <a:r>
              <a:rPr lang="en-US" altLang="en-US" sz="2400" dirty="0"/>
              <a:t>HTTP 1.1: RFC 2068</a:t>
            </a:r>
          </a:p>
        </p:txBody>
      </p:sp>
      <p:graphicFrame>
        <p:nvGraphicFramePr>
          <p:cNvPr id="30725" name="Object 1024">
            <a:extLst>
              <a:ext uri="{FF2B5EF4-FFF2-40B4-BE49-F238E27FC236}">
                <a16:creationId xmlns:a16="http://schemas.microsoft.com/office/drawing/2014/main" id="{162547B5-D88B-6B48-B3F6-560787912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426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5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30725" name="Object 1024">
                        <a:extLst>
                          <a:ext uri="{FF2B5EF4-FFF2-40B4-BE49-F238E27FC236}">
                            <a16:creationId xmlns:a16="http://schemas.microsoft.com/office/drawing/2014/main" id="{162547B5-D88B-6B48-B3F6-560787912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6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7">
            <a:extLst>
              <a:ext uri="{FF2B5EF4-FFF2-40B4-BE49-F238E27FC236}">
                <a16:creationId xmlns:a16="http://schemas.microsoft.com/office/drawing/2014/main" id="{891250B1-14C2-D547-8ED6-ED88676B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225" y="2601759"/>
            <a:ext cx="1468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Chrome</a:t>
            </a:r>
          </a:p>
        </p:txBody>
      </p:sp>
      <p:graphicFrame>
        <p:nvGraphicFramePr>
          <p:cNvPr id="30727" name="Object 1025">
            <a:extLst>
              <a:ext uri="{FF2B5EF4-FFF2-40B4-BE49-F238E27FC236}">
                <a16:creationId xmlns:a16="http://schemas.microsoft.com/office/drawing/2014/main" id="{DC08D6F5-5353-C54A-A69D-8FE0A40FC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3676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6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30727" name="Object 1025">
                        <a:extLst>
                          <a:ext uri="{FF2B5EF4-FFF2-40B4-BE49-F238E27FC236}">
                            <a16:creationId xmlns:a16="http://schemas.microsoft.com/office/drawing/2014/main" id="{DC08D6F5-5353-C54A-A69D-8FE0A40FC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6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9">
            <a:extLst>
              <a:ext uri="{FF2B5EF4-FFF2-40B4-BE49-F238E27FC236}">
                <a16:creationId xmlns:a16="http://schemas.microsoft.com/office/drawing/2014/main" id="{A26F3156-54E8-8640-B585-E4BF7E36B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947" y="4025214"/>
            <a:ext cx="23507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Web 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e.g., Apache HTTP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server, </a:t>
            </a:r>
            <a:r>
              <a:rPr lang="en-US" altLang="en-US" sz="2000" dirty="0" err="1">
                <a:latin typeface="Helvetica" pitchFamily="2" charset="0"/>
              </a:rPr>
              <a:t>nginx</a:t>
            </a:r>
            <a:r>
              <a:rPr lang="en-US" altLang="en-US" sz="2000" dirty="0">
                <a:latin typeface="Helvetica" pitchFamily="2" charset="0"/>
              </a:rPr>
              <a:t>, etc.</a:t>
            </a:r>
            <a:endParaRPr lang="en-US" altLang="en-US" sz="3200" dirty="0">
              <a:latin typeface="Helvetica" pitchFamily="2" charset="0"/>
            </a:endParaRPr>
          </a:p>
        </p:txBody>
      </p:sp>
      <p:grpSp>
        <p:nvGrpSpPr>
          <p:cNvPr id="30729" name="Group 10">
            <a:extLst>
              <a:ext uri="{FF2B5EF4-FFF2-40B4-BE49-F238E27FC236}">
                <a16:creationId xmlns:a16="http://schemas.microsoft.com/office/drawing/2014/main" id="{290D49F8-316A-8B45-9DAC-58E13C75CB6F}"/>
              </a:ext>
            </a:extLst>
          </p:cNvPr>
          <p:cNvGrpSpPr>
            <a:grpSpLocks/>
          </p:cNvGrpSpPr>
          <p:nvPr/>
        </p:nvGrpSpPr>
        <p:grpSpPr bwMode="auto">
          <a:xfrm>
            <a:off x="9434514" y="2725738"/>
            <a:ext cx="504825" cy="1071562"/>
            <a:chOff x="4180" y="783"/>
            <a:chExt cx="150" cy="307"/>
          </a:xfrm>
        </p:grpSpPr>
        <p:sp>
          <p:nvSpPr>
            <p:cNvPr id="30739" name="AutoShape 11">
              <a:extLst>
                <a:ext uri="{FF2B5EF4-FFF2-40B4-BE49-F238E27FC236}">
                  <a16:creationId xmlns:a16="http://schemas.microsoft.com/office/drawing/2014/main" id="{7E8CC64D-AF88-7F48-8E73-8340ECC2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0" name="Rectangle 12">
              <a:extLst>
                <a:ext uri="{FF2B5EF4-FFF2-40B4-BE49-F238E27FC236}">
                  <a16:creationId xmlns:a16="http://schemas.microsoft.com/office/drawing/2014/main" id="{39390ED7-3BF4-F849-A27E-CC16FAC7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1" name="Rectangle 13">
              <a:extLst>
                <a:ext uri="{FF2B5EF4-FFF2-40B4-BE49-F238E27FC236}">
                  <a16:creationId xmlns:a16="http://schemas.microsoft.com/office/drawing/2014/main" id="{85A3B4BD-33E0-9144-B952-E57003C5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2" name="AutoShape 14">
              <a:extLst>
                <a:ext uri="{FF2B5EF4-FFF2-40B4-BE49-F238E27FC236}">
                  <a16:creationId xmlns:a16="http://schemas.microsoft.com/office/drawing/2014/main" id="{5E692796-8228-B343-AE9E-1AF8821C5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3" name="Line 15">
              <a:extLst>
                <a:ext uri="{FF2B5EF4-FFF2-40B4-BE49-F238E27FC236}">
                  <a16:creationId xmlns:a16="http://schemas.microsoft.com/office/drawing/2014/main" id="{5059864B-D703-6449-BEC5-33E3CD849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16">
              <a:extLst>
                <a:ext uri="{FF2B5EF4-FFF2-40B4-BE49-F238E27FC236}">
                  <a16:creationId xmlns:a16="http://schemas.microsoft.com/office/drawing/2014/main" id="{BC45BB83-A8FE-C349-9E94-A9B1104DD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17">
              <a:extLst>
                <a:ext uri="{FF2B5EF4-FFF2-40B4-BE49-F238E27FC236}">
                  <a16:creationId xmlns:a16="http://schemas.microsoft.com/office/drawing/2014/main" id="{CFE11C02-0AAD-A84D-9E33-D5F235BD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6" name="Rectangle 18">
              <a:extLst>
                <a:ext uri="{FF2B5EF4-FFF2-40B4-BE49-F238E27FC236}">
                  <a16:creationId xmlns:a16="http://schemas.microsoft.com/office/drawing/2014/main" id="{C0E408E0-435B-6C4E-AC17-AFA6952E0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30730" name="Line 19">
            <a:extLst>
              <a:ext uri="{FF2B5EF4-FFF2-40B4-BE49-F238E27FC236}">
                <a16:creationId xmlns:a16="http://schemas.microsoft.com/office/drawing/2014/main" id="{341B97EC-E690-4644-92D6-46E0BB184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7576" y="2133601"/>
            <a:ext cx="2085975" cy="9620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20">
            <a:extLst>
              <a:ext uri="{FF2B5EF4-FFF2-40B4-BE49-F238E27FC236}">
                <a16:creationId xmlns:a16="http://schemas.microsoft.com/office/drawing/2014/main" id="{897DB92D-7CF9-EB48-A825-BF88829D9F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24726" y="2333626"/>
            <a:ext cx="1971675" cy="9048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21">
            <a:extLst>
              <a:ext uri="{FF2B5EF4-FFF2-40B4-BE49-F238E27FC236}">
                <a16:creationId xmlns:a16="http://schemas.microsoft.com/office/drawing/2014/main" id="{71F15FF4-3F67-C441-9404-CD426FFD6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8051" y="3505201"/>
            <a:ext cx="2047875" cy="10953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22">
            <a:extLst>
              <a:ext uri="{FF2B5EF4-FFF2-40B4-BE49-F238E27FC236}">
                <a16:creationId xmlns:a16="http://schemas.microsoft.com/office/drawing/2014/main" id="{71052687-8C9F-3849-9EFF-287207493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4251" y="3629026"/>
            <a:ext cx="2047875" cy="11334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23">
            <a:extLst>
              <a:ext uri="{FF2B5EF4-FFF2-40B4-BE49-F238E27FC236}">
                <a16:creationId xmlns:a16="http://schemas.microsoft.com/office/drawing/2014/main" id="{575E8D60-3BDB-5F49-A3AB-79B46620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9" y="5247983"/>
            <a:ext cx="15953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Safari</a:t>
            </a:r>
          </a:p>
        </p:txBody>
      </p:sp>
      <p:sp>
        <p:nvSpPr>
          <p:cNvPr id="30735" name="Text Box 24">
            <a:extLst>
              <a:ext uri="{FF2B5EF4-FFF2-40B4-BE49-F238E27FC236}">
                <a16:creationId xmlns:a16="http://schemas.microsoft.com/office/drawing/2014/main" id="{919BCE4D-BFF6-0146-84E0-2E5FE480118D}"/>
              </a:ext>
            </a:extLst>
          </p:cNvPr>
          <p:cNvSpPr txBox="1">
            <a:spLocks noChangeArrowheads="1"/>
          </p:cNvSpPr>
          <p:nvPr/>
        </p:nvSpPr>
        <p:spPr bwMode="auto">
          <a:xfrm rot="1422049">
            <a:off x="7621588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HTTP request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6" name="Text Box 25">
            <a:extLst>
              <a:ext uri="{FF2B5EF4-FFF2-40B4-BE49-F238E27FC236}">
                <a16:creationId xmlns:a16="http://schemas.microsoft.com/office/drawing/2014/main" id="{20664CDC-F11C-1248-A9F7-B76384A5333F}"/>
              </a:ext>
            </a:extLst>
          </p:cNvPr>
          <p:cNvSpPr txBox="1">
            <a:spLocks noChangeArrowheads="1"/>
          </p:cNvSpPr>
          <p:nvPr/>
        </p:nvSpPr>
        <p:spPr bwMode="auto">
          <a:xfrm rot="19907361">
            <a:off x="7412038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request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7" name="Text Box 26">
            <a:extLst>
              <a:ext uri="{FF2B5EF4-FFF2-40B4-BE49-F238E27FC236}">
                <a16:creationId xmlns:a16="http://schemas.microsoft.com/office/drawing/2014/main" id="{7CE7F399-EE5B-4C4C-B4CB-E82B11E9460F}"/>
              </a:ext>
            </a:extLst>
          </p:cNvPr>
          <p:cNvSpPr txBox="1">
            <a:spLocks noChangeArrowheads="1"/>
          </p:cNvSpPr>
          <p:nvPr/>
        </p:nvSpPr>
        <p:spPr bwMode="auto">
          <a:xfrm rot="1411598">
            <a:off x="7434264" y="2741613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response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8" name="Text Box 28">
            <a:extLst>
              <a:ext uri="{FF2B5EF4-FFF2-40B4-BE49-F238E27FC236}">
                <a16:creationId xmlns:a16="http://schemas.microsoft.com/office/drawing/2014/main" id="{AF0E9EB7-78A8-7247-A821-3FC95FC93489}"/>
              </a:ext>
            </a:extLst>
          </p:cNvPr>
          <p:cNvSpPr txBox="1">
            <a:spLocks noChangeArrowheads="1"/>
          </p:cNvSpPr>
          <p:nvPr/>
        </p:nvSpPr>
        <p:spPr bwMode="auto">
          <a:xfrm rot="19862217">
            <a:off x="7615239" y="4122738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response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B3021-31C8-8841-9FF2-6623C98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C3A7CB3-4D02-4148-9D9F-1911F91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server connection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3AF20A3-0353-3A4B-BB87-73F2924CD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841116"/>
              </p:ext>
            </p:extLst>
          </p:nvPr>
        </p:nvGraphicFramePr>
        <p:xfrm>
          <a:off x="4957762" y="1671638"/>
          <a:ext cx="3652838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Hostname</a:t>
                      </a:r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 address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Cs.Rutgers.edu</a:t>
                      </a:r>
                      <a:endParaRPr lang="en-US" sz="18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10.0.1.2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5" name="Slide Number Placeholder 3">
            <a:extLst>
              <a:ext uri="{FF2B5EF4-FFF2-40B4-BE49-F238E27FC236}">
                <a16:creationId xmlns:a16="http://schemas.microsoft.com/office/drawing/2014/main" id="{D0F39F92-8786-B040-A735-E6F0AF88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F07EF58-C976-024C-B5D9-CDAC2A0793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2786" name="Object 1024">
            <a:extLst>
              <a:ext uri="{FF2B5EF4-FFF2-40B4-BE49-F238E27FC236}">
                <a16:creationId xmlns:a16="http://schemas.microsoft.com/office/drawing/2014/main" id="{1AE67006-AA87-734C-87F0-57136B711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3344863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06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32786" name="Object 1024">
                        <a:extLst>
                          <a:ext uri="{FF2B5EF4-FFF2-40B4-BE49-F238E27FC236}">
                            <a16:creationId xmlns:a16="http://schemas.microsoft.com/office/drawing/2014/main" id="{1AE67006-AA87-734C-87F0-57136B711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3344863"/>
                        <a:ext cx="752475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7" name="Group 10">
            <a:extLst>
              <a:ext uri="{FF2B5EF4-FFF2-40B4-BE49-F238E27FC236}">
                <a16:creationId xmlns:a16="http://schemas.microsoft.com/office/drawing/2014/main" id="{E5A05822-91CC-E047-A45D-1319025C49F3}"/>
              </a:ext>
            </a:extLst>
          </p:cNvPr>
          <p:cNvGrpSpPr>
            <a:grpSpLocks/>
          </p:cNvGrpSpPr>
          <p:nvPr/>
        </p:nvGrpSpPr>
        <p:grpSpPr bwMode="auto">
          <a:xfrm>
            <a:off x="8789989" y="3459163"/>
            <a:ext cx="504825" cy="1071562"/>
            <a:chOff x="4180" y="783"/>
            <a:chExt cx="150" cy="307"/>
          </a:xfrm>
        </p:grpSpPr>
        <p:sp>
          <p:nvSpPr>
            <p:cNvPr id="32800" name="AutoShape 11">
              <a:extLst>
                <a:ext uri="{FF2B5EF4-FFF2-40B4-BE49-F238E27FC236}">
                  <a16:creationId xmlns:a16="http://schemas.microsoft.com/office/drawing/2014/main" id="{C2273A68-04CE-C541-BD89-02C7E159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1" name="Rectangle 12">
              <a:extLst>
                <a:ext uri="{FF2B5EF4-FFF2-40B4-BE49-F238E27FC236}">
                  <a16:creationId xmlns:a16="http://schemas.microsoft.com/office/drawing/2014/main" id="{B6DFC602-3F7C-3340-B743-E39889DED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2" name="Rectangle 13">
              <a:extLst>
                <a:ext uri="{FF2B5EF4-FFF2-40B4-BE49-F238E27FC236}">
                  <a16:creationId xmlns:a16="http://schemas.microsoft.com/office/drawing/2014/main" id="{00342262-2D01-4748-97EC-8466A35E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3" name="AutoShape 14">
              <a:extLst>
                <a:ext uri="{FF2B5EF4-FFF2-40B4-BE49-F238E27FC236}">
                  <a16:creationId xmlns:a16="http://schemas.microsoft.com/office/drawing/2014/main" id="{93A94A23-7972-D34D-B581-7D823A87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4" name="Line 15">
              <a:extLst>
                <a:ext uri="{FF2B5EF4-FFF2-40B4-BE49-F238E27FC236}">
                  <a16:creationId xmlns:a16="http://schemas.microsoft.com/office/drawing/2014/main" id="{65187DE9-C495-734C-92DB-7B3E14EE4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16">
              <a:extLst>
                <a:ext uri="{FF2B5EF4-FFF2-40B4-BE49-F238E27FC236}">
                  <a16:creationId xmlns:a16="http://schemas.microsoft.com/office/drawing/2014/main" id="{FAAC6F02-0268-174B-9D40-0C0389BA2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Rectangle 17">
              <a:extLst>
                <a:ext uri="{FF2B5EF4-FFF2-40B4-BE49-F238E27FC236}">
                  <a16:creationId xmlns:a16="http://schemas.microsoft.com/office/drawing/2014/main" id="{79283C59-BB57-254F-B996-95E4E29D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7" name="Rectangle 18">
              <a:extLst>
                <a:ext uri="{FF2B5EF4-FFF2-40B4-BE49-F238E27FC236}">
                  <a16:creationId xmlns:a16="http://schemas.microsoft.com/office/drawing/2014/main" id="{2BD0199C-CBEC-5C4C-8A97-45D0E80C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cxnSp>
        <p:nvCxnSpPr>
          <p:cNvPr id="32788" name="Straight Arrow Connector 17">
            <a:extLst>
              <a:ext uri="{FF2B5EF4-FFF2-40B4-BE49-F238E27FC236}">
                <a16:creationId xmlns:a16="http://schemas.microsoft.com/office/drawing/2014/main" id="{63AE6AE5-21BE-724F-8DC7-4C54E74220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1" y="2357438"/>
            <a:ext cx="1585913" cy="102870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Straight Arrow Connector 19">
            <a:extLst>
              <a:ext uri="{FF2B5EF4-FFF2-40B4-BE49-F238E27FC236}">
                <a16:creationId xmlns:a16="http://schemas.microsoft.com/office/drawing/2014/main" id="{3B0AE718-DC9C-7245-9F71-F30147A1CA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1851" y="2714625"/>
            <a:ext cx="1566863" cy="9286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TextBox 20">
            <a:extLst>
              <a:ext uri="{FF2B5EF4-FFF2-40B4-BE49-F238E27FC236}">
                <a16:creationId xmlns:a16="http://schemas.microsoft.com/office/drawing/2014/main" id="{3A528E30-E85D-2A4D-B7C7-A04D1EC45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6" y="2238376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Host name</a:t>
            </a:r>
          </a:p>
        </p:txBody>
      </p:sp>
      <p:sp>
        <p:nvSpPr>
          <p:cNvPr id="32791" name="TextBox 21">
            <a:extLst>
              <a:ext uri="{FF2B5EF4-FFF2-40B4-BE49-F238E27FC236}">
                <a16:creationId xmlns:a16="http://schemas.microsoft.com/office/drawing/2014/main" id="{482AB3F6-2676-AD41-A4B9-8BB066A3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27388"/>
            <a:ext cx="1667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IP Address</a:t>
            </a:r>
          </a:p>
        </p:txBody>
      </p:sp>
      <p:sp>
        <p:nvSpPr>
          <p:cNvPr id="32792" name="TextBox 22">
            <a:extLst>
              <a:ext uri="{FF2B5EF4-FFF2-40B4-BE49-F238E27FC236}">
                <a16:creationId xmlns:a16="http://schemas.microsoft.com/office/drawing/2014/main" id="{BB2DD28A-3DCB-5B4F-8BB9-8FC0FA6E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1222376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DNS</a:t>
            </a:r>
          </a:p>
        </p:txBody>
      </p:sp>
      <p:cxnSp>
        <p:nvCxnSpPr>
          <p:cNvPr id="32793" name="Straight Arrow Connector 24">
            <a:extLst>
              <a:ext uri="{FF2B5EF4-FFF2-40B4-BE49-F238E27FC236}">
                <a16:creationId xmlns:a16="http://schemas.microsoft.com/office/drawing/2014/main" id="{924D0F0A-E8EC-974D-BDC9-2C901EDF1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808413"/>
            <a:ext cx="5437188" cy="47466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TextBox 25">
            <a:extLst>
              <a:ext uri="{FF2B5EF4-FFF2-40B4-BE49-F238E27FC236}">
                <a16:creationId xmlns:a16="http://schemas.microsoft.com/office/drawing/2014/main" id="{FF06B9D9-B8D0-3C4E-8950-4F5FF1A218B8}"/>
              </a:ext>
            </a:extLst>
          </p:cNvPr>
          <p:cNvSpPr txBox="1">
            <a:spLocks noChangeArrowheads="1"/>
          </p:cNvSpPr>
          <p:nvPr/>
        </p:nvSpPr>
        <p:spPr bwMode="auto">
          <a:xfrm rot="286625">
            <a:off x="4954149" y="4113711"/>
            <a:ext cx="2180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IP Address,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80</a:t>
            </a:r>
          </a:p>
        </p:txBody>
      </p:sp>
      <p:cxnSp>
        <p:nvCxnSpPr>
          <p:cNvPr id="32795" name="Straight Connector 27">
            <a:extLst>
              <a:ext uri="{FF2B5EF4-FFF2-40B4-BE49-F238E27FC236}">
                <a16:creationId xmlns:a16="http://schemas.microsoft.com/office/drawing/2014/main" id="{56C06757-EEDF-3F40-8987-DE6DBE4FB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3951289"/>
            <a:ext cx="0" cy="2551111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Straight Connector 28">
            <a:extLst>
              <a:ext uri="{FF2B5EF4-FFF2-40B4-BE49-F238E27FC236}">
                <a16:creationId xmlns:a16="http://schemas.microsoft.com/office/drawing/2014/main" id="{AFF0DC42-1F82-BB49-BFB2-2FFD180B9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6525" y="4522788"/>
            <a:ext cx="0" cy="1979612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Arrow Connector 32">
            <a:extLst>
              <a:ext uri="{FF2B5EF4-FFF2-40B4-BE49-F238E27FC236}">
                <a16:creationId xmlns:a16="http://schemas.microsoft.com/office/drawing/2014/main" id="{403A01A4-3E8D-5F4D-AA71-D0AC62ADAC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2750" y="5297714"/>
            <a:ext cx="6072824" cy="37442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9" name="TextBox 33">
            <a:extLst>
              <a:ext uri="{FF2B5EF4-FFF2-40B4-BE49-F238E27FC236}">
                <a16:creationId xmlns:a16="http://schemas.microsoft.com/office/drawing/2014/main" id="{C474D03E-BD09-374D-B04F-760801C8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118" y="6125368"/>
            <a:ext cx="2471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HTTP messages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506B9-DE05-7343-B73C-7D7AE8B7CA38}"/>
              </a:ext>
            </a:extLst>
          </p:cNvPr>
          <p:cNvSpPr txBox="1"/>
          <p:nvPr/>
        </p:nvSpPr>
        <p:spPr>
          <a:xfrm>
            <a:off x="9342437" y="3665752"/>
            <a:ext cx="2323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application typically associated with port 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3737F-505F-1E41-9262-A57BE1B96EED}"/>
              </a:ext>
            </a:extLst>
          </p:cNvPr>
          <p:cNvSpPr txBox="1"/>
          <p:nvPr/>
        </p:nvSpPr>
        <p:spPr>
          <a:xfrm rot="313250">
            <a:off x="5018597" y="4564097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61D42-80E0-0945-9A09-B049F7DEF8D9}"/>
              </a:ext>
            </a:extLst>
          </p:cNvPr>
          <p:cNvSpPr txBox="1"/>
          <p:nvPr/>
        </p:nvSpPr>
        <p:spPr>
          <a:xfrm rot="21414183">
            <a:off x="5213477" y="5537092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4967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4" grpId="0"/>
      <p:bldP spid="2" grpId="0"/>
      <p:bldP spid="3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949A576-F7B7-3548-92DF-C25980C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B407A9E-303B-DD4F-8EEC-CC658C0DFA5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261FCE1-DA32-5040-9374-1D669B38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messages: request message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7B59160-DB0B-904E-BF34-5C6A94A07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ASCII (human-readable format)</a:t>
            </a:r>
            <a:endParaRPr lang="en-US" altLang="en-US" sz="3600" dirty="0">
              <a:solidFill>
                <a:schemeClr val="accent2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65A3D052-CADA-5048-B43B-0EFF22A4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486" y="2792661"/>
            <a:ext cx="684354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GET /352/</a:t>
            </a:r>
            <a:r>
              <a:rPr lang="en-US" altLang="en-US" b="1" dirty="0" err="1">
                <a:latin typeface="Courier New" panose="02070309020205020404" pitchFamily="49" charset="0"/>
              </a:rPr>
              <a:t>syllabus.html</a:t>
            </a:r>
            <a:r>
              <a:rPr lang="en-US" altLang="en-US" b="1" dirty="0">
                <a:latin typeface="Courier New" panose="02070309020205020404" pitchFamily="49" charset="0"/>
              </a:rPr>
              <a:t>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Host: </a:t>
            </a:r>
            <a:r>
              <a:rPr lang="en-US" altLang="en-US" b="1" dirty="0" err="1">
                <a:latin typeface="Courier New" panose="02070309020205020404" pitchFamily="49" charset="0"/>
              </a:rPr>
              <a:t>www.cs.rutgers.edu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Accept-language:en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(extra carriage return, line feed)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D55DA2A1-0857-D542-9C91-50AE0099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23" y="2756814"/>
            <a:ext cx="31614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 commands)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B2A6360A-678E-DF46-BCA0-17F958D33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1" y="3048000"/>
            <a:ext cx="1131888" cy="266701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Freeform 7">
            <a:extLst>
              <a:ext uri="{FF2B5EF4-FFF2-40B4-BE49-F238E27FC236}">
                <a16:creationId xmlns:a16="http://schemas.microsoft.com/office/drawing/2014/main" id="{260B9CD0-81F9-664A-9093-C289E9F9C276}"/>
              </a:ext>
            </a:extLst>
          </p:cNvPr>
          <p:cNvSpPr>
            <a:spLocks/>
          </p:cNvSpPr>
          <p:nvPr/>
        </p:nvSpPr>
        <p:spPr bwMode="auto">
          <a:xfrm>
            <a:off x="4314067" y="3290095"/>
            <a:ext cx="265309" cy="173910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50800" cap="flat" cmpd="sng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C8B82259-54B9-1C4D-B975-D3349B41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448" y="4467554"/>
            <a:ext cx="26606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Header lines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7D4EC1EE-6E4A-BD4B-9876-74FF1A07D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3771" y="5675085"/>
            <a:ext cx="1370467" cy="4354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03F5721B-2BAC-EB47-89FC-7372D670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00" y="5116374"/>
            <a:ext cx="28055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of message</a:t>
            </a:r>
            <a:endParaRPr lang="en-US" alt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 animBg="1"/>
      <p:bldP spid="31752" grpId="0" animBg="1"/>
      <p:bldP spid="31753" grpId="0"/>
      <p:bldP spid="31754" grpId="0" animBg="1"/>
      <p:bldP spid="317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9D9DD20-310B-2B43-810E-F85FC6C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A681EBE-B919-EE4C-91A4-F9F9125974B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3796" name="Picture 3" descr="HTTPrequest">
            <a:extLst>
              <a:ext uri="{FF2B5EF4-FFF2-40B4-BE49-F238E27FC236}">
                <a16:creationId xmlns:a16="http://schemas.microsoft.com/office/drawing/2014/main" id="{D8407ECF-8299-F045-BEE8-C92756B5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16494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>
            <a:extLst>
              <a:ext uri="{FF2B5EF4-FFF2-40B4-BE49-F238E27FC236}">
                <a16:creationId xmlns:a16="http://schemas.microsoft.com/office/drawing/2014/main" id="{BCE02CB8-FA86-1049-9DB9-AA3BA9FB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6275389"/>
            <a:ext cx="51890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http://www.w3.org/Protocols/rfc2616/rfc2616-sec14.html#sec14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63068-2D3E-4C4E-A57C-A59C440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Request: General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2323</Words>
  <Application>Microsoft Macintosh PowerPoint</Application>
  <PresentationFormat>Widescreen</PresentationFormat>
  <Paragraphs>483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ＭＳ Ｐゴシック</vt:lpstr>
      <vt:lpstr>ＭＳ Ｐゴシック</vt:lpstr>
      <vt:lpstr>Arial</vt:lpstr>
      <vt:lpstr>Calibri</vt:lpstr>
      <vt:lpstr>Comic Sans MS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The Application Layer: HTTP: Introduction</vt:lpstr>
      <vt:lpstr>Review of concepts</vt:lpstr>
      <vt:lpstr>The Web: Humble origins</vt:lpstr>
      <vt:lpstr>Web and HTTP: Some terms</vt:lpstr>
      <vt:lpstr>HTTP Protocol Overview</vt:lpstr>
      <vt:lpstr>HTTP overview</vt:lpstr>
      <vt:lpstr>Client server connection</vt:lpstr>
      <vt:lpstr>HTTP messages: request message</vt:lpstr>
      <vt:lpstr>HTTP Request: General format</vt:lpstr>
      <vt:lpstr>HTTP method types</vt:lpstr>
      <vt:lpstr>Difference between POST and PUT</vt:lpstr>
      <vt:lpstr>Difference between HEAD and GET</vt:lpstr>
      <vt:lpstr>Uploading form input: GET and POST</vt:lpstr>
      <vt:lpstr>Observing HTTP GET and POST</vt:lpstr>
      <vt:lpstr>HTTP Response: General format</vt:lpstr>
      <vt:lpstr>HTTP message: response message</vt:lpstr>
      <vt:lpstr>HTTP response status codes</vt:lpstr>
      <vt:lpstr>Try sending a HTTP request yourself!</vt:lpstr>
      <vt:lpstr>PowerPoint Presentation</vt:lpstr>
      <vt:lpstr> HTTP: Persistence, Cookies, and Caching </vt:lpstr>
      <vt:lpstr>Additional details about HTTP</vt:lpstr>
      <vt:lpstr>Non/Persistent HTTP</vt:lpstr>
      <vt:lpstr>HTTP connections</vt:lpstr>
      <vt:lpstr>Non-persistent HTTP</vt:lpstr>
      <vt:lpstr>Non-persistent HTTP (contd.)</vt:lpstr>
      <vt:lpstr>Non-Persistent HTTP’s Response time</vt:lpstr>
      <vt:lpstr>Persistent HTTP: jumping to steps 4/5</vt:lpstr>
      <vt:lpstr>Persistent vs. Non-persistent</vt:lpstr>
      <vt:lpstr>Remembering HTTP users</vt:lpstr>
      <vt:lpstr>HTTP: User data on servers?</vt:lpstr>
      <vt:lpstr>Cookies: Keeping user memory</vt:lpstr>
      <vt:lpstr>How cookies work</vt:lpstr>
      <vt:lpstr>PSA: Cookies and Privacy</vt:lpstr>
      <vt:lpstr>Caching in HTTP</vt:lpstr>
      <vt:lpstr>Web caches</vt:lpstr>
      <vt:lpstr>Web caching using a proxy server</vt:lpstr>
      <vt:lpstr>Web Caches: how does it look on HTTP?</vt:lpstr>
      <vt:lpstr>Content Distribution Networks (CDN)</vt:lpstr>
      <vt:lpstr>Without CDN</vt:lpstr>
      <vt:lpstr>CDN terms</vt:lpstr>
      <vt:lpstr>With CDN</vt:lpstr>
      <vt:lpstr>Themes from HTTP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1504</cp:revision>
  <dcterms:created xsi:type="dcterms:W3CDTF">2019-01-23T03:40:12Z</dcterms:created>
  <dcterms:modified xsi:type="dcterms:W3CDTF">2021-01-29T17:14:10Z</dcterms:modified>
</cp:coreProperties>
</file>