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387" r:id="rId2"/>
    <p:sldId id="457" r:id="rId3"/>
    <p:sldId id="538" r:id="rId4"/>
    <p:sldId id="872" r:id="rId5"/>
    <p:sldId id="459" r:id="rId6"/>
    <p:sldId id="781" r:id="rId7"/>
    <p:sldId id="782" r:id="rId8"/>
    <p:sldId id="783" r:id="rId9"/>
    <p:sldId id="879" r:id="rId10"/>
    <p:sldId id="784" r:id="rId11"/>
    <p:sldId id="785" r:id="rId12"/>
    <p:sldId id="880" r:id="rId13"/>
    <p:sldId id="874" r:id="rId14"/>
    <p:sldId id="539" r:id="rId15"/>
    <p:sldId id="787" r:id="rId16"/>
    <p:sldId id="788" r:id="rId17"/>
    <p:sldId id="789" r:id="rId18"/>
    <p:sldId id="790" r:id="rId19"/>
    <p:sldId id="791" r:id="rId20"/>
    <p:sldId id="792" r:id="rId21"/>
    <p:sldId id="877" r:id="rId22"/>
    <p:sldId id="876" r:id="rId23"/>
    <p:sldId id="878" r:id="rId24"/>
    <p:sldId id="875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68"/>
    <p:restoredTop sz="94631"/>
  </p:normalViewPr>
  <p:slideViewPr>
    <p:cSldViewPr snapToGrid="0" snapToObjects="1">
      <p:cViewPr varScale="1">
        <p:scale>
          <a:sx n="80" d="100"/>
          <a:sy n="80" d="100"/>
        </p:scale>
        <p:origin x="200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4" d="100"/>
          <a:sy n="114" d="100"/>
        </p:scale>
        <p:origin x="305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C490B-630B-7F46-B6FE-05D0FD1689A8}" type="datetimeFigureOut">
              <a:rPr lang="en-US" smtClean="0"/>
              <a:t>2/6/21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F09D5-B346-194E-BAD1-FA5CF71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7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18419889-A0E6-614C-8257-F8C6A6B00434}" type="slidenum">
              <a:rPr lang="en-US" i="0" smtClean="0">
                <a:latin typeface="Times New Roman" charset="0"/>
              </a:rPr>
              <a:pPr>
                <a:defRPr/>
              </a:pPr>
              <a:t>6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5909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CB730813-E359-894C-BEE3-DBB31D2D9DAA}" type="slidenum">
              <a:rPr lang="en-US" i="0" smtClean="0">
                <a:latin typeface="Times New Roman" charset="0"/>
              </a:rPr>
              <a:pPr>
                <a:defRPr/>
              </a:pPr>
              <a:t>7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68279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1C7581-2794-CB42-ADEF-46B2BC49F6CE}" type="slidenum">
              <a:rPr lang="en-US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81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04527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1C7581-2794-CB42-ADEF-46B2BC49F6CE}" type="slidenum">
              <a:rPr lang="en-US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481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1060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F09583C-989B-4E47-8E71-D8EEB6EF5E74}" type="slidenum">
              <a:rPr lang="en-US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481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01375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03D93550-72F2-6941-92F8-0E87818ED0CE}" type="slidenum">
              <a:rPr lang="en-US" i="0" smtClean="0">
                <a:latin typeface="Times New Roman" charset="0"/>
              </a:rPr>
              <a:pPr>
                <a:defRPr/>
              </a:pPr>
              <a:t>11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2943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31F4B70-DBE3-3741-B576-87AFDE574221}" type="slidenum">
              <a:rPr lang="en-US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475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3725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725AACE-28E7-1B40-8C80-6111AC9D6EE2}" type="slidenum">
              <a:rPr lang="en-US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474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07374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C207908-A65C-F64C-A60A-480C7E37656F}" type="slidenum">
              <a:rPr lang="en-US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487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0834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CC37-3420-4F49-8C33-4BCB3B51A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51D8-7D8A-A547-B24D-6DD12E8CC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51904-F682-B84A-BF47-8129AB4C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5BB43-14AB-9945-9BCA-9BC503CC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1333A-8598-4B4F-AB52-6579A2E1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6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43C6-896E-584A-A963-7E16D546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5AA53-208E-C24B-8273-CFDD1A5E7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851F6-81D0-1643-BAF0-AA0E98E0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70A3A-9A82-3C4C-AEFA-7B416F14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61641-65CD-7949-9285-F9862F78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2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D0A2B-7DBB-9445-8542-8AC8F7964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F09A6-0358-8E43-A178-3CA003BDF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EA068-5062-7E4F-B99C-2CEC343E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3A096-D83E-7542-A78C-9916C369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814C3-12DF-0447-9420-294EF2C8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584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117600" y="1905000"/>
            <a:ext cx="9042400" cy="403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9649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A4C2-71EB-354A-A4E4-7A79F167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6FC06-E8D0-3A4C-BEE2-AA99DC38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652FB-D490-114D-8030-09CCB72C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62229-71C9-9847-AFE6-26AB269E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6DF4-CA65-8E43-B3A5-ECEF9025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248A-A301-5341-9BAF-2DDE80F1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EDBBF-4F90-A34F-A685-DE4F29644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B94B2-28BF-6945-A21C-40A2B764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DE3C9-54E8-A94F-AD40-66CFF7B8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58432-5359-0147-8D5C-B145EE76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5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FC0B-F311-BC4B-A2D1-928B3513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7925-946E-B44F-8713-0F0928FD5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72E5B-AB30-F441-99C3-073B0FE0C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735A-AFB0-C44A-9FC0-AFD3B6C0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6E5E5-7866-8E4B-B450-B712A2F3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134CB-E65A-B242-BD74-667132F8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8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191B-B3D5-974E-BBCC-0A9D6A62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9E461-1B18-F04F-9E78-C3FEBD28C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1FC9F-4459-2448-8E0B-F470C373A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D66B2-805B-A347-89AD-F16943266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48249-093E-884B-B6CE-B747B284E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2CDBF6-1121-9347-BF6B-B703CCE9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F1FD6-CCAB-754B-B876-ABFCFD3D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9FA76-646A-F442-AA4F-7622918B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A493-905D-7F41-8284-D8B4EC88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5B470-4001-1843-A7E0-885C2295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13A0A-FB55-8649-B9A5-3E90CD8C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BD0C7-127F-CD4E-A6B8-5585A152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5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D34EC-7616-9043-AFD5-6B69E3B6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B0C35-6B39-4749-9595-C856AFB8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FF505-CB2B-2747-B2DD-2A89C941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6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F38C-28DD-4A42-9056-3793483F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099AD-DABE-D64C-A905-1CF03DB10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12F0B-A50A-5B46-A535-733D69752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7C4E6-3C25-644D-80DE-2E788E62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8BFEC-CC7B-C94C-BED5-57FB1536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55941-3DC9-AB49-B0A6-6F452E06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FD44-FAA2-E347-8F67-9E8E93EA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020F24-3635-8346-AFAC-53CE49F08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FCCF6-452E-F34D-AD7C-72567CD4B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B2EA6-16EC-4048-B8E5-91A7889C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377BF-EE8D-7042-B5F8-CF9C0C3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220C2-4FEF-C549-AF12-DB388DD3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2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5AAC6-6E42-5E44-9318-18A5B93B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BE2B0-9C88-F545-A1BD-247458A50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DABF1-4F3F-744C-8157-1FC51AAF1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CE603-2B12-5844-BEA7-E98E825B38C7}" type="datetimeFigureOut">
              <a:rPr lang="en-US" smtClean="0"/>
              <a:t>2/6/21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E51C6-01D3-BC48-8763-B839BC079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6E372-E70D-1E47-8FDB-0CADB973B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8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s.rutgers.edu/~sn624/352-S19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s.rutgers.edu/~sn624/352-S19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yuba.stanford.edu/~nickm/papers/sigcomm2014-video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72992" y="625643"/>
            <a:ext cx="11646015" cy="21463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CS 352</a:t>
            </a:r>
            <a:br>
              <a:rPr lang="en-US" dirty="0">
                <a:ea typeface="ＭＳ Ｐゴシック" charset="0"/>
                <a:cs typeface="+mj-cs"/>
              </a:rPr>
            </a:br>
            <a:r>
              <a:rPr lang="en-US" dirty="0">
                <a:solidFill>
                  <a:srgbClr val="C00000"/>
                </a:solidFill>
                <a:ea typeface="ＭＳ Ｐゴシック" charset="0"/>
                <a:cs typeface="+mj-cs"/>
              </a:rPr>
              <a:t>Multimedia Data Representations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254508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Lecture 6.1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hlinkClick r:id="rId2"/>
              </a:rPr>
              <a:t>http://www.cs.rutgers.edu/~sn624/352</a:t>
            </a:r>
            <a:endParaRPr lang="en-US" sz="2800" dirty="0">
              <a:ea typeface="ＭＳ Ｐゴシック" charset="0"/>
            </a:endParaRPr>
          </a:p>
          <a:p>
            <a:pPr>
              <a:defRPr/>
            </a:pPr>
            <a:r>
              <a:rPr lang="en-US" sz="2800" dirty="0">
                <a:ea typeface="ＭＳ Ｐゴシック" charset="0"/>
              </a:rPr>
              <a:t>Srinivas Narayana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016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872680" y="106363"/>
            <a:ext cx="5616575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Video representation</a:t>
            </a:r>
          </a:p>
        </p:txBody>
      </p:sp>
      <p:sp>
        <p:nvSpPr>
          <p:cNvPr id="19" name="Rectangle 4"/>
          <p:cNvSpPr txBox="1">
            <a:spLocks noChangeArrowheads="1"/>
          </p:cNvSpPr>
          <p:nvPr/>
        </p:nvSpPr>
        <p:spPr bwMode="auto">
          <a:xfrm>
            <a:off x="655781" y="1020177"/>
            <a:ext cx="11054955" cy="5372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>
              <a:buSzPct val="100000"/>
              <a:buFont typeface="Wingdings" charset="2"/>
              <a:buChar char="§"/>
              <a:defRPr/>
            </a:pPr>
            <a:r>
              <a:rPr lang="en-US" sz="3200" dirty="0">
                <a:solidFill>
                  <a:srgbClr val="CC0000"/>
                </a:solidFill>
                <a:latin typeface="Helvetica" pitchFamily="2" charset="0"/>
              </a:rPr>
              <a:t>Video </a:t>
            </a:r>
            <a:r>
              <a:rPr lang="en-US" sz="3200" i="1" dirty="0">
                <a:solidFill>
                  <a:srgbClr val="CC0000"/>
                </a:solidFill>
                <a:latin typeface="Helvetica" pitchFamily="2" charset="0"/>
              </a:rPr>
              <a:t>bit rate</a:t>
            </a:r>
            <a:r>
              <a:rPr lang="en-US" sz="3200" dirty="0">
                <a:solidFill>
                  <a:srgbClr val="CC0000"/>
                </a:solidFill>
                <a:latin typeface="Helvetica" pitchFamily="2" charset="0"/>
              </a:rPr>
              <a:t>: </a:t>
            </a:r>
            <a:r>
              <a:rPr lang="en-US" sz="3200" dirty="0">
                <a:latin typeface="Helvetica" pitchFamily="2" charset="0"/>
              </a:rPr>
              <a:t>effective number of bits per second of the video after encoding</a:t>
            </a:r>
          </a:p>
          <a:p>
            <a:pPr lvl="1">
              <a:buSzPct val="100000"/>
              <a:buFont typeface="Wingdings" charset="2"/>
              <a:buChar char="§"/>
              <a:defRPr/>
            </a:pPr>
            <a:r>
              <a:rPr lang="en-US" sz="2800" dirty="0">
                <a:latin typeface="Helvetica" pitchFamily="2" charset="0"/>
              </a:rPr>
              <a:t>Depends on quality of each image. More pixels, more detail per pixel = more bits</a:t>
            </a:r>
          </a:p>
          <a:p>
            <a:pPr lvl="1">
              <a:buSzPct val="100000"/>
              <a:buFont typeface="Wingdings" charset="2"/>
              <a:buChar char="§"/>
              <a:defRPr/>
            </a:pPr>
            <a:r>
              <a:rPr lang="en-US" sz="2800" dirty="0">
                <a:latin typeface="Helvetica" pitchFamily="2" charset="0"/>
              </a:rPr>
              <a:t>Depends on effectiveness of compression in the codec</a:t>
            </a:r>
          </a:p>
          <a:p>
            <a:pPr>
              <a:buSzPct val="100000"/>
              <a:buFont typeface="Wingdings" charset="2"/>
              <a:buChar char="§"/>
              <a:defRPr/>
            </a:pPr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Video bit rate is typically correlated with quality.</a:t>
            </a:r>
          </a:p>
          <a:p>
            <a:pPr>
              <a:buSzPct val="100000"/>
              <a:buFont typeface="Wingdings" charset="2"/>
              <a:buChar char="§"/>
              <a:defRPr/>
            </a:pPr>
            <a:r>
              <a:rPr lang="en-US" sz="3200" dirty="0">
                <a:solidFill>
                  <a:srgbClr val="CC0000"/>
                </a:solidFill>
                <a:latin typeface="Helvetica" pitchFamily="2" charset="0"/>
              </a:rPr>
              <a:t>CBR: (constant bit rate): </a:t>
            </a:r>
            <a:r>
              <a:rPr lang="en-US" sz="3200" dirty="0">
                <a:solidFill>
                  <a:srgbClr val="000000"/>
                </a:solidFill>
                <a:latin typeface="Helvetica" pitchFamily="2" charset="0"/>
              </a:rPr>
              <a:t>fixed bit-rate video</a:t>
            </a:r>
          </a:p>
          <a:p>
            <a:pPr>
              <a:buSzPct val="100000"/>
              <a:buFont typeface="Wingdings" charset="2"/>
              <a:buChar char="§"/>
              <a:defRPr/>
            </a:pPr>
            <a:r>
              <a:rPr lang="en-US" sz="3200" dirty="0">
                <a:solidFill>
                  <a:srgbClr val="CC0000"/>
                </a:solidFill>
                <a:latin typeface="Helvetica" pitchFamily="2" charset="0"/>
              </a:rPr>
              <a:t>VBR:  (variable bit rate): </a:t>
            </a:r>
            <a:r>
              <a:rPr lang="en-US" sz="3200" dirty="0">
                <a:latin typeface="Helvetica" pitchFamily="2" charset="0"/>
              </a:rPr>
              <a:t>different parts of the video have different bit rates, e.g., changes in color, motion, etc.</a:t>
            </a:r>
          </a:p>
          <a:p>
            <a:pPr>
              <a:buSzPct val="100000"/>
              <a:buFont typeface="Wingdings" charset="2"/>
              <a:buChar char="§"/>
              <a:defRPr/>
            </a:pPr>
            <a:r>
              <a:rPr lang="en-US" sz="3200" dirty="0">
                <a:solidFill>
                  <a:srgbClr val="CC0000"/>
                </a:solidFill>
                <a:latin typeface="Helvetica" pitchFamily="2" charset="0"/>
              </a:rPr>
              <a:t>Examples of average video bit-rates:</a:t>
            </a:r>
          </a:p>
          <a:p>
            <a:pPr marL="682625" lvl="1" indent="-225425">
              <a:buFont typeface="Arial"/>
              <a:buChar char="•"/>
              <a:defRPr/>
            </a:pPr>
            <a:r>
              <a:rPr lang="en-US" dirty="0">
                <a:latin typeface="Helvetica" pitchFamily="2" charset="0"/>
              </a:rPr>
              <a:t>MPEG 1 (CD-ROM) 1.5 </a:t>
            </a:r>
            <a:r>
              <a:rPr lang="en-US" dirty="0" err="1">
                <a:latin typeface="Helvetica" pitchFamily="2" charset="0"/>
              </a:rPr>
              <a:t>Mbps</a:t>
            </a:r>
            <a:r>
              <a:rPr lang="en-US" dirty="0">
                <a:latin typeface="Helvetica" pitchFamily="2" charset="0"/>
              </a:rPr>
              <a:t>. MPEG2 (DVD) 3-6 Mbps</a:t>
            </a:r>
          </a:p>
          <a:p>
            <a:pPr marL="682625" lvl="1" indent="-225425">
              <a:buFont typeface="Arial"/>
              <a:buChar char="•"/>
              <a:defRPr/>
            </a:pPr>
            <a:r>
              <a:rPr lang="en-US" dirty="0">
                <a:latin typeface="Helvetica" pitchFamily="2" charset="0"/>
              </a:rPr>
              <a:t>MPEG4 (often used in Internet, &lt; 1 </a:t>
            </a:r>
            <a:r>
              <a:rPr lang="en-US" dirty="0" err="1">
                <a:latin typeface="Helvetica" pitchFamily="2" charset="0"/>
              </a:rPr>
              <a:t>Mbps</a:t>
            </a:r>
            <a:r>
              <a:rPr lang="en-US" dirty="0">
                <a:latin typeface="Helvetica" pitchFamily="2" charset="0"/>
              </a:rPr>
              <a:t>)</a:t>
            </a:r>
          </a:p>
          <a:p>
            <a:pPr marL="682625" lvl="1" indent="-225425">
              <a:buFont typeface="Arial"/>
              <a:buChar char="•"/>
              <a:defRPr/>
            </a:pPr>
            <a:r>
              <a:rPr lang="en-US" dirty="0">
                <a:latin typeface="Helvetica" pitchFamily="2" charset="0"/>
              </a:rPr>
              <a:t>In general, one Internet video stream takes up a few Mbit/s (that’s it.)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22890" y="6512991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10</a:t>
            </a:fld>
            <a:endParaRPr lang="en-US" sz="12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2872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4000" dirty="0"/>
              <a:t>Multimedia networking: 3 application types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1311564" y="1595582"/>
            <a:ext cx="10495425" cy="526241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200" i="1" dirty="0">
                <a:solidFill>
                  <a:srgbClr val="CC0000"/>
                </a:solidFill>
              </a:rPr>
              <a:t>streaming, stored</a:t>
            </a:r>
            <a:r>
              <a:rPr lang="en-US" sz="3200" dirty="0">
                <a:solidFill>
                  <a:srgbClr val="CC0000"/>
                </a:solidFill>
              </a:rPr>
              <a:t> </a:t>
            </a:r>
            <a:r>
              <a:rPr lang="en-US" sz="3200" dirty="0">
                <a:solidFill>
                  <a:srgbClr val="000000"/>
                </a:solidFill>
              </a:rPr>
              <a:t>audio, video</a:t>
            </a:r>
          </a:p>
          <a:p>
            <a:pPr lvl="1">
              <a:defRPr/>
            </a:pPr>
            <a:r>
              <a:rPr lang="en-US" sz="2800" i="1" dirty="0">
                <a:solidFill>
                  <a:srgbClr val="000099"/>
                </a:solidFill>
              </a:rPr>
              <a:t>streaming: </a:t>
            </a:r>
            <a:r>
              <a:rPr lang="en-US" sz="2800" dirty="0"/>
              <a:t>can begin playout before downloading entire file</a:t>
            </a:r>
          </a:p>
          <a:p>
            <a:pPr lvl="1">
              <a:defRPr/>
            </a:pPr>
            <a:r>
              <a:rPr lang="en-US" sz="2800" i="1" dirty="0">
                <a:solidFill>
                  <a:srgbClr val="000099"/>
                </a:solidFill>
              </a:rPr>
              <a:t>stored (at server): </a:t>
            </a:r>
            <a:r>
              <a:rPr lang="en-US" sz="2800" dirty="0"/>
              <a:t>can transmit faster than audio/video will be rendered (implies storing/buffering at client)</a:t>
            </a:r>
          </a:p>
          <a:p>
            <a:pPr lvl="1">
              <a:defRPr/>
            </a:pPr>
            <a:r>
              <a:rPr lang="en-US" sz="2800" dirty="0"/>
              <a:t>e.g., Spotify, YouTube, Netflix</a:t>
            </a:r>
          </a:p>
          <a:p>
            <a:pPr>
              <a:defRPr/>
            </a:pPr>
            <a:r>
              <a:rPr lang="en-US" sz="3200" i="1" dirty="0">
                <a:solidFill>
                  <a:srgbClr val="CC0000"/>
                </a:solidFill>
              </a:rPr>
              <a:t>conversational </a:t>
            </a:r>
            <a:r>
              <a:rPr lang="en-US" sz="3200" dirty="0"/>
              <a:t>voice/video over IP </a:t>
            </a:r>
          </a:p>
          <a:p>
            <a:pPr lvl="1">
              <a:defRPr/>
            </a:pPr>
            <a:r>
              <a:rPr lang="en-US" sz="2800" dirty="0"/>
              <a:t>interactive nature of human-to-human conversation limits delay tolerance</a:t>
            </a:r>
          </a:p>
          <a:p>
            <a:pPr lvl="1">
              <a:defRPr/>
            </a:pPr>
            <a:r>
              <a:rPr lang="en-US" sz="2800" dirty="0"/>
              <a:t>e.g., Zoom</a:t>
            </a:r>
          </a:p>
          <a:p>
            <a:pPr>
              <a:defRPr/>
            </a:pPr>
            <a:r>
              <a:rPr lang="en-US" sz="3200" i="1" dirty="0">
                <a:solidFill>
                  <a:srgbClr val="CC0000"/>
                </a:solidFill>
              </a:rPr>
              <a:t>streaming live </a:t>
            </a:r>
            <a:r>
              <a:rPr lang="en-US" sz="3200" dirty="0"/>
              <a:t>audio, video</a:t>
            </a:r>
          </a:p>
          <a:p>
            <a:pPr lvl="1">
              <a:defRPr/>
            </a:pPr>
            <a:r>
              <a:rPr lang="en-US" sz="2800" dirty="0"/>
              <a:t>e.g., live sporting event (e.g., </a:t>
            </a:r>
            <a:r>
              <a:rPr lang="en-US" sz="2800" dirty="0" err="1"/>
              <a:t>superbowl</a:t>
            </a:r>
            <a:r>
              <a:rPr lang="en-US" sz="2800" dirty="0"/>
              <a:t>)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4" y="6512522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11</a:t>
            </a:fld>
            <a:endParaRPr lang="en-US" sz="12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4202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5C489-0810-4046-BEB6-50979DD37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FFC8A-5271-7F4A-ADC9-7D28D4D4B73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710437-0C25-264F-85FA-63EC97E4225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904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05097" y="1205948"/>
            <a:ext cx="11181806" cy="175851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CS 352</a:t>
            </a:r>
            <a:br>
              <a:rPr lang="en-US" dirty="0">
                <a:ea typeface="ＭＳ Ｐゴシック" charset="0"/>
                <a:cs typeface="+mj-cs"/>
              </a:rPr>
            </a:br>
            <a:r>
              <a:rPr lang="en-US" dirty="0">
                <a:solidFill>
                  <a:srgbClr val="C00000"/>
                </a:solidFill>
                <a:ea typeface="ＭＳ Ｐゴシック" charset="0"/>
                <a:cs typeface="+mj-cs"/>
              </a:rPr>
              <a:t>Video Streaming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254508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Lecture 6.2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hlinkClick r:id="rId2"/>
              </a:rPr>
              <a:t>http://www.cs.rutgers.edu/~sn624/352</a:t>
            </a:r>
            <a:endParaRPr lang="en-US" sz="2800" dirty="0">
              <a:ea typeface="ＭＳ Ｐゴシック" charset="0"/>
            </a:endParaRPr>
          </a:p>
          <a:p>
            <a:pPr>
              <a:defRPr/>
            </a:pPr>
            <a:r>
              <a:rPr lang="en-US" sz="2800" dirty="0">
                <a:ea typeface="ＭＳ Ｐゴシック" charset="0"/>
              </a:rPr>
              <a:t>Srinivas Narayana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3941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3AC5B2FA-6FE9-469C-AEFC-644866258A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Streaming stored video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F08341-808A-4B6C-BC5B-D8CEE46A80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17600" y="1905000"/>
            <a:ext cx="8370956" cy="40386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Media is prerecorded at different qualities</a:t>
            </a:r>
          </a:p>
          <a:p>
            <a:pPr>
              <a:defRPr/>
            </a:pPr>
            <a:r>
              <a:rPr lang="en-US" dirty="0"/>
              <a:t>Client downloads an initial portion and starts viewing</a:t>
            </a:r>
          </a:p>
          <a:p>
            <a:pPr>
              <a:defRPr/>
            </a:pPr>
            <a:r>
              <a:rPr lang="en-US" dirty="0"/>
              <a:t>Rest downloaded as time progresses</a:t>
            </a:r>
          </a:p>
          <a:p>
            <a:pPr>
              <a:defRPr/>
            </a:pPr>
            <a:r>
              <a:rPr lang="en-US" dirty="0"/>
              <a:t>No need to wait for entire content to be downloaded</a:t>
            </a:r>
          </a:p>
          <a:p>
            <a:pPr>
              <a:defRPr/>
            </a:pPr>
            <a:r>
              <a:rPr lang="en-US" dirty="0"/>
              <a:t>Can change content sites mid-stream based on network conditions </a:t>
            </a:r>
          </a:p>
          <a:p>
            <a:pPr>
              <a:defRPr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25A15B-006A-D840-80EC-A2FDF16C6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6763" y="1905000"/>
            <a:ext cx="2478157" cy="3570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1974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69" name="Group 249"/>
          <p:cNvGrpSpPr>
            <a:grpSpLocks/>
          </p:cNvGrpSpPr>
          <p:nvPr/>
        </p:nvGrpSpPr>
        <p:grpSpPr bwMode="auto">
          <a:xfrm>
            <a:off x="4754564" y="4929188"/>
            <a:ext cx="427037" cy="785812"/>
            <a:chOff x="4140" y="429"/>
            <a:chExt cx="1425" cy="2396"/>
          </a:xfrm>
        </p:grpSpPr>
        <p:sp>
          <p:nvSpPr>
            <p:cNvPr id="32928" name="Freeform 25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6 w 354"/>
                <a:gd name="T1" fmla="*/ 0 h 2742"/>
                <a:gd name="T2" fmla="*/ 145 w 354"/>
                <a:gd name="T3" fmla="*/ 164 h 2742"/>
                <a:gd name="T4" fmla="*/ 142 w 354"/>
                <a:gd name="T5" fmla="*/ 1268 h 2742"/>
                <a:gd name="T6" fmla="*/ 0 w 354"/>
                <a:gd name="T7" fmla="*/ 1325 h 2742"/>
                <a:gd name="T8" fmla="*/ 2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2" name="Rectangle 251"/>
            <p:cNvSpPr>
              <a:spLocks noChangeArrowheads="1"/>
            </p:cNvSpPr>
            <p:nvPr/>
          </p:nvSpPr>
          <p:spPr bwMode="auto">
            <a:xfrm>
              <a:off x="4204" y="429"/>
              <a:ext cx="1049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32930" name="Freeform 25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3 w 211"/>
                <a:gd name="T1" fmla="*/ 0 h 2537"/>
                <a:gd name="T2" fmla="*/ 87 w 211"/>
                <a:gd name="T3" fmla="*/ 106 h 2537"/>
                <a:gd name="T4" fmla="*/ 3 w 211"/>
                <a:gd name="T5" fmla="*/ 1208 h 2537"/>
                <a:gd name="T6" fmla="*/ 3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931" name="Freeform 25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2 h 226"/>
                <a:gd name="T4" fmla="*/ 135 w 328"/>
                <a:gd name="T5" fmla="*/ 110 h 226"/>
                <a:gd name="T6" fmla="*/ 0 w 328"/>
                <a:gd name="T7" fmla="*/ 4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5" name="Rectangle 254"/>
            <p:cNvSpPr>
              <a:spLocks noChangeArrowheads="1"/>
            </p:cNvSpPr>
            <p:nvPr/>
          </p:nvSpPr>
          <p:spPr bwMode="auto">
            <a:xfrm>
              <a:off x="4214" y="695"/>
              <a:ext cx="593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32933" name="Group 25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91" name="AutoShape 256"/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7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92" name="AutoShape 257"/>
              <p:cNvSpPr>
                <a:spLocks noChangeArrowheads="1"/>
              </p:cNvSpPr>
              <p:nvPr/>
            </p:nvSpPr>
            <p:spPr bwMode="auto">
              <a:xfrm>
                <a:off x="627" y="2580"/>
                <a:ext cx="694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67" name="Rectangle 258"/>
            <p:cNvSpPr>
              <a:spLocks noChangeArrowheads="1"/>
            </p:cNvSpPr>
            <p:nvPr/>
          </p:nvSpPr>
          <p:spPr bwMode="auto">
            <a:xfrm>
              <a:off x="4225" y="1020"/>
              <a:ext cx="593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32935" name="Group 25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89" name="AutoShape 260"/>
              <p:cNvSpPr>
                <a:spLocks noChangeArrowheads="1"/>
              </p:cNvSpPr>
              <p:nvPr/>
            </p:nvSpPr>
            <p:spPr bwMode="auto">
              <a:xfrm>
                <a:off x="617" y="2569"/>
                <a:ext cx="721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90" name="AutoShape 261"/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87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69" name="Rectangle 262"/>
            <p:cNvSpPr>
              <a:spLocks noChangeArrowheads="1"/>
            </p:cNvSpPr>
            <p:nvPr/>
          </p:nvSpPr>
          <p:spPr bwMode="auto">
            <a:xfrm>
              <a:off x="4219" y="1358"/>
              <a:ext cx="593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70" name="Rectangle 263"/>
            <p:cNvSpPr>
              <a:spLocks noChangeArrowheads="1"/>
            </p:cNvSpPr>
            <p:nvPr/>
          </p:nvSpPr>
          <p:spPr bwMode="auto">
            <a:xfrm>
              <a:off x="4225" y="1654"/>
              <a:ext cx="599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32938" name="Group 26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87" name="AutoShape 265"/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19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88" name="AutoShape 266"/>
              <p:cNvSpPr>
                <a:spLocks noChangeArrowheads="1"/>
              </p:cNvSpPr>
              <p:nvPr/>
            </p:nvSpPr>
            <p:spPr bwMode="auto">
              <a:xfrm>
                <a:off x="625" y="2584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32939" name="Freeform 26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1 h 226"/>
                <a:gd name="T4" fmla="*/ 135 w 328"/>
                <a:gd name="T5" fmla="*/ 108 h 226"/>
                <a:gd name="T6" fmla="*/ 0 w 328"/>
                <a:gd name="T7" fmla="*/ 4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32940" name="Group 26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85" name="AutoShape 269"/>
              <p:cNvSpPr>
                <a:spLocks noChangeArrowheads="1"/>
              </p:cNvSpPr>
              <p:nvPr/>
            </p:nvSpPr>
            <p:spPr bwMode="auto">
              <a:xfrm>
                <a:off x="614" y="2570"/>
                <a:ext cx="726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86" name="AutoShape 270"/>
              <p:cNvSpPr>
                <a:spLocks noChangeArrowheads="1"/>
              </p:cNvSpPr>
              <p:nvPr/>
            </p:nvSpPr>
            <p:spPr bwMode="auto">
              <a:xfrm>
                <a:off x="627" y="2585"/>
                <a:ext cx="693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74" name="Rectangle 271"/>
            <p:cNvSpPr>
              <a:spLocks noChangeArrowheads="1"/>
            </p:cNvSpPr>
            <p:nvPr/>
          </p:nvSpPr>
          <p:spPr bwMode="auto">
            <a:xfrm>
              <a:off x="5252" y="429"/>
              <a:ext cx="64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32942" name="Freeform 27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20 w 296"/>
                <a:gd name="T3" fmla="*/ 69 h 256"/>
                <a:gd name="T4" fmla="*/ 122 w 296"/>
                <a:gd name="T5" fmla="*/ 122 h 256"/>
                <a:gd name="T6" fmla="*/ 0 w 296"/>
                <a:gd name="T7" fmla="*/ 4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943" name="Freeform 27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26 w 304"/>
                <a:gd name="T3" fmla="*/ 79 h 288"/>
                <a:gd name="T4" fmla="*/ 118 w 304"/>
                <a:gd name="T5" fmla="*/ 139 h 288"/>
                <a:gd name="T6" fmla="*/ 3 w 304"/>
                <a:gd name="T7" fmla="*/ 6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7" name="Oval 274"/>
            <p:cNvSpPr>
              <a:spLocks noChangeArrowheads="1"/>
            </p:cNvSpPr>
            <p:nvPr/>
          </p:nvSpPr>
          <p:spPr bwMode="auto">
            <a:xfrm>
              <a:off x="5517" y="2612"/>
              <a:ext cx="48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32945" name="Freeform 27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51 h 240"/>
                <a:gd name="T2" fmla="*/ 2 w 306"/>
                <a:gd name="T3" fmla="*/ 116 h 240"/>
                <a:gd name="T4" fmla="*/ 126 w 306"/>
                <a:gd name="T5" fmla="*/ 53 h 240"/>
                <a:gd name="T6" fmla="*/ 123 w 306"/>
                <a:gd name="T7" fmla="*/ 0 h 240"/>
                <a:gd name="T8" fmla="*/ 0 w 306"/>
                <a:gd name="T9" fmla="*/ 5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9" name="AutoShape 276"/>
            <p:cNvSpPr>
              <a:spLocks noChangeArrowheads="1"/>
            </p:cNvSpPr>
            <p:nvPr/>
          </p:nvSpPr>
          <p:spPr bwMode="auto">
            <a:xfrm>
              <a:off x="4140" y="2680"/>
              <a:ext cx="1203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80" name="AutoShape 277"/>
            <p:cNvSpPr>
              <a:spLocks noChangeArrowheads="1"/>
            </p:cNvSpPr>
            <p:nvPr/>
          </p:nvSpPr>
          <p:spPr bwMode="auto">
            <a:xfrm>
              <a:off x="4204" y="2709"/>
              <a:ext cx="1075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81" name="Oval 278"/>
            <p:cNvSpPr>
              <a:spLocks noChangeArrowheads="1"/>
            </p:cNvSpPr>
            <p:nvPr/>
          </p:nvSpPr>
          <p:spPr bwMode="auto">
            <a:xfrm>
              <a:off x="4310" y="2380"/>
              <a:ext cx="159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82" name="Oval 279"/>
            <p:cNvSpPr>
              <a:spLocks noChangeArrowheads="1"/>
            </p:cNvSpPr>
            <p:nvPr/>
          </p:nvSpPr>
          <p:spPr bwMode="auto">
            <a:xfrm>
              <a:off x="4484" y="2385"/>
              <a:ext cx="164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183" name="Oval 280"/>
            <p:cNvSpPr>
              <a:spLocks noChangeArrowheads="1"/>
            </p:cNvSpPr>
            <p:nvPr/>
          </p:nvSpPr>
          <p:spPr bwMode="auto">
            <a:xfrm>
              <a:off x="4664" y="2380"/>
              <a:ext cx="154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84" name="Rectangle 281"/>
            <p:cNvSpPr>
              <a:spLocks noChangeArrowheads="1"/>
            </p:cNvSpPr>
            <p:nvPr/>
          </p:nvSpPr>
          <p:spPr bwMode="auto">
            <a:xfrm>
              <a:off x="5062" y="1838"/>
              <a:ext cx="85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</p:grpSp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>
          <a:xfrm>
            <a:off x="943133" y="369095"/>
            <a:ext cx="77724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Streaming stored video</a:t>
            </a:r>
          </a:p>
        </p:txBody>
      </p:sp>
      <p:grpSp>
        <p:nvGrpSpPr>
          <p:cNvPr id="32771" name="Group 134"/>
          <p:cNvGrpSpPr>
            <a:grpSpLocks/>
          </p:cNvGrpSpPr>
          <p:nvPr/>
        </p:nvGrpSpPr>
        <p:grpSpPr bwMode="auto">
          <a:xfrm>
            <a:off x="4327526" y="4560889"/>
            <a:ext cx="1281113" cy="363537"/>
            <a:chOff x="3621" y="3265"/>
            <a:chExt cx="1776" cy="744"/>
          </a:xfrm>
        </p:grpSpPr>
        <p:pic>
          <p:nvPicPr>
            <p:cNvPr id="32924" name="Picture 135" descr="reellog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1" y="3265"/>
              <a:ext cx="1776" cy="7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2344" name="Freeform 136"/>
            <p:cNvSpPr>
              <a:spLocks/>
            </p:cNvSpPr>
            <p:nvPr/>
          </p:nvSpPr>
          <p:spPr bwMode="auto">
            <a:xfrm>
              <a:off x="3971" y="3288"/>
              <a:ext cx="1402" cy="439"/>
            </a:xfrm>
            <a:custGeom>
              <a:avLst/>
              <a:gdLst>
                <a:gd name="T0" fmla="*/ 0 w 1401"/>
                <a:gd name="T1" fmla="*/ 6 h 438"/>
                <a:gd name="T2" fmla="*/ 27 w 1401"/>
                <a:gd name="T3" fmla="*/ 384 h 438"/>
                <a:gd name="T4" fmla="*/ 114 w 1401"/>
                <a:gd name="T5" fmla="*/ 381 h 438"/>
                <a:gd name="T6" fmla="*/ 132 w 1401"/>
                <a:gd name="T7" fmla="*/ 357 h 438"/>
                <a:gd name="T8" fmla="*/ 210 w 1401"/>
                <a:gd name="T9" fmla="*/ 402 h 438"/>
                <a:gd name="T10" fmla="*/ 450 w 1401"/>
                <a:gd name="T11" fmla="*/ 384 h 438"/>
                <a:gd name="T12" fmla="*/ 486 w 1401"/>
                <a:gd name="T13" fmla="*/ 393 h 438"/>
                <a:gd name="T14" fmla="*/ 690 w 1401"/>
                <a:gd name="T15" fmla="*/ 417 h 438"/>
                <a:gd name="T16" fmla="*/ 1074 w 1401"/>
                <a:gd name="T17" fmla="*/ 438 h 438"/>
                <a:gd name="T18" fmla="*/ 1401 w 1401"/>
                <a:gd name="T19" fmla="*/ 420 h 438"/>
                <a:gd name="T20" fmla="*/ 1392 w 1401"/>
                <a:gd name="T21" fmla="*/ 165 h 438"/>
                <a:gd name="T22" fmla="*/ 291 w 1401"/>
                <a:gd name="T23" fmla="*/ 0 h 438"/>
                <a:gd name="T24" fmla="*/ 0 w 1401"/>
                <a:gd name="T25" fmla="*/ 6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01" h="438">
                  <a:moveTo>
                    <a:pt x="0" y="6"/>
                  </a:moveTo>
                  <a:lnTo>
                    <a:pt x="27" y="384"/>
                  </a:lnTo>
                  <a:lnTo>
                    <a:pt x="114" y="381"/>
                  </a:lnTo>
                  <a:lnTo>
                    <a:pt x="132" y="357"/>
                  </a:lnTo>
                  <a:lnTo>
                    <a:pt x="210" y="402"/>
                  </a:lnTo>
                  <a:lnTo>
                    <a:pt x="450" y="384"/>
                  </a:lnTo>
                  <a:lnTo>
                    <a:pt x="486" y="393"/>
                  </a:lnTo>
                  <a:lnTo>
                    <a:pt x="690" y="417"/>
                  </a:lnTo>
                  <a:lnTo>
                    <a:pt x="1074" y="438"/>
                  </a:lnTo>
                  <a:lnTo>
                    <a:pt x="1401" y="420"/>
                  </a:lnTo>
                  <a:lnTo>
                    <a:pt x="1392" y="165"/>
                  </a:lnTo>
                  <a:lnTo>
                    <a:pt x="291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22345" name="Freeform 137"/>
            <p:cNvSpPr>
              <a:spLocks/>
            </p:cNvSpPr>
            <p:nvPr/>
          </p:nvSpPr>
          <p:spPr bwMode="auto">
            <a:xfrm>
              <a:off x="4242" y="3860"/>
              <a:ext cx="999" cy="120"/>
            </a:xfrm>
            <a:custGeom>
              <a:avLst/>
              <a:gdLst>
                <a:gd name="T0" fmla="*/ 0 w 999"/>
                <a:gd name="T1" fmla="*/ 6 h 123"/>
                <a:gd name="T2" fmla="*/ 717 w 999"/>
                <a:gd name="T3" fmla="*/ 12 h 123"/>
                <a:gd name="T4" fmla="*/ 744 w 999"/>
                <a:gd name="T5" fmla="*/ 36 h 123"/>
                <a:gd name="T6" fmla="*/ 801 w 999"/>
                <a:gd name="T7" fmla="*/ 42 h 123"/>
                <a:gd name="T8" fmla="*/ 876 w 999"/>
                <a:gd name="T9" fmla="*/ 6 h 123"/>
                <a:gd name="T10" fmla="*/ 933 w 999"/>
                <a:gd name="T11" fmla="*/ 0 h 123"/>
                <a:gd name="T12" fmla="*/ 981 w 999"/>
                <a:gd name="T13" fmla="*/ 15 h 123"/>
                <a:gd name="T14" fmla="*/ 999 w 999"/>
                <a:gd name="T15" fmla="*/ 51 h 123"/>
                <a:gd name="T16" fmla="*/ 987 w 999"/>
                <a:gd name="T17" fmla="*/ 123 h 123"/>
                <a:gd name="T18" fmla="*/ 18 w 999"/>
                <a:gd name="T19" fmla="*/ 120 h 123"/>
                <a:gd name="T20" fmla="*/ 0 w 999"/>
                <a:gd name="T21" fmla="*/ 6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99" h="123">
                  <a:moveTo>
                    <a:pt x="0" y="6"/>
                  </a:moveTo>
                  <a:lnTo>
                    <a:pt x="717" y="12"/>
                  </a:lnTo>
                  <a:lnTo>
                    <a:pt x="744" y="36"/>
                  </a:lnTo>
                  <a:lnTo>
                    <a:pt x="801" y="42"/>
                  </a:lnTo>
                  <a:lnTo>
                    <a:pt x="876" y="6"/>
                  </a:lnTo>
                  <a:lnTo>
                    <a:pt x="933" y="0"/>
                  </a:lnTo>
                  <a:lnTo>
                    <a:pt x="981" y="15"/>
                  </a:lnTo>
                  <a:lnTo>
                    <a:pt x="999" y="51"/>
                  </a:lnTo>
                  <a:lnTo>
                    <a:pt x="987" y="123"/>
                  </a:lnTo>
                  <a:lnTo>
                    <a:pt x="18" y="12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pic>
          <p:nvPicPr>
            <p:cNvPr id="32927" name="Picture 138" descr="video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3" y="3400"/>
              <a:ext cx="889" cy="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22376" name="Line 168"/>
          <p:cNvSpPr>
            <a:spLocks noChangeShapeType="1"/>
          </p:cNvSpPr>
          <p:nvPr/>
        </p:nvSpPr>
        <p:spPr bwMode="auto">
          <a:xfrm>
            <a:off x="2362200" y="1490664"/>
            <a:ext cx="0" cy="28527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grpSp>
        <p:nvGrpSpPr>
          <p:cNvPr id="222565" name="Group 357"/>
          <p:cNvGrpSpPr>
            <a:grpSpLocks/>
          </p:cNvGrpSpPr>
          <p:nvPr/>
        </p:nvGrpSpPr>
        <p:grpSpPr bwMode="auto">
          <a:xfrm>
            <a:off x="3022601" y="3467100"/>
            <a:ext cx="1662113" cy="1441450"/>
            <a:chOff x="944" y="2184"/>
            <a:chExt cx="1047" cy="908"/>
          </a:xfrm>
        </p:grpSpPr>
        <p:sp>
          <p:nvSpPr>
            <p:cNvPr id="222415" name="Freeform 207"/>
            <p:cNvSpPr>
              <a:spLocks/>
            </p:cNvSpPr>
            <p:nvPr/>
          </p:nvSpPr>
          <p:spPr bwMode="auto">
            <a:xfrm>
              <a:off x="1278" y="2184"/>
              <a:ext cx="660" cy="666"/>
            </a:xfrm>
            <a:custGeom>
              <a:avLst/>
              <a:gdLst>
                <a:gd name="T0" fmla="*/ 0 w 660"/>
                <a:gd name="T1" fmla="*/ 0 h 666"/>
                <a:gd name="T2" fmla="*/ 660 w 660"/>
                <a:gd name="T3" fmla="*/ 666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60" h="666">
                  <a:moveTo>
                    <a:pt x="0" y="0"/>
                  </a:moveTo>
                  <a:cubicBezTo>
                    <a:pt x="0" y="0"/>
                    <a:pt x="486" y="168"/>
                    <a:pt x="660" y="666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22416" name="Text Box 208"/>
            <p:cNvSpPr txBox="1">
              <a:spLocks noChangeArrowheads="1"/>
            </p:cNvSpPr>
            <p:nvPr/>
          </p:nvSpPr>
          <p:spPr bwMode="auto">
            <a:xfrm>
              <a:off x="944" y="2336"/>
              <a:ext cx="1047" cy="7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342900" indent="-342900">
                <a:buFontTx/>
                <a:buAutoNum type="arabicPeriod"/>
                <a:defRPr/>
              </a:pPr>
              <a:r>
                <a:rPr lang="en-US" dirty="0">
                  <a:latin typeface="Arial"/>
                  <a:cs typeface="Arial"/>
                </a:rPr>
                <a:t>video</a:t>
              </a:r>
            </a:p>
            <a:p>
              <a:pPr>
                <a:defRPr/>
              </a:pPr>
              <a:r>
                <a:rPr lang="en-US" dirty="0">
                  <a:latin typeface="Arial"/>
                  <a:cs typeface="Arial"/>
                </a:rPr>
                <a:t>recorded (e.g., 30 frames/sec)</a:t>
              </a:r>
            </a:p>
          </p:txBody>
        </p:sp>
      </p:grpSp>
      <p:grpSp>
        <p:nvGrpSpPr>
          <p:cNvPr id="222470" name="Group 262"/>
          <p:cNvGrpSpPr>
            <a:grpSpLocks/>
          </p:cNvGrpSpPr>
          <p:nvPr/>
        </p:nvGrpSpPr>
        <p:grpSpPr bwMode="auto">
          <a:xfrm>
            <a:off x="2552700" y="1811338"/>
            <a:ext cx="2552700" cy="2525712"/>
            <a:chOff x="648" y="1147"/>
            <a:chExt cx="1608" cy="1591"/>
          </a:xfrm>
        </p:grpSpPr>
        <p:grpSp>
          <p:nvGrpSpPr>
            <p:cNvPr id="32881" name="Group 206"/>
            <p:cNvGrpSpPr>
              <a:grpSpLocks/>
            </p:cNvGrpSpPr>
            <p:nvPr/>
          </p:nvGrpSpPr>
          <p:grpSpPr bwMode="auto">
            <a:xfrm>
              <a:off x="648" y="1725"/>
              <a:ext cx="1024" cy="1013"/>
              <a:chOff x="672" y="1071"/>
              <a:chExt cx="1024" cy="1013"/>
            </a:xfrm>
          </p:grpSpPr>
          <p:grpSp>
            <p:nvGrpSpPr>
              <p:cNvPr id="32897" name="Group 189"/>
              <p:cNvGrpSpPr>
                <a:grpSpLocks/>
              </p:cNvGrpSpPr>
              <p:nvPr/>
            </p:nvGrpSpPr>
            <p:grpSpPr bwMode="auto">
              <a:xfrm>
                <a:off x="672" y="1506"/>
                <a:ext cx="583" cy="578"/>
                <a:chOff x="672" y="1486"/>
                <a:chExt cx="583" cy="578"/>
              </a:xfrm>
            </p:grpSpPr>
            <p:grpSp>
              <p:nvGrpSpPr>
                <p:cNvPr id="32908" name="Group 181"/>
                <p:cNvGrpSpPr>
                  <a:grpSpLocks/>
                </p:cNvGrpSpPr>
                <p:nvPr/>
              </p:nvGrpSpPr>
              <p:grpSpPr bwMode="auto">
                <a:xfrm>
                  <a:off x="672" y="177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2916" name="Group 177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381" name="Line 17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384" name="Line 176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2917" name="Group 178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387" name="Line 17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388" name="Line 180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32909" name="Group 182"/>
                <p:cNvGrpSpPr>
                  <a:grpSpLocks/>
                </p:cNvGrpSpPr>
                <p:nvPr/>
              </p:nvGrpSpPr>
              <p:grpSpPr bwMode="auto">
                <a:xfrm>
                  <a:off x="964" y="148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2910" name="Group 183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392" name="Line 18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393" name="Line 185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2911" name="Group 186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395" name="Line 18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396" name="Line 188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</p:grpSp>
          <p:grpSp>
            <p:nvGrpSpPr>
              <p:cNvPr id="32898" name="Group 191"/>
              <p:cNvGrpSpPr>
                <a:grpSpLocks/>
              </p:cNvGrpSpPr>
              <p:nvPr/>
            </p:nvGrpSpPr>
            <p:grpSpPr bwMode="auto">
              <a:xfrm>
                <a:off x="1259" y="1217"/>
                <a:ext cx="291" cy="288"/>
                <a:chOff x="672" y="1776"/>
                <a:chExt cx="291" cy="288"/>
              </a:xfrm>
            </p:grpSpPr>
            <p:grpSp>
              <p:nvGrpSpPr>
                <p:cNvPr id="32902" name="Group 192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2401" name="Line 193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2402" name="Line 194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2903" name="Group 195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2404" name="Line 196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2405" name="Line 197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2899" name="Group 199"/>
              <p:cNvGrpSpPr>
                <a:grpSpLocks/>
              </p:cNvGrpSpPr>
              <p:nvPr/>
            </p:nvGrpSpPr>
            <p:grpSpPr bwMode="auto">
              <a:xfrm>
                <a:off x="1551" y="1071"/>
                <a:ext cx="145" cy="144"/>
                <a:chOff x="672" y="1920"/>
                <a:chExt cx="145" cy="144"/>
              </a:xfrm>
            </p:grpSpPr>
            <p:sp>
              <p:nvSpPr>
                <p:cNvPr id="222408" name="Line 200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22409" name="Line 201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</p:grpSp>
        </p:grpSp>
        <p:grpSp>
          <p:nvGrpSpPr>
            <p:cNvPr id="32882" name="Group 237"/>
            <p:cNvGrpSpPr>
              <a:grpSpLocks/>
            </p:cNvGrpSpPr>
            <p:nvPr/>
          </p:nvGrpSpPr>
          <p:grpSpPr bwMode="auto">
            <a:xfrm>
              <a:off x="1673" y="1147"/>
              <a:ext cx="583" cy="578"/>
              <a:chOff x="672" y="1486"/>
              <a:chExt cx="583" cy="578"/>
            </a:xfrm>
          </p:grpSpPr>
          <p:grpSp>
            <p:nvGrpSpPr>
              <p:cNvPr id="32883" name="Group 238"/>
              <p:cNvGrpSpPr>
                <a:grpSpLocks/>
              </p:cNvGrpSpPr>
              <p:nvPr/>
            </p:nvGrpSpPr>
            <p:grpSpPr bwMode="auto">
              <a:xfrm>
                <a:off x="672" y="1776"/>
                <a:ext cx="291" cy="288"/>
                <a:chOff x="672" y="1776"/>
                <a:chExt cx="291" cy="288"/>
              </a:xfrm>
            </p:grpSpPr>
            <p:grpSp>
              <p:nvGrpSpPr>
                <p:cNvPr id="32891" name="Group 239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2448" name="Line 240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2449" name="Line 241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2892" name="Group 242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2451" name="Line 243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2452" name="Line 244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2884" name="Group 245"/>
              <p:cNvGrpSpPr>
                <a:grpSpLocks/>
              </p:cNvGrpSpPr>
              <p:nvPr/>
            </p:nvGrpSpPr>
            <p:grpSpPr bwMode="auto">
              <a:xfrm>
                <a:off x="964" y="1486"/>
                <a:ext cx="291" cy="288"/>
                <a:chOff x="672" y="1776"/>
                <a:chExt cx="291" cy="288"/>
              </a:xfrm>
            </p:grpSpPr>
            <p:grpSp>
              <p:nvGrpSpPr>
                <p:cNvPr id="32885" name="Group 246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2455" name="Line 247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2456" name="Line 248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2886" name="Group 249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2458" name="Line 250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2459" name="Line 251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</p:grpSp>
      </p:grpSp>
      <p:grpSp>
        <p:nvGrpSpPr>
          <p:cNvPr id="222566" name="Group 358"/>
          <p:cNvGrpSpPr>
            <a:grpSpLocks/>
          </p:cNvGrpSpPr>
          <p:nvPr/>
        </p:nvGrpSpPr>
        <p:grpSpPr bwMode="auto">
          <a:xfrm>
            <a:off x="4689475" y="3241675"/>
            <a:ext cx="1373188" cy="1296988"/>
            <a:chOff x="1994" y="2042"/>
            <a:chExt cx="865" cy="817"/>
          </a:xfrm>
        </p:grpSpPr>
        <p:sp>
          <p:nvSpPr>
            <p:cNvPr id="222417" name="Freeform 209"/>
            <p:cNvSpPr>
              <a:spLocks/>
            </p:cNvSpPr>
            <p:nvPr/>
          </p:nvSpPr>
          <p:spPr bwMode="auto">
            <a:xfrm rot="-5400000">
              <a:off x="2196" y="2196"/>
              <a:ext cx="660" cy="666"/>
            </a:xfrm>
            <a:custGeom>
              <a:avLst/>
              <a:gdLst>
                <a:gd name="T0" fmla="*/ 0 w 660"/>
                <a:gd name="T1" fmla="*/ 0 h 666"/>
                <a:gd name="T2" fmla="*/ 660 w 660"/>
                <a:gd name="T3" fmla="*/ 666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60" h="666">
                  <a:moveTo>
                    <a:pt x="0" y="0"/>
                  </a:moveTo>
                  <a:cubicBezTo>
                    <a:pt x="0" y="0"/>
                    <a:pt x="486" y="168"/>
                    <a:pt x="660" y="666"/>
                  </a:cubicBezTo>
                </a:path>
              </a:pathLst>
            </a:custGeom>
            <a:noFill/>
            <a:ln w="19050" cap="flat" cmpd="sng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22513" name="Text Box 305"/>
            <p:cNvSpPr txBox="1">
              <a:spLocks noChangeArrowheads="1"/>
            </p:cNvSpPr>
            <p:nvPr/>
          </p:nvSpPr>
          <p:spPr bwMode="auto">
            <a:xfrm>
              <a:off x="1994" y="2042"/>
              <a:ext cx="625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rgbClr val="CC0000"/>
                  </a:solidFill>
                  <a:latin typeface="Arial"/>
                  <a:cs typeface="Arial"/>
                </a:rPr>
                <a:t>2. video</a:t>
              </a:r>
            </a:p>
            <a:p>
              <a:pPr>
                <a:defRPr/>
              </a:pPr>
              <a:r>
                <a:rPr lang="en-US" dirty="0">
                  <a:solidFill>
                    <a:srgbClr val="CC0000"/>
                  </a:solidFill>
                  <a:latin typeface="Arial"/>
                  <a:cs typeface="Arial"/>
                </a:rPr>
                <a:t>sent</a:t>
              </a:r>
            </a:p>
          </p:txBody>
        </p:sp>
      </p:grpSp>
      <p:sp>
        <p:nvSpPr>
          <p:cNvPr id="222562" name="Text Box 354"/>
          <p:cNvSpPr txBox="1">
            <a:spLocks noChangeArrowheads="1"/>
          </p:cNvSpPr>
          <p:nvPr/>
        </p:nvSpPr>
        <p:spPr bwMode="auto">
          <a:xfrm rot="-5433387">
            <a:off x="1111251" y="2638426"/>
            <a:ext cx="19573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Arial"/>
                <a:cs typeface="Arial"/>
              </a:rPr>
              <a:t>Cumulative data</a:t>
            </a:r>
          </a:p>
        </p:txBody>
      </p:sp>
      <p:grpSp>
        <p:nvGrpSpPr>
          <p:cNvPr id="222573" name="Group 365"/>
          <p:cNvGrpSpPr>
            <a:grpSpLocks/>
          </p:cNvGrpSpPr>
          <p:nvPr/>
        </p:nvGrpSpPr>
        <p:grpSpPr bwMode="auto">
          <a:xfrm>
            <a:off x="5975350" y="1851025"/>
            <a:ext cx="3321050" cy="4337050"/>
            <a:chOff x="2804" y="1044"/>
            <a:chExt cx="2092" cy="2732"/>
          </a:xfrm>
        </p:grpSpPr>
        <p:sp>
          <p:nvSpPr>
            <p:cNvPr id="222568" name="Line 360"/>
            <p:cNvSpPr>
              <a:spLocks noChangeShapeType="1"/>
            </p:cNvSpPr>
            <p:nvPr/>
          </p:nvSpPr>
          <p:spPr bwMode="auto">
            <a:xfrm>
              <a:off x="3852" y="1044"/>
              <a:ext cx="0" cy="19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22569" name="Text Box 361"/>
            <p:cNvSpPr txBox="1">
              <a:spLocks noChangeArrowheads="1"/>
            </p:cNvSpPr>
            <p:nvPr/>
          </p:nvSpPr>
          <p:spPr bwMode="auto">
            <a:xfrm>
              <a:off x="2804" y="3020"/>
              <a:ext cx="2092" cy="75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rgbClr val="CC0000"/>
                  </a:solidFill>
                  <a:latin typeface="Arial"/>
                  <a:cs typeface="Arial"/>
                </a:rPr>
                <a:t>streaming</a:t>
              </a:r>
              <a:r>
                <a:rPr lang="en-US" dirty="0">
                  <a:latin typeface="Arial"/>
                  <a:cs typeface="Arial"/>
                </a:rPr>
                <a:t>: at this time, client </a:t>
              </a:r>
            </a:p>
            <a:p>
              <a:pPr>
                <a:defRPr/>
              </a:pPr>
              <a:r>
                <a:rPr lang="en-US" dirty="0">
                  <a:latin typeface="Arial"/>
                  <a:cs typeface="Arial"/>
                </a:rPr>
                <a:t>playing out early part of video, </a:t>
              </a:r>
            </a:p>
            <a:p>
              <a:pPr>
                <a:defRPr/>
              </a:pPr>
              <a:r>
                <a:rPr lang="en-US" dirty="0">
                  <a:latin typeface="Arial"/>
                  <a:cs typeface="Arial"/>
                </a:rPr>
                <a:t>while server still sending later</a:t>
              </a:r>
            </a:p>
            <a:p>
              <a:pPr>
                <a:defRPr/>
              </a:pPr>
              <a:r>
                <a:rPr lang="en-US" dirty="0">
                  <a:latin typeface="Arial"/>
                  <a:cs typeface="Arial"/>
                </a:rPr>
                <a:t>part of video</a:t>
              </a:r>
            </a:p>
          </p:txBody>
        </p:sp>
      </p:grpSp>
      <p:grpSp>
        <p:nvGrpSpPr>
          <p:cNvPr id="222572" name="Group 364"/>
          <p:cNvGrpSpPr>
            <a:grpSpLocks/>
          </p:cNvGrpSpPr>
          <p:nvPr/>
        </p:nvGrpSpPr>
        <p:grpSpPr bwMode="auto">
          <a:xfrm>
            <a:off x="5505451" y="3975101"/>
            <a:ext cx="1770063" cy="923925"/>
            <a:chOff x="2508" y="2461"/>
            <a:chExt cx="1115" cy="582"/>
          </a:xfrm>
        </p:grpSpPr>
        <p:sp>
          <p:nvSpPr>
            <p:cNvPr id="222570" name="Text Box 362"/>
            <p:cNvSpPr txBox="1">
              <a:spLocks noChangeArrowheads="1"/>
            </p:cNvSpPr>
            <p:nvPr/>
          </p:nvSpPr>
          <p:spPr bwMode="auto">
            <a:xfrm>
              <a:off x="2580" y="2461"/>
              <a:ext cx="1043" cy="5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9050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>
                  <a:latin typeface="Arial"/>
                  <a:cs typeface="Arial"/>
                </a:rPr>
                <a:t>network delay</a:t>
              </a:r>
            </a:p>
            <a:p>
              <a:pPr algn="ctr">
                <a:defRPr/>
              </a:pPr>
              <a:r>
                <a:rPr lang="en-US" dirty="0">
                  <a:latin typeface="Arial"/>
                  <a:cs typeface="Arial"/>
                </a:rPr>
                <a:t>(fixed in this example)</a:t>
              </a:r>
            </a:p>
          </p:txBody>
        </p:sp>
        <p:sp>
          <p:nvSpPr>
            <p:cNvPr id="222571" name="Line 363"/>
            <p:cNvSpPr>
              <a:spLocks noChangeShapeType="1"/>
            </p:cNvSpPr>
            <p:nvPr/>
          </p:nvSpPr>
          <p:spPr bwMode="auto">
            <a:xfrm>
              <a:off x="2508" y="2658"/>
              <a:ext cx="109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</p:grpSp>
      <p:sp>
        <p:nvSpPr>
          <p:cNvPr id="222574" name="Text Box 366"/>
          <p:cNvSpPr txBox="1">
            <a:spLocks noChangeArrowheads="1"/>
          </p:cNvSpPr>
          <p:nvPr/>
        </p:nvSpPr>
        <p:spPr bwMode="auto">
          <a:xfrm>
            <a:off x="9623426" y="4356100"/>
            <a:ext cx="620713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Arial"/>
                <a:cs typeface="Arial"/>
              </a:rPr>
              <a:t>time</a:t>
            </a:r>
          </a:p>
        </p:txBody>
      </p:sp>
      <p:grpSp>
        <p:nvGrpSpPr>
          <p:cNvPr id="222567" name="Group 359"/>
          <p:cNvGrpSpPr>
            <a:grpSpLocks/>
          </p:cNvGrpSpPr>
          <p:nvPr/>
        </p:nvGrpSpPr>
        <p:grpSpPr bwMode="auto">
          <a:xfrm>
            <a:off x="5438775" y="1830388"/>
            <a:ext cx="4903788" cy="2806700"/>
            <a:chOff x="2466" y="1153"/>
            <a:chExt cx="3089" cy="1768"/>
          </a:xfrm>
        </p:grpSpPr>
        <p:grpSp>
          <p:nvGrpSpPr>
            <p:cNvPr id="32785" name="Group 263"/>
            <p:cNvGrpSpPr>
              <a:grpSpLocks/>
            </p:cNvGrpSpPr>
            <p:nvPr/>
          </p:nvGrpSpPr>
          <p:grpSpPr bwMode="auto">
            <a:xfrm>
              <a:off x="2466" y="1153"/>
              <a:ext cx="1608" cy="1591"/>
              <a:chOff x="648" y="1147"/>
              <a:chExt cx="1608" cy="1591"/>
            </a:xfrm>
          </p:grpSpPr>
          <p:grpSp>
            <p:nvGrpSpPr>
              <p:cNvPr id="32834" name="Group 264"/>
              <p:cNvGrpSpPr>
                <a:grpSpLocks/>
              </p:cNvGrpSpPr>
              <p:nvPr/>
            </p:nvGrpSpPr>
            <p:grpSpPr bwMode="auto">
              <a:xfrm>
                <a:off x="648" y="1725"/>
                <a:ext cx="1024" cy="1013"/>
                <a:chOff x="672" y="1071"/>
                <a:chExt cx="1024" cy="1013"/>
              </a:xfrm>
            </p:grpSpPr>
            <p:grpSp>
              <p:nvGrpSpPr>
                <p:cNvPr id="32850" name="Group 265"/>
                <p:cNvGrpSpPr>
                  <a:grpSpLocks/>
                </p:cNvGrpSpPr>
                <p:nvPr/>
              </p:nvGrpSpPr>
              <p:grpSpPr bwMode="auto">
                <a:xfrm>
                  <a:off x="672" y="1506"/>
                  <a:ext cx="583" cy="578"/>
                  <a:chOff x="672" y="1486"/>
                  <a:chExt cx="583" cy="578"/>
                </a:xfrm>
              </p:grpSpPr>
              <p:grpSp>
                <p:nvGrpSpPr>
                  <p:cNvPr id="32861" name="Group 266"/>
                  <p:cNvGrpSpPr>
                    <a:grpSpLocks/>
                  </p:cNvGrpSpPr>
                  <p:nvPr/>
                </p:nvGrpSpPr>
                <p:grpSpPr bwMode="auto">
                  <a:xfrm>
                    <a:off x="672" y="1776"/>
                    <a:ext cx="291" cy="288"/>
                    <a:chOff x="672" y="1776"/>
                    <a:chExt cx="291" cy="288"/>
                  </a:xfrm>
                </p:grpSpPr>
                <p:grpSp>
                  <p:nvGrpSpPr>
                    <p:cNvPr id="32869" name="Group 26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1920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2476" name="Line 26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2477" name="Line 269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  <p:grpSp>
                  <p:nvGrpSpPr>
                    <p:cNvPr id="32870" name="Group 27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18" y="1776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2479" name="Line 27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2480" name="Line 272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</p:grpSp>
              <p:grpSp>
                <p:nvGrpSpPr>
                  <p:cNvPr id="32862" name="Group 273"/>
                  <p:cNvGrpSpPr>
                    <a:grpSpLocks/>
                  </p:cNvGrpSpPr>
                  <p:nvPr/>
                </p:nvGrpSpPr>
                <p:grpSpPr bwMode="auto">
                  <a:xfrm>
                    <a:off x="964" y="1486"/>
                    <a:ext cx="291" cy="288"/>
                    <a:chOff x="672" y="1776"/>
                    <a:chExt cx="291" cy="288"/>
                  </a:xfrm>
                </p:grpSpPr>
                <p:grpSp>
                  <p:nvGrpSpPr>
                    <p:cNvPr id="32863" name="Group 27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1920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2483" name="Line 27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2484" name="Line 276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  <p:grpSp>
                  <p:nvGrpSpPr>
                    <p:cNvPr id="32864" name="Group 27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18" y="1776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2486" name="Line 27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2487" name="Line 279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32851" name="Group 280"/>
                <p:cNvGrpSpPr>
                  <a:grpSpLocks/>
                </p:cNvGrpSpPr>
                <p:nvPr/>
              </p:nvGrpSpPr>
              <p:grpSpPr bwMode="auto">
                <a:xfrm>
                  <a:off x="1259" y="1217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2855" name="Group 281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490" name="Line 28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491" name="Line 283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2856" name="Group 284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493" name="Line 28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494" name="Line 286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32852" name="Group 287"/>
                <p:cNvGrpSpPr>
                  <a:grpSpLocks/>
                </p:cNvGrpSpPr>
                <p:nvPr/>
              </p:nvGrpSpPr>
              <p:grpSpPr bwMode="auto">
                <a:xfrm>
                  <a:off x="1551" y="1071"/>
                  <a:ext cx="145" cy="144"/>
                  <a:chOff x="672" y="1920"/>
                  <a:chExt cx="145" cy="144"/>
                </a:xfrm>
              </p:grpSpPr>
              <p:sp>
                <p:nvSpPr>
                  <p:cNvPr id="222496" name="Line 288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2497" name="Line 289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2835" name="Group 290"/>
              <p:cNvGrpSpPr>
                <a:grpSpLocks/>
              </p:cNvGrpSpPr>
              <p:nvPr/>
            </p:nvGrpSpPr>
            <p:grpSpPr bwMode="auto">
              <a:xfrm>
                <a:off x="1673" y="1147"/>
                <a:ext cx="583" cy="578"/>
                <a:chOff x="672" y="1486"/>
                <a:chExt cx="583" cy="578"/>
              </a:xfrm>
            </p:grpSpPr>
            <p:grpSp>
              <p:nvGrpSpPr>
                <p:cNvPr id="32836" name="Group 291"/>
                <p:cNvGrpSpPr>
                  <a:grpSpLocks/>
                </p:cNvGrpSpPr>
                <p:nvPr/>
              </p:nvGrpSpPr>
              <p:grpSpPr bwMode="auto">
                <a:xfrm>
                  <a:off x="672" y="177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2844" name="Group 292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01" name="Line 29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02" name="Line 294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2845" name="Group 295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04" name="Line 29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05" name="Line 297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32837" name="Group 298"/>
                <p:cNvGrpSpPr>
                  <a:grpSpLocks/>
                </p:cNvGrpSpPr>
                <p:nvPr/>
              </p:nvGrpSpPr>
              <p:grpSpPr bwMode="auto">
                <a:xfrm>
                  <a:off x="964" y="148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2838" name="Group 299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08" name="Line 30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09" name="Line 301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2839" name="Group 302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11" name="Line 30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12" name="Line 304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</p:grpSp>
        </p:grpSp>
        <p:grpSp>
          <p:nvGrpSpPr>
            <p:cNvPr id="32786" name="Group 306"/>
            <p:cNvGrpSpPr>
              <a:grpSpLocks/>
            </p:cNvGrpSpPr>
            <p:nvPr/>
          </p:nvGrpSpPr>
          <p:grpSpPr bwMode="auto">
            <a:xfrm>
              <a:off x="3636" y="1159"/>
              <a:ext cx="1608" cy="1591"/>
              <a:chOff x="648" y="1147"/>
              <a:chExt cx="1608" cy="1591"/>
            </a:xfrm>
          </p:grpSpPr>
          <p:grpSp>
            <p:nvGrpSpPr>
              <p:cNvPr id="32793" name="Group 307"/>
              <p:cNvGrpSpPr>
                <a:grpSpLocks/>
              </p:cNvGrpSpPr>
              <p:nvPr/>
            </p:nvGrpSpPr>
            <p:grpSpPr bwMode="auto">
              <a:xfrm>
                <a:off x="648" y="1725"/>
                <a:ext cx="1024" cy="1013"/>
                <a:chOff x="672" y="1071"/>
                <a:chExt cx="1024" cy="1013"/>
              </a:xfrm>
            </p:grpSpPr>
            <p:grpSp>
              <p:nvGrpSpPr>
                <p:cNvPr id="32809" name="Group 308"/>
                <p:cNvGrpSpPr>
                  <a:grpSpLocks/>
                </p:cNvGrpSpPr>
                <p:nvPr/>
              </p:nvGrpSpPr>
              <p:grpSpPr bwMode="auto">
                <a:xfrm>
                  <a:off x="672" y="1506"/>
                  <a:ext cx="583" cy="578"/>
                  <a:chOff x="672" y="1486"/>
                  <a:chExt cx="583" cy="578"/>
                </a:xfrm>
              </p:grpSpPr>
              <p:grpSp>
                <p:nvGrpSpPr>
                  <p:cNvPr id="32820" name="Group 309"/>
                  <p:cNvGrpSpPr>
                    <a:grpSpLocks/>
                  </p:cNvGrpSpPr>
                  <p:nvPr/>
                </p:nvGrpSpPr>
                <p:grpSpPr bwMode="auto">
                  <a:xfrm>
                    <a:off x="672" y="1776"/>
                    <a:ext cx="291" cy="288"/>
                    <a:chOff x="672" y="1776"/>
                    <a:chExt cx="291" cy="288"/>
                  </a:xfrm>
                </p:grpSpPr>
                <p:grpSp>
                  <p:nvGrpSpPr>
                    <p:cNvPr id="32828" name="Group 31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1920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2519" name="Line 31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2520" name="Line 312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  <p:grpSp>
                  <p:nvGrpSpPr>
                    <p:cNvPr id="32829" name="Group 31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18" y="1776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2522" name="Line 31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2523" name="Line 315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</p:grpSp>
              <p:grpSp>
                <p:nvGrpSpPr>
                  <p:cNvPr id="32821" name="Group 316"/>
                  <p:cNvGrpSpPr>
                    <a:grpSpLocks/>
                  </p:cNvGrpSpPr>
                  <p:nvPr/>
                </p:nvGrpSpPr>
                <p:grpSpPr bwMode="auto">
                  <a:xfrm>
                    <a:off x="964" y="1486"/>
                    <a:ext cx="291" cy="288"/>
                    <a:chOff x="672" y="1776"/>
                    <a:chExt cx="291" cy="288"/>
                  </a:xfrm>
                </p:grpSpPr>
                <p:grpSp>
                  <p:nvGrpSpPr>
                    <p:cNvPr id="32822" name="Group 31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1920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2526" name="Line 31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2527" name="Line 319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  <p:grpSp>
                  <p:nvGrpSpPr>
                    <p:cNvPr id="32823" name="Group 32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18" y="1776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2529" name="Line 32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2530" name="Line 322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32810" name="Group 323"/>
                <p:cNvGrpSpPr>
                  <a:grpSpLocks/>
                </p:cNvGrpSpPr>
                <p:nvPr/>
              </p:nvGrpSpPr>
              <p:grpSpPr bwMode="auto">
                <a:xfrm>
                  <a:off x="1259" y="1217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2814" name="Group 324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33" name="Line 32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34" name="Line 326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2815" name="Group 327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36" name="Line 32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37" name="Line 329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32811" name="Group 330"/>
                <p:cNvGrpSpPr>
                  <a:grpSpLocks/>
                </p:cNvGrpSpPr>
                <p:nvPr/>
              </p:nvGrpSpPr>
              <p:grpSpPr bwMode="auto">
                <a:xfrm>
                  <a:off x="1551" y="1071"/>
                  <a:ext cx="145" cy="144"/>
                  <a:chOff x="672" y="1920"/>
                  <a:chExt cx="145" cy="144"/>
                </a:xfrm>
              </p:grpSpPr>
              <p:sp>
                <p:nvSpPr>
                  <p:cNvPr id="222539" name="Line 331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2540" name="Line 332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2794" name="Group 333"/>
              <p:cNvGrpSpPr>
                <a:grpSpLocks/>
              </p:cNvGrpSpPr>
              <p:nvPr/>
            </p:nvGrpSpPr>
            <p:grpSpPr bwMode="auto">
              <a:xfrm>
                <a:off x="1673" y="1147"/>
                <a:ext cx="583" cy="578"/>
                <a:chOff x="672" y="1486"/>
                <a:chExt cx="583" cy="578"/>
              </a:xfrm>
            </p:grpSpPr>
            <p:grpSp>
              <p:nvGrpSpPr>
                <p:cNvPr id="32795" name="Group 334"/>
                <p:cNvGrpSpPr>
                  <a:grpSpLocks/>
                </p:cNvGrpSpPr>
                <p:nvPr/>
              </p:nvGrpSpPr>
              <p:grpSpPr bwMode="auto">
                <a:xfrm>
                  <a:off x="672" y="177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2803" name="Group 335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44" name="Line 33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45" name="Line 337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2804" name="Group 338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47" name="Line 33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48" name="Line 340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32796" name="Group 341"/>
                <p:cNvGrpSpPr>
                  <a:grpSpLocks/>
                </p:cNvGrpSpPr>
                <p:nvPr/>
              </p:nvGrpSpPr>
              <p:grpSpPr bwMode="auto">
                <a:xfrm>
                  <a:off x="964" y="148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2797" name="Group 342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51" name="Line 34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52" name="Line 344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2798" name="Group 345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54" name="Line 34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55" name="Line 347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</p:grpSp>
        </p:grpSp>
        <p:sp>
          <p:nvSpPr>
            <p:cNvPr id="222556" name="Text Box 348"/>
            <p:cNvSpPr txBox="1">
              <a:spLocks noChangeArrowheads="1"/>
            </p:cNvSpPr>
            <p:nvPr/>
          </p:nvSpPr>
          <p:spPr bwMode="auto">
            <a:xfrm>
              <a:off x="3932" y="2339"/>
              <a:ext cx="1623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rgbClr val="000099"/>
                  </a:solidFill>
                  <a:latin typeface="Arial"/>
                  <a:cs typeface="Arial"/>
                </a:rPr>
                <a:t>3. video received,</a:t>
              </a:r>
            </a:p>
            <a:p>
              <a:pPr>
                <a:defRPr/>
              </a:pPr>
              <a:r>
                <a:rPr lang="en-US" dirty="0">
                  <a:solidFill>
                    <a:srgbClr val="000099"/>
                  </a:solidFill>
                  <a:latin typeface="Arial"/>
                  <a:cs typeface="Arial"/>
                </a:rPr>
                <a:t>played out at client</a:t>
              </a:r>
            </a:p>
            <a:p>
              <a:pPr>
                <a:defRPr/>
              </a:pPr>
              <a:r>
                <a:rPr lang="en-US" dirty="0">
                  <a:solidFill>
                    <a:srgbClr val="000099"/>
                  </a:solidFill>
                  <a:latin typeface="Arial"/>
                  <a:cs typeface="Arial"/>
                </a:rPr>
                <a:t>(30 frames/sec)</a:t>
              </a:r>
            </a:p>
          </p:txBody>
        </p:sp>
        <p:grpSp>
          <p:nvGrpSpPr>
            <p:cNvPr id="32788" name="Group 349"/>
            <p:cNvGrpSpPr>
              <a:grpSpLocks/>
            </p:cNvGrpSpPr>
            <p:nvPr/>
          </p:nvGrpSpPr>
          <p:grpSpPr bwMode="auto">
            <a:xfrm>
              <a:off x="4679" y="1872"/>
              <a:ext cx="427" cy="418"/>
              <a:chOff x="4437" y="1472"/>
              <a:chExt cx="427" cy="418"/>
            </a:xfrm>
          </p:grpSpPr>
          <p:sp>
            <p:nvSpPr>
              <p:cNvPr id="222558" name="Rectangle 350"/>
              <p:cNvSpPr>
                <a:spLocks noChangeArrowheads="1"/>
              </p:cNvSpPr>
              <p:nvPr/>
            </p:nvSpPr>
            <p:spPr bwMode="auto">
              <a:xfrm>
                <a:off x="4443" y="1475"/>
                <a:ext cx="421" cy="361"/>
              </a:xfrm>
              <a:prstGeom prst="rect">
                <a:avLst/>
              </a:prstGeom>
              <a:gradFill rotWithShape="0">
                <a:gsLst>
                  <a:gs pos="0">
                    <a:srgbClr val="99CCFF">
                      <a:gamma/>
                      <a:shade val="46275"/>
                      <a:invGamma/>
                    </a:srgbClr>
                  </a:gs>
                  <a:gs pos="50000">
                    <a:srgbClr val="99CCFF"/>
                  </a:gs>
                  <a:gs pos="100000">
                    <a:srgbClr val="99CC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19050">
                <a:solidFill>
                  <a:srgbClr val="5F5F5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222559" name="Rectangle 351"/>
              <p:cNvSpPr>
                <a:spLocks noChangeArrowheads="1"/>
              </p:cNvSpPr>
              <p:nvPr/>
            </p:nvSpPr>
            <p:spPr bwMode="auto">
              <a:xfrm>
                <a:off x="4567" y="1837"/>
                <a:ext cx="179" cy="23"/>
              </a:xfrm>
              <a:prstGeom prst="rect">
                <a:avLst/>
              </a:prstGeom>
              <a:solidFill>
                <a:srgbClr val="5F5F5F"/>
              </a:solidFill>
              <a:ln w="19050">
                <a:solidFill>
                  <a:srgbClr val="5F5F5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222560" name="Rectangle 352"/>
              <p:cNvSpPr>
                <a:spLocks noChangeArrowheads="1"/>
              </p:cNvSpPr>
              <p:nvPr/>
            </p:nvSpPr>
            <p:spPr bwMode="auto">
              <a:xfrm>
                <a:off x="4442" y="1866"/>
                <a:ext cx="414" cy="24"/>
              </a:xfrm>
              <a:prstGeom prst="rect">
                <a:avLst/>
              </a:prstGeom>
              <a:solidFill>
                <a:schemeClr val="tx2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222561" name="Rectangle 353"/>
              <p:cNvSpPr>
                <a:spLocks noChangeArrowheads="1"/>
              </p:cNvSpPr>
              <p:nvPr/>
            </p:nvSpPr>
            <p:spPr bwMode="auto">
              <a:xfrm>
                <a:off x="4437" y="1472"/>
                <a:ext cx="423" cy="356"/>
              </a:xfrm>
              <a:prstGeom prst="rect">
                <a:avLst/>
              </a:prstGeom>
              <a:noFill/>
              <a:ln w="19050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</p:grpSp>
      </p:grpSp>
      <p:sp>
        <p:nvSpPr>
          <p:cNvPr id="222377" name="Line 169"/>
          <p:cNvSpPr>
            <a:spLocks noChangeShapeType="1"/>
          </p:cNvSpPr>
          <p:nvPr/>
        </p:nvSpPr>
        <p:spPr bwMode="auto">
          <a:xfrm flipH="1">
            <a:off x="2352676" y="4333875"/>
            <a:ext cx="7815263" cy="14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193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980154" y="6512522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15</a:t>
            </a:fld>
            <a:endParaRPr lang="en-US" sz="1200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510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22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22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2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225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2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22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>
          <a:xfrm>
            <a:off x="831273" y="152676"/>
            <a:ext cx="10393317" cy="151709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Streaming stored video: challenges</a:t>
            </a:r>
          </a:p>
        </p:txBody>
      </p:sp>
      <p:sp>
        <p:nvSpPr>
          <p:cNvPr id="219289" name="Rectangle 153"/>
          <p:cNvSpPr>
            <a:spLocks noChangeArrowheads="1"/>
          </p:cNvSpPr>
          <p:nvPr/>
        </p:nvSpPr>
        <p:spPr bwMode="auto">
          <a:xfrm>
            <a:off x="1136073" y="1563689"/>
            <a:ext cx="9042400" cy="2027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82575" indent="-282575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dirty="0">
                <a:solidFill>
                  <a:srgbClr val="CC0000"/>
                </a:solidFill>
                <a:latin typeface="Helvetica" pitchFamily="2" charset="0"/>
              </a:rPr>
              <a:t>continuous playout constraint</a:t>
            </a:r>
            <a:r>
              <a:rPr lang="en-US" sz="2800" dirty="0">
                <a:latin typeface="Helvetica" pitchFamily="2" charset="0"/>
              </a:rPr>
              <a:t>: once client playout begins, playback must match original timing </a:t>
            </a:r>
          </a:p>
          <a:p>
            <a:pPr marL="682625" lvl="1" indent="-22542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Arial"/>
              <a:buChar char="•"/>
              <a:defRPr/>
            </a:pPr>
            <a:r>
              <a:rPr lang="en-US" sz="2800" dirty="0">
                <a:latin typeface="Helvetica" pitchFamily="2" charset="0"/>
              </a:rPr>
              <a:t>… but </a:t>
            </a:r>
            <a:r>
              <a:rPr lang="en-US" sz="2800" dirty="0">
                <a:solidFill>
                  <a:srgbClr val="CC0000"/>
                </a:solidFill>
                <a:latin typeface="Helvetica" pitchFamily="2" charset="0"/>
              </a:rPr>
              <a:t>network delays are variable </a:t>
            </a:r>
            <a:r>
              <a:rPr lang="en-US" sz="2800" dirty="0">
                <a:latin typeface="Helvetica" pitchFamily="2" charset="0"/>
              </a:rPr>
              <a:t>(jitter), so will need </a:t>
            </a:r>
            <a:r>
              <a:rPr lang="en-US" sz="2800" dirty="0">
                <a:solidFill>
                  <a:srgbClr val="000099"/>
                </a:solidFill>
                <a:latin typeface="Helvetica" pitchFamily="2" charset="0"/>
              </a:rPr>
              <a:t>client-side buffer </a:t>
            </a:r>
            <a:r>
              <a:rPr lang="en-US" sz="2800" dirty="0">
                <a:latin typeface="Helvetica" pitchFamily="2" charset="0"/>
              </a:rPr>
              <a:t>to match playout requirements</a:t>
            </a:r>
          </a:p>
          <a:p>
            <a:pPr marL="282575" indent="-282575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dirty="0">
                <a:latin typeface="Helvetica" pitchFamily="2" charset="0"/>
              </a:rPr>
              <a:t>other challenges:</a:t>
            </a:r>
          </a:p>
          <a:p>
            <a:pPr marL="682625" lvl="1" indent="-225425">
              <a:spcBef>
                <a:spcPct val="20000"/>
              </a:spcBef>
              <a:buClr>
                <a:srgbClr val="000099"/>
              </a:buClr>
              <a:buSzPct val="100000"/>
              <a:buFont typeface="Arial"/>
              <a:buChar char="•"/>
              <a:defRPr/>
            </a:pPr>
            <a:r>
              <a:rPr lang="en-US" sz="2800" dirty="0">
                <a:latin typeface="Helvetica" pitchFamily="2" charset="0"/>
              </a:rPr>
              <a:t>client interactivity: pause, fast-forward, rewind, jump through video</a:t>
            </a:r>
          </a:p>
          <a:p>
            <a:pPr marL="682625" lvl="1" indent="-225425">
              <a:spcBef>
                <a:spcPct val="20000"/>
              </a:spcBef>
              <a:buClr>
                <a:srgbClr val="000099"/>
              </a:buClr>
              <a:buSzPct val="100000"/>
              <a:buFont typeface="Arial"/>
              <a:buChar char="•"/>
              <a:defRPr/>
            </a:pPr>
            <a:r>
              <a:rPr lang="en-US" sz="2800" dirty="0">
                <a:latin typeface="Helvetica" pitchFamily="2" charset="0"/>
              </a:rPr>
              <a:t>video packets may be lost, retransmitted</a:t>
            </a:r>
          </a:p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Char char="v"/>
              <a:defRPr/>
            </a:pPr>
            <a:endParaRPr lang="en-US" sz="2400" dirty="0">
              <a:latin typeface="Helvetica" pitchFamily="2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980154" y="6512522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16</a:t>
            </a:fld>
            <a:endParaRPr lang="en-US" sz="12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11679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65" name="Line 9"/>
          <p:cNvSpPr>
            <a:spLocks noChangeShapeType="1"/>
          </p:cNvSpPr>
          <p:nvPr/>
        </p:nvSpPr>
        <p:spPr bwMode="auto">
          <a:xfrm>
            <a:off x="2362200" y="1490664"/>
            <a:ext cx="0" cy="28527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224266" name="Line 10"/>
          <p:cNvSpPr>
            <a:spLocks noChangeShapeType="1"/>
          </p:cNvSpPr>
          <p:nvPr/>
        </p:nvSpPr>
        <p:spPr bwMode="auto">
          <a:xfrm flipH="1">
            <a:off x="2352676" y="4333875"/>
            <a:ext cx="7815263" cy="14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224314" name="Text Box 58"/>
          <p:cNvSpPr txBox="1">
            <a:spLocks noChangeArrowheads="1"/>
          </p:cNvSpPr>
          <p:nvPr/>
        </p:nvSpPr>
        <p:spPr bwMode="auto">
          <a:xfrm>
            <a:off x="2994025" y="1593851"/>
            <a:ext cx="1868488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CC0000"/>
                </a:solidFill>
                <a:latin typeface="Arial"/>
                <a:cs typeface="Arial"/>
              </a:rPr>
              <a:t>       constant bit </a:t>
            </a:r>
          </a:p>
          <a:p>
            <a:pPr>
              <a:defRPr/>
            </a:pPr>
            <a:r>
              <a:rPr lang="en-US" dirty="0">
                <a:solidFill>
                  <a:srgbClr val="CC0000"/>
                </a:solidFill>
                <a:latin typeface="Arial"/>
                <a:cs typeface="Arial"/>
              </a:rPr>
              <a:t>      rate video</a:t>
            </a:r>
          </a:p>
          <a:p>
            <a:pPr>
              <a:defRPr/>
            </a:pPr>
            <a:r>
              <a:rPr lang="en-US" dirty="0">
                <a:solidFill>
                  <a:srgbClr val="CC0000"/>
                </a:solidFill>
                <a:latin typeface="Arial"/>
                <a:cs typeface="Arial"/>
              </a:rPr>
              <a:t>transmission</a:t>
            </a:r>
          </a:p>
        </p:txBody>
      </p:sp>
      <p:grpSp>
        <p:nvGrpSpPr>
          <p:cNvPr id="36868" name="Group 60"/>
          <p:cNvGrpSpPr>
            <a:grpSpLocks/>
          </p:cNvGrpSpPr>
          <p:nvPr/>
        </p:nvGrpSpPr>
        <p:grpSpPr bwMode="auto">
          <a:xfrm>
            <a:off x="2743200" y="1820863"/>
            <a:ext cx="2552700" cy="2525712"/>
            <a:chOff x="648" y="1147"/>
            <a:chExt cx="1608" cy="1591"/>
          </a:xfrm>
        </p:grpSpPr>
        <p:grpSp>
          <p:nvGrpSpPr>
            <p:cNvPr id="36967" name="Group 61"/>
            <p:cNvGrpSpPr>
              <a:grpSpLocks/>
            </p:cNvGrpSpPr>
            <p:nvPr/>
          </p:nvGrpSpPr>
          <p:grpSpPr bwMode="auto">
            <a:xfrm>
              <a:off x="648" y="1725"/>
              <a:ext cx="1024" cy="1013"/>
              <a:chOff x="672" y="1071"/>
              <a:chExt cx="1024" cy="1013"/>
            </a:xfrm>
          </p:grpSpPr>
          <p:grpSp>
            <p:nvGrpSpPr>
              <p:cNvPr id="36983" name="Group 62"/>
              <p:cNvGrpSpPr>
                <a:grpSpLocks/>
              </p:cNvGrpSpPr>
              <p:nvPr/>
            </p:nvGrpSpPr>
            <p:grpSpPr bwMode="auto">
              <a:xfrm>
                <a:off x="672" y="1506"/>
                <a:ext cx="583" cy="578"/>
                <a:chOff x="672" y="1486"/>
                <a:chExt cx="583" cy="578"/>
              </a:xfrm>
            </p:grpSpPr>
            <p:grpSp>
              <p:nvGrpSpPr>
                <p:cNvPr id="36994" name="Group 63"/>
                <p:cNvGrpSpPr>
                  <a:grpSpLocks/>
                </p:cNvGrpSpPr>
                <p:nvPr/>
              </p:nvGrpSpPr>
              <p:grpSpPr bwMode="auto">
                <a:xfrm>
                  <a:off x="672" y="177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7002" name="Group 64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321" name="Line 6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322" name="Line 66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7003" name="Group 67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324" name="Line 6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325" name="Line 69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36995" name="Group 70"/>
                <p:cNvGrpSpPr>
                  <a:grpSpLocks/>
                </p:cNvGrpSpPr>
                <p:nvPr/>
              </p:nvGrpSpPr>
              <p:grpSpPr bwMode="auto">
                <a:xfrm>
                  <a:off x="964" y="148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6996" name="Group 71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328" name="Line 7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329" name="Line 73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6997" name="Group 74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331" name="Line 7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332" name="Line 76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</p:grpSp>
          <p:grpSp>
            <p:nvGrpSpPr>
              <p:cNvPr id="36984" name="Group 77"/>
              <p:cNvGrpSpPr>
                <a:grpSpLocks/>
              </p:cNvGrpSpPr>
              <p:nvPr/>
            </p:nvGrpSpPr>
            <p:grpSpPr bwMode="auto">
              <a:xfrm>
                <a:off x="1259" y="1217"/>
                <a:ext cx="291" cy="288"/>
                <a:chOff x="672" y="1776"/>
                <a:chExt cx="291" cy="288"/>
              </a:xfrm>
            </p:grpSpPr>
            <p:grpSp>
              <p:nvGrpSpPr>
                <p:cNvPr id="36988" name="Group 78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4335" name="Line 79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36" name="Line 80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6989" name="Group 81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4338" name="Line 82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39" name="Line 83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6985" name="Group 84"/>
              <p:cNvGrpSpPr>
                <a:grpSpLocks/>
              </p:cNvGrpSpPr>
              <p:nvPr/>
            </p:nvGrpSpPr>
            <p:grpSpPr bwMode="auto">
              <a:xfrm>
                <a:off x="1551" y="1071"/>
                <a:ext cx="145" cy="144"/>
                <a:chOff x="672" y="1920"/>
                <a:chExt cx="145" cy="144"/>
              </a:xfrm>
            </p:grpSpPr>
            <p:sp>
              <p:nvSpPr>
                <p:cNvPr id="224341" name="Line 85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24342" name="Line 86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</p:grpSp>
        </p:grpSp>
        <p:grpSp>
          <p:nvGrpSpPr>
            <p:cNvPr id="36968" name="Group 87"/>
            <p:cNvGrpSpPr>
              <a:grpSpLocks/>
            </p:cNvGrpSpPr>
            <p:nvPr/>
          </p:nvGrpSpPr>
          <p:grpSpPr bwMode="auto">
            <a:xfrm>
              <a:off x="1673" y="1147"/>
              <a:ext cx="583" cy="578"/>
              <a:chOff x="672" y="1486"/>
              <a:chExt cx="583" cy="578"/>
            </a:xfrm>
          </p:grpSpPr>
          <p:grpSp>
            <p:nvGrpSpPr>
              <p:cNvPr id="36969" name="Group 88"/>
              <p:cNvGrpSpPr>
                <a:grpSpLocks/>
              </p:cNvGrpSpPr>
              <p:nvPr/>
            </p:nvGrpSpPr>
            <p:grpSpPr bwMode="auto">
              <a:xfrm>
                <a:off x="672" y="1776"/>
                <a:ext cx="291" cy="288"/>
                <a:chOff x="672" y="1776"/>
                <a:chExt cx="291" cy="288"/>
              </a:xfrm>
            </p:grpSpPr>
            <p:grpSp>
              <p:nvGrpSpPr>
                <p:cNvPr id="36977" name="Group 89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4346" name="Line 90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47" name="Line 91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6978" name="Group 92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4349" name="Line 93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50" name="Line 94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6970" name="Group 95"/>
              <p:cNvGrpSpPr>
                <a:grpSpLocks/>
              </p:cNvGrpSpPr>
              <p:nvPr/>
            </p:nvGrpSpPr>
            <p:grpSpPr bwMode="auto">
              <a:xfrm>
                <a:off x="964" y="1486"/>
                <a:ext cx="291" cy="288"/>
                <a:chOff x="672" y="1776"/>
                <a:chExt cx="291" cy="288"/>
              </a:xfrm>
            </p:grpSpPr>
            <p:grpSp>
              <p:nvGrpSpPr>
                <p:cNvPr id="36971" name="Group 96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4353" name="Line 97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54" name="Line 98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6972" name="Group 99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4356" name="Line 100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57" name="Line 101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</p:grpSp>
      </p:grpSp>
      <p:sp>
        <p:nvSpPr>
          <p:cNvPr id="224406" name="Text Box 150"/>
          <p:cNvSpPr txBox="1">
            <a:spLocks noChangeArrowheads="1"/>
          </p:cNvSpPr>
          <p:nvPr/>
        </p:nvSpPr>
        <p:spPr bwMode="auto">
          <a:xfrm rot="-5433387">
            <a:off x="1111251" y="2638426"/>
            <a:ext cx="19573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Arial"/>
                <a:cs typeface="Arial"/>
              </a:rPr>
              <a:t>Cumulative data</a:t>
            </a:r>
          </a:p>
        </p:txBody>
      </p:sp>
      <p:sp>
        <p:nvSpPr>
          <p:cNvPr id="224410" name="Text Box 154"/>
          <p:cNvSpPr txBox="1">
            <a:spLocks noChangeArrowheads="1"/>
          </p:cNvSpPr>
          <p:nvPr/>
        </p:nvSpPr>
        <p:spPr bwMode="auto">
          <a:xfrm>
            <a:off x="9623426" y="4356100"/>
            <a:ext cx="620713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Arial"/>
                <a:cs typeface="Arial"/>
              </a:rPr>
              <a:t>time</a:t>
            </a:r>
          </a:p>
        </p:txBody>
      </p:sp>
      <p:grpSp>
        <p:nvGrpSpPr>
          <p:cNvPr id="224457" name="Group 201"/>
          <p:cNvGrpSpPr>
            <a:grpSpLocks/>
          </p:cNvGrpSpPr>
          <p:nvPr/>
        </p:nvGrpSpPr>
        <p:grpSpPr bwMode="auto">
          <a:xfrm>
            <a:off x="4019550" y="1835150"/>
            <a:ext cx="3500438" cy="2520950"/>
            <a:chOff x="1572" y="1156"/>
            <a:chExt cx="2205" cy="1588"/>
          </a:xfrm>
        </p:grpSpPr>
        <p:grpSp>
          <p:nvGrpSpPr>
            <p:cNvPr id="36927" name="Group 198"/>
            <p:cNvGrpSpPr>
              <a:grpSpLocks/>
            </p:cNvGrpSpPr>
            <p:nvPr/>
          </p:nvGrpSpPr>
          <p:grpSpPr bwMode="auto">
            <a:xfrm>
              <a:off x="1938" y="1156"/>
              <a:ext cx="1839" cy="1588"/>
              <a:chOff x="1938" y="1156"/>
              <a:chExt cx="1839" cy="1588"/>
            </a:xfrm>
          </p:grpSpPr>
          <p:grpSp>
            <p:nvGrpSpPr>
              <p:cNvPr id="36931" name="Group 106"/>
              <p:cNvGrpSpPr>
                <a:grpSpLocks/>
              </p:cNvGrpSpPr>
              <p:nvPr/>
            </p:nvGrpSpPr>
            <p:grpSpPr bwMode="auto">
              <a:xfrm>
                <a:off x="1938" y="2600"/>
                <a:ext cx="319" cy="144"/>
                <a:chOff x="672" y="1920"/>
                <a:chExt cx="145" cy="144"/>
              </a:xfrm>
            </p:grpSpPr>
            <p:sp>
              <p:nvSpPr>
                <p:cNvPr id="224363" name="Line 107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24364" name="Line 108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36932" name="Group 109"/>
              <p:cNvGrpSpPr>
                <a:grpSpLocks/>
              </p:cNvGrpSpPr>
              <p:nvPr/>
            </p:nvGrpSpPr>
            <p:grpSpPr bwMode="auto">
              <a:xfrm>
                <a:off x="2252" y="2456"/>
                <a:ext cx="73" cy="144"/>
                <a:chOff x="672" y="1920"/>
                <a:chExt cx="145" cy="144"/>
              </a:xfrm>
            </p:grpSpPr>
            <p:sp>
              <p:nvSpPr>
                <p:cNvPr id="224366" name="Line 110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24367" name="Line 111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9"/>
                  <a:ext cx="0" cy="14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36933" name="Group 112"/>
              <p:cNvGrpSpPr>
                <a:grpSpLocks/>
              </p:cNvGrpSpPr>
              <p:nvPr/>
            </p:nvGrpSpPr>
            <p:grpSpPr bwMode="auto">
              <a:xfrm>
                <a:off x="2317" y="2169"/>
                <a:ext cx="126" cy="288"/>
                <a:chOff x="672" y="1776"/>
                <a:chExt cx="291" cy="288"/>
              </a:xfrm>
            </p:grpSpPr>
            <p:grpSp>
              <p:nvGrpSpPr>
                <p:cNvPr id="36957" name="Group 113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4370" name="Line 114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71" name="Line 115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7"/>
                    <a:ext cx="0" cy="145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6958" name="Group 116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4373" name="Line 117"/>
                  <p:cNvSpPr>
                    <a:spLocks noChangeShapeType="1"/>
                  </p:cNvSpPr>
                  <p:nvPr/>
                </p:nvSpPr>
                <p:spPr bwMode="auto">
                  <a:xfrm>
                    <a:off x="671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74" name="Line 118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4" y="1847"/>
                    <a:ext cx="0" cy="14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6934" name="Group 119"/>
              <p:cNvGrpSpPr>
                <a:grpSpLocks/>
              </p:cNvGrpSpPr>
              <p:nvPr/>
            </p:nvGrpSpPr>
            <p:grpSpPr bwMode="auto">
              <a:xfrm>
                <a:off x="2441" y="1877"/>
                <a:ext cx="609" cy="288"/>
                <a:chOff x="672" y="1776"/>
                <a:chExt cx="291" cy="288"/>
              </a:xfrm>
            </p:grpSpPr>
            <p:grpSp>
              <p:nvGrpSpPr>
                <p:cNvPr id="36951" name="Group 120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4377" name="Line 121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78" name="Line 122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6952" name="Group 123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4380" name="Line 124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81" name="Line 125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6935" name="Group 126"/>
              <p:cNvGrpSpPr>
                <a:grpSpLocks/>
              </p:cNvGrpSpPr>
              <p:nvPr/>
            </p:nvGrpSpPr>
            <p:grpSpPr bwMode="auto">
              <a:xfrm>
                <a:off x="3045" y="1740"/>
                <a:ext cx="52" cy="144"/>
                <a:chOff x="672" y="1920"/>
                <a:chExt cx="145" cy="144"/>
              </a:xfrm>
            </p:grpSpPr>
            <p:sp>
              <p:nvSpPr>
                <p:cNvPr id="224383" name="Line 127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24384" name="Line 128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9"/>
                  <a:ext cx="0" cy="14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36936" name="Group 131"/>
              <p:cNvGrpSpPr>
                <a:grpSpLocks/>
              </p:cNvGrpSpPr>
              <p:nvPr/>
            </p:nvGrpSpPr>
            <p:grpSpPr bwMode="auto">
              <a:xfrm>
                <a:off x="3092" y="1590"/>
                <a:ext cx="469" cy="144"/>
                <a:chOff x="672" y="1920"/>
                <a:chExt cx="145" cy="144"/>
              </a:xfrm>
            </p:grpSpPr>
            <p:sp>
              <p:nvSpPr>
                <p:cNvPr id="224388" name="Line 132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24389" name="Line 133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36937" name="Group 134"/>
              <p:cNvGrpSpPr>
                <a:grpSpLocks/>
              </p:cNvGrpSpPr>
              <p:nvPr/>
            </p:nvGrpSpPr>
            <p:grpSpPr bwMode="auto">
              <a:xfrm>
                <a:off x="3550" y="1446"/>
                <a:ext cx="145" cy="144"/>
                <a:chOff x="672" y="1920"/>
                <a:chExt cx="145" cy="144"/>
              </a:xfrm>
            </p:grpSpPr>
            <p:sp>
              <p:nvSpPr>
                <p:cNvPr id="224391" name="Line 135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24392" name="Line 136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36938" name="Group 137"/>
              <p:cNvGrpSpPr>
                <a:grpSpLocks/>
              </p:cNvGrpSpPr>
              <p:nvPr/>
            </p:nvGrpSpPr>
            <p:grpSpPr bwMode="auto">
              <a:xfrm>
                <a:off x="3690" y="1156"/>
                <a:ext cx="87" cy="288"/>
                <a:chOff x="672" y="1776"/>
                <a:chExt cx="291" cy="288"/>
              </a:xfrm>
            </p:grpSpPr>
            <p:grpSp>
              <p:nvGrpSpPr>
                <p:cNvPr id="36939" name="Group 138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4395" name="Line 139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96" name="Line 140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4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6940" name="Group 141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4398" name="Line 142"/>
                  <p:cNvSpPr>
                    <a:spLocks noChangeShapeType="1"/>
                  </p:cNvSpPr>
                  <p:nvPr/>
                </p:nvSpPr>
                <p:spPr bwMode="auto">
                  <a:xfrm>
                    <a:off x="673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99" name="Line 143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</p:grpSp>
        <p:sp>
          <p:nvSpPr>
            <p:cNvPr id="224408" name="Text Box 152"/>
            <p:cNvSpPr txBox="1">
              <a:spLocks noChangeArrowheads="1"/>
            </p:cNvSpPr>
            <p:nvPr/>
          </p:nvSpPr>
          <p:spPr bwMode="auto">
            <a:xfrm>
              <a:off x="1753" y="1724"/>
              <a:ext cx="634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dirty="0">
                  <a:latin typeface="Arial"/>
                  <a:cs typeface="Arial"/>
                </a:rPr>
                <a:t>variable</a:t>
              </a:r>
            </a:p>
            <a:p>
              <a:pPr algn="ctr">
                <a:defRPr/>
              </a:pPr>
              <a:r>
                <a:rPr lang="en-US" dirty="0">
                  <a:latin typeface="Arial"/>
                  <a:cs typeface="Arial"/>
                </a:rPr>
                <a:t>network</a:t>
              </a:r>
            </a:p>
            <a:p>
              <a:pPr algn="ctr">
                <a:defRPr/>
              </a:pPr>
              <a:r>
                <a:rPr lang="en-US" dirty="0">
                  <a:latin typeface="Arial"/>
                  <a:cs typeface="Arial"/>
                </a:rPr>
                <a:t>delay</a:t>
              </a:r>
            </a:p>
          </p:txBody>
        </p:sp>
        <p:sp>
          <p:nvSpPr>
            <p:cNvPr id="224409" name="Line 153"/>
            <p:cNvSpPr>
              <a:spLocks noChangeShapeType="1"/>
            </p:cNvSpPr>
            <p:nvPr/>
          </p:nvSpPr>
          <p:spPr bwMode="auto">
            <a:xfrm>
              <a:off x="1572" y="1938"/>
              <a:ext cx="109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24453" name="Text Box 197"/>
            <p:cNvSpPr txBox="1">
              <a:spLocks noChangeArrowheads="1"/>
            </p:cNvSpPr>
            <p:nvPr/>
          </p:nvSpPr>
          <p:spPr bwMode="auto">
            <a:xfrm>
              <a:off x="2682" y="1196"/>
              <a:ext cx="844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dirty="0">
                  <a:latin typeface="Arial"/>
                  <a:cs typeface="Arial"/>
                </a:rPr>
                <a:t>client video</a:t>
              </a:r>
            </a:p>
            <a:p>
              <a:pPr algn="r">
                <a:defRPr/>
              </a:pPr>
              <a:r>
                <a:rPr lang="en-US" dirty="0">
                  <a:latin typeface="Arial"/>
                  <a:cs typeface="Arial"/>
                </a:rPr>
                <a:t>reception</a:t>
              </a:r>
            </a:p>
          </p:txBody>
        </p:sp>
      </p:grpSp>
      <p:grpSp>
        <p:nvGrpSpPr>
          <p:cNvPr id="224459" name="Group 203"/>
          <p:cNvGrpSpPr>
            <a:grpSpLocks/>
          </p:cNvGrpSpPr>
          <p:nvPr/>
        </p:nvGrpSpPr>
        <p:grpSpPr bwMode="auto">
          <a:xfrm>
            <a:off x="4498976" y="1806576"/>
            <a:ext cx="4945063" cy="3209925"/>
            <a:chOff x="1874" y="1138"/>
            <a:chExt cx="3115" cy="2022"/>
          </a:xfrm>
        </p:grpSpPr>
        <p:grpSp>
          <p:nvGrpSpPr>
            <p:cNvPr id="36881" name="Group 155"/>
            <p:cNvGrpSpPr>
              <a:grpSpLocks/>
            </p:cNvGrpSpPr>
            <p:nvPr/>
          </p:nvGrpSpPr>
          <p:grpSpPr bwMode="auto">
            <a:xfrm>
              <a:off x="2784" y="1138"/>
              <a:ext cx="1608" cy="1591"/>
              <a:chOff x="648" y="1147"/>
              <a:chExt cx="1608" cy="1591"/>
            </a:xfrm>
          </p:grpSpPr>
          <p:grpSp>
            <p:nvGrpSpPr>
              <p:cNvPr id="36886" name="Group 156"/>
              <p:cNvGrpSpPr>
                <a:grpSpLocks/>
              </p:cNvGrpSpPr>
              <p:nvPr/>
            </p:nvGrpSpPr>
            <p:grpSpPr bwMode="auto">
              <a:xfrm>
                <a:off x="648" y="1725"/>
                <a:ext cx="1024" cy="1013"/>
                <a:chOff x="672" y="1071"/>
                <a:chExt cx="1024" cy="1013"/>
              </a:xfrm>
            </p:grpSpPr>
            <p:grpSp>
              <p:nvGrpSpPr>
                <p:cNvPr id="36902" name="Group 157"/>
                <p:cNvGrpSpPr>
                  <a:grpSpLocks/>
                </p:cNvGrpSpPr>
                <p:nvPr/>
              </p:nvGrpSpPr>
              <p:grpSpPr bwMode="auto">
                <a:xfrm>
                  <a:off x="672" y="1506"/>
                  <a:ext cx="583" cy="578"/>
                  <a:chOff x="672" y="1486"/>
                  <a:chExt cx="583" cy="578"/>
                </a:xfrm>
              </p:grpSpPr>
              <p:grpSp>
                <p:nvGrpSpPr>
                  <p:cNvPr id="36913" name="Group 158"/>
                  <p:cNvGrpSpPr>
                    <a:grpSpLocks/>
                  </p:cNvGrpSpPr>
                  <p:nvPr/>
                </p:nvGrpSpPr>
                <p:grpSpPr bwMode="auto">
                  <a:xfrm>
                    <a:off x="672" y="1776"/>
                    <a:ext cx="291" cy="288"/>
                    <a:chOff x="672" y="1776"/>
                    <a:chExt cx="291" cy="288"/>
                  </a:xfrm>
                </p:grpSpPr>
                <p:grpSp>
                  <p:nvGrpSpPr>
                    <p:cNvPr id="36921" name="Group 15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1920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4416" name="Line 16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4417" name="Line 161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  <p:grpSp>
                  <p:nvGrpSpPr>
                    <p:cNvPr id="36922" name="Group 16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18" y="1776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4419" name="Line 16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4420" name="Line 164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</p:grpSp>
              <p:grpSp>
                <p:nvGrpSpPr>
                  <p:cNvPr id="36914" name="Group 165"/>
                  <p:cNvGrpSpPr>
                    <a:grpSpLocks/>
                  </p:cNvGrpSpPr>
                  <p:nvPr/>
                </p:nvGrpSpPr>
                <p:grpSpPr bwMode="auto">
                  <a:xfrm>
                    <a:off x="964" y="1486"/>
                    <a:ext cx="291" cy="288"/>
                    <a:chOff x="672" y="1776"/>
                    <a:chExt cx="291" cy="288"/>
                  </a:xfrm>
                </p:grpSpPr>
                <p:grpSp>
                  <p:nvGrpSpPr>
                    <p:cNvPr id="36915" name="Group 16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1920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4423" name="Line 16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4424" name="Line 168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  <p:grpSp>
                  <p:nvGrpSpPr>
                    <p:cNvPr id="36916" name="Group 16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18" y="1776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4426" name="Line 17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4427" name="Line 171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36903" name="Group 172"/>
                <p:cNvGrpSpPr>
                  <a:grpSpLocks/>
                </p:cNvGrpSpPr>
                <p:nvPr/>
              </p:nvGrpSpPr>
              <p:grpSpPr bwMode="auto">
                <a:xfrm>
                  <a:off x="1259" y="1217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6907" name="Group 173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430" name="Line 17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431" name="Line 175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6908" name="Group 176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433" name="Line 17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434" name="Line 178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36904" name="Group 179"/>
                <p:cNvGrpSpPr>
                  <a:grpSpLocks/>
                </p:cNvGrpSpPr>
                <p:nvPr/>
              </p:nvGrpSpPr>
              <p:grpSpPr bwMode="auto">
                <a:xfrm>
                  <a:off x="1551" y="1071"/>
                  <a:ext cx="145" cy="144"/>
                  <a:chOff x="672" y="1920"/>
                  <a:chExt cx="145" cy="144"/>
                </a:xfrm>
              </p:grpSpPr>
              <p:sp>
                <p:nvSpPr>
                  <p:cNvPr id="224436" name="Line 180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437" name="Line 181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6887" name="Group 182"/>
              <p:cNvGrpSpPr>
                <a:grpSpLocks/>
              </p:cNvGrpSpPr>
              <p:nvPr/>
            </p:nvGrpSpPr>
            <p:grpSpPr bwMode="auto">
              <a:xfrm>
                <a:off x="1673" y="1147"/>
                <a:ext cx="583" cy="578"/>
                <a:chOff x="672" y="1486"/>
                <a:chExt cx="583" cy="578"/>
              </a:xfrm>
            </p:grpSpPr>
            <p:grpSp>
              <p:nvGrpSpPr>
                <p:cNvPr id="36888" name="Group 183"/>
                <p:cNvGrpSpPr>
                  <a:grpSpLocks/>
                </p:cNvGrpSpPr>
                <p:nvPr/>
              </p:nvGrpSpPr>
              <p:grpSpPr bwMode="auto">
                <a:xfrm>
                  <a:off x="672" y="177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6896" name="Group 184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441" name="Line 18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442" name="Line 186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6897" name="Group 187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444" name="Line 18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445" name="Line 189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36889" name="Group 190"/>
                <p:cNvGrpSpPr>
                  <a:grpSpLocks/>
                </p:cNvGrpSpPr>
                <p:nvPr/>
              </p:nvGrpSpPr>
              <p:grpSpPr bwMode="auto">
                <a:xfrm>
                  <a:off x="964" y="148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6890" name="Group 191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448" name="Line 19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449" name="Line 193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6891" name="Group 194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451" name="Line 19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452" name="Line 196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</p:grpSp>
        </p:grpSp>
        <p:sp>
          <p:nvSpPr>
            <p:cNvPr id="224455" name="Text Box 199"/>
            <p:cNvSpPr txBox="1">
              <a:spLocks noChangeArrowheads="1"/>
            </p:cNvSpPr>
            <p:nvPr/>
          </p:nvSpPr>
          <p:spPr bwMode="auto">
            <a:xfrm>
              <a:off x="3788" y="1250"/>
              <a:ext cx="1201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rgbClr val="000099"/>
                  </a:solidFill>
                  <a:latin typeface="Arial"/>
                  <a:cs typeface="Arial"/>
                </a:rPr>
                <a:t>       constant bit </a:t>
              </a:r>
            </a:p>
            <a:p>
              <a:pPr>
                <a:defRPr/>
              </a:pPr>
              <a:r>
                <a:rPr lang="en-US" dirty="0">
                  <a:solidFill>
                    <a:srgbClr val="000099"/>
                  </a:solidFill>
                  <a:latin typeface="Arial"/>
                  <a:cs typeface="Arial"/>
                </a:rPr>
                <a:t>     rate video</a:t>
              </a:r>
            </a:p>
            <a:p>
              <a:pPr>
                <a:defRPr/>
              </a:pPr>
              <a:r>
                <a:rPr lang="en-US" dirty="0">
                  <a:solidFill>
                    <a:srgbClr val="000099"/>
                  </a:solidFill>
                  <a:latin typeface="Arial"/>
                  <a:cs typeface="Arial"/>
                </a:rPr>
                <a:t> playout at client</a:t>
              </a:r>
            </a:p>
          </p:txBody>
        </p:sp>
        <p:grpSp>
          <p:nvGrpSpPr>
            <p:cNvPr id="36883" name="Group 202"/>
            <p:cNvGrpSpPr>
              <a:grpSpLocks/>
            </p:cNvGrpSpPr>
            <p:nvPr/>
          </p:nvGrpSpPr>
          <p:grpSpPr bwMode="auto">
            <a:xfrm>
              <a:off x="1874" y="2756"/>
              <a:ext cx="1059" cy="404"/>
              <a:chOff x="1874" y="2756"/>
              <a:chExt cx="1059" cy="404"/>
            </a:xfrm>
          </p:grpSpPr>
          <p:sp>
            <p:nvSpPr>
              <p:cNvPr id="224400" name="Text Box 144"/>
              <p:cNvSpPr txBox="1">
                <a:spLocks noChangeArrowheads="1"/>
              </p:cNvSpPr>
              <p:nvPr/>
            </p:nvSpPr>
            <p:spPr bwMode="auto">
              <a:xfrm>
                <a:off x="1874" y="2756"/>
                <a:ext cx="1059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  <a:latin typeface="Arial"/>
                    <a:cs typeface="Arial"/>
                  </a:rPr>
                  <a:t>client playout</a:t>
                </a:r>
              </a:p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  <a:latin typeface="Arial"/>
                    <a:cs typeface="Arial"/>
                  </a:rPr>
                  <a:t>delay</a:t>
                </a:r>
              </a:p>
            </p:txBody>
          </p:sp>
          <p:sp>
            <p:nvSpPr>
              <p:cNvPr id="224456" name="Line 200"/>
              <p:cNvSpPr>
                <a:spLocks noChangeShapeType="1"/>
              </p:cNvSpPr>
              <p:nvPr/>
            </p:nvSpPr>
            <p:spPr bwMode="auto">
              <a:xfrm flipV="1">
                <a:off x="1962" y="2988"/>
                <a:ext cx="816" cy="6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</p:grpSp>
      </p:grpSp>
      <p:grpSp>
        <p:nvGrpSpPr>
          <p:cNvPr id="224462" name="Group 206"/>
          <p:cNvGrpSpPr>
            <a:grpSpLocks/>
          </p:cNvGrpSpPr>
          <p:nvPr/>
        </p:nvGrpSpPr>
        <p:grpSpPr bwMode="auto">
          <a:xfrm>
            <a:off x="5983289" y="2971800"/>
            <a:ext cx="523875" cy="903288"/>
            <a:chOff x="2809" y="1872"/>
            <a:chExt cx="330" cy="569"/>
          </a:xfrm>
        </p:grpSpPr>
        <p:sp>
          <p:nvSpPr>
            <p:cNvPr id="224460" name="Line 204"/>
            <p:cNvSpPr>
              <a:spLocks noChangeShapeType="1"/>
            </p:cNvSpPr>
            <p:nvPr/>
          </p:nvSpPr>
          <p:spPr bwMode="auto">
            <a:xfrm flipV="1">
              <a:off x="2988" y="1872"/>
              <a:ext cx="0" cy="564"/>
            </a:xfrm>
            <a:prstGeom prst="line">
              <a:avLst/>
            </a:prstGeom>
            <a:noFill/>
            <a:ln w="19050">
              <a:solidFill>
                <a:srgbClr val="0099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24461" name="Text Box 205"/>
            <p:cNvSpPr txBox="1">
              <a:spLocks noChangeArrowheads="1"/>
            </p:cNvSpPr>
            <p:nvPr/>
          </p:nvSpPr>
          <p:spPr bwMode="auto">
            <a:xfrm rot="16200000">
              <a:off x="2710" y="2011"/>
              <a:ext cx="52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400" dirty="0">
                  <a:solidFill>
                    <a:srgbClr val="009900"/>
                  </a:solidFill>
                  <a:latin typeface="Arial"/>
                  <a:cs typeface="Arial"/>
                </a:rPr>
                <a:t>buffered</a:t>
              </a:r>
            </a:p>
            <a:p>
              <a:pPr algn="ctr">
                <a:defRPr/>
              </a:pPr>
              <a:r>
                <a:rPr lang="en-US" sz="1400" dirty="0">
                  <a:solidFill>
                    <a:srgbClr val="009900"/>
                  </a:solidFill>
                  <a:latin typeface="Arial"/>
                  <a:cs typeface="Arial"/>
                </a:rPr>
                <a:t>video</a:t>
              </a:r>
              <a:endParaRPr lang="en-US" dirty="0">
                <a:latin typeface="Arial"/>
                <a:cs typeface="Arial"/>
              </a:endParaRPr>
            </a:p>
          </p:txBody>
        </p:sp>
      </p:grpSp>
      <p:sp>
        <p:nvSpPr>
          <p:cNvPr id="224464" name="Rectangle 208"/>
          <p:cNvSpPr>
            <a:spLocks noGrp="1" noChangeArrowheads="1"/>
          </p:cNvSpPr>
          <p:nvPr>
            <p:ph type="body" idx="1"/>
          </p:nvPr>
        </p:nvSpPr>
        <p:spPr>
          <a:xfrm>
            <a:off x="2257425" y="5207000"/>
            <a:ext cx="7772400" cy="889000"/>
          </a:xfrm>
        </p:spPr>
        <p:txBody>
          <a:bodyPr>
            <a:normAutofit fontScale="92500"/>
          </a:bodyPr>
          <a:lstStyle/>
          <a:p>
            <a:pPr>
              <a:defRPr/>
            </a:pPr>
            <a:r>
              <a:rPr lang="en-US" i="1" dirty="0">
                <a:solidFill>
                  <a:srgbClr val="CC0000"/>
                </a:solidFill>
              </a:rPr>
              <a:t>client-side buffering and playout delay: </a:t>
            </a:r>
            <a:r>
              <a:rPr lang="en-US" dirty="0"/>
              <a:t>compensate for network-added delay, delay jitter</a:t>
            </a:r>
          </a:p>
        </p:txBody>
      </p:sp>
      <p:sp>
        <p:nvSpPr>
          <p:cNvPr id="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22851" y="298450"/>
            <a:ext cx="10429461" cy="125015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Scenario 1: Constant bit-rate video</a:t>
            </a:r>
          </a:p>
        </p:txBody>
      </p:sp>
      <p:sp>
        <p:nvSpPr>
          <p:cNvPr id="14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980154" y="6512522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17</a:t>
            </a:fld>
            <a:endParaRPr lang="en-US" sz="1200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7203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4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4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24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4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244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464" grpId="0" build="p" autoUpdateAnimBg="0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375" y="312738"/>
            <a:ext cx="9848641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4800" dirty="0"/>
              <a:t>Client-side buffering, playout</a:t>
            </a:r>
          </a:p>
        </p:txBody>
      </p:sp>
      <p:grpSp>
        <p:nvGrpSpPr>
          <p:cNvPr id="38916" name="Group 249"/>
          <p:cNvGrpSpPr>
            <a:grpSpLocks/>
          </p:cNvGrpSpPr>
          <p:nvPr/>
        </p:nvGrpSpPr>
        <p:grpSpPr bwMode="auto">
          <a:xfrm>
            <a:off x="2227264" y="2027239"/>
            <a:ext cx="561975" cy="1038225"/>
            <a:chOff x="4140" y="429"/>
            <a:chExt cx="1425" cy="2396"/>
          </a:xfrm>
        </p:grpSpPr>
        <p:sp>
          <p:nvSpPr>
            <p:cNvPr id="38937" name="Freeform 25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6 w 354"/>
                <a:gd name="T1" fmla="*/ 0 h 2742"/>
                <a:gd name="T2" fmla="*/ 145 w 354"/>
                <a:gd name="T3" fmla="*/ 164 h 2742"/>
                <a:gd name="T4" fmla="*/ 142 w 354"/>
                <a:gd name="T5" fmla="*/ 1268 h 2742"/>
                <a:gd name="T6" fmla="*/ 0 w 354"/>
                <a:gd name="T7" fmla="*/ 1325 h 2742"/>
                <a:gd name="T8" fmla="*/ 2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" name="Rectangle 251"/>
            <p:cNvSpPr>
              <a:spLocks noChangeArrowheads="1"/>
            </p:cNvSpPr>
            <p:nvPr/>
          </p:nvSpPr>
          <p:spPr bwMode="auto">
            <a:xfrm>
              <a:off x="4204" y="429"/>
              <a:ext cx="1047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38939" name="Freeform 25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3 w 211"/>
                <a:gd name="T1" fmla="*/ 0 h 2537"/>
                <a:gd name="T2" fmla="*/ 87 w 211"/>
                <a:gd name="T3" fmla="*/ 106 h 2537"/>
                <a:gd name="T4" fmla="*/ 3 w 211"/>
                <a:gd name="T5" fmla="*/ 1208 h 2537"/>
                <a:gd name="T6" fmla="*/ 3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940" name="Freeform 25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2 h 226"/>
                <a:gd name="T4" fmla="*/ 135 w 328"/>
                <a:gd name="T5" fmla="*/ 110 h 226"/>
                <a:gd name="T6" fmla="*/ 0 w 328"/>
                <a:gd name="T7" fmla="*/ 4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" name="Rectangle 254"/>
            <p:cNvSpPr>
              <a:spLocks noChangeArrowheads="1"/>
            </p:cNvSpPr>
            <p:nvPr/>
          </p:nvSpPr>
          <p:spPr bwMode="auto">
            <a:xfrm>
              <a:off x="4212" y="693"/>
              <a:ext cx="596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38942" name="Group 25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7" name="AutoShape 256"/>
              <p:cNvSpPr>
                <a:spLocks noChangeArrowheads="1"/>
              </p:cNvSpPr>
              <p:nvPr/>
            </p:nvSpPr>
            <p:spPr bwMode="auto">
              <a:xfrm>
                <a:off x="613" y="2567"/>
                <a:ext cx="728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38" name="AutoShape 257"/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3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3" name="Rectangle 258"/>
            <p:cNvSpPr>
              <a:spLocks noChangeArrowheads="1"/>
            </p:cNvSpPr>
            <p:nvPr/>
          </p:nvSpPr>
          <p:spPr bwMode="auto">
            <a:xfrm>
              <a:off x="4225" y="1019"/>
              <a:ext cx="596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38944" name="Group 25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5" name="AutoShape 260"/>
              <p:cNvSpPr>
                <a:spLocks noChangeArrowheads="1"/>
              </p:cNvSpPr>
              <p:nvPr/>
            </p:nvSpPr>
            <p:spPr bwMode="auto">
              <a:xfrm>
                <a:off x="615" y="2567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36" name="AutoShape 261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88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5" name="Rectangle 262"/>
            <p:cNvSpPr>
              <a:spLocks noChangeArrowheads="1"/>
            </p:cNvSpPr>
            <p:nvPr/>
          </p:nvSpPr>
          <p:spPr bwMode="auto">
            <a:xfrm>
              <a:off x="4216" y="1360"/>
              <a:ext cx="596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6" name="Rectangle 263"/>
            <p:cNvSpPr>
              <a:spLocks noChangeArrowheads="1"/>
            </p:cNvSpPr>
            <p:nvPr/>
          </p:nvSpPr>
          <p:spPr bwMode="auto">
            <a:xfrm>
              <a:off x="4229" y="1656"/>
              <a:ext cx="596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38947" name="Group 26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3" name="AutoShape 265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17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34" name="AutoShape 266"/>
              <p:cNvSpPr>
                <a:spLocks noChangeArrowheads="1"/>
              </p:cNvSpPr>
              <p:nvPr/>
            </p:nvSpPr>
            <p:spPr bwMode="auto">
              <a:xfrm>
                <a:off x="630" y="2581"/>
                <a:ext cx="682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38948" name="Freeform 26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1 h 226"/>
                <a:gd name="T4" fmla="*/ 135 w 328"/>
                <a:gd name="T5" fmla="*/ 108 h 226"/>
                <a:gd name="T6" fmla="*/ 0 w 328"/>
                <a:gd name="T7" fmla="*/ 4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38949" name="Group 26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1" name="AutoShape 269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2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32" name="AutoShape 270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87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20" name="Rectangle 271"/>
            <p:cNvSpPr>
              <a:spLocks noChangeArrowheads="1"/>
            </p:cNvSpPr>
            <p:nvPr/>
          </p:nvSpPr>
          <p:spPr bwMode="auto">
            <a:xfrm>
              <a:off x="5251" y="433"/>
              <a:ext cx="68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38951" name="Freeform 27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20 w 296"/>
                <a:gd name="T3" fmla="*/ 69 h 256"/>
                <a:gd name="T4" fmla="*/ 122 w 296"/>
                <a:gd name="T5" fmla="*/ 122 h 256"/>
                <a:gd name="T6" fmla="*/ 0 w 296"/>
                <a:gd name="T7" fmla="*/ 4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952" name="Freeform 27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26 w 304"/>
                <a:gd name="T3" fmla="*/ 79 h 288"/>
                <a:gd name="T4" fmla="*/ 118 w 304"/>
                <a:gd name="T5" fmla="*/ 139 h 288"/>
                <a:gd name="T6" fmla="*/ 3 w 304"/>
                <a:gd name="T7" fmla="*/ 6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" name="Oval 274"/>
            <p:cNvSpPr>
              <a:spLocks noChangeArrowheads="1"/>
            </p:cNvSpPr>
            <p:nvPr/>
          </p:nvSpPr>
          <p:spPr bwMode="auto">
            <a:xfrm>
              <a:off x="5517" y="2613"/>
              <a:ext cx="48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38954" name="Freeform 27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51 h 240"/>
                <a:gd name="T2" fmla="*/ 2 w 306"/>
                <a:gd name="T3" fmla="*/ 116 h 240"/>
                <a:gd name="T4" fmla="*/ 126 w 306"/>
                <a:gd name="T5" fmla="*/ 53 h 240"/>
                <a:gd name="T6" fmla="*/ 123 w 306"/>
                <a:gd name="T7" fmla="*/ 0 h 240"/>
                <a:gd name="T8" fmla="*/ 0 w 306"/>
                <a:gd name="T9" fmla="*/ 5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" name="AutoShape 276"/>
            <p:cNvSpPr>
              <a:spLocks noChangeArrowheads="1"/>
            </p:cNvSpPr>
            <p:nvPr/>
          </p:nvSpPr>
          <p:spPr bwMode="auto">
            <a:xfrm>
              <a:off x="4140" y="2678"/>
              <a:ext cx="1200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26" name="AutoShape 277"/>
            <p:cNvSpPr>
              <a:spLocks noChangeArrowheads="1"/>
            </p:cNvSpPr>
            <p:nvPr/>
          </p:nvSpPr>
          <p:spPr bwMode="auto">
            <a:xfrm>
              <a:off x="4204" y="2711"/>
              <a:ext cx="1071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27" name="Oval 278"/>
            <p:cNvSpPr>
              <a:spLocks noChangeArrowheads="1"/>
            </p:cNvSpPr>
            <p:nvPr/>
          </p:nvSpPr>
          <p:spPr bwMode="auto">
            <a:xfrm>
              <a:off x="4305" y="2382"/>
              <a:ext cx="161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28" name="Oval 279"/>
            <p:cNvSpPr>
              <a:spLocks noChangeArrowheads="1"/>
            </p:cNvSpPr>
            <p:nvPr/>
          </p:nvSpPr>
          <p:spPr bwMode="auto">
            <a:xfrm>
              <a:off x="4486" y="2385"/>
              <a:ext cx="161" cy="13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29" name="Oval 280"/>
            <p:cNvSpPr>
              <a:spLocks noChangeArrowheads="1"/>
            </p:cNvSpPr>
            <p:nvPr/>
          </p:nvSpPr>
          <p:spPr bwMode="auto">
            <a:xfrm>
              <a:off x="4663" y="2382"/>
              <a:ext cx="157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30" name="Rectangle 281"/>
            <p:cNvSpPr>
              <a:spLocks noChangeArrowheads="1"/>
            </p:cNvSpPr>
            <p:nvPr/>
          </p:nvSpPr>
          <p:spPr bwMode="auto">
            <a:xfrm>
              <a:off x="5062" y="1836"/>
              <a:ext cx="85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</p:grpSp>
      <p:sp>
        <p:nvSpPr>
          <p:cNvPr id="38917" name="Freeform 1287"/>
          <p:cNvSpPr>
            <a:spLocks/>
          </p:cNvSpPr>
          <p:nvPr/>
        </p:nvSpPr>
        <p:spPr bwMode="auto">
          <a:xfrm>
            <a:off x="3208339" y="1958976"/>
            <a:ext cx="2320925" cy="1228725"/>
          </a:xfrm>
          <a:custGeom>
            <a:avLst/>
            <a:gdLst>
              <a:gd name="T0" fmla="*/ 2147483647 w 1036"/>
              <a:gd name="T1" fmla="*/ 2147483647 h 675"/>
              <a:gd name="T2" fmla="*/ 2147483647 w 1036"/>
              <a:gd name="T3" fmla="*/ 2147483647 h 675"/>
              <a:gd name="T4" fmla="*/ 2147483647 w 1036"/>
              <a:gd name="T5" fmla="*/ 2147483647 h 675"/>
              <a:gd name="T6" fmla="*/ 2147483647 w 1036"/>
              <a:gd name="T7" fmla="*/ 2147483647 h 675"/>
              <a:gd name="T8" fmla="*/ 2147483647 w 1036"/>
              <a:gd name="T9" fmla="*/ 2147483647 h 675"/>
              <a:gd name="T10" fmla="*/ 2147483647 w 1036"/>
              <a:gd name="T11" fmla="*/ 2147483647 h 675"/>
              <a:gd name="T12" fmla="*/ 2147483647 w 1036"/>
              <a:gd name="T13" fmla="*/ 2147483647 h 675"/>
              <a:gd name="T14" fmla="*/ 2147483647 w 1036"/>
              <a:gd name="T15" fmla="*/ 2147483647 h 675"/>
              <a:gd name="T16" fmla="*/ 2147483647 w 1036"/>
              <a:gd name="T17" fmla="*/ 2147483647 h 675"/>
              <a:gd name="T18" fmla="*/ 2147483647 w 1036"/>
              <a:gd name="T19" fmla="*/ 2147483647 h 675"/>
              <a:gd name="T20" fmla="*/ 2147483647 w 1036"/>
              <a:gd name="T21" fmla="*/ 2147483647 h 675"/>
              <a:gd name="T22" fmla="*/ 2147483647 w 1036"/>
              <a:gd name="T23" fmla="*/ 2147483647 h 675"/>
              <a:gd name="T24" fmla="*/ 2147483647 w 1036"/>
              <a:gd name="T25" fmla="*/ 2147483647 h 675"/>
              <a:gd name="T26" fmla="*/ 2147483647 w 1036"/>
              <a:gd name="T27" fmla="*/ 2147483647 h 675"/>
              <a:gd name="T28" fmla="*/ 2147483647 w 1036"/>
              <a:gd name="T29" fmla="*/ 2147483647 h 675"/>
              <a:gd name="T30" fmla="*/ 2147483647 w 1036"/>
              <a:gd name="T31" fmla="*/ 2147483647 h 675"/>
              <a:gd name="T32" fmla="*/ 2147483647 w 1036"/>
              <a:gd name="T33" fmla="*/ 2147483647 h 675"/>
              <a:gd name="T34" fmla="*/ 2147483647 w 1036"/>
              <a:gd name="T35" fmla="*/ 2147483647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38918" name="Group 542"/>
          <p:cNvGrpSpPr>
            <a:grpSpLocks/>
          </p:cNvGrpSpPr>
          <p:nvPr/>
        </p:nvGrpSpPr>
        <p:grpSpPr bwMode="auto">
          <a:xfrm>
            <a:off x="5662614" y="3424239"/>
            <a:ext cx="1227137" cy="1069975"/>
            <a:chOff x="-44" y="1473"/>
            <a:chExt cx="981" cy="1105"/>
          </a:xfrm>
        </p:grpSpPr>
        <p:pic>
          <p:nvPicPr>
            <p:cNvPr id="38935" name="Picture 529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936" name="Freeform 5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38919" name="Rectangle 43"/>
          <p:cNvSpPr>
            <a:spLocks noChangeArrowheads="1"/>
          </p:cNvSpPr>
          <p:nvPr/>
        </p:nvSpPr>
        <p:spPr bwMode="auto">
          <a:xfrm>
            <a:off x="6686551" y="2082800"/>
            <a:ext cx="1603375" cy="8699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 dirty="0"/>
          </a:p>
        </p:txBody>
      </p:sp>
      <p:cxnSp>
        <p:nvCxnSpPr>
          <p:cNvPr id="38920" name="Straight Connector 45"/>
          <p:cNvCxnSpPr>
            <a:cxnSpLocks noChangeShapeType="1"/>
          </p:cNvCxnSpPr>
          <p:nvPr/>
        </p:nvCxnSpPr>
        <p:spPr bwMode="auto">
          <a:xfrm>
            <a:off x="2849564" y="2524125"/>
            <a:ext cx="1241425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921" name="Straight Connector 46"/>
          <p:cNvCxnSpPr>
            <a:cxnSpLocks noChangeShapeType="1"/>
          </p:cNvCxnSpPr>
          <p:nvPr/>
        </p:nvCxnSpPr>
        <p:spPr bwMode="auto">
          <a:xfrm>
            <a:off x="5403850" y="2538413"/>
            <a:ext cx="1531938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922" name="TextBox 47"/>
          <p:cNvSpPr txBox="1">
            <a:spLocks noChangeArrowheads="1"/>
          </p:cNvSpPr>
          <p:nvPr/>
        </p:nvSpPr>
        <p:spPr bwMode="auto">
          <a:xfrm>
            <a:off x="5486400" y="1889126"/>
            <a:ext cx="13287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variable fill </a:t>
            </a:r>
          </a:p>
          <a:p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rate, </a:t>
            </a:r>
            <a:r>
              <a:rPr lang="en-US" sz="1800" i="0" dirty="0">
                <a:solidFill>
                  <a:srgbClr val="CC0000"/>
                </a:solidFill>
                <a:latin typeface="Arial" charset="0"/>
                <a:cs typeface="Arial" charset="0"/>
              </a:rPr>
              <a:t>x(t)</a:t>
            </a:r>
          </a:p>
        </p:txBody>
      </p:sp>
      <p:sp>
        <p:nvSpPr>
          <p:cNvPr id="38923" name="TextBox 49"/>
          <p:cNvSpPr txBox="1">
            <a:spLocks noChangeArrowheads="1"/>
          </p:cNvSpPr>
          <p:nvPr/>
        </p:nvSpPr>
        <p:spPr bwMode="auto">
          <a:xfrm>
            <a:off x="6672263" y="2967039"/>
            <a:ext cx="16573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400" i="0" dirty="0">
                <a:latin typeface="Arial" charset="0"/>
                <a:cs typeface="Arial" charset="0"/>
              </a:rPr>
              <a:t>client  application </a:t>
            </a:r>
          </a:p>
          <a:p>
            <a:pPr algn="ctr"/>
            <a:r>
              <a:rPr lang="en-US" sz="1400" i="0" dirty="0">
                <a:latin typeface="Arial" charset="0"/>
                <a:cs typeface="Arial" charset="0"/>
              </a:rPr>
              <a:t>buffer, size </a:t>
            </a:r>
            <a:r>
              <a:rPr lang="en-US" sz="1400" i="0" dirty="0" err="1">
                <a:latin typeface="Arial" charset="0"/>
                <a:cs typeface="Arial" charset="0"/>
              </a:rPr>
              <a:t>B</a:t>
            </a:r>
            <a:r>
              <a:rPr lang="en-US" sz="1400" i="0" baseline="-25000" dirty="0" err="1">
                <a:latin typeface="Arial" charset="0"/>
                <a:cs typeface="Arial" charset="0"/>
              </a:rPr>
              <a:t>max</a:t>
            </a:r>
            <a:r>
              <a:rPr lang="en-US" sz="1400" i="0" dirty="0">
                <a:latin typeface="Arial" charset="0"/>
                <a:cs typeface="Arial" charset="0"/>
              </a:rPr>
              <a:t> </a:t>
            </a:r>
          </a:p>
        </p:txBody>
      </p:sp>
      <p:cxnSp>
        <p:nvCxnSpPr>
          <p:cNvPr id="38925" name="Straight Arrow Connector 54"/>
          <p:cNvCxnSpPr>
            <a:cxnSpLocks noChangeShapeType="1"/>
          </p:cNvCxnSpPr>
          <p:nvPr/>
        </p:nvCxnSpPr>
        <p:spPr bwMode="auto">
          <a:xfrm flipH="1">
            <a:off x="6683375" y="3333750"/>
            <a:ext cx="280988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926" name="Straight Connector 55"/>
          <p:cNvCxnSpPr>
            <a:cxnSpLocks noChangeShapeType="1"/>
          </p:cNvCxnSpPr>
          <p:nvPr/>
        </p:nvCxnSpPr>
        <p:spPr bwMode="auto">
          <a:xfrm>
            <a:off x="8197851" y="2541588"/>
            <a:ext cx="652463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927" name="TextBox 57"/>
          <p:cNvSpPr txBox="1">
            <a:spLocks noChangeArrowheads="1"/>
          </p:cNvSpPr>
          <p:nvPr/>
        </p:nvSpPr>
        <p:spPr bwMode="auto">
          <a:xfrm>
            <a:off x="8356600" y="1882776"/>
            <a:ext cx="14557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playout rate,</a:t>
            </a:r>
          </a:p>
          <a:p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e.g., CBR </a:t>
            </a:r>
            <a:r>
              <a:rPr lang="en-US" sz="1800" dirty="0">
                <a:solidFill>
                  <a:srgbClr val="CC0000"/>
                </a:solidFill>
                <a:latin typeface="Arial" charset="0"/>
                <a:cs typeface="Arial" charset="0"/>
              </a:rPr>
              <a:t>r</a:t>
            </a:r>
          </a:p>
        </p:txBody>
      </p:sp>
      <p:sp>
        <p:nvSpPr>
          <p:cNvPr id="38928" name="Rectangle 58"/>
          <p:cNvSpPr>
            <a:spLocks noChangeArrowheads="1"/>
          </p:cNvSpPr>
          <p:nvPr/>
        </p:nvSpPr>
        <p:spPr bwMode="auto">
          <a:xfrm>
            <a:off x="7467601" y="2095500"/>
            <a:ext cx="815975" cy="84455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38929" name="TextBox 59"/>
          <p:cNvSpPr txBox="1">
            <a:spLocks noChangeArrowheads="1"/>
          </p:cNvSpPr>
          <p:nvPr/>
        </p:nvSpPr>
        <p:spPr bwMode="auto">
          <a:xfrm>
            <a:off x="7188200" y="1409701"/>
            <a:ext cx="14287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400" i="0" dirty="0">
                <a:latin typeface="Arial" charset="0"/>
                <a:cs typeface="Arial" charset="0"/>
              </a:rPr>
              <a:t>buffer fill level, </a:t>
            </a:r>
            <a:r>
              <a:rPr lang="en-US" sz="1400" dirty="0">
                <a:solidFill>
                  <a:srgbClr val="CC0000"/>
                </a:solidFill>
                <a:latin typeface="Arial" charset="0"/>
                <a:cs typeface="Arial" charset="0"/>
              </a:rPr>
              <a:t>B(t)</a:t>
            </a:r>
          </a:p>
        </p:txBody>
      </p:sp>
      <p:cxnSp>
        <p:nvCxnSpPr>
          <p:cNvPr id="38930" name="Straight Arrow Connector 60"/>
          <p:cNvCxnSpPr>
            <a:cxnSpLocks noChangeShapeType="1"/>
          </p:cNvCxnSpPr>
          <p:nvPr/>
        </p:nvCxnSpPr>
        <p:spPr bwMode="auto">
          <a:xfrm flipH="1">
            <a:off x="7502526" y="1781175"/>
            <a:ext cx="168275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931" name="Straight Arrow Connector 62"/>
          <p:cNvCxnSpPr>
            <a:cxnSpLocks noChangeShapeType="1"/>
          </p:cNvCxnSpPr>
          <p:nvPr/>
        </p:nvCxnSpPr>
        <p:spPr bwMode="auto">
          <a:xfrm rot="10800000" flipH="1">
            <a:off x="8113714" y="1774825"/>
            <a:ext cx="168275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932" name="TextBox 64"/>
          <p:cNvSpPr txBox="1">
            <a:spLocks noChangeArrowheads="1"/>
          </p:cNvSpPr>
          <p:nvPr/>
        </p:nvSpPr>
        <p:spPr bwMode="auto">
          <a:xfrm>
            <a:off x="1758950" y="3043238"/>
            <a:ext cx="14986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video server</a:t>
            </a:r>
            <a:endParaRPr lang="en-US" sz="1800" dirty="0">
              <a:solidFill>
                <a:srgbClr val="CC0000"/>
              </a:solidFill>
              <a:latin typeface="Arial" charset="0"/>
              <a:cs typeface="Arial" charset="0"/>
            </a:endParaRPr>
          </a:p>
        </p:txBody>
      </p:sp>
      <p:sp>
        <p:nvSpPr>
          <p:cNvPr id="38934" name="TextBox 65"/>
          <p:cNvSpPr txBox="1">
            <a:spLocks noChangeArrowheads="1"/>
          </p:cNvSpPr>
          <p:nvPr/>
        </p:nvSpPr>
        <p:spPr bwMode="auto">
          <a:xfrm>
            <a:off x="6819901" y="3760788"/>
            <a:ext cx="7232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client</a:t>
            </a:r>
            <a:endParaRPr lang="en-US" sz="1800" dirty="0">
              <a:solidFill>
                <a:srgbClr val="CC0000"/>
              </a:solidFill>
              <a:latin typeface="Arial" charset="0"/>
              <a:cs typeface="Arial" charset="0"/>
            </a:endParaRPr>
          </a:p>
        </p:txBody>
      </p:sp>
      <p:sp>
        <p:nvSpPr>
          <p:cNvPr id="5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980154" y="6512522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18</a:t>
            </a:fld>
            <a:endParaRPr lang="en-US" sz="1200" dirty="0">
              <a:latin typeface="Tahoma" charset="0"/>
            </a:endParaRPr>
          </a:p>
        </p:txBody>
      </p:sp>
      <p:cxnSp>
        <p:nvCxnSpPr>
          <p:cNvPr id="56" name="Straight Arrow Connector 51">
            <a:extLst>
              <a:ext uri="{FF2B5EF4-FFF2-40B4-BE49-F238E27FC236}">
                <a16:creationId xmlns:a16="http://schemas.microsoft.com/office/drawing/2014/main" id="{B081CFAB-2645-6B4D-9692-83BEA1E8896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197850" y="3335890"/>
            <a:ext cx="280987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D457BC7-AB61-6649-856D-81053084B730}"/>
              </a:ext>
            </a:extLst>
          </p:cNvPr>
          <p:cNvSpPr txBox="1"/>
          <p:nvPr/>
        </p:nvSpPr>
        <p:spPr>
          <a:xfrm>
            <a:off x="656348" y="4559243"/>
            <a:ext cx="109888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Video is downloaded chunk by chunk (typically using the HTTP protocol)</a:t>
            </a:r>
          </a:p>
          <a:p>
            <a:pPr algn="l"/>
            <a:r>
              <a:rPr lang="en-US" sz="3200" dirty="0">
                <a:latin typeface="Helvetica" pitchFamily="2" charset="0"/>
              </a:rPr>
              <a:t>For example: a chunk might be 4 seconds worth of video.</a:t>
            </a:r>
          </a:p>
        </p:txBody>
      </p:sp>
    </p:spTree>
    <p:extLst>
      <p:ext uri="{BB962C8B-B14F-4D97-AF65-F5344CB8AC3E}">
        <p14:creationId xmlns:p14="http://schemas.microsoft.com/office/powerpoint/2010/main" val="29251915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7388" y="1143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Client-side buffering, playout</a:t>
            </a:r>
          </a:p>
        </p:txBody>
      </p:sp>
      <p:grpSp>
        <p:nvGrpSpPr>
          <p:cNvPr id="39940" name="Group 249"/>
          <p:cNvGrpSpPr>
            <a:grpSpLocks/>
          </p:cNvGrpSpPr>
          <p:nvPr/>
        </p:nvGrpSpPr>
        <p:grpSpPr bwMode="auto">
          <a:xfrm>
            <a:off x="2227264" y="2027239"/>
            <a:ext cx="561975" cy="1038225"/>
            <a:chOff x="4140" y="429"/>
            <a:chExt cx="1425" cy="2396"/>
          </a:xfrm>
        </p:grpSpPr>
        <p:sp>
          <p:nvSpPr>
            <p:cNvPr id="39967" name="Freeform 25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6 w 354"/>
                <a:gd name="T1" fmla="*/ 0 h 2742"/>
                <a:gd name="T2" fmla="*/ 145 w 354"/>
                <a:gd name="T3" fmla="*/ 164 h 2742"/>
                <a:gd name="T4" fmla="*/ 142 w 354"/>
                <a:gd name="T5" fmla="*/ 1268 h 2742"/>
                <a:gd name="T6" fmla="*/ 0 w 354"/>
                <a:gd name="T7" fmla="*/ 1325 h 2742"/>
                <a:gd name="T8" fmla="*/ 2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8" name="Rectangle 251"/>
            <p:cNvSpPr>
              <a:spLocks noChangeArrowheads="1"/>
            </p:cNvSpPr>
            <p:nvPr/>
          </p:nvSpPr>
          <p:spPr bwMode="auto">
            <a:xfrm>
              <a:off x="4204" y="429"/>
              <a:ext cx="1047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39969" name="Freeform 25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3 w 211"/>
                <a:gd name="T1" fmla="*/ 0 h 2537"/>
                <a:gd name="T2" fmla="*/ 87 w 211"/>
                <a:gd name="T3" fmla="*/ 106 h 2537"/>
                <a:gd name="T4" fmla="*/ 3 w 211"/>
                <a:gd name="T5" fmla="*/ 1208 h 2537"/>
                <a:gd name="T6" fmla="*/ 3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39970" name="Freeform 25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2 h 226"/>
                <a:gd name="T4" fmla="*/ 135 w 328"/>
                <a:gd name="T5" fmla="*/ 110 h 226"/>
                <a:gd name="T6" fmla="*/ 0 w 328"/>
                <a:gd name="T7" fmla="*/ 4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11" name="Rectangle 254"/>
            <p:cNvSpPr>
              <a:spLocks noChangeArrowheads="1"/>
            </p:cNvSpPr>
            <p:nvPr/>
          </p:nvSpPr>
          <p:spPr bwMode="auto">
            <a:xfrm>
              <a:off x="4212" y="693"/>
              <a:ext cx="596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grpSp>
          <p:nvGrpSpPr>
            <p:cNvPr id="39972" name="Group 25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7" name="AutoShape 256"/>
              <p:cNvSpPr>
                <a:spLocks noChangeArrowheads="1"/>
              </p:cNvSpPr>
              <p:nvPr/>
            </p:nvSpPr>
            <p:spPr bwMode="auto">
              <a:xfrm>
                <a:off x="613" y="2567"/>
                <a:ext cx="728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  <p:sp>
            <p:nvSpPr>
              <p:cNvPr id="38" name="AutoShape 257"/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3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</p:grpSp>
        <p:sp>
          <p:nvSpPr>
            <p:cNvPr id="13" name="Rectangle 258"/>
            <p:cNvSpPr>
              <a:spLocks noChangeArrowheads="1"/>
            </p:cNvSpPr>
            <p:nvPr/>
          </p:nvSpPr>
          <p:spPr bwMode="auto">
            <a:xfrm>
              <a:off x="4225" y="1019"/>
              <a:ext cx="596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grpSp>
          <p:nvGrpSpPr>
            <p:cNvPr id="39974" name="Group 25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5" name="AutoShape 260"/>
              <p:cNvSpPr>
                <a:spLocks noChangeArrowheads="1"/>
              </p:cNvSpPr>
              <p:nvPr/>
            </p:nvSpPr>
            <p:spPr bwMode="auto">
              <a:xfrm>
                <a:off x="615" y="2567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  <p:sp>
            <p:nvSpPr>
              <p:cNvPr id="36" name="AutoShape 261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88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</p:grpSp>
        <p:sp>
          <p:nvSpPr>
            <p:cNvPr id="15" name="Rectangle 262"/>
            <p:cNvSpPr>
              <a:spLocks noChangeArrowheads="1"/>
            </p:cNvSpPr>
            <p:nvPr/>
          </p:nvSpPr>
          <p:spPr bwMode="auto">
            <a:xfrm>
              <a:off x="4216" y="1360"/>
              <a:ext cx="596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16" name="Rectangle 263"/>
            <p:cNvSpPr>
              <a:spLocks noChangeArrowheads="1"/>
            </p:cNvSpPr>
            <p:nvPr/>
          </p:nvSpPr>
          <p:spPr bwMode="auto">
            <a:xfrm>
              <a:off x="4229" y="1656"/>
              <a:ext cx="596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grpSp>
          <p:nvGrpSpPr>
            <p:cNvPr id="39977" name="Group 26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3" name="AutoShape 265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17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  <p:sp>
            <p:nvSpPr>
              <p:cNvPr id="34" name="AutoShape 266"/>
              <p:cNvSpPr>
                <a:spLocks noChangeArrowheads="1"/>
              </p:cNvSpPr>
              <p:nvPr/>
            </p:nvSpPr>
            <p:spPr bwMode="auto">
              <a:xfrm>
                <a:off x="630" y="2581"/>
                <a:ext cx="682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</p:grpSp>
        <p:sp>
          <p:nvSpPr>
            <p:cNvPr id="39978" name="Freeform 26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1 h 226"/>
                <a:gd name="T4" fmla="*/ 135 w 328"/>
                <a:gd name="T5" fmla="*/ 108 h 226"/>
                <a:gd name="T6" fmla="*/ 0 w 328"/>
                <a:gd name="T7" fmla="*/ 4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grpSp>
          <p:nvGrpSpPr>
            <p:cNvPr id="39979" name="Group 26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1" name="AutoShape 269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2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  <p:sp>
            <p:nvSpPr>
              <p:cNvPr id="32" name="AutoShape 270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87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</p:grpSp>
        <p:sp>
          <p:nvSpPr>
            <p:cNvPr id="20" name="Rectangle 271"/>
            <p:cNvSpPr>
              <a:spLocks noChangeArrowheads="1"/>
            </p:cNvSpPr>
            <p:nvPr/>
          </p:nvSpPr>
          <p:spPr bwMode="auto">
            <a:xfrm>
              <a:off x="5251" y="433"/>
              <a:ext cx="68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39981" name="Freeform 27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20 w 296"/>
                <a:gd name="T3" fmla="*/ 69 h 256"/>
                <a:gd name="T4" fmla="*/ 122 w 296"/>
                <a:gd name="T5" fmla="*/ 122 h 256"/>
                <a:gd name="T6" fmla="*/ 0 w 296"/>
                <a:gd name="T7" fmla="*/ 4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39982" name="Freeform 27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26 w 304"/>
                <a:gd name="T3" fmla="*/ 79 h 288"/>
                <a:gd name="T4" fmla="*/ 118 w 304"/>
                <a:gd name="T5" fmla="*/ 139 h 288"/>
                <a:gd name="T6" fmla="*/ 3 w 304"/>
                <a:gd name="T7" fmla="*/ 6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3" name="Oval 274"/>
            <p:cNvSpPr>
              <a:spLocks noChangeArrowheads="1"/>
            </p:cNvSpPr>
            <p:nvPr/>
          </p:nvSpPr>
          <p:spPr bwMode="auto">
            <a:xfrm>
              <a:off x="5517" y="2613"/>
              <a:ext cx="48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39984" name="Freeform 27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51 h 240"/>
                <a:gd name="T2" fmla="*/ 2 w 306"/>
                <a:gd name="T3" fmla="*/ 116 h 240"/>
                <a:gd name="T4" fmla="*/ 126 w 306"/>
                <a:gd name="T5" fmla="*/ 53 h 240"/>
                <a:gd name="T6" fmla="*/ 123 w 306"/>
                <a:gd name="T7" fmla="*/ 0 h 240"/>
                <a:gd name="T8" fmla="*/ 0 w 306"/>
                <a:gd name="T9" fmla="*/ 5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5" name="AutoShape 276"/>
            <p:cNvSpPr>
              <a:spLocks noChangeArrowheads="1"/>
            </p:cNvSpPr>
            <p:nvPr/>
          </p:nvSpPr>
          <p:spPr bwMode="auto">
            <a:xfrm>
              <a:off x="4140" y="2678"/>
              <a:ext cx="1200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26" name="AutoShape 277"/>
            <p:cNvSpPr>
              <a:spLocks noChangeArrowheads="1"/>
            </p:cNvSpPr>
            <p:nvPr/>
          </p:nvSpPr>
          <p:spPr bwMode="auto">
            <a:xfrm>
              <a:off x="4204" y="2711"/>
              <a:ext cx="1071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27" name="Oval 278"/>
            <p:cNvSpPr>
              <a:spLocks noChangeArrowheads="1"/>
            </p:cNvSpPr>
            <p:nvPr/>
          </p:nvSpPr>
          <p:spPr bwMode="auto">
            <a:xfrm>
              <a:off x="4305" y="2382"/>
              <a:ext cx="161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28" name="Oval 279"/>
            <p:cNvSpPr>
              <a:spLocks noChangeArrowheads="1"/>
            </p:cNvSpPr>
            <p:nvPr/>
          </p:nvSpPr>
          <p:spPr bwMode="auto">
            <a:xfrm>
              <a:off x="4486" y="2385"/>
              <a:ext cx="161" cy="13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latin typeface="Helvetica" pitchFamily="2" charset="0"/>
                <a:cs typeface="Arial" charset="0"/>
              </a:endParaRPr>
            </a:p>
          </p:txBody>
        </p:sp>
        <p:sp>
          <p:nvSpPr>
            <p:cNvPr id="29" name="Oval 280"/>
            <p:cNvSpPr>
              <a:spLocks noChangeArrowheads="1"/>
            </p:cNvSpPr>
            <p:nvPr/>
          </p:nvSpPr>
          <p:spPr bwMode="auto">
            <a:xfrm>
              <a:off x="4663" y="2382"/>
              <a:ext cx="157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30" name="Rectangle 281"/>
            <p:cNvSpPr>
              <a:spLocks noChangeArrowheads="1"/>
            </p:cNvSpPr>
            <p:nvPr/>
          </p:nvSpPr>
          <p:spPr bwMode="auto">
            <a:xfrm>
              <a:off x="5062" y="1836"/>
              <a:ext cx="85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</p:grpSp>
      <p:sp>
        <p:nvSpPr>
          <p:cNvPr id="39941" name="Freeform 1287"/>
          <p:cNvSpPr>
            <a:spLocks/>
          </p:cNvSpPr>
          <p:nvPr/>
        </p:nvSpPr>
        <p:spPr bwMode="auto">
          <a:xfrm>
            <a:off x="3208339" y="1958976"/>
            <a:ext cx="2320925" cy="1228725"/>
          </a:xfrm>
          <a:custGeom>
            <a:avLst/>
            <a:gdLst>
              <a:gd name="T0" fmla="*/ 2147483647 w 1036"/>
              <a:gd name="T1" fmla="*/ 2147483647 h 675"/>
              <a:gd name="T2" fmla="*/ 2147483647 w 1036"/>
              <a:gd name="T3" fmla="*/ 2147483647 h 675"/>
              <a:gd name="T4" fmla="*/ 2147483647 w 1036"/>
              <a:gd name="T5" fmla="*/ 2147483647 h 675"/>
              <a:gd name="T6" fmla="*/ 2147483647 w 1036"/>
              <a:gd name="T7" fmla="*/ 2147483647 h 675"/>
              <a:gd name="T8" fmla="*/ 2147483647 w 1036"/>
              <a:gd name="T9" fmla="*/ 2147483647 h 675"/>
              <a:gd name="T10" fmla="*/ 2147483647 w 1036"/>
              <a:gd name="T11" fmla="*/ 2147483647 h 675"/>
              <a:gd name="T12" fmla="*/ 2147483647 w 1036"/>
              <a:gd name="T13" fmla="*/ 2147483647 h 675"/>
              <a:gd name="T14" fmla="*/ 2147483647 w 1036"/>
              <a:gd name="T15" fmla="*/ 2147483647 h 675"/>
              <a:gd name="T16" fmla="*/ 2147483647 w 1036"/>
              <a:gd name="T17" fmla="*/ 2147483647 h 675"/>
              <a:gd name="T18" fmla="*/ 2147483647 w 1036"/>
              <a:gd name="T19" fmla="*/ 2147483647 h 675"/>
              <a:gd name="T20" fmla="*/ 2147483647 w 1036"/>
              <a:gd name="T21" fmla="*/ 2147483647 h 675"/>
              <a:gd name="T22" fmla="*/ 2147483647 w 1036"/>
              <a:gd name="T23" fmla="*/ 2147483647 h 675"/>
              <a:gd name="T24" fmla="*/ 2147483647 w 1036"/>
              <a:gd name="T25" fmla="*/ 2147483647 h 675"/>
              <a:gd name="T26" fmla="*/ 2147483647 w 1036"/>
              <a:gd name="T27" fmla="*/ 2147483647 h 675"/>
              <a:gd name="T28" fmla="*/ 2147483647 w 1036"/>
              <a:gd name="T29" fmla="*/ 2147483647 h 675"/>
              <a:gd name="T30" fmla="*/ 2147483647 w 1036"/>
              <a:gd name="T31" fmla="*/ 2147483647 h 675"/>
              <a:gd name="T32" fmla="*/ 2147483647 w 1036"/>
              <a:gd name="T33" fmla="*/ 2147483647 h 675"/>
              <a:gd name="T34" fmla="*/ 2147483647 w 1036"/>
              <a:gd name="T35" fmla="*/ 2147483647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grpSp>
        <p:nvGrpSpPr>
          <p:cNvPr id="39942" name="Group 542"/>
          <p:cNvGrpSpPr>
            <a:grpSpLocks/>
          </p:cNvGrpSpPr>
          <p:nvPr/>
        </p:nvGrpSpPr>
        <p:grpSpPr bwMode="auto">
          <a:xfrm>
            <a:off x="5662614" y="3424239"/>
            <a:ext cx="1227137" cy="1069975"/>
            <a:chOff x="-44" y="1473"/>
            <a:chExt cx="981" cy="1105"/>
          </a:xfrm>
        </p:grpSpPr>
        <p:pic>
          <p:nvPicPr>
            <p:cNvPr id="39965" name="Picture 529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966" name="Freeform 5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sp>
        <p:nvSpPr>
          <p:cNvPr id="39943" name="Rectangle 43"/>
          <p:cNvSpPr>
            <a:spLocks noChangeArrowheads="1"/>
          </p:cNvSpPr>
          <p:nvPr/>
        </p:nvSpPr>
        <p:spPr bwMode="auto">
          <a:xfrm>
            <a:off x="6686551" y="2082800"/>
            <a:ext cx="1603375" cy="8699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 dirty="0">
              <a:latin typeface="Helvetica" pitchFamily="2" charset="0"/>
            </a:endParaRPr>
          </a:p>
        </p:txBody>
      </p:sp>
      <p:cxnSp>
        <p:nvCxnSpPr>
          <p:cNvPr id="39944" name="Straight Connector 45"/>
          <p:cNvCxnSpPr>
            <a:cxnSpLocks noChangeShapeType="1"/>
          </p:cNvCxnSpPr>
          <p:nvPr/>
        </p:nvCxnSpPr>
        <p:spPr bwMode="auto">
          <a:xfrm>
            <a:off x="2849564" y="2524125"/>
            <a:ext cx="1241425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945" name="Straight Connector 46"/>
          <p:cNvCxnSpPr>
            <a:cxnSpLocks noChangeShapeType="1"/>
          </p:cNvCxnSpPr>
          <p:nvPr/>
        </p:nvCxnSpPr>
        <p:spPr bwMode="auto">
          <a:xfrm>
            <a:off x="5403850" y="2538413"/>
            <a:ext cx="1531938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946" name="TextBox 47"/>
          <p:cNvSpPr txBox="1">
            <a:spLocks noChangeArrowheads="1"/>
          </p:cNvSpPr>
          <p:nvPr/>
        </p:nvSpPr>
        <p:spPr bwMode="auto">
          <a:xfrm>
            <a:off x="5486400" y="1889126"/>
            <a:ext cx="13287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000000"/>
                </a:solidFill>
                <a:latin typeface="Helvetica" pitchFamily="2" charset="0"/>
                <a:cs typeface="Arial" charset="0"/>
              </a:rPr>
              <a:t>variable fill </a:t>
            </a:r>
          </a:p>
          <a:p>
            <a:r>
              <a:rPr lang="en-US" sz="1800" i="0" dirty="0">
                <a:solidFill>
                  <a:srgbClr val="000000"/>
                </a:solidFill>
                <a:latin typeface="Helvetica" pitchFamily="2" charset="0"/>
                <a:cs typeface="Arial" charset="0"/>
              </a:rPr>
              <a:t>rate, </a:t>
            </a:r>
            <a:r>
              <a:rPr lang="en-US" sz="1800" i="0" dirty="0">
                <a:solidFill>
                  <a:srgbClr val="CC0000"/>
                </a:solidFill>
                <a:latin typeface="Helvetica" pitchFamily="2" charset="0"/>
                <a:cs typeface="Arial" charset="0"/>
              </a:rPr>
              <a:t>x(t)</a:t>
            </a:r>
          </a:p>
        </p:txBody>
      </p:sp>
      <p:sp>
        <p:nvSpPr>
          <p:cNvPr id="39947" name="TextBox 49"/>
          <p:cNvSpPr txBox="1">
            <a:spLocks noChangeArrowheads="1"/>
          </p:cNvSpPr>
          <p:nvPr/>
        </p:nvSpPr>
        <p:spPr bwMode="auto">
          <a:xfrm>
            <a:off x="6672263" y="2967039"/>
            <a:ext cx="16573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400" i="0" dirty="0">
                <a:latin typeface="Helvetica" pitchFamily="2" charset="0"/>
                <a:cs typeface="Arial" charset="0"/>
              </a:rPr>
              <a:t>client  application </a:t>
            </a:r>
          </a:p>
          <a:p>
            <a:pPr algn="ctr"/>
            <a:r>
              <a:rPr lang="en-US" sz="1400" i="0" dirty="0">
                <a:latin typeface="Helvetica" pitchFamily="2" charset="0"/>
                <a:cs typeface="Arial" charset="0"/>
              </a:rPr>
              <a:t>buffer, size </a:t>
            </a:r>
            <a:r>
              <a:rPr lang="en-US" sz="1400" i="0" dirty="0" err="1">
                <a:latin typeface="Helvetica" pitchFamily="2" charset="0"/>
                <a:cs typeface="Arial" charset="0"/>
              </a:rPr>
              <a:t>B</a:t>
            </a:r>
            <a:r>
              <a:rPr lang="en-US" sz="1400" i="0" baseline="-25000" dirty="0" err="1">
                <a:latin typeface="Helvetica" pitchFamily="2" charset="0"/>
                <a:cs typeface="Arial" charset="0"/>
              </a:rPr>
              <a:t>max</a:t>
            </a:r>
            <a:endParaRPr lang="en-US" sz="1400" i="0" baseline="-25000" dirty="0">
              <a:latin typeface="Helvetica" pitchFamily="2" charset="0"/>
              <a:cs typeface="Arial" charset="0"/>
            </a:endParaRPr>
          </a:p>
        </p:txBody>
      </p:sp>
      <p:cxnSp>
        <p:nvCxnSpPr>
          <p:cNvPr id="39948" name="Straight Arrow Connector 51"/>
          <p:cNvCxnSpPr>
            <a:cxnSpLocks noChangeShapeType="1"/>
          </p:cNvCxnSpPr>
          <p:nvPr/>
        </p:nvCxnSpPr>
        <p:spPr bwMode="auto">
          <a:xfrm>
            <a:off x="8197850" y="3335890"/>
            <a:ext cx="280987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949" name="Straight Arrow Connector 54"/>
          <p:cNvCxnSpPr>
            <a:cxnSpLocks noChangeShapeType="1"/>
          </p:cNvCxnSpPr>
          <p:nvPr/>
        </p:nvCxnSpPr>
        <p:spPr bwMode="auto">
          <a:xfrm flipH="1">
            <a:off x="6683375" y="3333750"/>
            <a:ext cx="280988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9" name="Group 38"/>
          <p:cNvGrpSpPr>
            <a:grpSpLocks/>
          </p:cNvGrpSpPr>
          <p:nvPr/>
        </p:nvGrpSpPr>
        <p:grpSpPr bwMode="auto">
          <a:xfrm>
            <a:off x="8197850" y="1882776"/>
            <a:ext cx="1614488" cy="658813"/>
            <a:chOff x="6673448" y="1882401"/>
            <a:chExt cx="1614619" cy="659064"/>
          </a:xfrm>
        </p:grpSpPr>
        <p:cxnSp>
          <p:nvCxnSpPr>
            <p:cNvPr id="39963" name="Straight Connector 55"/>
            <p:cNvCxnSpPr>
              <a:cxnSpLocks noChangeShapeType="1"/>
            </p:cNvCxnSpPr>
            <p:nvPr/>
          </p:nvCxnSpPr>
          <p:spPr bwMode="auto">
            <a:xfrm>
              <a:off x="6673448" y="2541465"/>
              <a:ext cx="652985" cy="0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9964" name="TextBox 57"/>
            <p:cNvSpPr txBox="1">
              <a:spLocks noChangeArrowheads="1"/>
            </p:cNvSpPr>
            <p:nvPr/>
          </p:nvSpPr>
          <p:spPr bwMode="auto">
            <a:xfrm>
              <a:off x="6833034" y="1882401"/>
              <a:ext cx="1455033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i="0" dirty="0">
                  <a:solidFill>
                    <a:srgbClr val="000000"/>
                  </a:solidFill>
                  <a:latin typeface="Helvetica" pitchFamily="2" charset="0"/>
                  <a:cs typeface="Arial" charset="0"/>
                </a:rPr>
                <a:t>playout rate,</a:t>
              </a:r>
            </a:p>
            <a:p>
              <a:r>
                <a:rPr lang="en-US" sz="1800" i="0" dirty="0">
                  <a:solidFill>
                    <a:srgbClr val="000000"/>
                  </a:solidFill>
                  <a:latin typeface="Helvetica" pitchFamily="2" charset="0"/>
                  <a:cs typeface="Arial" charset="0"/>
                </a:rPr>
                <a:t>e.g., CBR </a:t>
              </a:r>
              <a:r>
                <a:rPr lang="en-US" sz="1800" dirty="0">
                  <a:solidFill>
                    <a:srgbClr val="CC0000"/>
                  </a:solidFill>
                  <a:latin typeface="Helvetica" pitchFamily="2" charset="0"/>
                  <a:cs typeface="Arial" charset="0"/>
                </a:rPr>
                <a:t>r</a:t>
              </a:r>
            </a:p>
          </p:txBody>
        </p:sp>
      </p:grpSp>
      <p:sp>
        <p:nvSpPr>
          <p:cNvPr id="59" name="Rectangle 58"/>
          <p:cNvSpPr>
            <a:spLocks noChangeArrowheads="1"/>
          </p:cNvSpPr>
          <p:nvPr/>
        </p:nvSpPr>
        <p:spPr bwMode="auto">
          <a:xfrm>
            <a:off x="7467601" y="2095500"/>
            <a:ext cx="815975" cy="84455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>
              <a:latin typeface="Helvetica" pitchFamily="2" charset="0"/>
            </a:endParaRPr>
          </a:p>
        </p:txBody>
      </p:sp>
      <p:sp>
        <p:nvSpPr>
          <p:cNvPr id="39952" name="TextBox 59"/>
          <p:cNvSpPr txBox="1">
            <a:spLocks noChangeArrowheads="1"/>
          </p:cNvSpPr>
          <p:nvPr/>
        </p:nvSpPr>
        <p:spPr bwMode="auto">
          <a:xfrm>
            <a:off x="7188200" y="1409701"/>
            <a:ext cx="14287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400" i="0" dirty="0">
                <a:latin typeface="Helvetica" pitchFamily="2" charset="0"/>
                <a:cs typeface="Arial" charset="0"/>
              </a:rPr>
              <a:t>buffer fill level, </a:t>
            </a:r>
            <a:r>
              <a:rPr lang="en-US" sz="1400" dirty="0">
                <a:solidFill>
                  <a:srgbClr val="CC0000"/>
                </a:solidFill>
                <a:latin typeface="Helvetica" pitchFamily="2" charset="0"/>
                <a:cs typeface="Arial" charset="0"/>
              </a:rPr>
              <a:t>B(t)</a:t>
            </a:r>
          </a:p>
        </p:txBody>
      </p:sp>
      <p:cxnSp>
        <p:nvCxnSpPr>
          <p:cNvPr id="39953" name="Straight Arrow Connector 60"/>
          <p:cNvCxnSpPr>
            <a:cxnSpLocks noChangeShapeType="1"/>
          </p:cNvCxnSpPr>
          <p:nvPr/>
        </p:nvCxnSpPr>
        <p:spPr bwMode="auto">
          <a:xfrm flipH="1">
            <a:off x="7502526" y="1781175"/>
            <a:ext cx="168275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954" name="Straight Arrow Connector 62"/>
          <p:cNvCxnSpPr>
            <a:cxnSpLocks noChangeShapeType="1"/>
          </p:cNvCxnSpPr>
          <p:nvPr/>
        </p:nvCxnSpPr>
        <p:spPr bwMode="auto">
          <a:xfrm rot="10800000" flipH="1">
            <a:off x="8113714" y="1774825"/>
            <a:ext cx="168275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955" name="TextBox 64"/>
          <p:cNvSpPr txBox="1">
            <a:spLocks noChangeArrowheads="1"/>
          </p:cNvSpPr>
          <p:nvPr/>
        </p:nvSpPr>
        <p:spPr bwMode="auto">
          <a:xfrm>
            <a:off x="1758950" y="3043238"/>
            <a:ext cx="14986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000000"/>
                </a:solidFill>
                <a:latin typeface="Helvetica" pitchFamily="2" charset="0"/>
                <a:cs typeface="Arial" charset="0"/>
              </a:rPr>
              <a:t>video server</a:t>
            </a:r>
            <a:endParaRPr lang="en-US" sz="1800" dirty="0">
              <a:solidFill>
                <a:srgbClr val="CC0000"/>
              </a:solidFill>
              <a:latin typeface="Helvetica" pitchFamily="2" charset="0"/>
              <a:cs typeface="Arial" charset="0"/>
            </a:endParaRPr>
          </a:p>
        </p:txBody>
      </p:sp>
      <p:sp>
        <p:nvSpPr>
          <p:cNvPr id="39957" name="TextBox 65"/>
          <p:cNvSpPr txBox="1">
            <a:spLocks noChangeArrowheads="1"/>
          </p:cNvSpPr>
          <p:nvPr/>
        </p:nvSpPr>
        <p:spPr bwMode="auto">
          <a:xfrm>
            <a:off x="6819901" y="3760788"/>
            <a:ext cx="7232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000000"/>
                </a:solidFill>
                <a:latin typeface="Helvetica" pitchFamily="2" charset="0"/>
                <a:cs typeface="Arial" charset="0"/>
              </a:rPr>
              <a:t>client</a:t>
            </a:r>
            <a:endParaRPr lang="en-US" sz="1800" dirty="0">
              <a:solidFill>
                <a:srgbClr val="CC0000"/>
              </a:solidFill>
              <a:latin typeface="Helvetica" pitchFamily="2" charset="0"/>
              <a:cs typeface="Arial" charset="0"/>
            </a:endParaRPr>
          </a:p>
        </p:txBody>
      </p:sp>
      <p:sp>
        <p:nvSpPr>
          <p:cNvPr id="64" name="Rectangle 63"/>
          <p:cNvSpPr>
            <a:spLocks noChangeArrowheads="1"/>
          </p:cNvSpPr>
          <p:nvPr/>
        </p:nvSpPr>
        <p:spPr bwMode="auto">
          <a:xfrm>
            <a:off x="7446963" y="2095500"/>
            <a:ext cx="423862" cy="8461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69" name="Rectangle 68"/>
          <p:cNvSpPr>
            <a:spLocks noChangeArrowheads="1"/>
          </p:cNvSpPr>
          <p:nvPr/>
        </p:nvSpPr>
        <p:spPr bwMode="auto">
          <a:xfrm>
            <a:off x="7453313" y="2100263"/>
            <a:ext cx="425450" cy="84455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51088" y="4608513"/>
            <a:ext cx="718671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rgbClr val="CC0000"/>
                </a:solidFill>
                <a:latin typeface="Helvetica" pitchFamily="2" charset="0"/>
              </a:rPr>
              <a:t>1. </a:t>
            </a:r>
            <a:r>
              <a:rPr lang="en-US" sz="2800" dirty="0">
                <a:latin typeface="Helvetica" pitchFamily="2" charset="0"/>
              </a:rPr>
              <a:t>Initial fill of buffer until playout begins at t</a:t>
            </a:r>
            <a:r>
              <a:rPr lang="en-US" sz="2800" baseline="-25000" dirty="0">
                <a:latin typeface="Helvetica" pitchFamily="2" charset="0"/>
              </a:rPr>
              <a:t>p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374901" y="5089525"/>
            <a:ext cx="8024813" cy="1384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rgbClr val="CC0000"/>
                </a:solidFill>
                <a:latin typeface="Helvetica" pitchFamily="2" charset="0"/>
              </a:rPr>
              <a:t>2. </a:t>
            </a:r>
            <a:r>
              <a:rPr lang="en-US" sz="2800" dirty="0">
                <a:latin typeface="Helvetica" pitchFamily="2" charset="0"/>
              </a:rPr>
              <a:t>playout begins at t</a:t>
            </a:r>
            <a:r>
              <a:rPr lang="en-US" sz="2800" baseline="-25000" dirty="0">
                <a:latin typeface="Helvetica" pitchFamily="2" charset="0"/>
              </a:rPr>
              <a:t>p, </a:t>
            </a:r>
          </a:p>
          <a:p>
            <a:pPr marL="282575" indent="-282575">
              <a:defRPr/>
            </a:pPr>
            <a:r>
              <a:rPr lang="en-US" sz="2800" dirty="0">
                <a:solidFill>
                  <a:srgbClr val="CC0000"/>
                </a:solidFill>
                <a:latin typeface="Helvetica" pitchFamily="2" charset="0"/>
              </a:rPr>
              <a:t>3. </a:t>
            </a:r>
            <a:r>
              <a:rPr lang="en-US" sz="2800" dirty="0">
                <a:latin typeface="Helvetica" pitchFamily="2" charset="0"/>
              </a:rPr>
              <a:t>buffer fill level varies over time as fill rate</a:t>
            </a:r>
            <a:r>
              <a:rPr lang="en-US" sz="2800" dirty="0">
                <a:solidFill>
                  <a:srgbClr val="CC0000"/>
                </a:solidFill>
                <a:latin typeface="Helvetica" pitchFamily="2" charset="0"/>
              </a:rPr>
              <a:t> x(t) </a:t>
            </a:r>
            <a:r>
              <a:rPr lang="en-US" sz="2800" dirty="0">
                <a:latin typeface="Helvetica" pitchFamily="2" charset="0"/>
              </a:rPr>
              <a:t>varies and playout rate </a:t>
            </a:r>
            <a:r>
              <a:rPr lang="en-US" sz="2800" dirty="0">
                <a:solidFill>
                  <a:srgbClr val="CC0000"/>
                </a:solidFill>
                <a:latin typeface="Helvetica" pitchFamily="2" charset="0"/>
              </a:rPr>
              <a:t>r</a:t>
            </a:r>
            <a:r>
              <a:rPr lang="en-US" sz="2800" dirty="0">
                <a:latin typeface="Helvetica" pitchFamily="2" charset="0"/>
              </a:rPr>
              <a:t> is constant</a:t>
            </a: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7429501" y="2095500"/>
            <a:ext cx="760413" cy="8509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6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980154" y="6512522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19</a:t>
            </a:fld>
            <a:endParaRPr lang="en-US" sz="12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08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1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8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800"/>
                            </p:stCondLst>
                            <p:childTnLst>
                              <p:par>
                                <p:cTn id="2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3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48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4" grpId="0" animBg="1"/>
      <p:bldP spid="69" grpId="0" animBg="1"/>
      <p:bldP spid="3" grpId="0"/>
      <p:bldP spid="70" grpId="0"/>
      <p:bldP spid="4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56192895-7B01-4FD9-BDCF-7EBAE10DCB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Multimedia networking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AE9FDC0A-5D0F-46DA-9383-A07D8300B32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38199" y="1825625"/>
            <a:ext cx="8592127" cy="481532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en-US" dirty="0"/>
              <a:t>Many applications on the Internet use audio or video</a:t>
            </a:r>
          </a:p>
          <a:p>
            <a:pPr>
              <a:defRPr/>
            </a:pPr>
            <a:r>
              <a:rPr lang="en-US" dirty="0"/>
              <a:t>IP video traffic will be 82 percent of all IP traffic […] by 2022, up from 75 percent in 2017</a:t>
            </a:r>
          </a:p>
          <a:p>
            <a:pPr>
              <a:defRPr/>
            </a:pPr>
            <a:r>
              <a:rPr lang="en-US" dirty="0"/>
              <a:t>CCTV traffic over the Internet will increase sevenfold between 2017 to 2022 </a:t>
            </a:r>
          </a:p>
          <a:p>
            <a:pPr>
              <a:defRPr/>
            </a:pPr>
            <a:r>
              <a:rPr lang="en-US" dirty="0"/>
              <a:t>Internet video to TV will increase threefold between 2017 to 2022. </a:t>
            </a:r>
          </a:p>
          <a:p>
            <a:pPr>
              <a:defRPr/>
            </a:pPr>
            <a:r>
              <a:rPr lang="en-US" dirty="0"/>
              <a:t>Consumer Video-on-Demand (</a:t>
            </a:r>
            <a:r>
              <a:rPr lang="en-US" dirty="0" err="1"/>
              <a:t>VoD</a:t>
            </a:r>
            <a:r>
              <a:rPr lang="en-US" dirty="0"/>
              <a:t>) traffic will nearly double by 2022 </a:t>
            </a:r>
          </a:p>
          <a:p>
            <a:pPr>
              <a:lnSpc>
                <a:spcPct val="90000"/>
              </a:lnSpc>
              <a:defRPr/>
            </a:pPr>
            <a:endParaRPr lang="en-US" altLang="en-US" dirty="0"/>
          </a:p>
          <a:p>
            <a:pPr>
              <a:lnSpc>
                <a:spcPct val="90000"/>
              </a:lnSpc>
              <a:defRPr/>
            </a:pPr>
            <a:endParaRPr lang="en-US" alt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DC336B6-0DDD-B24B-B1F5-49195C1606C5}"/>
              </a:ext>
            </a:extLst>
          </p:cNvPr>
          <p:cNvSpPr txBox="1">
            <a:spLocks/>
          </p:cNvSpPr>
          <p:nvPr/>
        </p:nvSpPr>
        <p:spPr>
          <a:xfrm>
            <a:off x="9980154" y="6512522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2</a:t>
            </a:fld>
            <a:endParaRPr lang="en-US" sz="1200" dirty="0">
              <a:latin typeface="Helvetica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D54025-1089-484D-8DE5-AEADACC13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1193" y="365125"/>
            <a:ext cx="2364244" cy="15750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1A0A9E-E910-7F47-BFA9-C2CB55B9C7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1381" y="2093541"/>
            <a:ext cx="1493411" cy="1493411"/>
          </a:xfrm>
          <a:prstGeom prst="rect">
            <a:avLst/>
          </a:prstGeom>
        </p:spPr>
      </p:pic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427E7348-0423-484D-A011-8D2C9A523F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2920" y="5213200"/>
            <a:ext cx="1990331" cy="140722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78A1A5C-409B-0446-91D6-5F1CFA133745}"/>
              </a:ext>
            </a:extLst>
          </p:cNvPr>
          <p:cNvSpPr txBox="1"/>
          <p:nvPr/>
        </p:nvSpPr>
        <p:spPr>
          <a:xfrm>
            <a:off x="3015778" y="6327856"/>
            <a:ext cx="5661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Source: Cisco visual networking index 2017--22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D7BC79F-E157-3F43-B1C2-754B342659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87495" y="3627605"/>
            <a:ext cx="1421180" cy="1421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7708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ontent Placeholder 44"/>
          <p:cNvSpPr>
            <a:spLocks noGrp="1"/>
          </p:cNvSpPr>
          <p:nvPr>
            <p:ph idx="1"/>
          </p:nvPr>
        </p:nvSpPr>
        <p:spPr>
          <a:xfrm>
            <a:off x="1089891" y="3644901"/>
            <a:ext cx="8982797" cy="3033713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i="1" dirty="0">
                <a:solidFill>
                  <a:srgbClr val="CC0000"/>
                </a:solidFill>
              </a:rPr>
              <a:t>playout buffering: average fill rate (x), playout rate (r):</a:t>
            </a:r>
          </a:p>
          <a:p>
            <a:pPr>
              <a:defRPr/>
            </a:pPr>
            <a:r>
              <a:rPr lang="en-US" sz="2400" dirty="0">
                <a:solidFill>
                  <a:srgbClr val="000099"/>
                </a:solidFill>
              </a:rPr>
              <a:t>x &lt; r: </a:t>
            </a:r>
            <a:r>
              <a:rPr lang="en-US" sz="2400" dirty="0"/>
              <a:t>buffer eventually empties (causing freezing of video playout until next chunk downloaded). </a:t>
            </a:r>
            <a:r>
              <a:rPr lang="en-US" sz="2400" dirty="0">
                <a:solidFill>
                  <a:srgbClr val="C00000"/>
                </a:solidFill>
              </a:rPr>
              <a:t>Rebuffering event</a:t>
            </a:r>
          </a:p>
          <a:p>
            <a:pPr>
              <a:defRPr/>
            </a:pPr>
            <a:r>
              <a:rPr lang="en-US" sz="2400" dirty="0">
                <a:solidFill>
                  <a:srgbClr val="000099"/>
                </a:solidFill>
              </a:rPr>
              <a:t>x &gt; r: </a:t>
            </a:r>
            <a:r>
              <a:rPr lang="en-US" sz="2400" dirty="0"/>
              <a:t>buffer will not empty, provided initial playout delay is large enough to absorb variability in x(t)</a:t>
            </a:r>
          </a:p>
          <a:p>
            <a:pPr lvl="1">
              <a:defRPr/>
            </a:pPr>
            <a:r>
              <a:rPr lang="en-US" i="1" dirty="0">
                <a:solidFill>
                  <a:srgbClr val="CC0000"/>
                </a:solidFill>
              </a:rPr>
              <a:t>initial playout delay tradeoff: </a:t>
            </a:r>
            <a:r>
              <a:rPr lang="en-US" dirty="0"/>
              <a:t>buffer starvation less likely with larger delay, but larger delay until user begins watching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grpSp>
        <p:nvGrpSpPr>
          <p:cNvPr id="40964" name="Group 249"/>
          <p:cNvGrpSpPr>
            <a:grpSpLocks/>
          </p:cNvGrpSpPr>
          <p:nvPr/>
        </p:nvGrpSpPr>
        <p:grpSpPr bwMode="auto">
          <a:xfrm>
            <a:off x="2227264" y="2027239"/>
            <a:ext cx="561975" cy="1038225"/>
            <a:chOff x="4140" y="429"/>
            <a:chExt cx="1425" cy="2396"/>
          </a:xfrm>
        </p:grpSpPr>
        <p:sp>
          <p:nvSpPr>
            <p:cNvPr id="40985" name="Freeform 25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6 w 354"/>
                <a:gd name="T1" fmla="*/ 0 h 2742"/>
                <a:gd name="T2" fmla="*/ 145 w 354"/>
                <a:gd name="T3" fmla="*/ 164 h 2742"/>
                <a:gd name="T4" fmla="*/ 142 w 354"/>
                <a:gd name="T5" fmla="*/ 1268 h 2742"/>
                <a:gd name="T6" fmla="*/ 0 w 354"/>
                <a:gd name="T7" fmla="*/ 1325 h 2742"/>
                <a:gd name="T8" fmla="*/ 2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" name="Rectangle 251"/>
            <p:cNvSpPr>
              <a:spLocks noChangeArrowheads="1"/>
            </p:cNvSpPr>
            <p:nvPr/>
          </p:nvSpPr>
          <p:spPr bwMode="auto">
            <a:xfrm>
              <a:off x="4204" y="429"/>
              <a:ext cx="1047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40987" name="Freeform 25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3 w 211"/>
                <a:gd name="T1" fmla="*/ 0 h 2537"/>
                <a:gd name="T2" fmla="*/ 87 w 211"/>
                <a:gd name="T3" fmla="*/ 106 h 2537"/>
                <a:gd name="T4" fmla="*/ 3 w 211"/>
                <a:gd name="T5" fmla="*/ 1208 h 2537"/>
                <a:gd name="T6" fmla="*/ 3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988" name="Freeform 25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2 h 226"/>
                <a:gd name="T4" fmla="*/ 135 w 328"/>
                <a:gd name="T5" fmla="*/ 110 h 226"/>
                <a:gd name="T6" fmla="*/ 0 w 328"/>
                <a:gd name="T7" fmla="*/ 4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" name="Rectangle 254"/>
            <p:cNvSpPr>
              <a:spLocks noChangeArrowheads="1"/>
            </p:cNvSpPr>
            <p:nvPr/>
          </p:nvSpPr>
          <p:spPr bwMode="auto">
            <a:xfrm>
              <a:off x="4212" y="693"/>
              <a:ext cx="596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40990" name="Group 25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7" name="AutoShape 256"/>
              <p:cNvSpPr>
                <a:spLocks noChangeArrowheads="1"/>
              </p:cNvSpPr>
              <p:nvPr/>
            </p:nvSpPr>
            <p:spPr bwMode="auto">
              <a:xfrm>
                <a:off x="613" y="2567"/>
                <a:ext cx="728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38" name="AutoShape 257"/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3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3" name="Rectangle 258"/>
            <p:cNvSpPr>
              <a:spLocks noChangeArrowheads="1"/>
            </p:cNvSpPr>
            <p:nvPr/>
          </p:nvSpPr>
          <p:spPr bwMode="auto">
            <a:xfrm>
              <a:off x="4225" y="1019"/>
              <a:ext cx="596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40992" name="Group 25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5" name="AutoShape 260"/>
              <p:cNvSpPr>
                <a:spLocks noChangeArrowheads="1"/>
              </p:cNvSpPr>
              <p:nvPr/>
            </p:nvSpPr>
            <p:spPr bwMode="auto">
              <a:xfrm>
                <a:off x="615" y="2567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36" name="AutoShape 261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88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5" name="Rectangle 262"/>
            <p:cNvSpPr>
              <a:spLocks noChangeArrowheads="1"/>
            </p:cNvSpPr>
            <p:nvPr/>
          </p:nvSpPr>
          <p:spPr bwMode="auto">
            <a:xfrm>
              <a:off x="4216" y="1360"/>
              <a:ext cx="596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6" name="Rectangle 263"/>
            <p:cNvSpPr>
              <a:spLocks noChangeArrowheads="1"/>
            </p:cNvSpPr>
            <p:nvPr/>
          </p:nvSpPr>
          <p:spPr bwMode="auto">
            <a:xfrm>
              <a:off x="4229" y="1656"/>
              <a:ext cx="596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40995" name="Group 26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3" name="AutoShape 265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17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34" name="AutoShape 266"/>
              <p:cNvSpPr>
                <a:spLocks noChangeArrowheads="1"/>
              </p:cNvSpPr>
              <p:nvPr/>
            </p:nvSpPr>
            <p:spPr bwMode="auto">
              <a:xfrm>
                <a:off x="630" y="2581"/>
                <a:ext cx="682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40996" name="Freeform 26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1 h 226"/>
                <a:gd name="T4" fmla="*/ 135 w 328"/>
                <a:gd name="T5" fmla="*/ 108 h 226"/>
                <a:gd name="T6" fmla="*/ 0 w 328"/>
                <a:gd name="T7" fmla="*/ 4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40997" name="Group 26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1" name="AutoShape 269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2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32" name="AutoShape 270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87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20" name="Rectangle 271"/>
            <p:cNvSpPr>
              <a:spLocks noChangeArrowheads="1"/>
            </p:cNvSpPr>
            <p:nvPr/>
          </p:nvSpPr>
          <p:spPr bwMode="auto">
            <a:xfrm>
              <a:off x="5251" y="433"/>
              <a:ext cx="68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40999" name="Freeform 27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20 w 296"/>
                <a:gd name="T3" fmla="*/ 69 h 256"/>
                <a:gd name="T4" fmla="*/ 122 w 296"/>
                <a:gd name="T5" fmla="*/ 122 h 256"/>
                <a:gd name="T6" fmla="*/ 0 w 296"/>
                <a:gd name="T7" fmla="*/ 4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000" name="Freeform 27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26 w 304"/>
                <a:gd name="T3" fmla="*/ 79 h 288"/>
                <a:gd name="T4" fmla="*/ 118 w 304"/>
                <a:gd name="T5" fmla="*/ 139 h 288"/>
                <a:gd name="T6" fmla="*/ 3 w 304"/>
                <a:gd name="T7" fmla="*/ 6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" name="Oval 274"/>
            <p:cNvSpPr>
              <a:spLocks noChangeArrowheads="1"/>
            </p:cNvSpPr>
            <p:nvPr/>
          </p:nvSpPr>
          <p:spPr bwMode="auto">
            <a:xfrm>
              <a:off x="5517" y="2613"/>
              <a:ext cx="48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41002" name="Freeform 27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51 h 240"/>
                <a:gd name="T2" fmla="*/ 2 w 306"/>
                <a:gd name="T3" fmla="*/ 116 h 240"/>
                <a:gd name="T4" fmla="*/ 126 w 306"/>
                <a:gd name="T5" fmla="*/ 53 h 240"/>
                <a:gd name="T6" fmla="*/ 123 w 306"/>
                <a:gd name="T7" fmla="*/ 0 h 240"/>
                <a:gd name="T8" fmla="*/ 0 w 306"/>
                <a:gd name="T9" fmla="*/ 5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" name="AutoShape 276"/>
            <p:cNvSpPr>
              <a:spLocks noChangeArrowheads="1"/>
            </p:cNvSpPr>
            <p:nvPr/>
          </p:nvSpPr>
          <p:spPr bwMode="auto">
            <a:xfrm>
              <a:off x="4140" y="2678"/>
              <a:ext cx="1200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26" name="AutoShape 277"/>
            <p:cNvSpPr>
              <a:spLocks noChangeArrowheads="1"/>
            </p:cNvSpPr>
            <p:nvPr/>
          </p:nvSpPr>
          <p:spPr bwMode="auto">
            <a:xfrm>
              <a:off x="4204" y="2711"/>
              <a:ext cx="1071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27" name="Oval 278"/>
            <p:cNvSpPr>
              <a:spLocks noChangeArrowheads="1"/>
            </p:cNvSpPr>
            <p:nvPr/>
          </p:nvSpPr>
          <p:spPr bwMode="auto">
            <a:xfrm>
              <a:off x="4305" y="2382"/>
              <a:ext cx="161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28" name="Oval 279"/>
            <p:cNvSpPr>
              <a:spLocks noChangeArrowheads="1"/>
            </p:cNvSpPr>
            <p:nvPr/>
          </p:nvSpPr>
          <p:spPr bwMode="auto">
            <a:xfrm>
              <a:off x="4486" y="2385"/>
              <a:ext cx="161" cy="13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29" name="Oval 280"/>
            <p:cNvSpPr>
              <a:spLocks noChangeArrowheads="1"/>
            </p:cNvSpPr>
            <p:nvPr/>
          </p:nvSpPr>
          <p:spPr bwMode="auto">
            <a:xfrm>
              <a:off x="4663" y="2382"/>
              <a:ext cx="157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30" name="Rectangle 281"/>
            <p:cNvSpPr>
              <a:spLocks noChangeArrowheads="1"/>
            </p:cNvSpPr>
            <p:nvPr/>
          </p:nvSpPr>
          <p:spPr bwMode="auto">
            <a:xfrm>
              <a:off x="5062" y="1836"/>
              <a:ext cx="85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</p:grpSp>
      <p:sp>
        <p:nvSpPr>
          <p:cNvPr id="40965" name="Freeform 1287"/>
          <p:cNvSpPr>
            <a:spLocks/>
          </p:cNvSpPr>
          <p:nvPr/>
        </p:nvSpPr>
        <p:spPr bwMode="auto">
          <a:xfrm>
            <a:off x="3208339" y="1958976"/>
            <a:ext cx="2320925" cy="1228725"/>
          </a:xfrm>
          <a:custGeom>
            <a:avLst/>
            <a:gdLst>
              <a:gd name="T0" fmla="*/ 2147483647 w 1036"/>
              <a:gd name="T1" fmla="*/ 2147483647 h 675"/>
              <a:gd name="T2" fmla="*/ 2147483647 w 1036"/>
              <a:gd name="T3" fmla="*/ 2147483647 h 675"/>
              <a:gd name="T4" fmla="*/ 2147483647 w 1036"/>
              <a:gd name="T5" fmla="*/ 2147483647 h 675"/>
              <a:gd name="T6" fmla="*/ 2147483647 w 1036"/>
              <a:gd name="T7" fmla="*/ 2147483647 h 675"/>
              <a:gd name="T8" fmla="*/ 2147483647 w 1036"/>
              <a:gd name="T9" fmla="*/ 2147483647 h 675"/>
              <a:gd name="T10" fmla="*/ 2147483647 w 1036"/>
              <a:gd name="T11" fmla="*/ 2147483647 h 675"/>
              <a:gd name="T12" fmla="*/ 2147483647 w 1036"/>
              <a:gd name="T13" fmla="*/ 2147483647 h 675"/>
              <a:gd name="T14" fmla="*/ 2147483647 w 1036"/>
              <a:gd name="T15" fmla="*/ 2147483647 h 675"/>
              <a:gd name="T16" fmla="*/ 2147483647 w 1036"/>
              <a:gd name="T17" fmla="*/ 2147483647 h 675"/>
              <a:gd name="T18" fmla="*/ 2147483647 w 1036"/>
              <a:gd name="T19" fmla="*/ 2147483647 h 675"/>
              <a:gd name="T20" fmla="*/ 2147483647 w 1036"/>
              <a:gd name="T21" fmla="*/ 2147483647 h 675"/>
              <a:gd name="T22" fmla="*/ 2147483647 w 1036"/>
              <a:gd name="T23" fmla="*/ 2147483647 h 675"/>
              <a:gd name="T24" fmla="*/ 2147483647 w 1036"/>
              <a:gd name="T25" fmla="*/ 2147483647 h 675"/>
              <a:gd name="T26" fmla="*/ 2147483647 w 1036"/>
              <a:gd name="T27" fmla="*/ 2147483647 h 675"/>
              <a:gd name="T28" fmla="*/ 2147483647 w 1036"/>
              <a:gd name="T29" fmla="*/ 2147483647 h 675"/>
              <a:gd name="T30" fmla="*/ 2147483647 w 1036"/>
              <a:gd name="T31" fmla="*/ 2147483647 h 675"/>
              <a:gd name="T32" fmla="*/ 2147483647 w 1036"/>
              <a:gd name="T33" fmla="*/ 2147483647 h 675"/>
              <a:gd name="T34" fmla="*/ 2147483647 w 1036"/>
              <a:gd name="T35" fmla="*/ 2147483647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0966" name="Rectangle 43"/>
          <p:cNvSpPr>
            <a:spLocks noChangeArrowheads="1"/>
          </p:cNvSpPr>
          <p:nvPr/>
        </p:nvSpPr>
        <p:spPr bwMode="auto">
          <a:xfrm>
            <a:off x="6686551" y="2082800"/>
            <a:ext cx="1603375" cy="8699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 dirty="0"/>
          </a:p>
        </p:txBody>
      </p:sp>
      <p:cxnSp>
        <p:nvCxnSpPr>
          <p:cNvPr id="40967" name="Straight Connector 45"/>
          <p:cNvCxnSpPr>
            <a:cxnSpLocks noChangeShapeType="1"/>
          </p:cNvCxnSpPr>
          <p:nvPr/>
        </p:nvCxnSpPr>
        <p:spPr bwMode="auto">
          <a:xfrm>
            <a:off x="2849564" y="2524125"/>
            <a:ext cx="1241425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968" name="Straight Connector 46"/>
          <p:cNvCxnSpPr>
            <a:cxnSpLocks noChangeShapeType="1"/>
          </p:cNvCxnSpPr>
          <p:nvPr/>
        </p:nvCxnSpPr>
        <p:spPr bwMode="auto">
          <a:xfrm>
            <a:off x="5403850" y="2538413"/>
            <a:ext cx="1531938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969" name="TextBox 47"/>
          <p:cNvSpPr txBox="1">
            <a:spLocks noChangeArrowheads="1"/>
          </p:cNvSpPr>
          <p:nvPr/>
        </p:nvSpPr>
        <p:spPr bwMode="auto">
          <a:xfrm>
            <a:off x="5486400" y="1889126"/>
            <a:ext cx="13287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variable fill </a:t>
            </a:r>
          </a:p>
          <a:p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rate, </a:t>
            </a:r>
            <a:r>
              <a:rPr lang="en-US" sz="1800" i="0" dirty="0">
                <a:solidFill>
                  <a:srgbClr val="CC0000"/>
                </a:solidFill>
                <a:latin typeface="Arial" charset="0"/>
                <a:cs typeface="Arial" charset="0"/>
              </a:rPr>
              <a:t>x(t)</a:t>
            </a:r>
          </a:p>
        </p:txBody>
      </p:sp>
      <p:sp>
        <p:nvSpPr>
          <p:cNvPr id="40970" name="TextBox 49"/>
          <p:cNvSpPr txBox="1">
            <a:spLocks noChangeArrowheads="1"/>
          </p:cNvSpPr>
          <p:nvPr/>
        </p:nvSpPr>
        <p:spPr bwMode="auto">
          <a:xfrm>
            <a:off x="6672263" y="2967039"/>
            <a:ext cx="16573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400" i="0" dirty="0">
                <a:latin typeface="Arial" charset="0"/>
                <a:cs typeface="Arial" charset="0"/>
              </a:rPr>
              <a:t>client  application </a:t>
            </a:r>
          </a:p>
          <a:p>
            <a:pPr algn="ctr"/>
            <a:r>
              <a:rPr lang="en-US" sz="1400" i="0" dirty="0">
                <a:latin typeface="Arial" charset="0"/>
                <a:cs typeface="Arial" charset="0"/>
              </a:rPr>
              <a:t>buffer, size B</a:t>
            </a:r>
          </a:p>
        </p:txBody>
      </p:sp>
      <p:cxnSp>
        <p:nvCxnSpPr>
          <p:cNvPr id="40971" name="Straight Arrow Connector 51"/>
          <p:cNvCxnSpPr>
            <a:cxnSpLocks noChangeShapeType="1"/>
          </p:cNvCxnSpPr>
          <p:nvPr/>
        </p:nvCxnSpPr>
        <p:spPr bwMode="auto">
          <a:xfrm>
            <a:off x="8047039" y="3341688"/>
            <a:ext cx="280987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972" name="Straight Arrow Connector 54"/>
          <p:cNvCxnSpPr>
            <a:cxnSpLocks noChangeShapeType="1"/>
          </p:cNvCxnSpPr>
          <p:nvPr/>
        </p:nvCxnSpPr>
        <p:spPr bwMode="auto">
          <a:xfrm flipH="1">
            <a:off x="6683375" y="3333750"/>
            <a:ext cx="280988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973" name="Straight Connector 55"/>
          <p:cNvCxnSpPr>
            <a:cxnSpLocks noChangeShapeType="1"/>
          </p:cNvCxnSpPr>
          <p:nvPr/>
        </p:nvCxnSpPr>
        <p:spPr bwMode="auto">
          <a:xfrm>
            <a:off x="8197851" y="2541588"/>
            <a:ext cx="652463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974" name="TextBox 57"/>
          <p:cNvSpPr txBox="1">
            <a:spLocks noChangeArrowheads="1"/>
          </p:cNvSpPr>
          <p:nvPr/>
        </p:nvSpPr>
        <p:spPr bwMode="auto">
          <a:xfrm>
            <a:off x="8356600" y="1882776"/>
            <a:ext cx="14557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playout rate,</a:t>
            </a:r>
          </a:p>
          <a:p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e.g., CBR </a:t>
            </a:r>
            <a:r>
              <a:rPr lang="en-US" sz="1800" dirty="0">
                <a:solidFill>
                  <a:srgbClr val="CC0000"/>
                </a:solidFill>
                <a:latin typeface="Arial" charset="0"/>
                <a:cs typeface="Arial" charset="0"/>
              </a:rPr>
              <a:t>r</a:t>
            </a:r>
          </a:p>
        </p:txBody>
      </p:sp>
      <p:sp>
        <p:nvSpPr>
          <p:cNvPr id="40975" name="Rectangle 58"/>
          <p:cNvSpPr>
            <a:spLocks noChangeArrowheads="1"/>
          </p:cNvSpPr>
          <p:nvPr/>
        </p:nvSpPr>
        <p:spPr bwMode="auto">
          <a:xfrm>
            <a:off x="7467601" y="2095500"/>
            <a:ext cx="815975" cy="84455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40976" name="TextBox 59"/>
          <p:cNvSpPr txBox="1">
            <a:spLocks noChangeArrowheads="1"/>
          </p:cNvSpPr>
          <p:nvPr/>
        </p:nvSpPr>
        <p:spPr bwMode="auto">
          <a:xfrm>
            <a:off x="7188200" y="1409701"/>
            <a:ext cx="14287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400" i="0" dirty="0">
                <a:latin typeface="Arial" charset="0"/>
                <a:cs typeface="Arial" charset="0"/>
              </a:rPr>
              <a:t>buffer fill level, </a:t>
            </a:r>
            <a:r>
              <a:rPr lang="en-US" sz="1400" dirty="0">
                <a:solidFill>
                  <a:srgbClr val="CC0000"/>
                </a:solidFill>
                <a:latin typeface="Arial" charset="0"/>
                <a:cs typeface="Arial" charset="0"/>
              </a:rPr>
              <a:t>Q(t)</a:t>
            </a:r>
          </a:p>
        </p:txBody>
      </p:sp>
      <p:cxnSp>
        <p:nvCxnSpPr>
          <p:cNvPr id="40977" name="Straight Arrow Connector 60"/>
          <p:cNvCxnSpPr>
            <a:cxnSpLocks noChangeShapeType="1"/>
          </p:cNvCxnSpPr>
          <p:nvPr/>
        </p:nvCxnSpPr>
        <p:spPr bwMode="auto">
          <a:xfrm flipH="1">
            <a:off x="7502526" y="1781175"/>
            <a:ext cx="168275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978" name="Straight Arrow Connector 62"/>
          <p:cNvCxnSpPr>
            <a:cxnSpLocks noChangeShapeType="1"/>
          </p:cNvCxnSpPr>
          <p:nvPr/>
        </p:nvCxnSpPr>
        <p:spPr bwMode="auto">
          <a:xfrm rot="10800000" flipH="1">
            <a:off x="8113714" y="1774825"/>
            <a:ext cx="168275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979" name="TextBox 64"/>
          <p:cNvSpPr txBox="1">
            <a:spLocks noChangeArrowheads="1"/>
          </p:cNvSpPr>
          <p:nvPr/>
        </p:nvSpPr>
        <p:spPr bwMode="auto">
          <a:xfrm>
            <a:off x="1758950" y="3043238"/>
            <a:ext cx="14986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video server</a:t>
            </a:r>
            <a:endParaRPr lang="en-US" sz="1800" dirty="0">
              <a:solidFill>
                <a:srgbClr val="CC0000"/>
              </a:solidFill>
              <a:latin typeface="Arial" charset="0"/>
              <a:cs typeface="Arial" charset="0"/>
            </a:endParaRPr>
          </a:p>
        </p:txBody>
      </p:sp>
      <p:sp>
        <p:nvSpPr>
          <p:cNvPr id="62" name="Title 1"/>
          <p:cNvSpPr>
            <a:spLocks noGrp="1"/>
          </p:cNvSpPr>
          <p:nvPr>
            <p:ph type="title"/>
          </p:nvPr>
        </p:nvSpPr>
        <p:spPr>
          <a:xfrm>
            <a:off x="1957388" y="1143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Client-side buffering, playout</a:t>
            </a:r>
          </a:p>
        </p:txBody>
      </p:sp>
      <p:cxnSp>
        <p:nvCxnSpPr>
          <p:cNvPr id="40982" name="Straight Connector 52"/>
          <p:cNvCxnSpPr>
            <a:cxnSpLocks noChangeShapeType="1"/>
          </p:cNvCxnSpPr>
          <p:nvPr/>
        </p:nvCxnSpPr>
        <p:spPr bwMode="auto">
          <a:xfrm>
            <a:off x="1383146" y="4226647"/>
            <a:ext cx="207963" cy="0"/>
          </a:xfrm>
          <a:prstGeom prst="line">
            <a:avLst/>
          </a:prstGeom>
          <a:noFill/>
          <a:ln w="22225">
            <a:solidFill>
              <a:srgbClr val="000099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983" name="Straight Connector 66"/>
          <p:cNvCxnSpPr>
            <a:cxnSpLocks noChangeShapeType="1"/>
          </p:cNvCxnSpPr>
          <p:nvPr/>
        </p:nvCxnSpPr>
        <p:spPr bwMode="auto">
          <a:xfrm>
            <a:off x="1383147" y="5017222"/>
            <a:ext cx="207962" cy="0"/>
          </a:xfrm>
          <a:prstGeom prst="line">
            <a:avLst/>
          </a:prstGeom>
          <a:noFill/>
          <a:ln w="22225">
            <a:solidFill>
              <a:srgbClr val="000099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984" name="Straight Connector 68"/>
          <p:cNvCxnSpPr>
            <a:cxnSpLocks noChangeShapeType="1"/>
          </p:cNvCxnSpPr>
          <p:nvPr/>
        </p:nvCxnSpPr>
        <p:spPr bwMode="auto">
          <a:xfrm>
            <a:off x="6676232" y="3714028"/>
            <a:ext cx="147637" cy="1588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980154" y="6512522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20</a:t>
            </a:fld>
            <a:endParaRPr lang="en-US" sz="1200" dirty="0">
              <a:latin typeface="Tahoma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94AD06-9B75-6843-BC71-736C1167E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6346" y="3863008"/>
            <a:ext cx="1758950" cy="989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39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ontent Placeholder 44"/>
          <p:cNvSpPr>
            <a:spLocks noGrp="1"/>
          </p:cNvSpPr>
          <p:nvPr>
            <p:ph idx="1"/>
          </p:nvPr>
        </p:nvSpPr>
        <p:spPr>
          <a:xfrm>
            <a:off x="1089891" y="3644901"/>
            <a:ext cx="10412996" cy="3033713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i="1" dirty="0">
                <a:solidFill>
                  <a:srgbClr val="CC0000"/>
                </a:solidFill>
              </a:rPr>
              <a:t>playout buffering: average fill rate (x), playout rate (r):</a:t>
            </a:r>
            <a:endParaRPr lang="en-US" dirty="0">
              <a:solidFill>
                <a:srgbClr val="000099"/>
              </a:solidFill>
            </a:endParaRPr>
          </a:p>
          <a:p>
            <a:pPr>
              <a:defRPr/>
            </a:pPr>
            <a:r>
              <a:rPr lang="en-US" dirty="0">
                <a:solidFill>
                  <a:srgbClr val="000099"/>
                </a:solidFill>
              </a:rPr>
              <a:t>is x &lt; r or x &gt; r for a given network connection?</a:t>
            </a:r>
          </a:p>
          <a:p>
            <a:pPr>
              <a:defRPr/>
            </a:pPr>
            <a:endParaRPr lang="en-US" dirty="0">
              <a:solidFill>
                <a:srgbClr val="000099"/>
              </a:solidFill>
            </a:endParaRPr>
          </a:p>
          <a:p>
            <a:pPr>
              <a:defRPr/>
            </a:pPr>
            <a:r>
              <a:rPr lang="en-US" dirty="0">
                <a:solidFill>
                  <a:srgbClr val="000099"/>
                </a:solidFill>
              </a:rPr>
              <a:t>It is hard to predict this in general. </a:t>
            </a:r>
            <a:r>
              <a:rPr lang="en-US" dirty="0">
                <a:solidFill>
                  <a:srgbClr val="C00000"/>
                </a:solidFill>
              </a:rPr>
              <a:t>How to set r?</a:t>
            </a:r>
          </a:p>
          <a:p>
            <a:pPr>
              <a:defRPr/>
            </a:pPr>
            <a:r>
              <a:rPr lang="en-US" dirty="0">
                <a:solidFill>
                  <a:srgbClr val="000099"/>
                </a:solidFill>
              </a:rPr>
              <a:t>Too low a bit-rate r: video has poorer quality than needed</a:t>
            </a:r>
          </a:p>
          <a:p>
            <a:pPr>
              <a:defRPr/>
            </a:pPr>
            <a:r>
              <a:rPr lang="en-US" dirty="0">
                <a:solidFill>
                  <a:srgbClr val="000099"/>
                </a:solidFill>
              </a:rPr>
              <a:t>Too high a bit-rate r: buffer might empty out. Rebuffering!</a:t>
            </a:r>
          </a:p>
        </p:txBody>
      </p:sp>
      <p:grpSp>
        <p:nvGrpSpPr>
          <p:cNvPr id="40964" name="Group 249"/>
          <p:cNvGrpSpPr>
            <a:grpSpLocks/>
          </p:cNvGrpSpPr>
          <p:nvPr/>
        </p:nvGrpSpPr>
        <p:grpSpPr bwMode="auto">
          <a:xfrm>
            <a:off x="2227264" y="2027239"/>
            <a:ext cx="561975" cy="1038225"/>
            <a:chOff x="4140" y="429"/>
            <a:chExt cx="1425" cy="2396"/>
          </a:xfrm>
        </p:grpSpPr>
        <p:sp>
          <p:nvSpPr>
            <p:cNvPr id="40985" name="Freeform 25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6 w 354"/>
                <a:gd name="T1" fmla="*/ 0 h 2742"/>
                <a:gd name="T2" fmla="*/ 145 w 354"/>
                <a:gd name="T3" fmla="*/ 164 h 2742"/>
                <a:gd name="T4" fmla="*/ 142 w 354"/>
                <a:gd name="T5" fmla="*/ 1268 h 2742"/>
                <a:gd name="T6" fmla="*/ 0 w 354"/>
                <a:gd name="T7" fmla="*/ 1325 h 2742"/>
                <a:gd name="T8" fmla="*/ 2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" name="Rectangle 251"/>
            <p:cNvSpPr>
              <a:spLocks noChangeArrowheads="1"/>
            </p:cNvSpPr>
            <p:nvPr/>
          </p:nvSpPr>
          <p:spPr bwMode="auto">
            <a:xfrm>
              <a:off x="4204" y="429"/>
              <a:ext cx="1047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40987" name="Freeform 25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3 w 211"/>
                <a:gd name="T1" fmla="*/ 0 h 2537"/>
                <a:gd name="T2" fmla="*/ 87 w 211"/>
                <a:gd name="T3" fmla="*/ 106 h 2537"/>
                <a:gd name="T4" fmla="*/ 3 w 211"/>
                <a:gd name="T5" fmla="*/ 1208 h 2537"/>
                <a:gd name="T6" fmla="*/ 3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988" name="Freeform 25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2 h 226"/>
                <a:gd name="T4" fmla="*/ 135 w 328"/>
                <a:gd name="T5" fmla="*/ 110 h 226"/>
                <a:gd name="T6" fmla="*/ 0 w 328"/>
                <a:gd name="T7" fmla="*/ 4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" name="Rectangle 254"/>
            <p:cNvSpPr>
              <a:spLocks noChangeArrowheads="1"/>
            </p:cNvSpPr>
            <p:nvPr/>
          </p:nvSpPr>
          <p:spPr bwMode="auto">
            <a:xfrm>
              <a:off x="4212" y="693"/>
              <a:ext cx="596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40990" name="Group 25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7" name="AutoShape 256"/>
              <p:cNvSpPr>
                <a:spLocks noChangeArrowheads="1"/>
              </p:cNvSpPr>
              <p:nvPr/>
            </p:nvSpPr>
            <p:spPr bwMode="auto">
              <a:xfrm>
                <a:off x="613" y="2567"/>
                <a:ext cx="728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38" name="AutoShape 257"/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3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3" name="Rectangle 258"/>
            <p:cNvSpPr>
              <a:spLocks noChangeArrowheads="1"/>
            </p:cNvSpPr>
            <p:nvPr/>
          </p:nvSpPr>
          <p:spPr bwMode="auto">
            <a:xfrm>
              <a:off x="4225" y="1019"/>
              <a:ext cx="596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40992" name="Group 25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5" name="AutoShape 260"/>
              <p:cNvSpPr>
                <a:spLocks noChangeArrowheads="1"/>
              </p:cNvSpPr>
              <p:nvPr/>
            </p:nvSpPr>
            <p:spPr bwMode="auto">
              <a:xfrm>
                <a:off x="615" y="2567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36" name="AutoShape 261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88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5" name="Rectangle 262"/>
            <p:cNvSpPr>
              <a:spLocks noChangeArrowheads="1"/>
            </p:cNvSpPr>
            <p:nvPr/>
          </p:nvSpPr>
          <p:spPr bwMode="auto">
            <a:xfrm>
              <a:off x="4216" y="1360"/>
              <a:ext cx="596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6" name="Rectangle 263"/>
            <p:cNvSpPr>
              <a:spLocks noChangeArrowheads="1"/>
            </p:cNvSpPr>
            <p:nvPr/>
          </p:nvSpPr>
          <p:spPr bwMode="auto">
            <a:xfrm>
              <a:off x="4229" y="1656"/>
              <a:ext cx="596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40995" name="Group 26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3" name="AutoShape 265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17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34" name="AutoShape 266"/>
              <p:cNvSpPr>
                <a:spLocks noChangeArrowheads="1"/>
              </p:cNvSpPr>
              <p:nvPr/>
            </p:nvSpPr>
            <p:spPr bwMode="auto">
              <a:xfrm>
                <a:off x="630" y="2581"/>
                <a:ext cx="682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40996" name="Freeform 26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1 h 226"/>
                <a:gd name="T4" fmla="*/ 135 w 328"/>
                <a:gd name="T5" fmla="*/ 108 h 226"/>
                <a:gd name="T6" fmla="*/ 0 w 328"/>
                <a:gd name="T7" fmla="*/ 4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40997" name="Group 26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1" name="AutoShape 269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2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32" name="AutoShape 270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87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20" name="Rectangle 271"/>
            <p:cNvSpPr>
              <a:spLocks noChangeArrowheads="1"/>
            </p:cNvSpPr>
            <p:nvPr/>
          </p:nvSpPr>
          <p:spPr bwMode="auto">
            <a:xfrm>
              <a:off x="5251" y="433"/>
              <a:ext cx="68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40999" name="Freeform 27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20 w 296"/>
                <a:gd name="T3" fmla="*/ 69 h 256"/>
                <a:gd name="T4" fmla="*/ 122 w 296"/>
                <a:gd name="T5" fmla="*/ 122 h 256"/>
                <a:gd name="T6" fmla="*/ 0 w 296"/>
                <a:gd name="T7" fmla="*/ 4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000" name="Freeform 27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26 w 304"/>
                <a:gd name="T3" fmla="*/ 79 h 288"/>
                <a:gd name="T4" fmla="*/ 118 w 304"/>
                <a:gd name="T5" fmla="*/ 139 h 288"/>
                <a:gd name="T6" fmla="*/ 3 w 304"/>
                <a:gd name="T7" fmla="*/ 6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" name="Oval 274"/>
            <p:cNvSpPr>
              <a:spLocks noChangeArrowheads="1"/>
            </p:cNvSpPr>
            <p:nvPr/>
          </p:nvSpPr>
          <p:spPr bwMode="auto">
            <a:xfrm>
              <a:off x="5517" y="2613"/>
              <a:ext cx="48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41002" name="Freeform 27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51 h 240"/>
                <a:gd name="T2" fmla="*/ 2 w 306"/>
                <a:gd name="T3" fmla="*/ 116 h 240"/>
                <a:gd name="T4" fmla="*/ 126 w 306"/>
                <a:gd name="T5" fmla="*/ 53 h 240"/>
                <a:gd name="T6" fmla="*/ 123 w 306"/>
                <a:gd name="T7" fmla="*/ 0 h 240"/>
                <a:gd name="T8" fmla="*/ 0 w 306"/>
                <a:gd name="T9" fmla="*/ 5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" name="AutoShape 276"/>
            <p:cNvSpPr>
              <a:spLocks noChangeArrowheads="1"/>
            </p:cNvSpPr>
            <p:nvPr/>
          </p:nvSpPr>
          <p:spPr bwMode="auto">
            <a:xfrm>
              <a:off x="4140" y="2678"/>
              <a:ext cx="1200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26" name="AutoShape 277"/>
            <p:cNvSpPr>
              <a:spLocks noChangeArrowheads="1"/>
            </p:cNvSpPr>
            <p:nvPr/>
          </p:nvSpPr>
          <p:spPr bwMode="auto">
            <a:xfrm>
              <a:off x="4204" y="2711"/>
              <a:ext cx="1071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27" name="Oval 278"/>
            <p:cNvSpPr>
              <a:spLocks noChangeArrowheads="1"/>
            </p:cNvSpPr>
            <p:nvPr/>
          </p:nvSpPr>
          <p:spPr bwMode="auto">
            <a:xfrm>
              <a:off x="4305" y="2382"/>
              <a:ext cx="161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28" name="Oval 279"/>
            <p:cNvSpPr>
              <a:spLocks noChangeArrowheads="1"/>
            </p:cNvSpPr>
            <p:nvPr/>
          </p:nvSpPr>
          <p:spPr bwMode="auto">
            <a:xfrm>
              <a:off x="4486" y="2385"/>
              <a:ext cx="161" cy="13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29" name="Oval 280"/>
            <p:cNvSpPr>
              <a:spLocks noChangeArrowheads="1"/>
            </p:cNvSpPr>
            <p:nvPr/>
          </p:nvSpPr>
          <p:spPr bwMode="auto">
            <a:xfrm>
              <a:off x="4663" y="2382"/>
              <a:ext cx="157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30" name="Rectangle 281"/>
            <p:cNvSpPr>
              <a:spLocks noChangeArrowheads="1"/>
            </p:cNvSpPr>
            <p:nvPr/>
          </p:nvSpPr>
          <p:spPr bwMode="auto">
            <a:xfrm>
              <a:off x="5062" y="1836"/>
              <a:ext cx="85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</p:grpSp>
      <p:sp>
        <p:nvSpPr>
          <p:cNvPr id="40965" name="Freeform 1287"/>
          <p:cNvSpPr>
            <a:spLocks/>
          </p:cNvSpPr>
          <p:nvPr/>
        </p:nvSpPr>
        <p:spPr bwMode="auto">
          <a:xfrm>
            <a:off x="3208339" y="1958976"/>
            <a:ext cx="2320925" cy="1228725"/>
          </a:xfrm>
          <a:custGeom>
            <a:avLst/>
            <a:gdLst>
              <a:gd name="T0" fmla="*/ 2147483647 w 1036"/>
              <a:gd name="T1" fmla="*/ 2147483647 h 675"/>
              <a:gd name="T2" fmla="*/ 2147483647 w 1036"/>
              <a:gd name="T3" fmla="*/ 2147483647 h 675"/>
              <a:gd name="T4" fmla="*/ 2147483647 w 1036"/>
              <a:gd name="T5" fmla="*/ 2147483647 h 675"/>
              <a:gd name="T6" fmla="*/ 2147483647 w 1036"/>
              <a:gd name="T7" fmla="*/ 2147483647 h 675"/>
              <a:gd name="T8" fmla="*/ 2147483647 w 1036"/>
              <a:gd name="T9" fmla="*/ 2147483647 h 675"/>
              <a:gd name="T10" fmla="*/ 2147483647 w 1036"/>
              <a:gd name="T11" fmla="*/ 2147483647 h 675"/>
              <a:gd name="T12" fmla="*/ 2147483647 w 1036"/>
              <a:gd name="T13" fmla="*/ 2147483647 h 675"/>
              <a:gd name="T14" fmla="*/ 2147483647 w 1036"/>
              <a:gd name="T15" fmla="*/ 2147483647 h 675"/>
              <a:gd name="T16" fmla="*/ 2147483647 w 1036"/>
              <a:gd name="T17" fmla="*/ 2147483647 h 675"/>
              <a:gd name="T18" fmla="*/ 2147483647 w 1036"/>
              <a:gd name="T19" fmla="*/ 2147483647 h 675"/>
              <a:gd name="T20" fmla="*/ 2147483647 w 1036"/>
              <a:gd name="T21" fmla="*/ 2147483647 h 675"/>
              <a:gd name="T22" fmla="*/ 2147483647 w 1036"/>
              <a:gd name="T23" fmla="*/ 2147483647 h 675"/>
              <a:gd name="T24" fmla="*/ 2147483647 w 1036"/>
              <a:gd name="T25" fmla="*/ 2147483647 h 675"/>
              <a:gd name="T26" fmla="*/ 2147483647 w 1036"/>
              <a:gd name="T27" fmla="*/ 2147483647 h 675"/>
              <a:gd name="T28" fmla="*/ 2147483647 w 1036"/>
              <a:gd name="T29" fmla="*/ 2147483647 h 675"/>
              <a:gd name="T30" fmla="*/ 2147483647 w 1036"/>
              <a:gd name="T31" fmla="*/ 2147483647 h 675"/>
              <a:gd name="T32" fmla="*/ 2147483647 w 1036"/>
              <a:gd name="T33" fmla="*/ 2147483647 h 675"/>
              <a:gd name="T34" fmla="*/ 2147483647 w 1036"/>
              <a:gd name="T35" fmla="*/ 2147483647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0966" name="Rectangle 43"/>
          <p:cNvSpPr>
            <a:spLocks noChangeArrowheads="1"/>
          </p:cNvSpPr>
          <p:nvPr/>
        </p:nvSpPr>
        <p:spPr bwMode="auto">
          <a:xfrm>
            <a:off x="6686551" y="2082800"/>
            <a:ext cx="1603375" cy="8699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 dirty="0"/>
          </a:p>
        </p:txBody>
      </p:sp>
      <p:cxnSp>
        <p:nvCxnSpPr>
          <p:cNvPr id="40967" name="Straight Connector 45"/>
          <p:cNvCxnSpPr>
            <a:cxnSpLocks noChangeShapeType="1"/>
          </p:cNvCxnSpPr>
          <p:nvPr/>
        </p:nvCxnSpPr>
        <p:spPr bwMode="auto">
          <a:xfrm>
            <a:off x="2849564" y="2524125"/>
            <a:ext cx="1241425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968" name="Straight Connector 46"/>
          <p:cNvCxnSpPr>
            <a:cxnSpLocks noChangeShapeType="1"/>
          </p:cNvCxnSpPr>
          <p:nvPr/>
        </p:nvCxnSpPr>
        <p:spPr bwMode="auto">
          <a:xfrm>
            <a:off x="5403850" y="2538413"/>
            <a:ext cx="1531938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969" name="TextBox 47"/>
          <p:cNvSpPr txBox="1">
            <a:spLocks noChangeArrowheads="1"/>
          </p:cNvSpPr>
          <p:nvPr/>
        </p:nvSpPr>
        <p:spPr bwMode="auto">
          <a:xfrm>
            <a:off x="5486400" y="1889126"/>
            <a:ext cx="13287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variable fill </a:t>
            </a:r>
          </a:p>
          <a:p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rate, </a:t>
            </a:r>
            <a:r>
              <a:rPr lang="en-US" sz="1800" i="0" dirty="0">
                <a:solidFill>
                  <a:srgbClr val="CC0000"/>
                </a:solidFill>
                <a:latin typeface="Arial" charset="0"/>
                <a:cs typeface="Arial" charset="0"/>
              </a:rPr>
              <a:t>x(t)</a:t>
            </a:r>
          </a:p>
        </p:txBody>
      </p:sp>
      <p:sp>
        <p:nvSpPr>
          <p:cNvPr id="40970" name="TextBox 49"/>
          <p:cNvSpPr txBox="1">
            <a:spLocks noChangeArrowheads="1"/>
          </p:cNvSpPr>
          <p:nvPr/>
        </p:nvSpPr>
        <p:spPr bwMode="auto">
          <a:xfrm>
            <a:off x="6672263" y="2967039"/>
            <a:ext cx="16573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400" i="0" dirty="0">
                <a:latin typeface="Arial" charset="0"/>
                <a:cs typeface="Arial" charset="0"/>
              </a:rPr>
              <a:t>client  application </a:t>
            </a:r>
          </a:p>
          <a:p>
            <a:pPr algn="ctr"/>
            <a:r>
              <a:rPr lang="en-US" sz="1400" i="0" dirty="0">
                <a:latin typeface="Arial" charset="0"/>
                <a:cs typeface="Arial" charset="0"/>
              </a:rPr>
              <a:t>buffer, size B</a:t>
            </a:r>
          </a:p>
        </p:txBody>
      </p:sp>
      <p:cxnSp>
        <p:nvCxnSpPr>
          <p:cNvPr id="40971" name="Straight Arrow Connector 51"/>
          <p:cNvCxnSpPr>
            <a:cxnSpLocks noChangeShapeType="1"/>
          </p:cNvCxnSpPr>
          <p:nvPr/>
        </p:nvCxnSpPr>
        <p:spPr bwMode="auto">
          <a:xfrm>
            <a:off x="8047039" y="3341688"/>
            <a:ext cx="280987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972" name="Straight Arrow Connector 54"/>
          <p:cNvCxnSpPr>
            <a:cxnSpLocks noChangeShapeType="1"/>
          </p:cNvCxnSpPr>
          <p:nvPr/>
        </p:nvCxnSpPr>
        <p:spPr bwMode="auto">
          <a:xfrm flipH="1">
            <a:off x="6683375" y="3333750"/>
            <a:ext cx="280988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973" name="Straight Connector 55"/>
          <p:cNvCxnSpPr>
            <a:cxnSpLocks noChangeShapeType="1"/>
          </p:cNvCxnSpPr>
          <p:nvPr/>
        </p:nvCxnSpPr>
        <p:spPr bwMode="auto">
          <a:xfrm>
            <a:off x="8197851" y="2541588"/>
            <a:ext cx="652463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974" name="TextBox 57"/>
          <p:cNvSpPr txBox="1">
            <a:spLocks noChangeArrowheads="1"/>
          </p:cNvSpPr>
          <p:nvPr/>
        </p:nvSpPr>
        <p:spPr bwMode="auto">
          <a:xfrm>
            <a:off x="8356600" y="1882776"/>
            <a:ext cx="14557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playout rate,</a:t>
            </a:r>
          </a:p>
          <a:p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e.g., CBR </a:t>
            </a:r>
            <a:r>
              <a:rPr lang="en-US" sz="1800" dirty="0">
                <a:solidFill>
                  <a:srgbClr val="CC0000"/>
                </a:solidFill>
                <a:latin typeface="Arial" charset="0"/>
                <a:cs typeface="Arial" charset="0"/>
              </a:rPr>
              <a:t>r</a:t>
            </a:r>
          </a:p>
        </p:txBody>
      </p:sp>
      <p:sp>
        <p:nvSpPr>
          <p:cNvPr id="40975" name="Rectangle 58"/>
          <p:cNvSpPr>
            <a:spLocks noChangeArrowheads="1"/>
          </p:cNvSpPr>
          <p:nvPr/>
        </p:nvSpPr>
        <p:spPr bwMode="auto">
          <a:xfrm>
            <a:off x="7467601" y="2095500"/>
            <a:ext cx="815975" cy="84455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40976" name="TextBox 59"/>
          <p:cNvSpPr txBox="1">
            <a:spLocks noChangeArrowheads="1"/>
          </p:cNvSpPr>
          <p:nvPr/>
        </p:nvSpPr>
        <p:spPr bwMode="auto">
          <a:xfrm>
            <a:off x="7188200" y="1409701"/>
            <a:ext cx="14287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400" i="0" dirty="0">
                <a:latin typeface="Arial" charset="0"/>
                <a:cs typeface="Arial" charset="0"/>
              </a:rPr>
              <a:t>buffer fill level, </a:t>
            </a:r>
            <a:r>
              <a:rPr lang="en-US" sz="1400" dirty="0">
                <a:solidFill>
                  <a:srgbClr val="CC0000"/>
                </a:solidFill>
                <a:latin typeface="Arial" charset="0"/>
                <a:cs typeface="Arial" charset="0"/>
              </a:rPr>
              <a:t>Q(t)</a:t>
            </a:r>
          </a:p>
        </p:txBody>
      </p:sp>
      <p:cxnSp>
        <p:nvCxnSpPr>
          <p:cNvPr id="40977" name="Straight Arrow Connector 60"/>
          <p:cNvCxnSpPr>
            <a:cxnSpLocks noChangeShapeType="1"/>
          </p:cNvCxnSpPr>
          <p:nvPr/>
        </p:nvCxnSpPr>
        <p:spPr bwMode="auto">
          <a:xfrm flipH="1">
            <a:off x="7502526" y="1781175"/>
            <a:ext cx="168275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978" name="Straight Arrow Connector 62"/>
          <p:cNvCxnSpPr>
            <a:cxnSpLocks noChangeShapeType="1"/>
          </p:cNvCxnSpPr>
          <p:nvPr/>
        </p:nvCxnSpPr>
        <p:spPr bwMode="auto">
          <a:xfrm rot="10800000" flipH="1">
            <a:off x="8113714" y="1774825"/>
            <a:ext cx="168275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979" name="TextBox 64"/>
          <p:cNvSpPr txBox="1">
            <a:spLocks noChangeArrowheads="1"/>
          </p:cNvSpPr>
          <p:nvPr/>
        </p:nvSpPr>
        <p:spPr bwMode="auto">
          <a:xfrm>
            <a:off x="1758950" y="3043238"/>
            <a:ext cx="14986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video server</a:t>
            </a:r>
            <a:endParaRPr lang="en-US" sz="1800" dirty="0">
              <a:solidFill>
                <a:srgbClr val="CC0000"/>
              </a:solidFill>
              <a:latin typeface="Arial" charset="0"/>
              <a:cs typeface="Arial" charset="0"/>
            </a:endParaRPr>
          </a:p>
        </p:txBody>
      </p:sp>
      <p:sp>
        <p:nvSpPr>
          <p:cNvPr id="62" name="Title 1"/>
          <p:cNvSpPr>
            <a:spLocks noGrp="1"/>
          </p:cNvSpPr>
          <p:nvPr>
            <p:ph type="title"/>
          </p:nvPr>
        </p:nvSpPr>
        <p:spPr>
          <a:xfrm>
            <a:off x="1957388" y="1143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Client-side buffering, playout</a:t>
            </a:r>
          </a:p>
        </p:txBody>
      </p:sp>
      <p:cxnSp>
        <p:nvCxnSpPr>
          <p:cNvPr id="40982" name="Straight Connector 52"/>
          <p:cNvCxnSpPr>
            <a:cxnSpLocks noChangeShapeType="1"/>
          </p:cNvCxnSpPr>
          <p:nvPr/>
        </p:nvCxnSpPr>
        <p:spPr bwMode="auto">
          <a:xfrm>
            <a:off x="1749425" y="4207247"/>
            <a:ext cx="207963" cy="0"/>
          </a:xfrm>
          <a:prstGeom prst="line">
            <a:avLst/>
          </a:prstGeom>
          <a:noFill/>
          <a:ln w="22225">
            <a:solidFill>
              <a:srgbClr val="000099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983" name="Straight Connector 66"/>
          <p:cNvCxnSpPr>
            <a:cxnSpLocks noChangeShapeType="1"/>
          </p:cNvCxnSpPr>
          <p:nvPr/>
        </p:nvCxnSpPr>
        <p:spPr bwMode="auto">
          <a:xfrm>
            <a:off x="3000377" y="4194791"/>
            <a:ext cx="207962" cy="0"/>
          </a:xfrm>
          <a:prstGeom prst="line">
            <a:avLst/>
          </a:prstGeom>
          <a:noFill/>
          <a:ln w="22225">
            <a:solidFill>
              <a:srgbClr val="000099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984" name="Straight Connector 68"/>
          <p:cNvCxnSpPr>
            <a:cxnSpLocks noChangeShapeType="1"/>
          </p:cNvCxnSpPr>
          <p:nvPr/>
        </p:nvCxnSpPr>
        <p:spPr bwMode="auto">
          <a:xfrm>
            <a:off x="6676232" y="3714028"/>
            <a:ext cx="147637" cy="1588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980154" y="6512522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21</a:t>
            </a:fld>
            <a:endParaRPr lang="en-US" sz="1200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5309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B14DF-4275-A246-8CDD-770E089E1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2: Adaptive bit–rate video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BAD50-9A8E-5240-BDF7-4A1829A1A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9605212" cy="5287628"/>
          </a:xfrm>
        </p:spPr>
        <p:txBody>
          <a:bodyPr>
            <a:normAutofit/>
          </a:bodyPr>
          <a:lstStyle/>
          <a:p>
            <a:r>
              <a:rPr lang="en-US" dirty="0"/>
              <a:t>Motivation: Want to provide </a:t>
            </a:r>
            <a:r>
              <a:rPr lang="en-US" dirty="0">
                <a:solidFill>
                  <a:srgbClr val="C00000"/>
                </a:solidFill>
              </a:rPr>
              <a:t>high quality </a:t>
            </a:r>
            <a:r>
              <a:rPr lang="en-US" dirty="0"/>
              <a:t>video experience, without </a:t>
            </a:r>
            <a:r>
              <a:rPr lang="en-US" dirty="0">
                <a:solidFill>
                  <a:srgbClr val="C00000"/>
                </a:solidFill>
              </a:rPr>
              <a:t>rebuffering</a:t>
            </a:r>
          </a:p>
          <a:p>
            <a:r>
              <a:rPr lang="en-US" dirty="0"/>
              <a:t>Adapt bit rate collaboratively between the video client (e.g., YouTube player on your browser) and the server</a:t>
            </a:r>
          </a:p>
          <a:p>
            <a:r>
              <a:rPr lang="en-US" dirty="0">
                <a:solidFill>
                  <a:srgbClr val="C00000"/>
                </a:solidFill>
              </a:rPr>
              <a:t>Adaptive bit-rate (ABR) video: </a:t>
            </a:r>
            <a:r>
              <a:rPr lang="en-US" dirty="0"/>
              <a:t>change the bit-rate (quality) of next chunk, based on network and client conditions.</a:t>
            </a:r>
          </a:p>
          <a:p>
            <a:r>
              <a:rPr lang="en-US" dirty="0"/>
              <a:t>A typical strategy:  </a:t>
            </a:r>
            <a:r>
              <a:rPr lang="en-US" dirty="0">
                <a:solidFill>
                  <a:srgbClr val="C00000"/>
                </a:solidFill>
              </a:rPr>
              <a:t>Buffer-based rate adaptation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5A1E20-98CC-554D-9A52-1E72C61AC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8087" y="1690688"/>
            <a:ext cx="1602850" cy="2309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69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B14DF-4275-A246-8CDD-770E089E1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Buffer-based Rate Adaptation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BAD50-9A8E-5240-BDF7-4A1829A1A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1016916" cy="5287628"/>
          </a:xfrm>
        </p:spPr>
        <p:txBody>
          <a:bodyPr>
            <a:normAutofit/>
          </a:bodyPr>
          <a:lstStyle/>
          <a:p>
            <a:r>
              <a:rPr lang="en-US" dirty="0"/>
              <a:t>Key idea: If there is a large stored buffer of video, optimize aggressively for video quality, i.e., high bit rates</a:t>
            </a:r>
          </a:p>
          <a:p>
            <a:endParaRPr lang="en-US" dirty="0"/>
          </a:p>
          <a:p>
            <a:r>
              <a:rPr lang="en-US" dirty="0"/>
              <a:t>Conversely, if there is a small stored buffer of video, be conservative and ask for a lower quality </a:t>
            </a:r>
          </a:p>
          <a:p>
            <a:pPr lvl="1"/>
            <a:r>
              <a:rPr lang="en-US" dirty="0"/>
              <a:t>The hope is that the lower bandwidth requirement can be satisfied by the connection more easily.</a:t>
            </a:r>
          </a:p>
        </p:txBody>
      </p:sp>
    </p:spTree>
    <p:extLst>
      <p:ext uri="{BB962C8B-B14F-4D97-AF65-F5344CB8AC3E}">
        <p14:creationId xmlns:p14="http://schemas.microsoft.com/office/powerpoint/2010/main" val="3859563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DE0BB-2F81-0340-B466-04851DC6A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Buffer-based bit-rate adaptation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B6D83-AA37-9546-B6E4-6021E1856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51638"/>
          </a:xfrm>
        </p:spPr>
        <p:txBody>
          <a:bodyPr>
            <a:normAutofit lnSpcReduction="10000"/>
          </a:bodyPr>
          <a:lstStyle/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>
              <a:hlinkClick r:id="rId2"/>
            </a:endParaRPr>
          </a:p>
          <a:p>
            <a:pPr marL="0" indent="0">
              <a:buNone/>
            </a:pPr>
            <a:endParaRPr lang="en-US" sz="2000" dirty="0">
              <a:hlinkClick r:id="rId2"/>
            </a:endParaRPr>
          </a:p>
          <a:p>
            <a:pPr marL="0" indent="0">
              <a:buNone/>
            </a:pPr>
            <a:r>
              <a:rPr lang="en-US" sz="2000" dirty="0">
                <a:hlinkClick r:id="rId2"/>
              </a:rPr>
              <a:t>http://yuba.stanford.edu/~nickm/papers/sigcomm2014-video.pdf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A Buffer-Based Approach to Rate Adaptation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E2FD14-A67D-0349-B8ED-50B34D619C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579" y="1285908"/>
            <a:ext cx="6176211" cy="41578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DDC0125-6393-FD42-9A39-E0E62EC756B2}"/>
              </a:ext>
            </a:extLst>
          </p:cNvPr>
          <p:cNvSpPr txBox="1"/>
          <p:nvPr/>
        </p:nvSpPr>
        <p:spPr>
          <a:xfrm>
            <a:off x="7431507" y="1690688"/>
            <a:ext cx="451986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Helvetica" pitchFamily="2" charset="0"/>
              </a:rPr>
              <a:t>A highly effective method to provide high video quality despite variable and intermittently poor </a:t>
            </a:r>
          </a:p>
          <a:p>
            <a:pPr algn="l"/>
            <a:r>
              <a:rPr lang="en-US" sz="2800" dirty="0">
                <a:latin typeface="Helvetica" pitchFamily="2" charset="0"/>
              </a:rPr>
              <a:t>network conditions.</a:t>
            </a:r>
          </a:p>
          <a:p>
            <a:pPr algn="l"/>
            <a:endParaRPr lang="en-US" sz="2800" dirty="0">
              <a:latin typeface="Helvetica" pitchFamily="2" charset="0"/>
            </a:endParaRPr>
          </a:p>
          <a:p>
            <a:pPr algn="l"/>
            <a:r>
              <a:rPr lang="en-US" sz="2800" dirty="0">
                <a:latin typeface="Helvetica" pitchFamily="2" charset="0"/>
              </a:rPr>
              <a:t>Used by Netflix.</a:t>
            </a:r>
          </a:p>
          <a:p>
            <a:pPr algn="l"/>
            <a:endParaRPr lang="en-US" sz="28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2809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7CC18102-5FDD-47DF-8EE8-96759B36C1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906496" cy="1325563"/>
          </a:xfrm>
        </p:spPr>
        <p:txBody>
          <a:bodyPr/>
          <a:lstStyle/>
          <a:p>
            <a:r>
              <a:rPr lang="en-US" altLang="en-US" dirty="0"/>
              <a:t>What’s different about these applications?</a:t>
            </a:r>
          </a:p>
        </p:txBody>
      </p:sp>
      <p:sp>
        <p:nvSpPr>
          <p:cNvPr id="13315" name="Text Placeholder 2">
            <a:extLst>
              <a:ext uri="{FF2B5EF4-FFF2-40B4-BE49-F238E27FC236}">
                <a16:creationId xmlns:a16="http://schemas.microsoft.com/office/drawing/2014/main" id="{0421CB22-9620-42A5-9ABB-EB3EDDA94475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xfrm>
            <a:off x="1117600" y="1904999"/>
            <a:ext cx="10317018" cy="4477327"/>
          </a:xfrm>
        </p:spPr>
        <p:txBody>
          <a:bodyPr>
            <a:normAutofit/>
          </a:bodyPr>
          <a:lstStyle/>
          <a:p>
            <a:r>
              <a:rPr lang="en-US" altLang="en-US" dirty="0"/>
              <a:t>Traditional applications (HTTP(S), SMTP)</a:t>
            </a:r>
          </a:p>
          <a:p>
            <a:pPr lvl="1"/>
            <a:r>
              <a:rPr lang="en-US" altLang="en-US" dirty="0"/>
              <a:t>Delay tolerant but not loss tolerant</a:t>
            </a:r>
          </a:p>
          <a:p>
            <a:pPr lvl="1"/>
            <a:r>
              <a:rPr lang="en-US" altLang="en-US" dirty="0"/>
              <a:t>Data used </a:t>
            </a:r>
            <a:r>
              <a:rPr lang="en-US" altLang="en-US" i="1" dirty="0"/>
              <a:t>after</a:t>
            </a:r>
            <a:r>
              <a:rPr lang="en-US" altLang="en-US" dirty="0"/>
              <a:t> transfer complete</a:t>
            </a:r>
          </a:p>
          <a:p>
            <a:r>
              <a:rPr lang="en-US" altLang="en-US" dirty="0"/>
              <a:t>Multimedia applications are often </a:t>
            </a:r>
            <a:r>
              <a:rPr lang="en-US" altLang="en-US" dirty="0">
                <a:solidFill>
                  <a:srgbClr val="C00000"/>
                </a:solidFill>
              </a:rPr>
              <a:t>real time</a:t>
            </a:r>
          </a:p>
          <a:p>
            <a:pPr lvl="1"/>
            <a:r>
              <a:rPr lang="en-US" altLang="en-US" dirty="0"/>
              <a:t>Data delivery time </a:t>
            </a:r>
            <a:r>
              <a:rPr lang="en-US" altLang="en-US" i="1" dirty="0"/>
              <a:t>during transfer</a:t>
            </a:r>
            <a:r>
              <a:rPr lang="en-US" altLang="en-US" dirty="0"/>
              <a:t> matters for user experience</a:t>
            </a:r>
          </a:p>
          <a:p>
            <a:r>
              <a:rPr lang="en-US" altLang="en-US" dirty="0"/>
              <a:t>Video/audio streaming</a:t>
            </a:r>
          </a:p>
          <a:p>
            <a:pPr lvl="1"/>
            <a:r>
              <a:rPr lang="en-US" altLang="en-US" dirty="0"/>
              <a:t>Delay-sensitive</a:t>
            </a:r>
          </a:p>
          <a:p>
            <a:r>
              <a:rPr lang="en-US" altLang="en-US" dirty="0"/>
              <a:t>Real-time audio and video</a:t>
            </a:r>
          </a:p>
          <a:p>
            <a:pPr lvl="1"/>
            <a:r>
              <a:rPr lang="en-US" altLang="en-US" dirty="0"/>
              <a:t>Delays &gt; 400 </a:t>
            </a:r>
            <a:r>
              <a:rPr lang="en-US" altLang="en-US" dirty="0" err="1"/>
              <a:t>ms</a:t>
            </a:r>
            <a:r>
              <a:rPr lang="en-US" altLang="en-US" dirty="0"/>
              <a:t> for audio is a bad user experience</a:t>
            </a:r>
          </a:p>
          <a:p>
            <a:pPr lvl="1"/>
            <a:r>
              <a:rPr lang="en-US" altLang="en-US" dirty="0"/>
              <a:t>Somewhat loss tolerant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7971052-2157-7944-B9B8-D3AAC73FC06D}"/>
              </a:ext>
            </a:extLst>
          </p:cNvPr>
          <p:cNvSpPr txBox="1">
            <a:spLocks/>
          </p:cNvSpPr>
          <p:nvPr/>
        </p:nvSpPr>
        <p:spPr>
          <a:xfrm>
            <a:off x="9980154" y="6512522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3</a:t>
            </a:fld>
            <a:endParaRPr lang="en-US" sz="12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1009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199B-EACE-764F-9388-AAA26C3ED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representation of audio and video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F193BE-EBCF-E749-A566-3BD3F44389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936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2">
            <a:extLst>
              <a:ext uri="{FF2B5EF4-FFF2-40B4-BE49-F238E27FC236}">
                <a16:creationId xmlns:a16="http://schemas.microsoft.com/office/drawing/2014/main" id="{59E54ABB-075B-4978-9F46-0CA4ABEA5F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Digital representation of audio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A8D587-606C-4E0F-9158-C77B2D77A4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766455"/>
            <a:ext cx="10226964" cy="4419600"/>
          </a:xfrm>
        </p:spPr>
        <p:txBody>
          <a:bodyPr>
            <a:normAutofit/>
          </a:bodyPr>
          <a:lstStyle/>
          <a:p>
            <a:pPr marL="0" indent="0">
              <a:defRPr/>
            </a:pPr>
            <a:r>
              <a:rPr lang="en-US" dirty="0"/>
              <a:t> Must convert analog signal to digital representation</a:t>
            </a:r>
          </a:p>
          <a:p>
            <a:pPr>
              <a:buClr>
                <a:schemeClr val="tx1"/>
              </a:buClr>
              <a:defRPr/>
            </a:pPr>
            <a:r>
              <a:rPr lang="en-US" dirty="0"/>
              <a:t>Sample</a:t>
            </a:r>
          </a:p>
          <a:p>
            <a:pPr marL="741363" lvl="1" indent="-342900">
              <a:buClr>
                <a:schemeClr val="tx1"/>
              </a:buClr>
              <a:defRPr/>
            </a:pPr>
            <a:r>
              <a:rPr lang="en-US" dirty="0"/>
              <a:t>How many times (twice the max frequency in the signal)</a:t>
            </a:r>
          </a:p>
          <a:p>
            <a:pPr>
              <a:buClr>
                <a:schemeClr val="tx1"/>
              </a:buClr>
              <a:defRPr/>
            </a:pPr>
            <a:r>
              <a:rPr lang="en-US" dirty="0"/>
              <a:t>Quantize</a:t>
            </a:r>
          </a:p>
          <a:p>
            <a:pPr marL="741363" lvl="1" indent="-342900">
              <a:buClr>
                <a:schemeClr val="tx1"/>
              </a:buClr>
              <a:defRPr/>
            </a:pPr>
            <a:r>
              <a:rPr lang="en-US" dirty="0"/>
              <a:t>How many levels or bits to represent each sample</a:t>
            </a:r>
          </a:p>
          <a:p>
            <a:pPr marL="741363" lvl="1" indent="-342900">
              <a:buClr>
                <a:schemeClr val="tx1"/>
              </a:buClr>
              <a:defRPr/>
            </a:pPr>
            <a:r>
              <a:rPr lang="en-US" dirty="0"/>
              <a:t>More levels </a:t>
            </a:r>
            <a:r>
              <a:rPr lang="en-US" dirty="0">
                <a:sym typeface="Wingdings" panose="05000000000000000000" pitchFamily="2" charset="2"/>
              </a:rPr>
              <a:t> more accuracy</a:t>
            </a:r>
          </a:p>
          <a:p>
            <a:pPr marL="741363" lvl="1" indent="-342900">
              <a:buClr>
                <a:schemeClr val="tx1"/>
              </a:buClr>
              <a:defRPr/>
            </a:pPr>
            <a:r>
              <a:rPr lang="en-US" dirty="0">
                <a:sym typeface="Wingdings" panose="05000000000000000000" pitchFamily="2" charset="2"/>
              </a:rPr>
              <a:t>More levels  more bits to store &amp; more bandwidth to transmit</a:t>
            </a:r>
            <a:endParaRPr lang="en-US" dirty="0"/>
          </a:p>
          <a:p>
            <a:pPr>
              <a:buClr>
                <a:schemeClr val="tx1"/>
              </a:buClr>
              <a:defRPr/>
            </a:pPr>
            <a:r>
              <a:rPr lang="en-US" dirty="0"/>
              <a:t>Compress</a:t>
            </a:r>
          </a:p>
          <a:p>
            <a:pPr marL="741363" lvl="1" indent="-342900">
              <a:buClr>
                <a:schemeClr val="tx1"/>
              </a:buClr>
              <a:defRPr/>
            </a:pPr>
            <a:r>
              <a:rPr lang="en-US" dirty="0"/>
              <a:t>Compact representation of quantized values</a:t>
            </a:r>
          </a:p>
        </p:txBody>
      </p:sp>
      <p:pic>
        <p:nvPicPr>
          <p:cNvPr id="14340" name="Picture 2">
            <a:extLst>
              <a:ext uri="{FF2B5EF4-FFF2-40B4-BE49-F238E27FC236}">
                <a16:creationId xmlns:a16="http://schemas.microsoft.com/office/drawing/2014/main" id="{56208CB4-B2BC-4326-9B73-D386FB3E5F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7593" y="365125"/>
            <a:ext cx="1527079" cy="1145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D3CDA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45022E0-7618-2646-A444-622C408511DA}"/>
              </a:ext>
            </a:extLst>
          </p:cNvPr>
          <p:cNvSpPr txBox="1">
            <a:spLocks/>
          </p:cNvSpPr>
          <p:nvPr/>
        </p:nvSpPr>
        <p:spPr>
          <a:xfrm>
            <a:off x="9980154" y="6512522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5</a:t>
            </a:fld>
            <a:endParaRPr lang="en-US" sz="12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9730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1" y="106363"/>
            <a:ext cx="5637212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Audio representation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692729" y="1447799"/>
            <a:ext cx="5412796" cy="52047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82575" indent="-282575">
              <a:buSzPct val="100000"/>
              <a:buFont typeface="Wingdings" charset="2"/>
              <a:buChar char="§"/>
              <a:defRPr/>
            </a:pPr>
            <a:r>
              <a:rPr lang="en-US" dirty="0">
                <a:latin typeface="Helvetica" pitchFamily="2" charset="0"/>
              </a:rPr>
              <a:t>analog audio signal sampled at constant rate</a:t>
            </a:r>
          </a:p>
          <a:p>
            <a:pPr lvl="1">
              <a:buFont typeface="Arial"/>
              <a:buChar char="•"/>
              <a:defRPr/>
            </a:pPr>
            <a:r>
              <a:rPr lang="en-US" sz="2800" dirty="0">
                <a:latin typeface="Helvetica" pitchFamily="2" charset="0"/>
              </a:rPr>
              <a:t>telephone: 8,000 samples/sec</a:t>
            </a:r>
          </a:p>
          <a:p>
            <a:pPr lvl="1">
              <a:buFont typeface="Arial"/>
              <a:buChar char="•"/>
              <a:defRPr/>
            </a:pPr>
            <a:r>
              <a:rPr lang="en-US" sz="2800" dirty="0">
                <a:latin typeface="Helvetica" pitchFamily="2" charset="0"/>
              </a:rPr>
              <a:t>CD music: 44,100 samples/sec</a:t>
            </a:r>
          </a:p>
          <a:p>
            <a:pPr marL="234950" indent="-234950">
              <a:buSzPct val="100000"/>
              <a:buFont typeface="Wingdings" charset="2"/>
              <a:buChar char="§"/>
              <a:defRPr/>
            </a:pPr>
            <a:r>
              <a:rPr lang="en-US" dirty="0">
                <a:latin typeface="Helvetica" pitchFamily="2" charset="0"/>
              </a:rPr>
              <a:t>each sample quantized, i.e., rounded</a:t>
            </a:r>
          </a:p>
          <a:p>
            <a:pPr lvl="1">
              <a:buFont typeface="Arial"/>
              <a:buChar char="•"/>
              <a:defRPr/>
            </a:pPr>
            <a:r>
              <a:rPr lang="en-US" sz="2800" dirty="0">
                <a:latin typeface="Helvetica" pitchFamily="2" charset="0"/>
              </a:rPr>
              <a:t>e.g., 2</a:t>
            </a:r>
            <a:r>
              <a:rPr lang="en-US" sz="2800" baseline="30000" dirty="0">
                <a:latin typeface="Helvetica" pitchFamily="2" charset="0"/>
              </a:rPr>
              <a:t>8</a:t>
            </a:r>
            <a:r>
              <a:rPr lang="en-US" sz="2800" dirty="0">
                <a:latin typeface="Helvetica" pitchFamily="2" charset="0"/>
              </a:rPr>
              <a:t>=256 possible quantized values</a:t>
            </a:r>
          </a:p>
          <a:p>
            <a:pPr lvl="1">
              <a:buFont typeface="Arial"/>
              <a:buChar char="•"/>
              <a:defRPr/>
            </a:pPr>
            <a:r>
              <a:rPr lang="en-US" sz="2800" dirty="0">
                <a:latin typeface="Helvetica" pitchFamily="2" charset="0"/>
              </a:rPr>
              <a:t>each quantized value represented by bits, e.g., 8 bits for 256 values</a:t>
            </a:r>
          </a:p>
        </p:txBody>
      </p:sp>
      <p:cxnSp>
        <p:nvCxnSpPr>
          <p:cNvPr id="20486" name="Straight Connector 7"/>
          <p:cNvCxnSpPr>
            <a:cxnSpLocks noChangeShapeType="1"/>
          </p:cNvCxnSpPr>
          <p:nvPr/>
        </p:nvCxnSpPr>
        <p:spPr bwMode="auto">
          <a:xfrm>
            <a:off x="6594475" y="2201864"/>
            <a:ext cx="0" cy="2212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Rectangle 10"/>
          <p:cNvSpPr/>
          <p:nvPr/>
        </p:nvSpPr>
        <p:spPr>
          <a:xfrm>
            <a:off x="6592889" y="3343275"/>
            <a:ext cx="155575" cy="1055688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750051" y="3225800"/>
            <a:ext cx="157163" cy="1174750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907214" y="3063876"/>
            <a:ext cx="155575" cy="1330325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064376" y="2928938"/>
            <a:ext cx="155575" cy="1466850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224714" y="2913063"/>
            <a:ext cx="155575" cy="1492250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381876" y="3063876"/>
            <a:ext cx="155575" cy="1343025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537451" y="3198814"/>
            <a:ext cx="157163" cy="1203325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696201" y="3268663"/>
            <a:ext cx="155575" cy="1135062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853364" y="3284538"/>
            <a:ext cx="155575" cy="1109662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012114" y="3165476"/>
            <a:ext cx="155575" cy="1230313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167689" y="2944814"/>
            <a:ext cx="155575" cy="1450975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324851" y="2681289"/>
            <a:ext cx="155575" cy="1711325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485189" y="2794000"/>
            <a:ext cx="155575" cy="1601788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642351" y="3063875"/>
            <a:ext cx="155575" cy="1333500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797926" y="3327401"/>
            <a:ext cx="157163" cy="1065213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956676" y="3467100"/>
            <a:ext cx="155575" cy="927100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cxnSp>
        <p:nvCxnSpPr>
          <p:cNvPr id="20503" name="Straight Connector 26"/>
          <p:cNvCxnSpPr>
            <a:cxnSpLocks noChangeShapeType="1"/>
          </p:cNvCxnSpPr>
          <p:nvPr/>
        </p:nvCxnSpPr>
        <p:spPr bwMode="auto">
          <a:xfrm>
            <a:off x="6594476" y="4400550"/>
            <a:ext cx="3281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504" name="TextBox 27"/>
          <p:cNvSpPr txBox="1">
            <a:spLocks noChangeArrowheads="1"/>
          </p:cNvSpPr>
          <p:nvPr/>
        </p:nvSpPr>
        <p:spPr bwMode="auto">
          <a:xfrm>
            <a:off x="9417050" y="4398964"/>
            <a:ext cx="4762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200" i="0" dirty="0">
                <a:latin typeface="Helvetica" pitchFamily="2" charset="0"/>
                <a:cs typeface="Arial" charset="0"/>
              </a:rPr>
              <a:t>time</a:t>
            </a:r>
          </a:p>
        </p:txBody>
      </p:sp>
      <p:sp>
        <p:nvSpPr>
          <p:cNvPr id="20505" name="TextBox 28"/>
          <p:cNvSpPr txBox="1">
            <a:spLocks noChangeArrowheads="1"/>
          </p:cNvSpPr>
          <p:nvPr/>
        </p:nvSpPr>
        <p:spPr bwMode="auto">
          <a:xfrm rot="-5400000">
            <a:off x="5532438" y="3198813"/>
            <a:ext cx="1716088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200" i="0" dirty="0">
                <a:latin typeface="Helvetica" pitchFamily="2" charset="0"/>
                <a:cs typeface="Arial" charset="0"/>
              </a:rPr>
              <a:t>audio signal amplitude</a:t>
            </a:r>
          </a:p>
        </p:txBody>
      </p:sp>
      <p:sp>
        <p:nvSpPr>
          <p:cNvPr id="20506" name="TextBox 29"/>
          <p:cNvSpPr txBox="1">
            <a:spLocks noChangeArrowheads="1"/>
          </p:cNvSpPr>
          <p:nvPr/>
        </p:nvSpPr>
        <p:spPr bwMode="auto">
          <a:xfrm>
            <a:off x="9285288" y="2909888"/>
            <a:ext cx="6461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200" i="0" dirty="0">
                <a:solidFill>
                  <a:srgbClr val="0000FF"/>
                </a:solidFill>
                <a:latin typeface="Helvetica" pitchFamily="2" charset="0"/>
                <a:cs typeface="Arial" charset="0"/>
              </a:rPr>
              <a:t>analog</a:t>
            </a:r>
          </a:p>
          <a:p>
            <a:r>
              <a:rPr lang="en-US" sz="1200" i="0" dirty="0">
                <a:solidFill>
                  <a:srgbClr val="0000FF"/>
                </a:solidFill>
                <a:latin typeface="Helvetica" pitchFamily="2" charset="0"/>
                <a:cs typeface="Arial" charset="0"/>
              </a:rPr>
              <a:t>signal</a:t>
            </a:r>
          </a:p>
        </p:txBody>
      </p:sp>
      <p:sp>
        <p:nvSpPr>
          <p:cNvPr id="20507" name="Freeform 30"/>
          <p:cNvSpPr>
            <a:spLocks/>
          </p:cNvSpPr>
          <p:nvPr/>
        </p:nvSpPr>
        <p:spPr bwMode="auto">
          <a:xfrm>
            <a:off x="6596064" y="2589213"/>
            <a:ext cx="3228975" cy="1174750"/>
          </a:xfrm>
          <a:custGeom>
            <a:avLst/>
            <a:gdLst>
              <a:gd name="T0" fmla="*/ 0 w 3230339"/>
              <a:gd name="T1" fmla="*/ 745990 h 1173968"/>
              <a:gd name="T2" fmla="*/ 635024 w 3230339"/>
              <a:gd name="T3" fmla="*/ 248983 h 1173968"/>
              <a:gd name="T4" fmla="*/ 1283852 w 3230339"/>
              <a:gd name="T5" fmla="*/ 676961 h 1173968"/>
              <a:gd name="T6" fmla="*/ 1877462 w 3230339"/>
              <a:gd name="T7" fmla="*/ 480 h 1173968"/>
              <a:gd name="T8" fmla="*/ 2415852 w 3230339"/>
              <a:gd name="T9" fmla="*/ 801213 h 1173968"/>
              <a:gd name="T10" fmla="*/ 3230339 w 3230339"/>
              <a:gd name="T11" fmla="*/ 1173968 h 117396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230339" h="1173968">
                <a:moveTo>
                  <a:pt x="0" y="745990"/>
                </a:moveTo>
                <a:cubicBezTo>
                  <a:pt x="39114" y="794310"/>
                  <a:pt x="421049" y="260488"/>
                  <a:pt x="635024" y="248983"/>
                </a:cubicBezTo>
                <a:cubicBezTo>
                  <a:pt x="848999" y="237478"/>
                  <a:pt x="1076779" y="718378"/>
                  <a:pt x="1283852" y="676961"/>
                </a:cubicBezTo>
                <a:cubicBezTo>
                  <a:pt x="1490925" y="635544"/>
                  <a:pt x="1688795" y="-20229"/>
                  <a:pt x="1877462" y="480"/>
                </a:cubicBezTo>
                <a:cubicBezTo>
                  <a:pt x="2066129" y="21189"/>
                  <a:pt x="2190373" y="605632"/>
                  <a:pt x="2415852" y="801213"/>
                </a:cubicBezTo>
                <a:cubicBezTo>
                  <a:pt x="2641331" y="996794"/>
                  <a:pt x="2948489" y="1077328"/>
                  <a:pt x="3230339" y="1173968"/>
                </a:cubicBezTo>
              </a:path>
            </a:pathLst>
          </a:custGeom>
          <a:noFill/>
          <a:ln w="222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 dirty="0">
              <a:latin typeface="Helvetica" pitchFamily="2" charset="0"/>
            </a:endParaRPr>
          </a:p>
        </p:txBody>
      </p:sp>
      <p:cxnSp>
        <p:nvCxnSpPr>
          <p:cNvPr id="20508" name="Straight Connector 31"/>
          <p:cNvCxnSpPr>
            <a:cxnSpLocks noChangeShapeType="1"/>
          </p:cNvCxnSpPr>
          <p:nvPr/>
        </p:nvCxnSpPr>
        <p:spPr bwMode="auto">
          <a:xfrm flipH="1">
            <a:off x="9472613" y="3297239"/>
            <a:ext cx="176212" cy="29527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3" name="Group 32"/>
          <p:cNvGrpSpPr>
            <a:grpSpLocks/>
          </p:cNvGrpSpPr>
          <p:nvPr/>
        </p:nvGrpSpPr>
        <p:grpSpPr bwMode="auto">
          <a:xfrm>
            <a:off x="8474075" y="2070100"/>
            <a:ext cx="1644650" cy="723900"/>
            <a:chOff x="7074194" y="1793646"/>
            <a:chExt cx="1645251" cy="724141"/>
          </a:xfrm>
        </p:grpSpPr>
        <p:cxnSp>
          <p:nvCxnSpPr>
            <p:cNvPr id="20518" name="Straight Connector 33"/>
            <p:cNvCxnSpPr>
              <a:cxnSpLocks noChangeShapeType="1"/>
            </p:cNvCxnSpPr>
            <p:nvPr/>
          </p:nvCxnSpPr>
          <p:spPr bwMode="auto">
            <a:xfrm>
              <a:off x="7074194" y="2510361"/>
              <a:ext cx="185676" cy="7426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519" name="TextBox 34"/>
            <p:cNvSpPr txBox="1">
              <a:spLocks noChangeArrowheads="1"/>
            </p:cNvSpPr>
            <p:nvPr/>
          </p:nvSpPr>
          <p:spPr bwMode="auto">
            <a:xfrm>
              <a:off x="7550903" y="1793646"/>
              <a:ext cx="1168542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200" i="0" dirty="0">
                  <a:solidFill>
                    <a:srgbClr val="800000"/>
                  </a:solidFill>
                  <a:latin typeface="Helvetica" pitchFamily="2" charset="0"/>
                  <a:cs typeface="Arial" charset="0"/>
                </a:rPr>
                <a:t>quantized value of</a:t>
              </a:r>
            </a:p>
            <a:p>
              <a:r>
                <a:rPr lang="en-US" sz="1200" i="0" dirty="0">
                  <a:solidFill>
                    <a:srgbClr val="800000"/>
                  </a:solidFill>
                  <a:latin typeface="Helvetica" pitchFamily="2" charset="0"/>
                  <a:cs typeface="Arial" charset="0"/>
                </a:rPr>
                <a:t>analog value</a:t>
              </a:r>
            </a:p>
          </p:txBody>
        </p:sp>
        <p:cxnSp>
          <p:nvCxnSpPr>
            <p:cNvPr id="20520" name="Straight Connector 35"/>
            <p:cNvCxnSpPr>
              <a:cxnSpLocks noChangeShapeType="1"/>
            </p:cNvCxnSpPr>
            <p:nvPr/>
          </p:nvCxnSpPr>
          <p:spPr bwMode="auto">
            <a:xfrm flipH="1">
              <a:off x="7189314" y="1942186"/>
              <a:ext cx="427051" cy="542179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7" name="Group 36"/>
          <p:cNvGrpSpPr>
            <a:grpSpLocks/>
          </p:cNvGrpSpPr>
          <p:nvPr/>
        </p:nvGrpSpPr>
        <p:grpSpPr bwMode="auto">
          <a:xfrm>
            <a:off x="7073900" y="2008188"/>
            <a:ext cx="1443038" cy="785812"/>
            <a:chOff x="5673505" y="1732173"/>
            <a:chExt cx="1442931" cy="785213"/>
          </a:xfrm>
        </p:grpSpPr>
        <p:sp>
          <p:nvSpPr>
            <p:cNvPr id="20515" name="TextBox 37"/>
            <p:cNvSpPr txBox="1">
              <a:spLocks noChangeArrowheads="1"/>
            </p:cNvSpPr>
            <p:nvPr/>
          </p:nvSpPr>
          <p:spPr bwMode="auto">
            <a:xfrm>
              <a:off x="5673505" y="1732173"/>
              <a:ext cx="110511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200" i="0" dirty="0">
                  <a:solidFill>
                    <a:srgbClr val="FF0000"/>
                  </a:solidFill>
                  <a:latin typeface="Helvetica" pitchFamily="2" charset="0"/>
                  <a:cs typeface="Arial" charset="0"/>
                </a:rPr>
                <a:t>quantization error</a:t>
              </a:r>
            </a:p>
          </p:txBody>
        </p:sp>
        <p:cxnSp>
          <p:nvCxnSpPr>
            <p:cNvPr id="20516" name="Straight Connector 38"/>
            <p:cNvCxnSpPr>
              <a:cxnSpLocks noChangeShapeType="1"/>
            </p:cNvCxnSpPr>
            <p:nvPr/>
          </p:nvCxnSpPr>
          <p:spPr bwMode="auto">
            <a:xfrm>
              <a:off x="7112679" y="2314493"/>
              <a:ext cx="3757" cy="202893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med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517" name="Straight Connector 39"/>
            <p:cNvCxnSpPr>
              <a:cxnSpLocks noChangeShapeType="1"/>
              <a:stCxn id="20515" idx="3"/>
            </p:cNvCxnSpPr>
            <p:nvPr/>
          </p:nvCxnSpPr>
          <p:spPr bwMode="auto">
            <a:xfrm>
              <a:off x="6778619" y="1963006"/>
              <a:ext cx="292728" cy="39281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1" name="Group 40"/>
          <p:cNvGrpSpPr>
            <a:grpSpLocks/>
          </p:cNvGrpSpPr>
          <p:nvPr/>
        </p:nvGrpSpPr>
        <p:grpSpPr bwMode="auto">
          <a:xfrm>
            <a:off x="6580188" y="4114801"/>
            <a:ext cx="2582862" cy="1135063"/>
            <a:chOff x="5180292" y="3838340"/>
            <a:chExt cx="2583010" cy="1135938"/>
          </a:xfrm>
        </p:grpSpPr>
        <p:cxnSp>
          <p:nvCxnSpPr>
            <p:cNvPr id="20512" name="Straight Arrow Connector 41"/>
            <p:cNvCxnSpPr>
              <a:cxnSpLocks noChangeShapeType="1"/>
            </p:cNvCxnSpPr>
            <p:nvPr/>
          </p:nvCxnSpPr>
          <p:spPr bwMode="auto">
            <a:xfrm flipV="1">
              <a:off x="5180292" y="3838340"/>
              <a:ext cx="2583010" cy="14269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 type="arrow" w="med" len="med"/>
              <a:tailEnd type="arrow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513" name="TextBox 42"/>
            <p:cNvSpPr txBox="1">
              <a:spLocks noChangeArrowheads="1"/>
            </p:cNvSpPr>
            <p:nvPr/>
          </p:nvSpPr>
          <p:spPr bwMode="auto">
            <a:xfrm>
              <a:off x="5639878" y="4512613"/>
              <a:ext cx="170957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200" i="0" dirty="0">
                  <a:solidFill>
                    <a:srgbClr val="006633"/>
                  </a:solidFill>
                  <a:latin typeface="Helvetica" pitchFamily="2" charset="0"/>
                  <a:cs typeface="Arial" charset="0"/>
                </a:rPr>
                <a:t>sampling rate</a:t>
              </a:r>
            </a:p>
            <a:p>
              <a:r>
                <a:rPr lang="en-US" sz="1200" i="0" dirty="0">
                  <a:solidFill>
                    <a:srgbClr val="006633"/>
                  </a:solidFill>
                  <a:latin typeface="Helvetica" pitchFamily="2" charset="0"/>
                  <a:cs typeface="Arial" charset="0"/>
                </a:rPr>
                <a:t>(</a:t>
              </a:r>
              <a:r>
                <a:rPr lang="en-US" sz="1200" dirty="0">
                  <a:solidFill>
                    <a:srgbClr val="006633"/>
                  </a:solidFill>
                  <a:latin typeface="Helvetica" pitchFamily="2" charset="0"/>
                  <a:cs typeface="Arial" charset="0"/>
                </a:rPr>
                <a:t>N </a:t>
              </a:r>
              <a:r>
                <a:rPr lang="en-US" sz="1200" i="0" dirty="0">
                  <a:solidFill>
                    <a:srgbClr val="006633"/>
                  </a:solidFill>
                  <a:latin typeface="Helvetica" pitchFamily="2" charset="0"/>
                  <a:cs typeface="Arial" charset="0"/>
                </a:rPr>
                <a:t>sample/sec)</a:t>
              </a:r>
            </a:p>
          </p:txBody>
        </p:sp>
        <p:cxnSp>
          <p:nvCxnSpPr>
            <p:cNvPr id="20514" name="Straight Connector 43"/>
            <p:cNvCxnSpPr>
              <a:cxnSpLocks noChangeShapeType="1"/>
            </p:cNvCxnSpPr>
            <p:nvPr/>
          </p:nvCxnSpPr>
          <p:spPr bwMode="auto">
            <a:xfrm flipV="1">
              <a:off x="6650182" y="3881146"/>
              <a:ext cx="214061" cy="713447"/>
            </a:xfrm>
            <a:prstGeom prst="line">
              <a:avLst/>
            </a:prstGeom>
            <a:noFill/>
            <a:ln w="9525">
              <a:solidFill>
                <a:srgbClr val="006633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4" y="6512522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6</a:t>
            </a:fld>
            <a:endParaRPr lang="en-US" sz="12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0479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1" y="106363"/>
            <a:ext cx="5488555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Audio representation</a:t>
            </a:r>
          </a:p>
        </p:txBody>
      </p:sp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649850" y="1274016"/>
            <a:ext cx="6437693" cy="4635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82575" indent="-282575">
              <a:buSzPct val="100000"/>
              <a:buFont typeface="Wingdings" charset="2"/>
              <a:buChar char="§"/>
              <a:defRPr/>
            </a:pPr>
            <a:r>
              <a:rPr lang="en-US" dirty="0">
                <a:latin typeface="Helvetica" pitchFamily="2" charset="0"/>
              </a:rPr>
              <a:t>example: 8,000 samples/sec, 256 quantized values</a:t>
            </a:r>
          </a:p>
          <a:p>
            <a:pPr marL="282575" indent="-282575">
              <a:buSzPct val="100000"/>
              <a:buFont typeface="Wingdings" charset="2"/>
              <a:buChar char="§"/>
              <a:defRPr/>
            </a:pPr>
            <a:r>
              <a:rPr lang="en-US" dirty="0">
                <a:latin typeface="Helvetica" pitchFamily="2" charset="0"/>
              </a:rPr>
              <a:t>Bandwidth needed: 64,000 bps</a:t>
            </a:r>
          </a:p>
          <a:p>
            <a:pPr marL="282575" indent="-282575">
              <a:buSzPct val="100000"/>
              <a:buFont typeface="Wingdings" charset="2"/>
              <a:buChar char="§"/>
              <a:defRPr/>
            </a:pPr>
            <a:endParaRPr lang="en-US" dirty="0">
              <a:latin typeface="Helvetica" pitchFamily="2" charset="0"/>
            </a:endParaRPr>
          </a:p>
          <a:p>
            <a:pPr marL="282575" indent="-282575">
              <a:buSzPct val="100000"/>
              <a:buFont typeface="Wingdings" charset="2"/>
              <a:buChar char="§"/>
              <a:defRPr/>
            </a:pPr>
            <a:r>
              <a:rPr lang="en-US" dirty="0">
                <a:latin typeface="Helvetica" pitchFamily="2" charset="0"/>
              </a:rPr>
              <a:t>receiver converts bits back to   analog signal:</a:t>
            </a:r>
          </a:p>
          <a:p>
            <a:pPr marL="682625" lvl="1" indent="-225425">
              <a:buFont typeface="Arial"/>
              <a:buChar char="•"/>
              <a:defRPr/>
            </a:pPr>
            <a:r>
              <a:rPr lang="en-US" sz="2800" dirty="0">
                <a:latin typeface="Helvetica" pitchFamily="2" charset="0"/>
              </a:rPr>
              <a:t>some quality reduction</a:t>
            </a:r>
          </a:p>
          <a:p>
            <a:pPr>
              <a:buFont typeface="Wingdings" charset="0"/>
              <a:buNone/>
              <a:defRPr/>
            </a:pPr>
            <a:endParaRPr lang="en-US" u="sng" dirty="0">
              <a:solidFill>
                <a:srgbClr val="FF0000"/>
              </a:solidFill>
              <a:latin typeface="Helvetica" pitchFamily="2" charset="0"/>
            </a:endParaRPr>
          </a:p>
          <a:p>
            <a:pPr>
              <a:buFont typeface="Wingdings" charset="0"/>
              <a:buNone/>
              <a:defRPr/>
            </a:pPr>
            <a:r>
              <a:rPr lang="en-US" sz="3200" dirty="0">
                <a:solidFill>
                  <a:srgbClr val="CC0000"/>
                </a:solidFill>
                <a:latin typeface="Helvetica" pitchFamily="2" charset="0"/>
              </a:rPr>
              <a:t>Example rates</a:t>
            </a:r>
          </a:p>
          <a:p>
            <a:pPr>
              <a:buSzPct val="100000"/>
              <a:buFont typeface="Wingdings" charset="2"/>
              <a:buChar char="§"/>
              <a:defRPr/>
            </a:pPr>
            <a:r>
              <a:rPr lang="en-US" dirty="0">
                <a:latin typeface="Helvetica" pitchFamily="2" charset="0"/>
              </a:rPr>
              <a:t>CD: 1.411 Mbps</a:t>
            </a:r>
          </a:p>
          <a:p>
            <a:pPr>
              <a:buSzPct val="100000"/>
              <a:buFont typeface="Wingdings" charset="2"/>
              <a:buChar char="§"/>
              <a:defRPr/>
            </a:pPr>
            <a:r>
              <a:rPr lang="en-US" dirty="0">
                <a:latin typeface="Helvetica" pitchFamily="2" charset="0"/>
              </a:rPr>
              <a:t>MP3: 96, 128, 160 Kbps</a:t>
            </a:r>
          </a:p>
          <a:p>
            <a:pPr>
              <a:buSzPct val="100000"/>
              <a:buFont typeface="Wingdings" charset="2"/>
              <a:buChar char="§"/>
              <a:defRPr/>
            </a:pPr>
            <a:r>
              <a:rPr lang="en-US" dirty="0">
                <a:latin typeface="Helvetica" pitchFamily="2" charset="0"/>
              </a:rPr>
              <a:t>Internet telephony: 5.3 Kbps and up</a:t>
            </a:r>
          </a:p>
        </p:txBody>
      </p:sp>
      <p:grpSp>
        <p:nvGrpSpPr>
          <p:cNvPr id="22534" name="Group 1"/>
          <p:cNvGrpSpPr>
            <a:grpSpLocks/>
          </p:cNvGrpSpPr>
          <p:nvPr/>
        </p:nvGrpSpPr>
        <p:grpSpPr bwMode="auto">
          <a:xfrm>
            <a:off x="6251575" y="2008189"/>
            <a:ext cx="3867150" cy="3241675"/>
            <a:chOff x="4728279" y="2008293"/>
            <a:chExt cx="3866921" cy="3242105"/>
          </a:xfrm>
        </p:grpSpPr>
        <p:cxnSp>
          <p:nvCxnSpPr>
            <p:cNvPr id="22535" name="Straight Connector 7"/>
            <p:cNvCxnSpPr>
              <a:cxnSpLocks noChangeShapeType="1"/>
            </p:cNvCxnSpPr>
            <p:nvPr/>
          </p:nvCxnSpPr>
          <p:spPr bwMode="auto">
            <a:xfrm>
              <a:off x="5070318" y="2202424"/>
              <a:ext cx="0" cy="22116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" name="Rectangle 10"/>
            <p:cNvSpPr/>
            <p:nvPr/>
          </p:nvSpPr>
          <p:spPr>
            <a:xfrm>
              <a:off x="5067984" y="3343557"/>
              <a:ext cx="157154" cy="1054240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226724" y="3224479"/>
              <a:ext cx="155566" cy="1174906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382290" y="3064120"/>
              <a:ext cx="155566" cy="1330501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539444" y="2929165"/>
              <a:ext cx="157153" cy="1467045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699771" y="2913288"/>
              <a:ext cx="155566" cy="1492448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856925" y="3064120"/>
              <a:ext cx="157153" cy="1343203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014078" y="3197488"/>
              <a:ext cx="155566" cy="1205073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171232" y="3268935"/>
              <a:ext cx="157153" cy="1135213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329972" y="3284812"/>
              <a:ext cx="155566" cy="1109809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487125" y="3165734"/>
              <a:ext cx="155566" cy="1230476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642691" y="2945042"/>
              <a:ext cx="157154" cy="1451167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801431" y="2681482"/>
              <a:ext cx="155566" cy="1711552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960172" y="2794209"/>
              <a:ext cx="157154" cy="1602000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118912" y="3064120"/>
              <a:ext cx="155566" cy="1333677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274478" y="3327680"/>
              <a:ext cx="155566" cy="1065354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433219" y="3467399"/>
              <a:ext cx="155566" cy="927223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cxnSp>
          <p:nvCxnSpPr>
            <p:cNvPr id="22552" name="Straight Connector 26"/>
            <p:cNvCxnSpPr>
              <a:cxnSpLocks noChangeShapeType="1"/>
            </p:cNvCxnSpPr>
            <p:nvPr/>
          </p:nvCxnSpPr>
          <p:spPr bwMode="auto">
            <a:xfrm>
              <a:off x="5070318" y="4399838"/>
              <a:ext cx="32822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553" name="TextBox 27"/>
            <p:cNvSpPr txBox="1">
              <a:spLocks noChangeArrowheads="1"/>
            </p:cNvSpPr>
            <p:nvPr/>
          </p:nvSpPr>
          <p:spPr bwMode="auto">
            <a:xfrm>
              <a:off x="7893739" y="4398320"/>
              <a:ext cx="47538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200" i="0" dirty="0">
                  <a:latin typeface="Helvetica" pitchFamily="2" charset="0"/>
                  <a:cs typeface="Arial" charset="0"/>
                </a:rPr>
                <a:t>time</a:t>
              </a:r>
            </a:p>
          </p:txBody>
        </p:sp>
        <p:sp>
          <p:nvSpPr>
            <p:cNvPr id="22554" name="TextBox 28"/>
            <p:cNvSpPr txBox="1">
              <a:spLocks noChangeArrowheads="1"/>
            </p:cNvSpPr>
            <p:nvPr/>
          </p:nvSpPr>
          <p:spPr bwMode="auto">
            <a:xfrm rot="-5400000">
              <a:off x="4008761" y="3199973"/>
              <a:ext cx="171603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200" i="0" dirty="0">
                  <a:latin typeface="Helvetica" pitchFamily="2" charset="0"/>
                  <a:cs typeface="Arial" charset="0"/>
                </a:rPr>
                <a:t>audio signal amplitude</a:t>
              </a:r>
            </a:p>
          </p:txBody>
        </p:sp>
        <p:sp>
          <p:nvSpPr>
            <p:cNvPr id="22555" name="TextBox 29"/>
            <p:cNvSpPr txBox="1">
              <a:spLocks noChangeArrowheads="1"/>
            </p:cNvSpPr>
            <p:nvPr/>
          </p:nvSpPr>
          <p:spPr bwMode="auto">
            <a:xfrm>
              <a:off x="7760723" y="2909794"/>
              <a:ext cx="64678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200" i="0" dirty="0">
                  <a:solidFill>
                    <a:srgbClr val="0000FF"/>
                  </a:solidFill>
                  <a:latin typeface="Helvetica" pitchFamily="2" charset="0"/>
                  <a:cs typeface="Arial" charset="0"/>
                </a:rPr>
                <a:t>analog</a:t>
              </a:r>
            </a:p>
            <a:p>
              <a:r>
                <a:rPr lang="en-US" sz="1200" i="0" dirty="0">
                  <a:solidFill>
                    <a:srgbClr val="0000FF"/>
                  </a:solidFill>
                  <a:latin typeface="Helvetica" pitchFamily="2" charset="0"/>
                  <a:cs typeface="Arial" charset="0"/>
                </a:rPr>
                <a:t>signal</a:t>
              </a:r>
            </a:p>
          </p:txBody>
        </p:sp>
        <p:sp>
          <p:nvSpPr>
            <p:cNvPr id="22556" name="Freeform 30"/>
            <p:cNvSpPr>
              <a:spLocks/>
            </p:cNvSpPr>
            <p:nvPr/>
          </p:nvSpPr>
          <p:spPr bwMode="auto">
            <a:xfrm>
              <a:off x="5071366" y="2589612"/>
              <a:ext cx="3230339" cy="1173968"/>
            </a:xfrm>
            <a:custGeom>
              <a:avLst/>
              <a:gdLst>
                <a:gd name="T0" fmla="*/ 0 w 3230339"/>
                <a:gd name="T1" fmla="*/ 745990 h 1173968"/>
                <a:gd name="T2" fmla="*/ 635024 w 3230339"/>
                <a:gd name="T3" fmla="*/ 248983 h 1173968"/>
                <a:gd name="T4" fmla="*/ 1283852 w 3230339"/>
                <a:gd name="T5" fmla="*/ 676961 h 1173968"/>
                <a:gd name="T6" fmla="*/ 1877462 w 3230339"/>
                <a:gd name="T7" fmla="*/ 480 h 1173968"/>
                <a:gd name="T8" fmla="*/ 2415852 w 3230339"/>
                <a:gd name="T9" fmla="*/ 801213 h 1173968"/>
                <a:gd name="T10" fmla="*/ 3230339 w 3230339"/>
                <a:gd name="T11" fmla="*/ 1173968 h 117396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30339" h="1173968">
                  <a:moveTo>
                    <a:pt x="0" y="745990"/>
                  </a:moveTo>
                  <a:cubicBezTo>
                    <a:pt x="39114" y="794310"/>
                    <a:pt x="421049" y="260488"/>
                    <a:pt x="635024" y="248983"/>
                  </a:cubicBezTo>
                  <a:cubicBezTo>
                    <a:pt x="848999" y="237478"/>
                    <a:pt x="1076779" y="718378"/>
                    <a:pt x="1283852" y="676961"/>
                  </a:cubicBezTo>
                  <a:cubicBezTo>
                    <a:pt x="1490925" y="635544"/>
                    <a:pt x="1688795" y="-20229"/>
                    <a:pt x="1877462" y="480"/>
                  </a:cubicBezTo>
                  <a:cubicBezTo>
                    <a:pt x="2066129" y="21189"/>
                    <a:pt x="2190373" y="605632"/>
                    <a:pt x="2415852" y="801213"/>
                  </a:cubicBezTo>
                  <a:cubicBezTo>
                    <a:pt x="2641331" y="996794"/>
                    <a:pt x="2948489" y="1077328"/>
                    <a:pt x="3230339" y="1173968"/>
                  </a:cubicBezTo>
                </a:path>
              </a:pathLst>
            </a:custGeom>
            <a:noFill/>
            <a:ln w="222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 dirty="0">
                <a:latin typeface="Helvetica" pitchFamily="2" charset="0"/>
              </a:endParaRPr>
            </a:p>
          </p:txBody>
        </p:sp>
        <p:cxnSp>
          <p:nvCxnSpPr>
            <p:cNvPr id="22557" name="Straight Connector 31"/>
            <p:cNvCxnSpPr>
              <a:cxnSpLocks noChangeShapeType="1"/>
            </p:cNvCxnSpPr>
            <p:nvPr/>
          </p:nvCxnSpPr>
          <p:spPr bwMode="auto">
            <a:xfrm flipH="1">
              <a:off x="7948878" y="3297188"/>
              <a:ext cx="176086" cy="295134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22558" name="Group 32"/>
            <p:cNvGrpSpPr>
              <a:grpSpLocks/>
            </p:cNvGrpSpPr>
            <p:nvPr/>
          </p:nvGrpSpPr>
          <p:grpSpPr bwMode="auto">
            <a:xfrm>
              <a:off x="6949949" y="2069766"/>
              <a:ext cx="1645251" cy="724141"/>
              <a:chOff x="7074194" y="1793646"/>
              <a:chExt cx="1645251" cy="724141"/>
            </a:xfrm>
          </p:grpSpPr>
          <p:cxnSp>
            <p:nvCxnSpPr>
              <p:cNvPr id="22567" name="Straight Connector 33"/>
              <p:cNvCxnSpPr>
                <a:cxnSpLocks noChangeShapeType="1"/>
              </p:cNvCxnSpPr>
              <p:nvPr/>
            </p:nvCxnSpPr>
            <p:spPr bwMode="auto">
              <a:xfrm>
                <a:off x="7074194" y="2510361"/>
                <a:ext cx="185676" cy="7426"/>
              </a:xfrm>
              <a:prstGeom prst="line">
                <a:avLst/>
              </a:prstGeom>
              <a:noFill/>
              <a:ln w="38100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2568" name="TextBox 34"/>
              <p:cNvSpPr txBox="1">
                <a:spLocks noChangeArrowheads="1"/>
              </p:cNvSpPr>
              <p:nvPr/>
            </p:nvSpPr>
            <p:spPr bwMode="auto">
              <a:xfrm>
                <a:off x="7550903" y="1793646"/>
                <a:ext cx="1168542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200" i="0" dirty="0">
                    <a:solidFill>
                      <a:srgbClr val="800000"/>
                    </a:solidFill>
                    <a:latin typeface="Helvetica" pitchFamily="2" charset="0"/>
                    <a:cs typeface="Arial" charset="0"/>
                  </a:rPr>
                  <a:t>quantized value of</a:t>
                </a:r>
              </a:p>
              <a:p>
                <a:r>
                  <a:rPr lang="en-US" sz="1200" i="0" dirty="0">
                    <a:solidFill>
                      <a:srgbClr val="800000"/>
                    </a:solidFill>
                    <a:latin typeface="Helvetica" pitchFamily="2" charset="0"/>
                    <a:cs typeface="Arial" charset="0"/>
                  </a:rPr>
                  <a:t>analog value</a:t>
                </a:r>
              </a:p>
            </p:txBody>
          </p:sp>
          <p:cxnSp>
            <p:nvCxnSpPr>
              <p:cNvPr id="22569" name="Straight Connector 35"/>
              <p:cNvCxnSpPr>
                <a:cxnSpLocks noChangeShapeType="1"/>
              </p:cNvCxnSpPr>
              <p:nvPr/>
            </p:nvCxnSpPr>
            <p:spPr bwMode="auto">
              <a:xfrm flipH="1">
                <a:off x="7189314" y="1942186"/>
                <a:ext cx="427051" cy="542179"/>
              </a:xfrm>
              <a:prstGeom prst="line">
                <a:avLst/>
              </a:prstGeom>
              <a:noFill/>
              <a:ln w="952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22559" name="Group 36"/>
            <p:cNvGrpSpPr>
              <a:grpSpLocks/>
            </p:cNvGrpSpPr>
            <p:nvPr/>
          </p:nvGrpSpPr>
          <p:grpSpPr bwMode="auto">
            <a:xfrm>
              <a:off x="5549260" y="2008293"/>
              <a:ext cx="1442931" cy="785213"/>
              <a:chOff x="5673505" y="1732173"/>
              <a:chExt cx="1442931" cy="785213"/>
            </a:xfrm>
          </p:grpSpPr>
          <p:sp>
            <p:nvSpPr>
              <p:cNvPr id="22564" name="TextBox 37"/>
              <p:cNvSpPr txBox="1">
                <a:spLocks noChangeArrowheads="1"/>
              </p:cNvSpPr>
              <p:nvPr/>
            </p:nvSpPr>
            <p:spPr bwMode="auto">
              <a:xfrm>
                <a:off x="5673505" y="1732173"/>
                <a:ext cx="110511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r"/>
                <a:r>
                  <a:rPr lang="en-US" sz="1200" i="0" dirty="0">
                    <a:solidFill>
                      <a:srgbClr val="FF0000"/>
                    </a:solidFill>
                    <a:latin typeface="Helvetica" pitchFamily="2" charset="0"/>
                    <a:cs typeface="Arial" charset="0"/>
                  </a:rPr>
                  <a:t>quantization error</a:t>
                </a:r>
              </a:p>
            </p:txBody>
          </p:sp>
          <p:cxnSp>
            <p:nvCxnSpPr>
              <p:cNvPr id="22565" name="Straight Connector 38"/>
              <p:cNvCxnSpPr>
                <a:cxnSpLocks noChangeShapeType="1"/>
              </p:cNvCxnSpPr>
              <p:nvPr/>
            </p:nvCxnSpPr>
            <p:spPr bwMode="auto">
              <a:xfrm>
                <a:off x="7112679" y="2314493"/>
                <a:ext cx="3757" cy="202893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 type="none" w="sm" len="med"/>
                <a:tailEnd type="none" w="sm" len="sm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2566" name="Straight Connector 39"/>
              <p:cNvCxnSpPr>
                <a:cxnSpLocks noChangeShapeType="1"/>
                <a:stCxn id="22564" idx="3"/>
              </p:cNvCxnSpPr>
              <p:nvPr/>
            </p:nvCxnSpPr>
            <p:spPr bwMode="auto">
              <a:xfrm>
                <a:off x="6778619" y="1963006"/>
                <a:ext cx="292728" cy="392816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22560" name="Group 40"/>
            <p:cNvGrpSpPr>
              <a:grpSpLocks/>
            </p:cNvGrpSpPr>
            <p:nvPr/>
          </p:nvGrpSpPr>
          <p:grpSpPr bwMode="auto">
            <a:xfrm>
              <a:off x="5056047" y="4114460"/>
              <a:ext cx="2583010" cy="1135938"/>
              <a:chOff x="5180292" y="3838340"/>
              <a:chExt cx="2583010" cy="1135938"/>
            </a:xfrm>
          </p:grpSpPr>
          <p:cxnSp>
            <p:nvCxnSpPr>
              <p:cNvPr id="22561" name="Straight Arrow Connector 41"/>
              <p:cNvCxnSpPr>
                <a:cxnSpLocks noChangeShapeType="1"/>
              </p:cNvCxnSpPr>
              <p:nvPr/>
            </p:nvCxnSpPr>
            <p:spPr bwMode="auto">
              <a:xfrm flipV="1">
                <a:off x="5180292" y="3838340"/>
                <a:ext cx="2583010" cy="14269"/>
              </a:xfrm>
              <a:prstGeom prst="straightConnector1">
                <a:avLst/>
              </a:prstGeom>
              <a:noFill/>
              <a:ln w="9525">
                <a:solidFill>
                  <a:srgbClr val="008000"/>
                </a:solidFill>
                <a:round/>
                <a:headEnd type="arrow" w="med" len="med"/>
                <a:tailEnd type="arrow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2562" name="TextBox 42"/>
              <p:cNvSpPr txBox="1">
                <a:spLocks noChangeArrowheads="1"/>
              </p:cNvSpPr>
              <p:nvPr/>
            </p:nvSpPr>
            <p:spPr bwMode="auto">
              <a:xfrm>
                <a:off x="5639878" y="4512613"/>
                <a:ext cx="170957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200" i="0" dirty="0">
                    <a:solidFill>
                      <a:srgbClr val="006633"/>
                    </a:solidFill>
                    <a:latin typeface="Helvetica" pitchFamily="2" charset="0"/>
                    <a:cs typeface="Arial" charset="0"/>
                  </a:rPr>
                  <a:t>sampling rate</a:t>
                </a:r>
              </a:p>
              <a:p>
                <a:r>
                  <a:rPr lang="en-US" sz="1200" i="0" dirty="0">
                    <a:solidFill>
                      <a:srgbClr val="006633"/>
                    </a:solidFill>
                    <a:latin typeface="Helvetica" pitchFamily="2" charset="0"/>
                    <a:cs typeface="Arial" charset="0"/>
                  </a:rPr>
                  <a:t>(</a:t>
                </a:r>
                <a:r>
                  <a:rPr lang="en-US" sz="1200" dirty="0">
                    <a:solidFill>
                      <a:srgbClr val="006633"/>
                    </a:solidFill>
                    <a:latin typeface="Helvetica" pitchFamily="2" charset="0"/>
                    <a:cs typeface="Arial" charset="0"/>
                  </a:rPr>
                  <a:t>N </a:t>
                </a:r>
                <a:r>
                  <a:rPr lang="en-US" sz="1200" i="0" dirty="0">
                    <a:solidFill>
                      <a:srgbClr val="006633"/>
                    </a:solidFill>
                    <a:latin typeface="Helvetica" pitchFamily="2" charset="0"/>
                    <a:cs typeface="Arial" charset="0"/>
                  </a:rPr>
                  <a:t>sample/sec)</a:t>
                </a:r>
              </a:p>
            </p:txBody>
          </p:sp>
          <p:cxnSp>
            <p:nvCxnSpPr>
              <p:cNvPr id="22563" name="Straight Connector 43"/>
              <p:cNvCxnSpPr>
                <a:cxnSpLocks noChangeShapeType="1"/>
              </p:cNvCxnSpPr>
              <p:nvPr/>
            </p:nvCxnSpPr>
            <p:spPr bwMode="auto">
              <a:xfrm flipV="1">
                <a:off x="6650182" y="3881146"/>
                <a:ext cx="214061" cy="713447"/>
              </a:xfrm>
              <a:prstGeom prst="line">
                <a:avLst/>
              </a:prstGeom>
              <a:noFill/>
              <a:ln w="9525">
                <a:solidFill>
                  <a:srgbClr val="006633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4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4" y="6512522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7</a:t>
            </a:fld>
            <a:endParaRPr lang="en-US" sz="12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168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55782" y="1339850"/>
            <a:ext cx="5670865" cy="526097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600" dirty="0"/>
              <a:t>Video: sequence of images displayed at constant rate</a:t>
            </a:r>
          </a:p>
          <a:p>
            <a:pPr marL="682625" lvl="1" indent="-225425">
              <a:defRPr/>
            </a:pPr>
            <a:r>
              <a:rPr lang="en-US" sz="3600" dirty="0"/>
              <a:t>e.g., 30 images/sec</a:t>
            </a:r>
          </a:p>
          <a:p>
            <a:pPr marL="682625" lvl="1" indent="-225425">
              <a:defRPr/>
            </a:pPr>
            <a:r>
              <a:rPr lang="en-US" sz="3600" dirty="0"/>
              <a:t>Appear continuous due to “persistence of vision”/stroboscopic effect.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872681" y="106363"/>
            <a:ext cx="5488708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Video representation</a:t>
            </a:r>
          </a:p>
        </p:txBody>
      </p:sp>
      <p:pic>
        <p:nvPicPr>
          <p:cNvPr id="24582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975" y="1749425"/>
            <a:ext cx="1917700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5788" y="4100513"/>
            <a:ext cx="1917700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6832601" y="3881438"/>
            <a:ext cx="8899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CC0000"/>
                </a:solidFill>
                <a:latin typeface="Arial" charset="0"/>
                <a:cs typeface="Arial" charset="0"/>
              </a:rPr>
              <a:t>frame</a:t>
            </a:r>
            <a:r>
              <a:rPr lang="en-US" sz="1800" dirty="0">
                <a:solidFill>
                  <a:srgbClr val="CC0000"/>
                </a:solidFill>
                <a:latin typeface="Arial" charset="0"/>
                <a:cs typeface="Arial" charset="0"/>
              </a:rPr>
              <a:t> i</a:t>
            </a: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8197851" y="6230939"/>
            <a:ext cx="1196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CC0000"/>
                </a:solidFill>
                <a:latin typeface="Arial" charset="0"/>
                <a:cs typeface="Arial" charset="0"/>
              </a:rPr>
              <a:t>frame</a:t>
            </a:r>
            <a:r>
              <a:rPr lang="en-US" sz="1800" dirty="0">
                <a:solidFill>
                  <a:srgbClr val="CC0000"/>
                </a:solidFill>
                <a:latin typeface="Arial" charset="0"/>
                <a:cs typeface="Arial" charset="0"/>
              </a:rPr>
              <a:t> i+1</a:t>
            </a:r>
          </a:p>
        </p:txBody>
      </p:sp>
      <p:cxnSp>
        <p:nvCxnSpPr>
          <p:cNvPr id="29" name="Straight Connector 28"/>
          <p:cNvCxnSpPr>
            <a:cxnSpLocks noChangeShapeType="1"/>
          </p:cNvCxnSpPr>
          <p:nvPr/>
        </p:nvCxnSpPr>
        <p:spPr bwMode="auto">
          <a:xfrm>
            <a:off x="7673976" y="4181476"/>
            <a:ext cx="942975" cy="2168525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4" y="6512522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8</a:t>
            </a:fld>
            <a:endParaRPr lang="en-US" sz="1200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8180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55782" y="1339849"/>
            <a:ext cx="6157705" cy="5444991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3200" dirty="0"/>
              <a:t>Digital image: array of pixels</a:t>
            </a:r>
          </a:p>
          <a:p>
            <a:pPr marL="682625" lvl="1" indent="-225425">
              <a:defRPr/>
            </a:pPr>
            <a:r>
              <a:rPr lang="en-US" sz="3200" dirty="0"/>
              <a:t>each pixel represented by bits</a:t>
            </a:r>
          </a:p>
          <a:p>
            <a:pPr>
              <a:defRPr/>
            </a:pPr>
            <a:r>
              <a:rPr lang="en-US" sz="3200" dirty="0"/>
              <a:t>Coding: use redundancy </a:t>
            </a:r>
            <a:r>
              <a:rPr lang="en-US" sz="3200" i="1" dirty="0">
                <a:solidFill>
                  <a:srgbClr val="CC0000"/>
                </a:solidFill>
              </a:rPr>
              <a:t>within</a:t>
            </a:r>
            <a:r>
              <a:rPr lang="en-US" sz="3200" dirty="0"/>
              <a:t> and </a:t>
            </a:r>
            <a:r>
              <a:rPr lang="en-US" sz="3200" i="1" dirty="0">
                <a:solidFill>
                  <a:srgbClr val="CC0000"/>
                </a:solidFill>
              </a:rPr>
              <a:t>between</a:t>
            </a:r>
            <a:r>
              <a:rPr lang="en-US" sz="3200" dirty="0">
                <a:solidFill>
                  <a:srgbClr val="CC0000"/>
                </a:solidFill>
              </a:rPr>
              <a:t> </a:t>
            </a:r>
            <a:r>
              <a:rPr lang="en-US" sz="3200" dirty="0"/>
              <a:t>images to decrease # bits used to encode image</a:t>
            </a:r>
          </a:p>
          <a:p>
            <a:pPr marL="682625" lvl="1" indent="-225425">
              <a:defRPr/>
            </a:pPr>
            <a:r>
              <a:rPr lang="en-US" sz="3200" dirty="0"/>
              <a:t>spatial (within image)</a:t>
            </a:r>
          </a:p>
          <a:p>
            <a:pPr marL="682625" lvl="1" indent="-225425">
              <a:defRPr/>
            </a:pPr>
            <a:r>
              <a:rPr lang="en-US" sz="3200" dirty="0"/>
              <a:t>temporal (from one image   to next)</a:t>
            </a:r>
          </a:p>
          <a:p>
            <a:pPr marL="225425" indent="-225425">
              <a:defRPr/>
            </a:pPr>
            <a:r>
              <a:rPr lang="en-US" sz="3200" dirty="0"/>
              <a:t>Coding/decoding algorithm often called a </a:t>
            </a:r>
            <a:r>
              <a:rPr lang="en-US" sz="3200" dirty="0">
                <a:solidFill>
                  <a:srgbClr val="C00000"/>
                </a:solidFill>
              </a:rPr>
              <a:t>codec</a:t>
            </a:r>
          </a:p>
          <a:p>
            <a:pPr marL="682625" lvl="1" indent="-225425">
              <a:defRPr/>
            </a:pPr>
            <a:endParaRPr lang="en-US" sz="2800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872681" y="106363"/>
            <a:ext cx="5488708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Video representation</a:t>
            </a:r>
          </a:p>
        </p:txBody>
      </p:sp>
      <p:pic>
        <p:nvPicPr>
          <p:cNvPr id="24582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975" y="1749425"/>
            <a:ext cx="1917700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6869113" y="295276"/>
            <a:ext cx="3275012" cy="1730375"/>
            <a:chOff x="5345311" y="524250"/>
            <a:chExt cx="3274238" cy="1730242"/>
          </a:xfrm>
        </p:grpSpPr>
        <p:sp>
          <p:nvSpPr>
            <p:cNvPr id="24589" name="TextBox 5"/>
            <p:cNvSpPr txBox="1">
              <a:spLocks noChangeArrowheads="1"/>
            </p:cNvSpPr>
            <p:nvPr/>
          </p:nvSpPr>
          <p:spPr bwMode="auto">
            <a:xfrm>
              <a:off x="5345311" y="1789936"/>
              <a:ext cx="20457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i="0" dirty="0">
                  <a:solidFill>
                    <a:srgbClr val="CC0000"/>
                  </a:solidFill>
                  <a:latin typeface="Arial Narrow" charset="0"/>
                  <a:cs typeface="Arial Narrow" charset="0"/>
                </a:rPr>
                <a:t>……………………...…</a:t>
              </a:r>
            </a:p>
          </p:txBody>
        </p:sp>
        <p:sp>
          <p:nvSpPr>
            <p:cNvPr id="24590" name="TextBox 8"/>
            <p:cNvSpPr txBox="1">
              <a:spLocks noChangeArrowheads="1"/>
            </p:cNvSpPr>
            <p:nvPr/>
          </p:nvSpPr>
          <p:spPr bwMode="auto">
            <a:xfrm>
              <a:off x="5808125" y="524250"/>
              <a:ext cx="2811424" cy="11695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400" dirty="0">
                  <a:solidFill>
                    <a:srgbClr val="CC0000"/>
                  </a:solidFill>
                  <a:latin typeface="Arial" charset="0"/>
                  <a:cs typeface="Arial" charset="0"/>
                </a:rPr>
                <a:t>spatial coding example: </a:t>
              </a:r>
              <a:r>
                <a:rPr lang="en-US" sz="1400" i="0" dirty="0">
                  <a:latin typeface="Arial" charset="0"/>
                  <a:cs typeface="Arial" charset="0"/>
                </a:rPr>
                <a:t>instead of sending</a:t>
              </a:r>
              <a:r>
                <a:rPr lang="en-US" sz="1400" dirty="0">
                  <a:latin typeface="Arial" charset="0"/>
                  <a:cs typeface="Arial" charset="0"/>
                </a:rPr>
                <a:t> N </a:t>
              </a:r>
              <a:r>
                <a:rPr lang="en-US" sz="1400" i="0" dirty="0">
                  <a:latin typeface="Arial" charset="0"/>
                  <a:cs typeface="Arial" charset="0"/>
                </a:rPr>
                <a:t>values of same color (all purple), send only two values: color  value (</a:t>
              </a:r>
              <a:r>
                <a:rPr lang="en-US" sz="1400" dirty="0">
                  <a:latin typeface="Arial" charset="0"/>
                  <a:cs typeface="Arial" charset="0"/>
                </a:rPr>
                <a:t>purple)  and number of repeated values (</a:t>
              </a:r>
              <a:r>
                <a:rPr lang="en-US" sz="1400" i="0" dirty="0">
                  <a:latin typeface="Arial" charset="0"/>
                  <a:cs typeface="Arial" charset="0"/>
                </a:rPr>
                <a:t>N)</a:t>
              </a:r>
            </a:p>
          </p:txBody>
        </p:sp>
        <p:sp>
          <p:nvSpPr>
            <p:cNvPr id="24591" name="TextBox 13"/>
            <p:cNvSpPr txBox="1">
              <a:spLocks noChangeArrowheads="1"/>
            </p:cNvSpPr>
            <p:nvPr/>
          </p:nvSpPr>
          <p:spPr bwMode="auto">
            <a:xfrm>
              <a:off x="5354771" y="1885160"/>
              <a:ext cx="20457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i="0" dirty="0">
                  <a:solidFill>
                    <a:srgbClr val="CC0000"/>
                  </a:solidFill>
                  <a:latin typeface="Arial Narrow" charset="0"/>
                  <a:cs typeface="Arial Narrow" charset="0"/>
                </a:rPr>
                <a:t>……………………...…</a:t>
              </a:r>
            </a:p>
          </p:txBody>
        </p:sp>
        <p:cxnSp>
          <p:nvCxnSpPr>
            <p:cNvPr id="24592" name="Straight Connector 10"/>
            <p:cNvCxnSpPr>
              <a:cxnSpLocks noChangeShapeType="1"/>
            </p:cNvCxnSpPr>
            <p:nvPr/>
          </p:nvCxnSpPr>
          <p:spPr bwMode="auto">
            <a:xfrm flipH="1">
              <a:off x="5565603" y="756253"/>
              <a:ext cx="313958" cy="1155782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5788" y="4100513"/>
            <a:ext cx="1917700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6832601" y="3881438"/>
            <a:ext cx="8899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CC0000"/>
                </a:solidFill>
                <a:latin typeface="Arial" charset="0"/>
                <a:cs typeface="Arial" charset="0"/>
              </a:rPr>
              <a:t>frame</a:t>
            </a:r>
            <a:r>
              <a:rPr lang="en-US" sz="1800" dirty="0">
                <a:solidFill>
                  <a:srgbClr val="CC0000"/>
                </a:solidFill>
                <a:latin typeface="Arial" charset="0"/>
                <a:cs typeface="Arial" charset="0"/>
              </a:rPr>
              <a:t> i</a:t>
            </a: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8197851" y="6230939"/>
            <a:ext cx="1196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CC0000"/>
                </a:solidFill>
                <a:latin typeface="Arial" charset="0"/>
                <a:cs typeface="Arial" charset="0"/>
              </a:rPr>
              <a:t>frame</a:t>
            </a:r>
            <a:r>
              <a:rPr lang="en-US" sz="1800" dirty="0">
                <a:solidFill>
                  <a:srgbClr val="CC0000"/>
                </a:solidFill>
                <a:latin typeface="Arial" charset="0"/>
                <a:cs typeface="Arial" charset="0"/>
              </a:rPr>
              <a:t> i+1</a:t>
            </a: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5862638" y="4857750"/>
            <a:ext cx="2278062" cy="116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400" dirty="0">
                <a:solidFill>
                  <a:srgbClr val="CC0000"/>
                </a:solidFill>
                <a:latin typeface="Arial" charset="0"/>
                <a:cs typeface="Arial" charset="0"/>
              </a:rPr>
              <a:t>    temporal coding example: </a:t>
            </a:r>
            <a:r>
              <a:rPr lang="en-US" sz="1400" i="0" dirty="0">
                <a:latin typeface="Arial" charset="0"/>
                <a:cs typeface="Arial" charset="0"/>
              </a:rPr>
              <a:t>instead of sending complete frame at i+1, send only differences from frame i</a:t>
            </a:r>
          </a:p>
        </p:txBody>
      </p:sp>
      <p:cxnSp>
        <p:nvCxnSpPr>
          <p:cNvPr id="29" name="Straight Connector 28"/>
          <p:cNvCxnSpPr>
            <a:cxnSpLocks noChangeShapeType="1"/>
          </p:cNvCxnSpPr>
          <p:nvPr/>
        </p:nvCxnSpPr>
        <p:spPr bwMode="auto">
          <a:xfrm>
            <a:off x="7673976" y="4181476"/>
            <a:ext cx="942975" cy="2168525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4" y="6512522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9</a:t>
            </a:fld>
            <a:endParaRPr lang="en-US" sz="1200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3703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4" grpId="0"/>
      <p:bldP spid="2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3906</TotalTime>
  <Words>1560</Words>
  <Application>Microsoft Macintosh PowerPoint</Application>
  <PresentationFormat>Widescreen</PresentationFormat>
  <Paragraphs>267</Paragraphs>
  <Slides>24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ＭＳ Ｐゴシック</vt:lpstr>
      <vt:lpstr>Arial</vt:lpstr>
      <vt:lpstr>Arial Narrow</vt:lpstr>
      <vt:lpstr>Calibri</vt:lpstr>
      <vt:lpstr>Helvetica</vt:lpstr>
      <vt:lpstr>Tahoma</vt:lpstr>
      <vt:lpstr>Times New Roman</vt:lpstr>
      <vt:lpstr>Wingdings</vt:lpstr>
      <vt:lpstr>Office Theme</vt:lpstr>
      <vt:lpstr>CS 352 Multimedia Data Representations</vt:lpstr>
      <vt:lpstr>Multimedia networking</vt:lpstr>
      <vt:lpstr>What’s different about these applications?</vt:lpstr>
      <vt:lpstr>Digital representation of audio and video</vt:lpstr>
      <vt:lpstr>Digital representation of audio</vt:lpstr>
      <vt:lpstr>Audio representation</vt:lpstr>
      <vt:lpstr>Audio representation</vt:lpstr>
      <vt:lpstr>Video representation</vt:lpstr>
      <vt:lpstr>Video representation</vt:lpstr>
      <vt:lpstr>Video representation</vt:lpstr>
      <vt:lpstr>Multimedia networking: 3 application types</vt:lpstr>
      <vt:lpstr>PowerPoint Presentation</vt:lpstr>
      <vt:lpstr>CS 352 Video Streaming</vt:lpstr>
      <vt:lpstr>Streaming stored video</vt:lpstr>
      <vt:lpstr>Streaming stored video</vt:lpstr>
      <vt:lpstr>Streaming stored video: challenges</vt:lpstr>
      <vt:lpstr>Scenario 1: Constant bit-rate video</vt:lpstr>
      <vt:lpstr>Client-side buffering, playout</vt:lpstr>
      <vt:lpstr>Client-side buffering, playout</vt:lpstr>
      <vt:lpstr>Client-side buffering, playout</vt:lpstr>
      <vt:lpstr>Client-side buffering, playout</vt:lpstr>
      <vt:lpstr>Scenario 2: Adaptive bit–rate video</vt:lpstr>
      <vt:lpstr>Buffer-based Rate Adaptation</vt:lpstr>
      <vt:lpstr>Buffer-based bit-rate adaptation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Narayana Ganapathy</dc:creator>
  <cp:lastModifiedBy>Microsoft Office User</cp:lastModifiedBy>
  <cp:revision>3342</cp:revision>
  <cp:lastPrinted>2019-04-24T13:55:27Z</cp:lastPrinted>
  <dcterms:created xsi:type="dcterms:W3CDTF">2019-01-23T03:40:12Z</dcterms:created>
  <dcterms:modified xsi:type="dcterms:W3CDTF">2021-02-07T16:08:22Z</dcterms:modified>
</cp:coreProperties>
</file>