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892" r:id="rId2"/>
    <p:sldId id="614" r:id="rId3"/>
    <p:sldId id="895" r:id="rId4"/>
    <p:sldId id="897" r:id="rId5"/>
    <p:sldId id="898" r:id="rId6"/>
    <p:sldId id="896" r:id="rId7"/>
    <p:sldId id="899" r:id="rId8"/>
    <p:sldId id="901" r:id="rId9"/>
    <p:sldId id="900" r:id="rId10"/>
    <p:sldId id="902" r:id="rId11"/>
    <p:sldId id="894" r:id="rId12"/>
    <p:sldId id="903" r:id="rId13"/>
    <p:sldId id="905" r:id="rId14"/>
    <p:sldId id="904" r:id="rId15"/>
    <p:sldId id="908" r:id="rId16"/>
    <p:sldId id="826" r:id="rId17"/>
    <p:sldId id="909" r:id="rId18"/>
    <p:sldId id="910" r:id="rId19"/>
    <p:sldId id="911" r:id="rId20"/>
    <p:sldId id="907" r:id="rId21"/>
    <p:sldId id="867" r:id="rId22"/>
    <p:sldId id="864" r:id="rId23"/>
    <p:sldId id="842" r:id="rId24"/>
    <p:sldId id="912" r:id="rId25"/>
    <p:sldId id="913" r:id="rId26"/>
    <p:sldId id="865" r:id="rId27"/>
    <p:sldId id="859" r:id="rId28"/>
    <p:sldId id="914" r:id="rId29"/>
    <p:sldId id="916" r:id="rId30"/>
    <p:sldId id="921" r:id="rId31"/>
    <p:sldId id="917" r:id="rId32"/>
    <p:sldId id="918" r:id="rId33"/>
    <p:sldId id="919" r:id="rId34"/>
    <p:sldId id="920" r:id="rId35"/>
    <p:sldId id="922" r:id="rId36"/>
    <p:sldId id="848" r:id="rId37"/>
    <p:sldId id="923" r:id="rId38"/>
    <p:sldId id="850" r:id="rId39"/>
    <p:sldId id="924" r:id="rId40"/>
    <p:sldId id="925" r:id="rId41"/>
    <p:sldId id="926" r:id="rId42"/>
    <p:sldId id="89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818"/>
    <p:restoredTop sz="94664"/>
  </p:normalViewPr>
  <p:slideViewPr>
    <p:cSldViewPr snapToGrid="0" snapToObjects="1">
      <p:cViewPr varScale="1">
        <p:scale>
          <a:sx n="103" d="100"/>
          <a:sy n="103" d="100"/>
        </p:scale>
        <p:origin x="184" y="1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6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98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281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3/19/21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>
                <a:ea typeface="ＭＳ Ｐゴシック" charset="0"/>
                <a:cs typeface="+mj-cs"/>
              </a:rPr>
            </a:br>
            <a:r>
              <a:rPr lang="en-US">
                <a:solidFill>
                  <a:srgbClr val="C00000"/>
                </a:solidFill>
                <a:ea typeface="ＭＳ Ｐゴシック" charset="0"/>
                <a:cs typeface="+mj-cs"/>
              </a:rPr>
              <a:t>Routing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for the Internet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01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6">
            <a:extLst>
              <a:ext uri="{FF2B5EF4-FFF2-40B4-BE49-F238E27FC236}">
                <a16:creationId xmlns:a16="http://schemas.microsoft.com/office/drawing/2014/main" id="{46C14F7F-F68D-8045-BE35-AEAD49189990}"/>
              </a:ext>
            </a:extLst>
          </p:cNvPr>
          <p:cNvSpPr txBox="1"/>
          <p:nvPr/>
        </p:nvSpPr>
        <p:spPr>
          <a:xfrm>
            <a:off x="5681938" y="5516584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Verizon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network of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7463EB5-30CB-B042-8FB2-3FB1DAA39AF5}"/>
              </a:ext>
            </a:extLst>
          </p:cNvPr>
          <p:cNvGrpSpPr/>
          <p:nvPr/>
        </p:nvGrpSpPr>
        <p:grpSpPr>
          <a:xfrm>
            <a:off x="5524980" y="4842781"/>
            <a:ext cx="2784044" cy="1837058"/>
            <a:chOff x="5524980" y="4842781"/>
            <a:chExt cx="2784044" cy="1837058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7942D84-8AE6-4C40-9256-B1FDEBA16B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230" y="5118119"/>
              <a:ext cx="640794" cy="4045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19" descr="Router Clip Art">
              <a:extLst>
                <a:ext uri="{FF2B5EF4-FFF2-40B4-BE49-F238E27FC236}">
                  <a16:creationId xmlns:a16="http://schemas.microsoft.com/office/drawing/2014/main" id="{5DB444CC-3F01-0D4E-BF46-6E663AD58A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980" y="5323074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1F89751B-7CD8-064D-BB2F-70CE9E636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331" y="4842781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02D5FF68-79BD-4E40-AE81-8C4CEAE953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512" y="6135017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5" name="Picture 19" descr="Router Clip Art">
              <a:extLst>
                <a:ext uri="{FF2B5EF4-FFF2-40B4-BE49-F238E27FC236}">
                  <a16:creationId xmlns:a16="http://schemas.microsoft.com/office/drawing/2014/main" id="{99D77810-401F-FB48-90AB-F270B5B57B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26" y="5860552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" name="Picture 19" descr="Router Clip Art">
              <a:extLst>
                <a:ext uri="{FF2B5EF4-FFF2-40B4-BE49-F238E27FC236}">
                  <a16:creationId xmlns:a16="http://schemas.microsoft.com/office/drawing/2014/main" id="{E4C60FF6-39AF-464E-B91B-43565479CE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813" y="5166846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CBC463D-5829-BA4F-8218-44BA001960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058" y="5115192"/>
              <a:ext cx="303702" cy="2397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0D3219-C152-CD4C-938C-5994313D90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443" y="6146410"/>
              <a:ext cx="226336" cy="1578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402027-F60E-DB42-94D2-2678951AC558}"/>
                </a:ext>
              </a:extLst>
            </p:cNvPr>
            <p:cNvCxnSpPr>
              <a:cxnSpLocks/>
            </p:cNvCxnSpPr>
            <p:nvPr/>
          </p:nvCxnSpPr>
          <p:spPr>
            <a:xfrm>
              <a:off x="5975747" y="5867896"/>
              <a:ext cx="177115" cy="2367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6591D85-DCC1-7944-8FB2-90559BED18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833" y="5656593"/>
              <a:ext cx="121024" cy="2039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399DE8-E9E9-7D4D-B3A9-7654524D4D5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415" y="5143365"/>
              <a:ext cx="323418" cy="1312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4C7CB84-3DE5-5B4B-82F1-389D158968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4550" y="5648718"/>
              <a:ext cx="704123" cy="295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1AC5FBBB-6972-EA45-8280-F9E7A2E7753B}"/>
              </a:ext>
            </a:extLst>
          </p:cNvPr>
          <p:cNvGrpSpPr/>
          <p:nvPr/>
        </p:nvGrpSpPr>
        <p:grpSpPr>
          <a:xfrm>
            <a:off x="5463321" y="2382907"/>
            <a:ext cx="2784044" cy="1837058"/>
            <a:chOff x="5524980" y="4842781"/>
            <a:chExt cx="2784044" cy="1837058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C857FFD-84E4-1640-9208-451156BF7A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68230" y="5118119"/>
              <a:ext cx="640794" cy="4045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19" descr="Router Clip Art">
              <a:extLst>
                <a:ext uri="{FF2B5EF4-FFF2-40B4-BE49-F238E27FC236}">
                  <a16:creationId xmlns:a16="http://schemas.microsoft.com/office/drawing/2014/main" id="{068A5625-421B-0F4F-BA08-1069CA317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4980" y="5323074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7" name="Picture 19" descr="Router Clip Art">
              <a:extLst>
                <a:ext uri="{FF2B5EF4-FFF2-40B4-BE49-F238E27FC236}">
                  <a16:creationId xmlns:a16="http://schemas.microsoft.com/office/drawing/2014/main" id="{B38B9E33-5145-4A46-BA17-44AF34334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95331" y="4842781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8" name="Picture 19" descr="Router Clip Art">
              <a:extLst>
                <a:ext uri="{FF2B5EF4-FFF2-40B4-BE49-F238E27FC236}">
                  <a16:creationId xmlns:a16="http://schemas.microsoft.com/office/drawing/2014/main" id="{50271F7F-80E2-B94D-AEB1-F515B2FD6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25512" y="6135017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9" name="Picture 19" descr="Router Clip Art">
              <a:extLst>
                <a:ext uri="{FF2B5EF4-FFF2-40B4-BE49-F238E27FC236}">
                  <a16:creationId xmlns:a16="http://schemas.microsoft.com/office/drawing/2014/main" id="{33AE9145-C458-0140-BF05-F2E34ABA34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5226" y="5860552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0" name="Picture 19" descr="Router Clip Art">
              <a:extLst>
                <a:ext uri="{FF2B5EF4-FFF2-40B4-BE49-F238E27FC236}">
                  <a16:creationId xmlns:a16="http://schemas.microsoft.com/office/drawing/2014/main" id="{86072DC1-0128-E740-AD29-3610BFCED4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7813" y="5166846"/>
              <a:ext cx="739637" cy="5448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4E0B017-8A5F-9C4F-96A1-4B21A93A7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82058" y="5115192"/>
              <a:ext cx="303702" cy="23979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247FC134-AA8F-5E43-A3FB-2A36E70584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5443" y="6146410"/>
              <a:ext cx="226336" cy="15788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E4E5888-473F-1F4C-A326-0764AED16AB6}"/>
                </a:ext>
              </a:extLst>
            </p:cNvPr>
            <p:cNvCxnSpPr>
              <a:cxnSpLocks/>
            </p:cNvCxnSpPr>
            <p:nvPr/>
          </p:nvCxnSpPr>
          <p:spPr>
            <a:xfrm>
              <a:off x="5975747" y="5867896"/>
              <a:ext cx="177115" cy="23671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4AA1334-6407-B547-8F12-5A7EA1F759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7833" y="5656593"/>
              <a:ext cx="121024" cy="20395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22B866B2-DD60-1241-B22A-1642BAEF307A}"/>
                </a:ext>
              </a:extLst>
            </p:cNvPr>
            <p:cNvCxnSpPr>
              <a:cxnSpLocks/>
            </p:cNvCxnSpPr>
            <p:nvPr/>
          </p:nvCxnSpPr>
          <p:spPr>
            <a:xfrm>
              <a:off x="7024415" y="5143365"/>
              <a:ext cx="323418" cy="13126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21B4D42-D332-C94D-B3CD-86A3F4EF1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24550" y="5648718"/>
              <a:ext cx="704123" cy="295873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08872C-5188-794B-BE14-9E2085A8FBC2}"/>
              </a:ext>
            </a:extLst>
          </p:cNvPr>
          <p:cNvSpPr txBox="1"/>
          <p:nvPr/>
        </p:nvSpPr>
        <p:spPr>
          <a:xfrm>
            <a:off x="7435111" y="1618730"/>
            <a:ext cx="190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Intra-domain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A7D043-4F15-E44C-B9B6-7E02B9719A1B}"/>
              </a:ext>
            </a:extLst>
          </p:cNvPr>
          <p:cNvSpPr txBox="1"/>
          <p:nvPr/>
        </p:nvSpPr>
        <p:spPr>
          <a:xfrm>
            <a:off x="7765865" y="5949831"/>
            <a:ext cx="19056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Intra-domain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Protocol 2</a:t>
            </a:r>
          </a:p>
        </p:txBody>
      </p: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EB55A5D4-F983-AC49-B93F-740D81FD6837}"/>
              </a:ext>
            </a:extLst>
          </p:cNvPr>
          <p:cNvSpPr/>
          <p:nvPr/>
        </p:nvSpPr>
        <p:spPr>
          <a:xfrm rot="19748145">
            <a:off x="4660358" y="3176272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Left-right Arrow 58">
            <a:extLst>
              <a:ext uri="{FF2B5EF4-FFF2-40B4-BE49-F238E27FC236}">
                <a16:creationId xmlns:a16="http://schemas.microsoft.com/office/drawing/2014/main" id="{C452D6A6-A467-5245-A54E-761E165A1CFF}"/>
              </a:ext>
            </a:extLst>
          </p:cNvPr>
          <p:cNvSpPr/>
          <p:nvPr/>
        </p:nvSpPr>
        <p:spPr>
          <a:xfrm rot="1849097">
            <a:off x="4686499" y="5453255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-right Arrow 59">
            <a:extLst>
              <a:ext uri="{FF2B5EF4-FFF2-40B4-BE49-F238E27FC236}">
                <a16:creationId xmlns:a16="http://schemas.microsoft.com/office/drawing/2014/main" id="{C58499F6-F0C0-1C48-9978-83FE88D49B79}"/>
              </a:ext>
            </a:extLst>
          </p:cNvPr>
          <p:cNvSpPr/>
          <p:nvPr/>
        </p:nvSpPr>
        <p:spPr>
          <a:xfrm rot="19762312">
            <a:off x="7590085" y="4620564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-right Arrow 60">
            <a:extLst>
              <a:ext uri="{FF2B5EF4-FFF2-40B4-BE49-F238E27FC236}">
                <a16:creationId xmlns:a16="http://schemas.microsoft.com/office/drawing/2014/main" id="{B27157F5-CB6C-524E-AD8D-49A8918BA4C9}"/>
              </a:ext>
            </a:extLst>
          </p:cNvPr>
          <p:cNvSpPr/>
          <p:nvPr/>
        </p:nvSpPr>
        <p:spPr>
          <a:xfrm rot="2754343">
            <a:off x="8066792" y="3422134"/>
            <a:ext cx="673764" cy="366178"/>
          </a:xfrm>
          <a:prstGeom prst="leftRight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D86FE-A911-C244-A71E-384DA9E7D624}"/>
              </a:ext>
            </a:extLst>
          </p:cNvPr>
          <p:cNvSpPr txBox="1"/>
          <p:nvPr/>
        </p:nvSpPr>
        <p:spPr>
          <a:xfrm>
            <a:off x="3104639" y="1467501"/>
            <a:ext cx="31290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The same interdomain routing protocol</a:t>
            </a:r>
          </a:p>
        </p:txBody>
      </p:sp>
    </p:spTree>
    <p:extLst>
      <p:ext uri="{BB962C8B-B14F-4D97-AF65-F5344CB8AC3E}">
        <p14:creationId xmlns:p14="http://schemas.microsoft.com/office/powerpoint/2010/main" val="230027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8" grpId="0"/>
      <p:bldP spid="6" grpId="0" animBg="1"/>
      <p:bldP spid="59" grpId="0" animBg="1"/>
      <p:bldP spid="60" grpId="0" animBg="1"/>
      <p:bldP spid="61" grpId="0" animBg="1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702388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Intra-domain protocols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same protocol within an AS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different algorithms across </a:t>
            </a:r>
            <a:r>
              <a:rPr lang="en-US" sz="2800" dirty="0" err="1">
                <a:latin typeface="Helvetica" pitchFamily="2" charset="0"/>
              </a:rPr>
              <a:t>ASes</a:t>
            </a:r>
            <a:endParaRPr lang="en-US" sz="2800" dirty="0">
              <a:latin typeface="Helvetica" pitchFamily="2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(semi)global view of the org’s network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Sometimes called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interior gateway protocols (IGP)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Inter-domain protocol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common across </a:t>
            </a:r>
            <a:r>
              <a:rPr lang="en-US" sz="2800" dirty="0" err="1">
                <a:latin typeface="Helvetica" pitchFamily="2" charset="0"/>
              </a:rPr>
              <a:t>AS’es</a:t>
            </a:r>
            <a:endParaRPr lang="en-US" sz="2800" dirty="0">
              <a:latin typeface="Helvetica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each AS knows little about the others</a:t>
            </a:r>
          </a:p>
        </p:txBody>
      </p:sp>
    </p:spTree>
    <p:extLst>
      <p:ext uri="{BB962C8B-B14F-4D97-AF65-F5344CB8AC3E}">
        <p14:creationId xmlns:p14="http://schemas.microsoft.com/office/powerpoint/2010/main" val="585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3" grpId="0"/>
      <p:bldP spid="6" grpId="0" animBg="1"/>
      <p:bldP spid="12" grpId="0"/>
      <p:bldP spid="13" grpId="0" animBg="1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05BD-4D81-E64F-BEE8-D78D3AF26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2A24-5D9D-D84A-974E-91B111678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0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Border Gateway Protocol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92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CBD12D-710E-4B4A-94D6-98715EBC3BB4}"/>
              </a:ext>
            </a:extLst>
          </p:cNvPr>
          <p:cNvSpPr txBox="1"/>
          <p:nvPr/>
        </p:nvSpPr>
        <p:spPr>
          <a:xfrm>
            <a:off x="409304" y="4100444"/>
            <a:ext cx="7023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Intra-domain protocols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12D00D0B-A824-A049-A988-C8B474B37FFB}"/>
              </a:ext>
            </a:extLst>
          </p:cNvPr>
          <p:cNvSpPr/>
          <p:nvPr/>
        </p:nvSpPr>
        <p:spPr>
          <a:xfrm rot="5400000">
            <a:off x="3703919" y="-70947"/>
            <a:ext cx="669073" cy="7467890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530AA213-1AF0-AF4D-89B1-CF8891F22E92}"/>
              </a:ext>
            </a:extLst>
          </p:cNvPr>
          <p:cNvSpPr/>
          <p:nvPr/>
        </p:nvSpPr>
        <p:spPr>
          <a:xfrm rot="5400000">
            <a:off x="9590871" y="1991235"/>
            <a:ext cx="669073" cy="3366022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8554CD-A9B7-5443-9599-10D851B4413E}"/>
              </a:ext>
            </a:extLst>
          </p:cNvPr>
          <p:cNvSpPr txBox="1"/>
          <p:nvPr/>
        </p:nvSpPr>
        <p:spPr>
          <a:xfrm>
            <a:off x="7433190" y="4078142"/>
            <a:ext cx="449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Inter-domain protocol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145AF-F61F-E24F-8890-0B9CAFAF389D}"/>
              </a:ext>
            </a:extLst>
          </p:cNvPr>
          <p:cNvSpPr txBox="1"/>
          <p:nvPr/>
        </p:nvSpPr>
        <p:spPr>
          <a:xfrm>
            <a:off x="5474905" y="4705804"/>
            <a:ext cx="61335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latin typeface="Helvetica" pitchFamily="2" charset="0"/>
              </a:rPr>
              <a:t>The glue that holds the Internet together.</a:t>
            </a:r>
          </a:p>
        </p:txBody>
      </p:sp>
    </p:spTree>
    <p:extLst>
      <p:ext uri="{BB962C8B-B14F-4D97-AF65-F5344CB8AC3E}">
        <p14:creationId xmlns:p14="http://schemas.microsoft.com/office/powerpoint/2010/main" val="2929423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3" grpId="0" animBg="1"/>
      <p:bldP spid="15" grpId="0"/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Border Gateway Protocol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i="1" dirty="0"/>
              <a:t>The</a:t>
            </a:r>
            <a:r>
              <a:rPr lang="en-US" dirty="0"/>
              <a:t> de facto inter-domain routing protocol</a:t>
            </a:r>
          </a:p>
          <a:p>
            <a:pPr marL="381000" indent="-381000"/>
            <a:r>
              <a:rPr lang="en-US" dirty="0"/>
              <a:t>Two parts to BGP:</a:t>
            </a:r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eBGP:</a:t>
            </a:r>
            <a:r>
              <a:rPr lang="en-US" dirty="0"/>
              <a:t> each AS can obtain reachability information from neighboring </a:t>
            </a:r>
            <a:r>
              <a:rPr lang="en-US" dirty="0" err="1"/>
              <a:t>AS’es</a:t>
            </a:r>
            <a:endParaRPr lang="en-US" dirty="0"/>
          </a:p>
          <a:p>
            <a:pPr marL="800100" lvl="1" indent="-342900"/>
            <a:r>
              <a:rPr lang="en-US" sz="2800" dirty="0">
                <a:solidFill>
                  <a:srgbClr val="CC0000"/>
                </a:solidFill>
              </a:rPr>
              <a:t>iBGP:</a:t>
            </a:r>
            <a:r>
              <a:rPr lang="en-US" dirty="0"/>
              <a:t> each AS propagates reachability information about external </a:t>
            </a:r>
            <a:r>
              <a:rPr lang="en-US" dirty="0" err="1"/>
              <a:t>AS’es</a:t>
            </a:r>
            <a:r>
              <a:rPr lang="en-US" dirty="0"/>
              <a:t> to all AS-internal routers.</a:t>
            </a:r>
          </a:p>
          <a:p>
            <a:pPr marL="342900" indent="-342900"/>
            <a:r>
              <a:rPr lang="en-US" dirty="0"/>
              <a:t>Q1: What computation occurs at each router?</a:t>
            </a:r>
          </a:p>
          <a:p>
            <a:pPr marL="342900" indent="-342900"/>
            <a:r>
              <a:rPr lang="en-US" altLang="ja-JP" dirty="0"/>
              <a:t>Q2: What information is exchanged?</a:t>
            </a:r>
          </a:p>
        </p:txBody>
      </p:sp>
    </p:spTree>
    <p:extLst>
      <p:ext uri="{BB962C8B-B14F-4D97-AF65-F5344CB8AC3E}">
        <p14:creationId xmlns:p14="http://schemas.microsoft.com/office/powerpoint/2010/main" val="42414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Q2. BGP announcements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eBGP allows a network to advertise its existence to the rest of the Internet using eBGP </a:t>
            </a:r>
            <a:r>
              <a:rPr lang="en-US" dirty="0">
                <a:solidFill>
                  <a:srgbClr val="C00000"/>
                </a:solidFill>
              </a:rPr>
              <a:t>announcements</a:t>
            </a:r>
          </a:p>
          <a:p>
            <a:pPr marL="342900" indent="-342900"/>
            <a:r>
              <a:rPr lang="en-US" dirty="0"/>
              <a:t>Announcements occur over a BGP </a:t>
            </a:r>
            <a:r>
              <a:rPr lang="en-US" dirty="0">
                <a:solidFill>
                  <a:srgbClr val="C00000"/>
                </a:solidFill>
              </a:rPr>
              <a:t>session</a:t>
            </a:r>
          </a:p>
          <a:p>
            <a:pPr marL="800100" lvl="1" indent="-342900"/>
            <a:r>
              <a:rPr lang="en-US" dirty="0"/>
              <a:t>Semi-permanent TCP connection between </a:t>
            </a:r>
            <a:r>
              <a:rPr lang="en-US" dirty="0">
                <a:solidFill>
                  <a:srgbClr val="C00000"/>
                </a:solidFill>
              </a:rPr>
              <a:t>gateway routers</a:t>
            </a:r>
          </a:p>
          <a:p>
            <a:pPr marL="342900" indent="-342900"/>
            <a:r>
              <a:rPr lang="en-US" dirty="0"/>
              <a:t>Announcements contain AS-level paths to IP prefixes</a:t>
            </a:r>
          </a:p>
          <a:p>
            <a:pPr marL="800100" lvl="1" indent="-342900"/>
            <a:r>
              <a:rPr lang="en-US" dirty="0"/>
              <a:t>BGP is a </a:t>
            </a:r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 protocol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188B4-6680-3040-8464-02E65E1C5BE4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AC68DCA-38C1-FF44-828A-959ACD2F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71485B-3296-8846-B271-518C1E167494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D259DC-B135-8242-9E4A-909E221E0043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438B410A-19C8-A749-90B1-ABFC4E3F9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B52792A-BB29-E141-BD04-5D7CC2F3AF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36219BB-3122-C041-9F49-425C7729E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B4BE295B-410C-5B4B-BCFE-EAF5162F839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F45A2FDA-740A-BF45-B5E1-F9209D7B1B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735BC61-6BD4-1F44-BBF7-3A18DC25D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547C585-536B-A042-AA6B-742AB70D16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B3E60A5E-0AAD-5E46-9B57-081A8B3EF9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EE072A9-E092-A241-B74A-C2C17D75DD09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7AA3420-CC41-C245-AC86-04406780ABA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C903070-91D0-B543-9E34-3A91585C82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ED47706-20C2-DB4E-B54A-82760F4905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E6ED0A3-0503-FE47-BA1D-08F66CD5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A6D7D5-71CF-414C-8852-A1F7BF4CAC6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882A8BC9-EA81-354E-A07B-5264C91AA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062A200-BC32-5649-9BA9-13982F1D277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2F0D56B-B42D-9C41-A5E2-D40F58FCD6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42C1D3-C8FC-E542-A5D1-AC230BB721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A7D27E6C-CE93-2640-95B5-230FEC83B4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0E21BD3-FF43-9442-93AA-DFBD678BA0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74E3AB8-D71C-AB40-8D0E-6D46565FFD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3E51CC53-E95D-2541-87F0-D020813CB2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CDB138C-B94C-664C-B586-74ABF58BAF7D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3CE62809-4BA0-854B-A36C-2B9766115FA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B60B211-33E5-844A-8CA4-929E77A90C5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28DEB76-C803-E14A-8729-4019AC69FE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B358F6C-A9CB-134B-927F-3C8A2C3AC5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0BDA59-DA78-E14E-B753-51DFA83FED1C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D0A659A4-1749-7E49-BBBE-AB64687C7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EDC7485-AEB7-BE4B-B3D5-F3251E493E2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4F81B72-4518-4347-A6BE-57DDAE14C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A31FD3FB-E33F-D340-A754-70EC609758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C301959C-2CC4-CB41-B548-0D9738BAC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F8FA812-B310-504A-ADF3-98E4CA8692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A8FB531C-C9E1-FE4E-AAC1-D8DFBFC7F0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519B4B1-1782-284A-B340-1B056F05F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62795B6-9946-6B4C-A552-23119E5D2196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10505B-A4F5-8244-8243-AC266FB199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1E4441A-80EF-3D40-A75C-C22BC56DCE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D071293-1C9F-EB4A-B478-5F98567E2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38D76A-DBCB-664B-BF08-E3B006DEFF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2FB7C4-4D7C-DA4A-A579-27832E0E666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62EACF89-858C-5D4A-BB48-19229ABBD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1FAE023-6FEC-4042-9177-8945439A4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62292C4-013C-7E45-A227-17EF0B4938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BBF851A-CCE3-3C4B-BA2D-C616776DC8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2F008C2D-C1A8-3F45-BFE5-51A5AF5F2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AE91DA89-5B97-4342-9E4D-F30D45777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CA148EFD-4860-BA47-BAE2-0062936F60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179B51ED-8C6F-C846-B32E-81714D376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0BF59F5-102D-054B-9968-BF78142B24F0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1710D21-E1BC-A749-B217-521BC0F0EB1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4A7ADF9-0F0C-8743-8BF1-7C543BE9C2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A055257-66FD-7B42-8578-5698D19C2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1650591-6786-7A40-B372-04CC5BA1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26B196-A7A3-5940-8A91-E53A5526B3A0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4B1742-2FF5-3B4D-B1D3-5A8B4CC08B2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9DAFD6-2585-0344-8BF3-BCA0E7852F89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07E016-BD58-DB45-8049-B3159257700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10CE97-320D-1B44-B6F4-2B151C5F746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B1190C-F5FB-FB40-AE3E-BC83063079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803D75-A1B1-EC42-B991-2715B34E7722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79A253E8-49C1-7144-ADFE-104AED49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B14C335-ED61-4F48-AFCB-D1CC384FE82D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283F66-3389-C647-B7F8-53B43DD4B561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3" name="Group 327">
                  <a:extLst>
                    <a:ext uri="{FF2B5EF4-FFF2-40B4-BE49-F238E27FC236}">
                      <a16:creationId xmlns:a16="http://schemas.microsoft.com/office/drawing/2014/main" id="{5826F2B8-0745-214C-9611-B17DA8EE0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9EE8CD6E-3C2E-DA41-94B8-85F5D38C81B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22AC0AC-1C9A-2A45-9F29-F683A4ADE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25FBD2C8-1EFA-3240-81E6-25D453F2EF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544AEDF3-B15B-6C4E-8C9E-5730724455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F376FBD4-7977-E840-9C3C-F61A3CC2DA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C2443ED1-6083-6740-A588-1454694213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10B93771-52C9-CA4F-8AAC-37D17AF03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F0B9869-8099-5F41-96A8-E8B369A8B0C2}"/>
                      </a:ext>
                    </a:extLst>
                  </p:cNvPr>
                  <p:cNvCxnSpPr>
                    <a:endCxn id="12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A623B7B-749B-2C41-BA81-5136ED15264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73DC9F2-96AA-DE4A-B92E-1A7FC435321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397B700-95E1-3B4C-A6FE-3E44E89E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31CC05A3-9407-8A48-8EC7-E3D45AB002A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2A97DF5-2483-D94E-B787-820C41669CC6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10" name="Group 327">
                  <a:extLst>
                    <a:ext uri="{FF2B5EF4-FFF2-40B4-BE49-F238E27FC236}">
                      <a16:creationId xmlns:a16="http://schemas.microsoft.com/office/drawing/2014/main" id="{34027154-899D-F940-B78C-146E2F6F3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B3E734B-7BB4-CE4D-9601-1DEA605F58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F4772B6-0004-A040-B8EA-B866F65BC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4721D71-7105-A64D-A80B-EBE6DC57E9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2C94692-AA2F-FF49-9430-B7C7186DD9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8836F10-66B4-8F43-8267-1F34CFE845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85FD1F82-4781-654C-B5FA-213D9EB77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0F4CD4A9-A988-0D44-88F2-FCD2F6D1F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946FDF6-0D09-8441-A07F-84ED1569A79A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E48C6BF-2179-A042-9A45-16E0B88A88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6DF80929-03E2-2E46-8C1C-99BF43CF4D7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E6E0749-FC56-AB41-81A4-88B8C6B85A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AB883F3-FB1E-6D4D-BBD7-CEF73EC30A6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4AC4D26-DE58-F14D-92CD-32583FA4282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7" name="Group 327">
                  <a:extLst>
                    <a:ext uri="{FF2B5EF4-FFF2-40B4-BE49-F238E27FC236}">
                      <a16:creationId xmlns:a16="http://schemas.microsoft.com/office/drawing/2014/main" id="{44E94EF0-153A-9248-8D69-E994CEDFE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147642A-41BA-414E-85C6-CA68F9C607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668AB5A-7100-FC40-BCBF-13D4594578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10B213B-4F05-8641-9A1A-EC0848DBB3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E43FF9D-0DD5-6141-9E30-00D0F5759A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77D378C4-7390-5E48-8CE0-06FC560E7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105">
                    <a:extLst>
                      <a:ext uri="{FF2B5EF4-FFF2-40B4-BE49-F238E27FC236}">
                        <a16:creationId xmlns:a16="http://schemas.microsoft.com/office/drawing/2014/main" id="{DBE2EB41-027D-1644-BE0E-B348BEDC9E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53F6E3BA-240F-8F4A-B9DB-19F96CCC66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37D5B302-2DB5-CC4F-895B-E4E0BCDF5A78}"/>
                      </a:ext>
                    </a:extLst>
                  </p:cNvPr>
                  <p:cNvCxnSpPr>
                    <a:endCxn id="10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200AC1B1-EC90-C34B-A5C2-F810794964A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C12181B-037E-DF4C-8507-D7CA7AAF811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F60284-74C0-C541-BB0D-9D58F09F6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88EEC91-2ACD-6D4C-8157-B119E1C8BE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AFB3118-EFE0-5542-854E-C8C96D08295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4" name="Group 327">
                  <a:extLst>
                    <a:ext uri="{FF2B5EF4-FFF2-40B4-BE49-F238E27FC236}">
                      <a16:creationId xmlns:a16="http://schemas.microsoft.com/office/drawing/2014/main" id="{94DA7C41-DF68-D444-8931-0AD1FACFA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37F2F4C1-1EC5-7648-AB2A-610ECE3EC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99A78A0-E76F-C645-A65E-07BDC9852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C0F9A3FF-0DFF-C84C-8A39-FF8BC3962E5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6E3EC8E0-6B65-2641-99F5-1BE6FD19C6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BD28B79E-3B1A-264F-9996-6664916F52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92">
                    <a:extLst>
                      <a:ext uri="{FF2B5EF4-FFF2-40B4-BE49-F238E27FC236}">
                        <a16:creationId xmlns:a16="http://schemas.microsoft.com/office/drawing/2014/main" id="{2B9E3AB3-7AC4-9C45-B079-217BC87F38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6DFB67B4-0194-ED4A-B9BF-22C97BD7A0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7FD5F702-9B01-F440-A15E-37BB0BF82A86}"/>
                      </a:ext>
                    </a:extLst>
                  </p:cNvPr>
                  <p:cNvCxnSpPr>
                    <a:endCxn id="9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2101C5-CCDD-3B46-B849-C24A79E2E89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1F550D4-0793-3549-9ED7-F06525B6865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03DF359-3D80-F344-8CF4-7CFB5D585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E6ACA0E-38C4-E243-816A-AC685146F8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7FE684F-791B-2A44-AAAA-4537003CDAA3}"/>
                  </a:ext>
                </a:extLst>
              </p:cNvPr>
              <p:cNvCxnSpPr>
                <a:stCxn id="126" idx="2"/>
                <a:endCxn id="11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5D7A9FA-D35A-824B-AD93-9172409BDE5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77BE08-7F56-9E4F-81DE-D6B108E89D09}"/>
                  </a:ext>
                </a:extLst>
              </p:cNvPr>
              <p:cNvCxnSpPr>
                <a:stCxn id="12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AD9A672-21E8-FE4B-A53B-A26F2D840C46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82A478-636A-4D4D-B212-19811C35624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AD21E0A-11A8-3F4D-BC84-E2BAA5CE70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E033CF-1176-4C48-9A51-0FFCCB65506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F0CAAD-5BBA-DF4C-9E4E-5902D56A7B8C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CEB170-6E9C-E54B-9DE3-4AB3343C8CA6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E4EE448E-9AFF-DD44-B25E-31D0A96E9BF7}"/>
              </a:ext>
            </a:extLst>
          </p:cNvPr>
          <p:cNvSpPr/>
          <p:nvPr/>
        </p:nvSpPr>
        <p:spPr>
          <a:xfrm>
            <a:off x="4626560" y="4936826"/>
            <a:ext cx="668285" cy="825771"/>
          </a:xfrm>
          <a:prstGeom prst="ellipse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A6B2E1A5-BB0E-CB49-97C0-629C555D340D}"/>
              </a:ext>
            </a:extLst>
          </p:cNvPr>
          <p:cNvSpPr/>
          <p:nvPr/>
        </p:nvSpPr>
        <p:spPr>
          <a:xfrm>
            <a:off x="6635614" y="4919843"/>
            <a:ext cx="668285" cy="825771"/>
          </a:xfrm>
          <a:prstGeom prst="ellipse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6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6" grpId="0"/>
      <p:bldP spid="3" grpId="0" animBg="1"/>
      <p:bldP spid="13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Q2. BGP announcements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42900" indent="-342900"/>
            <a:r>
              <a:rPr lang="en-US" dirty="0"/>
              <a:t>Suppose AS2’s gateway router 2a announces path </a:t>
            </a:r>
            <a:r>
              <a:rPr lang="en-US" dirty="0">
                <a:solidFill>
                  <a:srgbClr val="C00000"/>
                </a:solidFill>
              </a:rPr>
              <a:t>AS2,X</a:t>
            </a:r>
            <a:r>
              <a:rPr lang="en-US" dirty="0"/>
              <a:t> to AS1’s gateway router 1c</a:t>
            </a:r>
          </a:p>
          <a:p>
            <a:pPr marL="342900" indent="-342900"/>
            <a:r>
              <a:rPr lang="en-US" dirty="0"/>
              <a:t>AS2 </a:t>
            </a:r>
            <a:r>
              <a:rPr lang="en-US" dirty="0">
                <a:solidFill>
                  <a:srgbClr val="C00000"/>
                </a:solidFill>
              </a:rPr>
              <a:t>promises</a:t>
            </a:r>
            <a:r>
              <a:rPr lang="en-US" dirty="0"/>
              <a:t> that it will forward datagrams towards X</a:t>
            </a:r>
          </a:p>
          <a:p>
            <a:pPr marL="342900" indent="-342900"/>
            <a:r>
              <a:rPr lang="en-US" dirty="0"/>
              <a:t>Announcements contain the IP prefix destination as well as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</a:p>
          <a:p>
            <a:pPr marL="342900" indent="-342900"/>
            <a:r>
              <a:rPr lang="en-US" dirty="0"/>
              <a:t>Two important attributes: AS-path (AS2,X),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2C188B4-6680-3040-8464-02E65E1C5BE4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5AC68DCA-38C1-FF44-828A-959ACD2F8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C71485B-3296-8846-B271-518C1E167494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3D259DC-B135-8242-9E4A-909E221E0043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8" name="Group 327">
                  <a:extLst>
                    <a:ext uri="{FF2B5EF4-FFF2-40B4-BE49-F238E27FC236}">
                      <a16:creationId xmlns:a16="http://schemas.microsoft.com/office/drawing/2014/main" id="{438B410A-19C8-A749-90B1-ABFC4E3F97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6B52792A-BB29-E141-BD04-5D7CC2F3AF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636219BB-3122-C041-9F49-425C7729E81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B4BE295B-410C-5B4B-BCFE-EAF5162F839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F45A2FDA-740A-BF45-B5E1-F9209D7B1B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A735BC61-6BD4-1F44-BBF7-3A18DC25D7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7" name="Freeform 66">
                    <a:extLst>
                      <a:ext uri="{FF2B5EF4-FFF2-40B4-BE49-F238E27FC236}">
                        <a16:creationId xmlns:a16="http://schemas.microsoft.com/office/drawing/2014/main" id="{6547C585-536B-A042-AA6B-742AB70D169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8" name="Freeform 67">
                    <a:extLst>
                      <a:ext uri="{FF2B5EF4-FFF2-40B4-BE49-F238E27FC236}">
                        <a16:creationId xmlns:a16="http://schemas.microsoft.com/office/drawing/2014/main" id="{B3E60A5E-0AAD-5E46-9B57-081A8B3EF98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9" name="Straight Connector 68">
                    <a:extLst>
                      <a:ext uri="{FF2B5EF4-FFF2-40B4-BE49-F238E27FC236}">
                        <a16:creationId xmlns:a16="http://schemas.microsoft.com/office/drawing/2014/main" id="{9EE072A9-E092-A241-B74A-C2C17D75DD09}"/>
                      </a:ext>
                    </a:extLst>
                  </p:cNvPr>
                  <p:cNvCxnSpPr>
                    <a:endCxn id="6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17AA3420-CC41-C245-AC86-04406780ABA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9" name="Group 58">
                  <a:extLst>
                    <a:ext uri="{FF2B5EF4-FFF2-40B4-BE49-F238E27FC236}">
                      <a16:creationId xmlns:a16="http://schemas.microsoft.com/office/drawing/2014/main" id="{1C903070-91D0-B543-9E34-3A91585C828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ED47706-20C2-DB4E-B54A-82760F4905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1" name="TextBox 60">
                    <a:extLst>
                      <a:ext uri="{FF2B5EF4-FFF2-40B4-BE49-F238E27FC236}">
                        <a16:creationId xmlns:a16="http://schemas.microsoft.com/office/drawing/2014/main" id="{DE6ED0A3-0503-FE47-BA1D-08F66CD517C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BA6D7D5-71CF-414C-8852-A1F7BF4CAC6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5" name="Group 327">
                  <a:extLst>
                    <a:ext uri="{FF2B5EF4-FFF2-40B4-BE49-F238E27FC236}">
                      <a16:creationId xmlns:a16="http://schemas.microsoft.com/office/drawing/2014/main" id="{882A8BC9-EA81-354E-A07B-5264C91AA32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062A200-BC32-5649-9BA9-13982F1D277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D2F0D56B-B42D-9C41-A5E2-D40F58FCD6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E142C1D3-C8FC-E542-A5D1-AC230BB7215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A7D27E6C-CE93-2640-95B5-230FEC83B4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60E21BD3-FF43-9442-93AA-DFBD678BA0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4" name="Freeform 53">
                    <a:extLst>
                      <a:ext uri="{FF2B5EF4-FFF2-40B4-BE49-F238E27FC236}">
                        <a16:creationId xmlns:a16="http://schemas.microsoft.com/office/drawing/2014/main" id="{C74E3AB8-D71C-AB40-8D0E-6D46565FFDE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5" name="Freeform 54">
                    <a:extLst>
                      <a:ext uri="{FF2B5EF4-FFF2-40B4-BE49-F238E27FC236}">
                        <a16:creationId xmlns:a16="http://schemas.microsoft.com/office/drawing/2014/main" id="{3E51CC53-E95D-2541-87F0-D020813CB2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6" name="Straight Connector 55">
                    <a:extLst>
                      <a:ext uri="{FF2B5EF4-FFF2-40B4-BE49-F238E27FC236}">
                        <a16:creationId xmlns:a16="http://schemas.microsoft.com/office/drawing/2014/main" id="{ECDB138C-B94C-664C-B586-74ABF58BAF7D}"/>
                      </a:ext>
                    </a:extLst>
                  </p:cNvPr>
                  <p:cNvCxnSpPr>
                    <a:endCxn id="5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id="{3CE62809-4BA0-854B-A36C-2B9766115FAA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6" name="Group 45">
                  <a:extLst>
                    <a:ext uri="{FF2B5EF4-FFF2-40B4-BE49-F238E27FC236}">
                      <a16:creationId xmlns:a16="http://schemas.microsoft.com/office/drawing/2014/main" id="{EB60B211-33E5-844A-8CA4-929E77A90C5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128DEB76-C803-E14A-8729-4019AC69FE9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B358F6C-A9CB-134B-927F-3C8A2C3AC5F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50BDA59-DA78-E14E-B753-51DFA83FED1C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2" name="Group 327">
                  <a:extLst>
                    <a:ext uri="{FF2B5EF4-FFF2-40B4-BE49-F238E27FC236}">
                      <a16:creationId xmlns:a16="http://schemas.microsoft.com/office/drawing/2014/main" id="{D0A659A4-1749-7E49-BBBE-AB64687C745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FEDC7485-AEB7-BE4B-B3D5-F3251E493E2D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34F81B72-4518-4347-A6BE-57DDAE14C64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A31FD3FB-E33F-D340-A754-70EC6097588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C301959C-2CC4-CB41-B548-0D9738BACC1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F8FA812-B310-504A-ADF3-98E4CA86929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1" name="Freeform 40">
                    <a:extLst>
                      <a:ext uri="{FF2B5EF4-FFF2-40B4-BE49-F238E27FC236}">
                        <a16:creationId xmlns:a16="http://schemas.microsoft.com/office/drawing/2014/main" id="{A8FB531C-C9E1-FE4E-AAC1-D8DFBFC7F04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2" name="Freeform 41">
                    <a:extLst>
                      <a:ext uri="{FF2B5EF4-FFF2-40B4-BE49-F238E27FC236}">
                        <a16:creationId xmlns:a16="http://schemas.microsoft.com/office/drawing/2014/main" id="{8519B4B1-1782-284A-B340-1B056F05F06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3" name="Straight Connector 42">
                    <a:extLst>
                      <a:ext uri="{FF2B5EF4-FFF2-40B4-BE49-F238E27FC236}">
                        <a16:creationId xmlns:a16="http://schemas.microsoft.com/office/drawing/2014/main" id="{562795B6-9946-6B4C-A552-23119E5D2196}"/>
                      </a:ext>
                    </a:extLst>
                  </p:cNvPr>
                  <p:cNvCxnSpPr>
                    <a:endCxn id="3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F010505B-A4F5-8244-8243-AC266FB199E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1E4441A-80EF-3D40-A75C-C22BC56DCE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CD071293-1C9F-EB4A-B478-5F98567E2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6738D76A-DBCB-664B-BF08-E3B006DEFF6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202FB7C4-4D7C-DA4A-A579-27832E0E666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9" name="Group 327">
                  <a:extLst>
                    <a:ext uri="{FF2B5EF4-FFF2-40B4-BE49-F238E27FC236}">
                      <a16:creationId xmlns:a16="http://schemas.microsoft.com/office/drawing/2014/main" id="{62EACF89-858C-5D4A-BB48-19229ABBD36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31FAE023-6FEC-4042-9177-8945439A4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A62292C4-013C-7E45-A227-17EF0B49386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ABBF851A-CCE3-3C4B-BA2D-C616776DC8C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2F008C2D-C1A8-3F45-BFE5-51A5AF5F2C6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AE91DA89-5B97-4342-9E4D-F30D457770B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" name="Freeform 27">
                    <a:extLst>
                      <a:ext uri="{FF2B5EF4-FFF2-40B4-BE49-F238E27FC236}">
                        <a16:creationId xmlns:a16="http://schemas.microsoft.com/office/drawing/2014/main" id="{CA148EFD-4860-BA47-BAE2-0062936F60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" name="Freeform 28">
                    <a:extLst>
                      <a:ext uri="{FF2B5EF4-FFF2-40B4-BE49-F238E27FC236}">
                        <a16:creationId xmlns:a16="http://schemas.microsoft.com/office/drawing/2014/main" id="{179B51ED-8C6F-C846-B32E-81714D3762A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F0BF59F5-102D-054B-9968-BF78142B24F0}"/>
                      </a:ext>
                    </a:extLst>
                  </p:cNvPr>
                  <p:cNvCxnSpPr>
                    <a:endCxn id="2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Connector 30">
                    <a:extLst>
                      <a:ext uri="{FF2B5EF4-FFF2-40B4-BE49-F238E27FC236}">
                        <a16:creationId xmlns:a16="http://schemas.microsoft.com/office/drawing/2014/main" id="{E1710D21-E1BC-A749-B217-521BC0F0EB1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0" name="Group 19">
                  <a:extLst>
                    <a:ext uri="{FF2B5EF4-FFF2-40B4-BE49-F238E27FC236}">
                      <a16:creationId xmlns:a16="http://schemas.microsoft.com/office/drawing/2014/main" id="{A4A7ADF9-0F0C-8743-8BF1-7C543BE9C2C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AA055257-66FD-7B42-8578-5698D19C201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11650591-6786-7A40-B372-04CC5BA1E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026B196-A7A3-5940-8A91-E53A5526B3A0}"/>
                  </a:ext>
                </a:extLst>
              </p:cNvPr>
              <p:cNvCxnSpPr>
                <a:stCxn id="61" idx="2"/>
                <a:endCxn id="4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4B1742-2FF5-3B4D-B1D3-5A8B4CC08B2A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9DAFD6-2585-0344-8BF3-BCA0E7852F89}"/>
                  </a:ext>
                </a:extLst>
              </p:cNvPr>
              <p:cNvCxnSpPr>
                <a:stCxn id="6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07E016-BD58-DB45-8049-B3159257700A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610CE97-320D-1B44-B6F4-2B151C5F746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EB1190C-F5FB-FB40-AE3E-BC83063079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A803D75-A1B1-EC42-B991-2715B34E7722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2" name="Freeform 2">
              <a:extLst>
                <a:ext uri="{FF2B5EF4-FFF2-40B4-BE49-F238E27FC236}">
                  <a16:creationId xmlns:a16="http://schemas.microsoft.com/office/drawing/2014/main" id="{79A253E8-49C1-7144-ADFE-104AED496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CB14C335-ED61-4F48-AFCB-D1CC384FE82D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19283F66-3389-C647-B7F8-53B43DD4B561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3" name="Group 327">
                  <a:extLst>
                    <a:ext uri="{FF2B5EF4-FFF2-40B4-BE49-F238E27FC236}">
                      <a16:creationId xmlns:a16="http://schemas.microsoft.com/office/drawing/2014/main" id="{5826F2B8-0745-214C-9611-B17DA8EE04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9EE8CD6E-3C2E-DA41-94B8-85F5D38C81B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222AC0AC-1C9A-2A45-9F29-F683A4ADE7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25FBD2C8-1EFA-3240-81E6-25D453F2EF7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544AEDF3-B15B-6C4E-8C9E-5730724455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F376FBD4-7977-E840-9C3C-F61A3CC2DA5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C2443ED1-6083-6740-A588-14546942131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10B93771-52C9-CA4F-8AAC-37D17AF033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4" name="Straight Connector 133">
                    <a:extLst>
                      <a:ext uri="{FF2B5EF4-FFF2-40B4-BE49-F238E27FC236}">
                        <a16:creationId xmlns:a16="http://schemas.microsoft.com/office/drawing/2014/main" id="{DF0B9869-8099-5F41-96A8-E8B369A8B0C2}"/>
                      </a:ext>
                    </a:extLst>
                  </p:cNvPr>
                  <p:cNvCxnSpPr>
                    <a:endCxn id="12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9A623B7B-749B-2C41-BA81-5136ED15264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4" name="Group 123">
                  <a:extLst>
                    <a:ext uri="{FF2B5EF4-FFF2-40B4-BE49-F238E27FC236}">
                      <a16:creationId xmlns:a16="http://schemas.microsoft.com/office/drawing/2014/main" id="{E73DC9F2-96AA-DE4A-B92E-1A7FC4353219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F397B700-95E1-3B4C-A6FE-3E44E89EC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31CC05A3-9407-8A48-8EC7-E3D45AB002A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52A97DF5-2483-D94E-B787-820C41669CC6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10" name="Group 327">
                  <a:extLst>
                    <a:ext uri="{FF2B5EF4-FFF2-40B4-BE49-F238E27FC236}">
                      <a16:creationId xmlns:a16="http://schemas.microsoft.com/office/drawing/2014/main" id="{34027154-899D-F940-B78C-146E2F6F37D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5B3E734B-7BB4-CE4D-9601-1DEA605F588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0F4772B6-0004-A040-B8EA-B866F65BCA9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Oval 115">
                    <a:extLst>
                      <a:ext uri="{FF2B5EF4-FFF2-40B4-BE49-F238E27FC236}">
                        <a16:creationId xmlns:a16="http://schemas.microsoft.com/office/drawing/2014/main" id="{54721D71-7105-A64D-A80B-EBE6DC57E9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2C94692-AA2F-FF49-9430-B7C7186DD9E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28836F10-66B4-8F43-8267-1F34CFE845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85FD1F82-4781-654C-B5FA-213D9EB77FC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0F4CD4A9-A988-0D44-88F2-FCD2F6D1F74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1" name="Straight Connector 120">
                    <a:extLst>
                      <a:ext uri="{FF2B5EF4-FFF2-40B4-BE49-F238E27FC236}">
                        <a16:creationId xmlns:a16="http://schemas.microsoft.com/office/drawing/2014/main" id="{E946FDF6-0D09-8441-A07F-84ED1569A79A}"/>
                      </a:ext>
                    </a:extLst>
                  </p:cNvPr>
                  <p:cNvCxnSpPr>
                    <a:endCxn id="11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7E48C6BF-2179-A042-9A45-16E0B88A88F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6DF80929-03E2-2E46-8C1C-99BF43CF4D7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3E6E0749-FC56-AB41-81A4-88B8C6B85A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3" name="TextBox 112">
                    <a:extLst>
                      <a:ext uri="{FF2B5EF4-FFF2-40B4-BE49-F238E27FC236}">
                        <a16:creationId xmlns:a16="http://schemas.microsoft.com/office/drawing/2014/main" id="{8AB883F3-FB1E-6D4D-BBD7-CEF73EC30A6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04AC4D26-DE58-F14D-92CD-32583FA4282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7" name="Group 327">
                  <a:extLst>
                    <a:ext uri="{FF2B5EF4-FFF2-40B4-BE49-F238E27FC236}">
                      <a16:creationId xmlns:a16="http://schemas.microsoft.com/office/drawing/2014/main" id="{44E94EF0-153A-9248-8D69-E994CEDFE1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7147642A-41BA-414E-85C6-CA68F9C607E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Rectangle 101">
                    <a:extLst>
                      <a:ext uri="{FF2B5EF4-FFF2-40B4-BE49-F238E27FC236}">
                        <a16:creationId xmlns:a16="http://schemas.microsoft.com/office/drawing/2014/main" id="{6668AB5A-7100-FC40-BCBF-13D4594578E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610B213B-4F05-8641-9A1A-EC0848DBB3A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E43FF9D-0DD5-6141-9E30-00D0F5759A9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77D378C4-7390-5E48-8CE0-06FC560E7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6" name="Freeform 105">
                    <a:extLst>
                      <a:ext uri="{FF2B5EF4-FFF2-40B4-BE49-F238E27FC236}">
                        <a16:creationId xmlns:a16="http://schemas.microsoft.com/office/drawing/2014/main" id="{DBE2EB41-027D-1644-BE0E-B348BEDC9E9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7" name="Freeform 106">
                    <a:extLst>
                      <a:ext uri="{FF2B5EF4-FFF2-40B4-BE49-F238E27FC236}">
                        <a16:creationId xmlns:a16="http://schemas.microsoft.com/office/drawing/2014/main" id="{53F6E3BA-240F-8F4A-B9DB-19F96CCC66D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8" name="Straight Connector 107">
                    <a:extLst>
                      <a:ext uri="{FF2B5EF4-FFF2-40B4-BE49-F238E27FC236}">
                        <a16:creationId xmlns:a16="http://schemas.microsoft.com/office/drawing/2014/main" id="{37D5B302-2DB5-CC4F-895B-E4E0BCDF5A78}"/>
                      </a:ext>
                    </a:extLst>
                  </p:cNvPr>
                  <p:cNvCxnSpPr>
                    <a:endCxn id="10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Straight Connector 108">
                    <a:extLst>
                      <a:ext uri="{FF2B5EF4-FFF2-40B4-BE49-F238E27FC236}">
                        <a16:creationId xmlns:a16="http://schemas.microsoft.com/office/drawing/2014/main" id="{200AC1B1-EC90-C34B-A5C2-F810794964A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8" name="Group 97">
                  <a:extLst>
                    <a:ext uri="{FF2B5EF4-FFF2-40B4-BE49-F238E27FC236}">
                      <a16:creationId xmlns:a16="http://schemas.microsoft.com/office/drawing/2014/main" id="{8C12181B-037E-DF4C-8507-D7CA7AAF8118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2F60284-74C0-C541-BB0D-9D58F09F627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88EEC91-2ACD-6D4C-8157-B119E1C8BE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7AFB3118-EFE0-5542-854E-C8C96D082950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4" name="Group 327">
                  <a:extLst>
                    <a:ext uri="{FF2B5EF4-FFF2-40B4-BE49-F238E27FC236}">
                      <a16:creationId xmlns:a16="http://schemas.microsoft.com/office/drawing/2014/main" id="{94DA7C41-DF68-D444-8931-0AD1FACFAA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37F2F4C1-1EC5-7648-AB2A-610ECE3ECE1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Rectangle 88">
                    <a:extLst>
                      <a:ext uri="{FF2B5EF4-FFF2-40B4-BE49-F238E27FC236}">
                        <a16:creationId xmlns:a16="http://schemas.microsoft.com/office/drawing/2014/main" id="{199A78A0-E76F-C645-A65E-07BDC9852FF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C0F9A3FF-0DFF-C84C-8A39-FF8BC3962E5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6E3EC8E0-6B65-2641-99F5-1BE6FD19C64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BD28B79E-3B1A-264F-9996-6664916F522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3" name="Freeform 92">
                    <a:extLst>
                      <a:ext uri="{FF2B5EF4-FFF2-40B4-BE49-F238E27FC236}">
                        <a16:creationId xmlns:a16="http://schemas.microsoft.com/office/drawing/2014/main" id="{2B9E3AB3-7AC4-9C45-B079-217BC87F38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4" name="Freeform 93">
                    <a:extLst>
                      <a:ext uri="{FF2B5EF4-FFF2-40B4-BE49-F238E27FC236}">
                        <a16:creationId xmlns:a16="http://schemas.microsoft.com/office/drawing/2014/main" id="{6DFB67B4-0194-ED4A-B9BF-22C97BD7A0C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5" name="Straight Connector 94">
                    <a:extLst>
                      <a:ext uri="{FF2B5EF4-FFF2-40B4-BE49-F238E27FC236}">
                        <a16:creationId xmlns:a16="http://schemas.microsoft.com/office/drawing/2014/main" id="{7FD5F702-9B01-F440-A15E-37BB0BF82A86}"/>
                      </a:ext>
                    </a:extLst>
                  </p:cNvPr>
                  <p:cNvCxnSpPr>
                    <a:endCxn id="9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Straight Connector 95">
                    <a:extLst>
                      <a:ext uri="{FF2B5EF4-FFF2-40B4-BE49-F238E27FC236}">
                        <a16:creationId xmlns:a16="http://schemas.microsoft.com/office/drawing/2014/main" id="{FD2101C5-CCDD-3B46-B849-C24A79E2E89E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91F550D4-0793-3549-9ED7-F06525B6865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503DF359-3D80-F344-8CF4-7CFB5D585C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EE6ACA0E-38C4-E243-816A-AC685146F88B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67FE684F-791B-2A44-AAAA-4537003CDAA3}"/>
                  </a:ext>
                </a:extLst>
              </p:cNvPr>
              <p:cNvCxnSpPr>
                <a:stCxn id="126" idx="2"/>
                <a:endCxn id="11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65D7A9FA-D35A-824B-AD93-9172409BDE57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C277BE08-7F56-9E4F-81DE-D6B108E89D09}"/>
                  </a:ext>
                </a:extLst>
              </p:cNvPr>
              <p:cNvCxnSpPr>
                <a:stCxn id="12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AD9A672-21E8-FE4B-A53B-A26F2D840C46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6182A478-636A-4D4D-B212-19811C35624D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2AD21E0A-11A8-3F4D-BC84-E2BAA5CE70AE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E033CF-1176-4C48-9A51-0FFCCB65506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8F0CAAD-5BBA-DF4C-9E4E-5902D56A7B8C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CEB170-6E9C-E54B-9DE3-4AB3343C8CA6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AutoShape 118">
            <a:extLst>
              <a:ext uri="{FF2B5EF4-FFF2-40B4-BE49-F238E27FC236}">
                <a16:creationId xmlns:a16="http://schemas.microsoft.com/office/drawing/2014/main" id="{329AEF16-DA30-2E40-A46D-00C8618F8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1" name="Text Box 119">
            <a:extLst>
              <a:ext uri="{FF2B5EF4-FFF2-40B4-BE49-F238E27FC236}">
                <a16:creationId xmlns:a16="http://schemas.microsoft.com/office/drawing/2014/main" id="{3249EC9A-EE4B-C048-B53F-502B6EAC06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7" y="6150047"/>
            <a:ext cx="29334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D217C799-CFD3-C349-98FB-6441F01C7AF4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253F6B9-4F3A-7E46-9ED0-BB92FFDBF4D8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5" name="Freeform 2">
                <a:extLst>
                  <a:ext uri="{FF2B5EF4-FFF2-40B4-BE49-F238E27FC236}">
                    <a16:creationId xmlns:a16="http://schemas.microsoft.com/office/drawing/2014/main" id="{E86CEBF2-67F1-4E4E-AF24-0C55415F0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" name="Group 327">
                <a:extLst>
                  <a:ext uri="{FF2B5EF4-FFF2-40B4-BE49-F238E27FC236}">
                    <a16:creationId xmlns:a16="http://schemas.microsoft.com/office/drawing/2014/main" id="{16F0D8D7-3BF1-F44E-AB02-0E7CFD97708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B3651ABE-A354-C447-A080-70EC87425482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82A190C3-7413-D44C-B454-8A86D593B9A4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D13F0839-C48F-0541-9D2F-7C9F768B1C54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FB93B82F-5F5A-B84B-9192-F04322BBF704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>
                  <a:extLst>
                    <a:ext uri="{FF2B5EF4-FFF2-40B4-BE49-F238E27FC236}">
                      <a16:creationId xmlns:a16="http://schemas.microsoft.com/office/drawing/2014/main" id="{47876F0F-4E26-344C-A6B7-3EC012FD88C3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>
                  <a:extLst>
                    <a:ext uri="{FF2B5EF4-FFF2-40B4-BE49-F238E27FC236}">
                      <a16:creationId xmlns:a16="http://schemas.microsoft.com/office/drawing/2014/main" id="{255ADA7A-58AB-EF49-9F0B-63888C531C91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6" name="Freeform 155">
                  <a:extLst>
                    <a:ext uri="{FF2B5EF4-FFF2-40B4-BE49-F238E27FC236}">
                      <a16:creationId xmlns:a16="http://schemas.microsoft.com/office/drawing/2014/main" id="{8005306E-18A1-4F46-BF03-13C93667F800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7" name="Straight Connector 156">
                  <a:extLst>
                    <a:ext uri="{FF2B5EF4-FFF2-40B4-BE49-F238E27FC236}">
                      <a16:creationId xmlns:a16="http://schemas.microsoft.com/office/drawing/2014/main" id="{411FD464-1710-1648-A52A-8475405A327D}"/>
                    </a:ext>
                  </a:extLst>
                </p:cNvPr>
                <p:cNvCxnSpPr>
                  <a:endCxn id="152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Connector 157">
                  <a:extLst>
                    <a:ext uri="{FF2B5EF4-FFF2-40B4-BE49-F238E27FC236}">
                      <a16:creationId xmlns:a16="http://schemas.microsoft.com/office/drawing/2014/main" id="{447234E6-D499-8346-BDAF-AD3318C9855D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9607D795-C7D1-4E45-A595-ACAA566CEDDF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8BDE9FED-BEE6-BD4F-AF72-8598A8E1595A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9" name="TextBox 148">
                  <a:extLst>
                    <a:ext uri="{FF2B5EF4-FFF2-40B4-BE49-F238E27FC236}">
                      <a16:creationId xmlns:a16="http://schemas.microsoft.com/office/drawing/2014/main" id="{923A7694-77D3-6743-B00F-E44D276A056B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567C9295-EA00-174A-BEE7-56590BCC3AB1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58751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  <p:bldP spid="14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announcements: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Next hop </a:t>
            </a:r>
            <a:r>
              <a:rPr lang="en-US" dirty="0"/>
              <a:t>conceptually denotes the next hop router that must be used to reach a specific destination. </a:t>
            </a:r>
          </a:p>
          <a:p>
            <a:pPr lvl="1"/>
            <a:r>
              <a:rPr lang="en-US" dirty="0"/>
              <a:t>However, the meaning of this attribute is context-dependent</a:t>
            </a:r>
          </a:p>
          <a:p>
            <a:r>
              <a:rPr lang="en-US" dirty="0"/>
              <a:t>In an eBGP announcement, next hop denotes the router in the next AS which sent the announcement</a:t>
            </a:r>
          </a:p>
          <a:p>
            <a:r>
              <a:rPr lang="en-US" dirty="0"/>
              <a:t>Next Hop of the eBGP announcement reaching 1c is </a:t>
            </a:r>
            <a:r>
              <a:rPr lang="en-US" dirty="0">
                <a:solidFill>
                  <a:srgbClr val="C00000"/>
                </a:solidFill>
              </a:rPr>
              <a:t>2a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5819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6E8BF-3D3A-2749-BB6B-B16374F74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announcements: Next Hop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16EB-E44D-C742-B3FF-D022B28AA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149"/>
            <a:ext cx="10515600" cy="4351338"/>
          </a:xfrm>
        </p:spPr>
        <p:txBody>
          <a:bodyPr/>
          <a:lstStyle/>
          <a:p>
            <a:r>
              <a:rPr lang="en-US" dirty="0"/>
              <a:t>Suppose router 1c </a:t>
            </a:r>
            <a:r>
              <a:rPr lang="en-US" dirty="0">
                <a:solidFill>
                  <a:srgbClr val="C00000"/>
                </a:solidFill>
              </a:rPr>
              <a:t>accepts </a:t>
            </a:r>
            <a:r>
              <a:rPr lang="en-US" dirty="0"/>
              <a:t>the path (more on this soon)</a:t>
            </a:r>
          </a:p>
          <a:p>
            <a:r>
              <a:rPr lang="en-US" dirty="0"/>
              <a:t>Router 1c will propagate the announcement </a:t>
            </a:r>
            <a:r>
              <a:rPr lang="en-US" dirty="0">
                <a:solidFill>
                  <a:srgbClr val="C00000"/>
                </a:solidFill>
              </a:rPr>
              <a:t>inside the AS </a:t>
            </a:r>
            <a:r>
              <a:rPr lang="en-US" dirty="0"/>
              <a:t>using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r>
              <a:rPr lang="en-US" dirty="0"/>
              <a:t>The next hop of the iBGP announcement from 1c to 1a is set to router 1c</a:t>
            </a:r>
          </a:p>
          <a:p>
            <a:pPr lvl="1"/>
            <a:r>
              <a:rPr lang="en-US" dirty="0"/>
              <a:t>In particular, the next hop is an AS1 </a:t>
            </a:r>
            <a:r>
              <a:rPr lang="en-US" dirty="0">
                <a:solidFill>
                  <a:srgbClr val="C00000"/>
                </a:solidFill>
              </a:rPr>
              <a:t>internal </a:t>
            </a:r>
            <a:r>
              <a:rPr lang="en-US" dirty="0"/>
              <a:t>address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555F5C-2AA6-D044-BEC8-2022CD0AE1BF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5" name="Freeform 2">
              <a:extLst>
                <a:ext uri="{FF2B5EF4-FFF2-40B4-BE49-F238E27FC236}">
                  <a16:creationId xmlns:a16="http://schemas.microsoft.com/office/drawing/2014/main" id="{FA9D285A-A6EF-9F43-9D98-1ECEF4881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F21A0F-6263-A74E-B68B-9CB896B7296E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76394EA-BD4C-4448-9351-6A25BECA197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56" name="Group 327">
                  <a:extLst>
                    <a:ext uri="{FF2B5EF4-FFF2-40B4-BE49-F238E27FC236}">
                      <a16:creationId xmlns:a16="http://schemas.microsoft.com/office/drawing/2014/main" id="{ACA58F12-55FB-0B44-97FC-068D2C7ABAA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B34F217C-8159-634E-AF75-5ADFE9A7396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A9F9A56-CE03-064C-9EAC-AB4FBE26131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635EA43-E2AD-AD45-AF11-34720918425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3" name="Freeform 62">
                    <a:extLst>
                      <a:ext uri="{FF2B5EF4-FFF2-40B4-BE49-F238E27FC236}">
                        <a16:creationId xmlns:a16="http://schemas.microsoft.com/office/drawing/2014/main" id="{EF8F9385-18E3-CE49-A017-2DD777F3BB3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4" name="Freeform 63">
                    <a:extLst>
                      <a:ext uri="{FF2B5EF4-FFF2-40B4-BE49-F238E27FC236}">
                        <a16:creationId xmlns:a16="http://schemas.microsoft.com/office/drawing/2014/main" id="{81D0EC69-7FC9-F54B-8E85-599B0044E7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5" name="Freeform 64">
                    <a:extLst>
                      <a:ext uri="{FF2B5EF4-FFF2-40B4-BE49-F238E27FC236}">
                        <a16:creationId xmlns:a16="http://schemas.microsoft.com/office/drawing/2014/main" id="{ACA45312-A3F6-9C41-93D0-3251BB9028B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6" name="Freeform 65">
                    <a:extLst>
                      <a:ext uri="{FF2B5EF4-FFF2-40B4-BE49-F238E27FC236}">
                        <a16:creationId xmlns:a16="http://schemas.microsoft.com/office/drawing/2014/main" id="{B71E2A24-521E-A24B-9177-247345376F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E875F18B-6D48-BE47-B918-A118FB86AD50}"/>
                      </a:ext>
                    </a:extLst>
                  </p:cNvPr>
                  <p:cNvCxnSpPr>
                    <a:endCxn id="6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Straight Connector 67">
                    <a:extLst>
                      <a:ext uri="{FF2B5EF4-FFF2-40B4-BE49-F238E27FC236}">
                        <a16:creationId xmlns:a16="http://schemas.microsoft.com/office/drawing/2014/main" id="{C038F8FF-9AAB-5549-AA09-F0F43EBD8A6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AF6C71F5-3136-F947-8ECA-85B038B76E5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573D0474-8703-3F49-90DE-24F02131A2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886509B-2BE0-8D40-BC58-604B4C47155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B8E78CEE-27A1-754B-A3C2-E94E43416952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43" name="Group 327">
                  <a:extLst>
                    <a:ext uri="{FF2B5EF4-FFF2-40B4-BE49-F238E27FC236}">
                      <a16:creationId xmlns:a16="http://schemas.microsoft.com/office/drawing/2014/main" id="{899B0C5D-E41D-5549-AE5E-13921E28F89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00A6890F-BFBF-C44B-A518-8CD79DF755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5CD8EFAA-BC71-4B42-B56F-7116CD11E53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D7625606-FDB9-2442-9C07-E65F3E2A3E7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0" name="Freeform 49">
                    <a:extLst>
                      <a:ext uri="{FF2B5EF4-FFF2-40B4-BE49-F238E27FC236}">
                        <a16:creationId xmlns:a16="http://schemas.microsoft.com/office/drawing/2014/main" id="{B514AB89-6941-4041-87B9-75C03D13333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1" name="Freeform 50">
                    <a:extLst>
                      <a:ext uri="{FF2B5EF4-FFF2-40B4-BE49-F238E27FC236}">
                        <a16:creationId xmlns:a16="http://schemas.microsoft.com/office/drawing/2014/main" id="{CC70769A-32AC-8140-BECA-EA3B721E8B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2" name="Freeform 51">
                    <a:extLst>
                      <a:ext uri="{FF2B5EF4-FFF2-40B4-BE49-F238E27FC236}">
                        <a16:creationId xmlns:a16="http://schemas.microsoft.com/office/drawing/2014/main" id="{48665AD7-7514-3748-B97F-928ED5BFFE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3" name="Freeform 52">
                    <a:extLst>
                      <a:ext uri="{FF2B5EF4-FFF2-40B4-BE49-F238E27FC236}">
                        <a16:creationId xmlns:a16="http://schemas.microsoft.com/office/drawing/2014/main" id="{38F5870C-6B39-614A-984E-3F9B3E86F82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85B6A585-AB06-C04D-B629-69DF8A91AE7B}"/>
                      </a:ext>
                    </a:extLst>
                  </p:cNvPr>
                  <p:cNvCxnSpPr>
                    <a:endCxn id="4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Straight Connector 54">
                    <a:extLst>
                      <a:ext uri="{FF2B5EF4-FFF2-40B4-BE49-F238E27FC236}">
                        <a16:creationId xmlns:a16="http://schemas.microsoft.com/office/drawing/2014/main" id="{38615FA8-F792-4241-B7EA-027EB5E46B1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F6DD7DB3-EAE4-F748-BA51-6D01A83E5C3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45" name="Oval 44">
                    <a:extLst>
                      <a:ext uri="{FF2B5EF4-FFF2-40B4-BE49-F238E27FC236}">
                        <a16:creationId xmlns:a16="http://schemas.microsoft.com/office/drawing/2014/main" id="{0E49457A-D5D9-3743-A02E-CD31354B643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9AABC0C-B569-8E4A-95A1-C4AA147A8D8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E750AD1A-7191-3248-A9AC-02E8A1F57571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30" name="Group 327">
                  <a:extLst>
                    <a:ext uri="{FF2B5EF4-FFF2-40B4-BE49-F238E27FC236}">
                      <a16:creationId xmlns:a16="http://schemas.microsoft.com/office/drawing/2014/main" id="{EB7B3FC1-81E6-D147-B2EB-383982C7063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4" name="Oval 33">
                    <a:extLst>
                      <a:ext uri="{FF2B5EF4-FFF2-40B4-BE49-F238E27FC236}">
                        <a16:creationId xmlns:a16="http://schemas.microsoft.com/office/drawing/2014/main" id="{5BBD70E6-4801-8448-8CE8-9D968A9289E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34C3A1BA-7F4B-704B-9D6E-3592485A4E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6" name="Oval 35">
                    <a:extLst>
                      <a:ext uri="{FF2B5EF4-FFF2-40B4-BE49-F238E27FC236}">
                        <a16:creationId xmlns:a16="http://schemas.microsoft.com/office/drawing/2014/main" id="{4A260432-50DF-154D-B41D-5DB7B2FA2C4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7" name="Freeform 36">
                    <a:extLst>
                      <a:ext uri="{FF2B5EF4-FFF2-40B4-BE49-F238E27FC236}">
                        <a16:creationId xmlns:a16="http://schemas.microsoft.com/office/drawing/2014/main" id="{83653950-71A6-BB4F-869B-19706C1A2F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8" name="Freeform 37">
                    <a:extLst>
                      <a:ext uri="{FF2B5EF4-FFF2-40B4-BE49-F238E27FC236}">
                        <a16:creationId xmlns:a16="http://schemas.microsoft.com/office/drawing/2014/main" id="{8FA545E3-FB92-AB45-97F0-529A919F2E8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9" name="Freeform 38">
                    <a:extLst>
                      <a:ext uri="{FF2B5EF4-FFF2-40B4-BE49-F238E27FC236}">
                        <a16:creationId xmlns:a16="http://schemas.microsoft.com/office/drawing/2014/main" id="{43AD663E-F8B0-F049-B3EE-6707C16F87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0" name="Freeform 39">
                    <a:extLst>
                      <a:ext uri="{FF2B5EF4-FFF2-40B4-BE49-F238E27FC236}">
                        <a16:creationId xmlns:a16="http://schemas.microsoft.com/office/drawing/2014/main" id="{BEDC6661-A21C-D84F-BACE-018982609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1" name="Straight Connector 40">
                    <a:extLst>
                      <a:ext uri="{FF2B5EF4-FFF2-40B4-BE49-F238E27FC236}">
                        <a16:creationId xmlns:a16="http://schemas.microsoft.com/office/drawing/2014/main" id="{C516F953-3C64-0D41-8B60-60A2FF16F396}"/>
                      </a:ext>
                    </a:extLst>
                  </p:cNvPr>
                  <p:cNvCxnSpPr>
                    <a:endCxn id="3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DEC350FA-B3DD-D04E-917E-C159205CD09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Group 30">
                  <a:extLst>
                    <a:ext uri="{FF2B5EF4-FFF2-40B4-BE49-F238E27FC236}">
                      <a16:creationId xmlns:a16="http://schemas.microsoft.com/office/drawing/2014/main" id="{350C652B-FD5F-D140-9C04-C84790E0BA7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32" name="Oval 31">
                    <a:extLst>
                      <a:ext uri="{FF2B5EF4-FFF2-40B4-BE49-F238E27FC236}">
                        <a16:creationId xmlns:a16="http://schemas.microsoft.com/office/drawing/2014/main" id="{DB4C117E-7239-FC47-9674-AAEFC385A2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5270FDE1-728B-8E4D-B2E3-B16399EA3567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A22C7AEC-939F-8A4D-8229-A99C1824C30F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7" name="Group 327">
                  <a:extLst>
                    <a:ext uri="{FF2B5EF4-FFF2-40B4-BE49-F238E27FC236}">
                      <a16:creationId xmlns:a16="http://schemas.microsoft.com/office/drawing/2014/main" id="{B934326E-6D05-1E45-B1DE-1FEA58DBC22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15ADB3B2-6DB5-5148-AFF8-C58532B8FB1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55FF8EB8-9243-7C48-B710-10358C6D49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7405867D-85C1-4042-8C87-F9D73D2E65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" name="Freeform 23">
                    <a:extLst>
                      <a:ext uri="{FF2B5EF4-FFF2-40B4-BE49-F238E27FC236}">
                        <a16:creationId xmlns:a16="http://schemas.microsoft.com/office/drawing/2014/main" id="{A1EAEF73-E962-4146-B2FE-C5B126C221D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" name="Freeform 24">
                    <a:extLst>
                      <a:ext uri="{FF2B5EF4-FFF2-40B4-BE49-F238E27FC236}">
                        <a16:creationId xmlns:a16="http://schemas.microsoft.com/office/drawing/2014/main" id="{F264A627-0B7D-F64D-B290-5911AEA5E8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" name="Freeform 25">
                    <a:extLst>
                      <a:ext uri="{FF2B5EF4-FFF2-40B4-BE49-F238E27FC236}">
                        <a16:creationId xmlns:a16="http://schemas.microsoft.com/office/drawing/2014/main" id="{5E518295-B5FF-D74E-8B0A-F109E5C1DE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" name="Freeform 26">
                    <a:extLst>
                      <a:ext uri="{FF2B5EF4-FFF2-40B4-BE49-F238E27FC236}">
                        <a16:creationId xmlns:a16="http://schemas.microsoft.com/office/drawing/2014/main" id="{6F17E758-1476-BB4F-87EA-8DECB4EC097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" name="Straight Connector 27">
                    <a:extLst>
                      <a:ext uri="{FF2B5EF4-FFF2-40B4-BE49-F238E27FC236}">
                        <a16:creationId xmlns:a16="http://schemas.microsoft.com/office/drawing/2014/main" id="{22ED331F-8186-9C43-9D5D-7AE620DB085A}"/>
                      </a:ext>
                    </a:extLst>
                  </p:cNvPr>
                  <p:cNvCxnSpPr>
                    <a:endCxn id="2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2B8767C7-C029-844A-9AE1-59526A7824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" name="Group 17">
                  <a:extLst>
                    <a:ext uri="{FF2B5EF4-FFF2-40B4-BE49-F238E27FC236}">
                      <a16:creationId xmlns:a16="http://schemas.microsoft.com/office/drawing/2014/main" id="{1215B679-440F-654B-AA5E-A588DD7F481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0455FA45-4D24-ED4D-843F-CB35FE9CAF5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25D95D5-14A5-BB4E-8F98-DF55FC512FA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9D901B3-FC3C-374E-A31C-CB25E8AA5889}"/>
                  </a:ext>
                </a:extLst>
              </p:cNvPr>
              <p:cNvCxnSpPr>
                <a:stCxn id="59" idx="2"/>
                <a:endCxn id="46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4776100-1D2F-2A40-A421-F8769655450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BC914CD-EC43-1343-BA44-134301EF5D50}"/>
                  </a:ext>
                </a:extLst>
              </p:cNvPr>
              <p:cNvCxnSpPr>
                <a:stCxn id="60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04BC08D0-0FA5-C343-A49D-23EC5B823323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8A245B2-CEF9-B449-917F-2F2CB371D9B6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AC264D-D273-B943-BA79-3BCDFF897BE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BC8FAA8-2916-9E49-91D3-77B5388C03E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70" name="Freeform 2">
              <a:extLst>
                <a:ext uri="{FF2B5EF4-FFF2-40B4-BE49-F238E27FC236}">
                  <a16:creationId xmlns:a16="http://schemas.microsoft.com/office/drawing/2014/main" id="{5CEA7D89-0CD6-2940-A383-A35BA6299AA0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1A9121FD-2993-B34B-83F0-DC32920C8D2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4968791-7A41-F347-A12B-3CE5D874A4BC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21" name="Group 327">
                  <a:extLst>
                    <a:ext uri="{FF2B5EF4-FFF2-40B4-BE49-F238E27FC236}">
                      <a16:creationId xmlns:a16="http://schemas.microsoft.com/office/drawing/2014/main" id="{EEEFA9B4-49D2-EB4B-8EB8-AFD1DD93A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B2130BBC-8F63-004E-8822-10B4F2A8680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6" name="Rectangle 125">
                    <a:extLst>
                      <a:ext uri="{FF2B5EF4-FFF2-40B4-BE49-F238E27FC236}">
                        <a16:creationId xmlns:a16="http://schemas.microsoft.com/office/drawing/2014/main" id="{F22313A0-2028-7A41-9928-9C2C983613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7A93F12-D6DF-2A4D-AD7E-31DD76B23B2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8" name="Freeform 127">
                    <a:extLst>
                      <a:ext uri="{FF2B5EF4-FFF2-40B4-BE49-F238E27FC236}">
                        <a16:creationId xmlns:a16="http://schemas.microsoft.com/office/drawing/2014/main" id="{1E39B108-D9E2-244E-A380-76977E49BB4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9" name="Freeform 128">
                    <a:extLst>
                      <a:ext uri="{FF2B5EF4-FFF2-40B4-BE49-F238E27FC236}">
                        <a16:creationId xmlns:a16="http://schemas.microsoft.com/office/drawing/2014/main" id="{589672DD-EBC6-4646-BE9C-D66768ED720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Freeform 129">
                    <a:extLst>
                      <a:ext uri="{FF2B5EF4-FFF2-40B4-BE49-F238E27FC236}">
                        <a16:creationId xmlns:a16="http://schemas.microsoft.com/office/drawing/2014/main" id="{A5C6027E-5B61-6942-BA10-65A918A93E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5D1640E4-0B90-E943-871E-A6CEEB9E9F0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2" name="Straight Connector 131">
                    <a:extLst>
                      <a:ext uri="{FF2B5EF4-FFF2-40B4-BE49-F238E27FC236}">
                        <a16:creationId xmlns:a16="http://schemas.microsoft.com/office/drawing/2014/main" id="{85D804CD-B03A-2941-9624-6D3186AA2D90}"/>
                      </a:ext>
                    </a:extLst>
                  </p:cNvPr>
                  <p:cNvCxnSpPr>
                    <a:endCxn id="12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Straight Connector 132">
                    <a:extLst>
                      <a:ext uri="{FF2B5EF4-FFF2-40B4-BE49-F238E27FC236}">
                        <a16:creationId xmlns:a16="http://schemas.microsoft.com/office/drawing/2014/main" id="{5C7386DB-0A3A-1D4E-AB6F-B3C709D46E7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2" name="Group 121">
                  <a:extLst>
                    <a:ext uri="{FF2B5EF4-FFF2-40B4-BE49-F238E27FC236}">
                      <a16:creationId xmlns:a16="http://schemas.microsoft.com/office/drawing/2014/main" id="{30FAF099-510B-024A-8596-F8645D9FBB72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B53D8907-83C3-D246-BC73-D2EC7D3553F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D96D04ED-BA7C-B240-9AED-F019BBB78BBE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ABA784C9-FD42-154D-9F72-CDE514C14873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108" name="Group 327">
                  <a:extLst>
                    <a:ext uri="{FF2B5EF4-FFF2-40B4-BE49-F238E27FC236}">
                      <a16:creationId xmlns:a16="http://schemas.microsoft.com/office/drawing/2014/main" id="{CD6B5B4A-406D-A94A-955B-FF9E08B3AB7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2" name="Oval 111">
                    <a:extLst>
                      <a:ext uri="{FF2B5EF4-FFF2-40B4-BE49-F238E27FC236}">
                        <a16:creationId xmlns:a16="http://schemas.microsoft.com/office/drawing/2014/main" id="{EAED1377-76FD-CA48-9215-F202639316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19BA8642-A309-E545-844E-E0241FFAFD1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4" name="Oval 113">
                    <a:extLst>
                      <a:ext uri="{FF2B5EF4-FFF2-40B4-BE49-F238E27FC236}">
                        <a16:creationId xmlns:a16="http://schemas.microsoft.com/office/drawing/2014/main" id="{98D5F5D7-2249-AE45-A31C-83B308E9E9B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5" name="Freeform 114">
                    <a:extLst>
                      <a:ext uri="{FF2B5EF4-FFF2-40B4-BE49-F238E27FC236}">
                        <a16:creationId xmlns:a16="http://schemas.microsoft.com/office/drawing/2014/main" id="{1078D27C-74C6-064D-A209-493186C4E3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6" name="Freeform 115">
                    <a:extLst>
                      <a:ext uri="{FF2B5EF4-FFF2-40B4-BE49-F238E27FC236}">
                        <a16:creationId xmlns:a16="http://schemas.microsoft.com/office/drawing/2014/main" id="{673E2AAF-062D-2A43-BB54-72C7C408CF6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Freeform 116">
                    <a:extLst>
                      <a:ext uri="{FF2B5EF4-FFF2-40B4-BE49-F238E27FC236}">
                        <a16:creationId xmlns:a16="http://schemas.microsoft.com/office/drawing/2014/main" id="{4F51F119-0908-024A-B06F-2F16DCB2BD2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F188FA2A-0DAE-6B44-89A1-D8C7FBA2DD2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19" name="Straight Connector 118">
                    <a:extLst>
                      <a:ext uri="{FF2B5EF4-FFF2-40B4-BE49-F238E27FC236}">
                        <a16:creationId xmlns:a16="http://schemas.microsoft.com/office/drawing/2014/main" id="{F7C31056-C155-6848-AB41-FA7409C57463}"/>
                      </a:ext>
                    </a:extLst>
                  </p:cNvPr>
                  <p:cNvCxnSpPr>
                    <a:endCxn id="11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Straight Connector 119">
                    <a:extLst>
                      <a:ext uri="{FF2B5EF4-FFF2-40B4-BE49-F238E27FC236}">
                        <a16:creationId xmlns:a16="http://schemas.microsoft.com/office/drawing/2014/main" id="{84FD4BA7-4249-F24F-8A1C-BF95961945E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9" name="Group 108">
                  <a:extLst>
                    <a:ext uri="{FF2B5EF4-FFF2-40B4-BE49-F238E27FC236}">
                      <a16:creationId xmlns:a16="http://schemas.microsoft.com/office/drawing/2014/main" id="{40101605-8825-DA44-B455-0B2EF28863C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110" name="Oval 109">
                    <a:extLst>
                      <a:ext uri="{FF2B5EF4-FFF2-40B4-BE49-F238E27FC236}">
                        <a16:creationId xmlns:a16="http://schemas.microsoft.com/office/drawing/2014/main" id="{665D1211-0F56-034A-B268-0F0CA913F6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1" name="TextBox 110">
                    <a:extLst>
                      <a:ext uri="{FF2B5EF4-FFF2-40B4-BE49-F238E27FC236}">
                        <a16:creationId xmlns:a16="http://schemas.microsoft.com/office/drawing/2014/main" id="{2B2C2A2C-A4F5-024A-8462-FAF91C3D0EC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FBB5BB5-035F-E142-A128-11B8EBF007E5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95" name="Group 327">
                  <a:extLst>
                    <a:ext uri="{FF2B5EF4-FFF2-40B4-BE49-F238E27FC236}">
                      <a16:creationId xmlns:a16="http://schemas.microsoft.com/office/drawing/2014/main" id="{903BA61C-84C7-1E4F-AFCF-6E43A205498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9DBC1D02-9BAD-614C-8D50-BBFDB6567AB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0" name="Rectangle 99">
                    <a:extLst>
                      <a:ext uri="{FF2B5EF4-FFF2-40B4-BE49-F238E27FC236}">
                        <a16:creationId xmlns:a16="http://schemas.microsoft.com/office/drawing/2014/main" id="{7B030103-EC1A-B94B-8B5D-6E059168AB6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78B4A17-07F0-B844-8A47-8CFD9354466A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02" name="Freeform 101">
                    <a:extLst>
                      <a:ext uri="{FF2B5EF4-FFF2-40B4-BE49-F238E27FC236}">
                        <a16:creationId xmlns:a16="http://schemas.microsoft.com/office/drawing/2014/main" id="{3699A9ED-27D1-214E-BA8A-1A3FCB23DAF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3" name="Freeform 102">
                    <a:extLst>
                      <a:ext uri="{FF2B5EF4-FFF2-40B4-BE49-F238E27FC236}">
                        <a16:creationId xmlns:a16="http://schemas.microsoft.com/office/drawing/2014/main" id="{D05B1407-19B3-DA49-81C8-736FF17596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4" name="Freeform 103">
                    <a:extLst>
                      <a:ext uri="{FF2B5EF4-FFF2-40B4-BE49-F238E27FC236}">
                        <a16:creationId xmlns:a16="http://schemas.microsoft.com/office/drawing/2014/main" id="{DAE603AE-8B23-F048-9F38-E92740707C7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05" name="Freeform 104">
                    <a:extLst>
                      <a:ext uri="{FF2B5EF4-FFF2-40B4-BE49-F238E27FC236}">
                        <a16:creationId xmlns:a16="http://schemas.microsoft.com/office/drawing/2014/main" id="{40B9E22F-FAD3-1A45-A8E4-778977A2B92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06" name="Straight Connector 105">
                    <a:extLst>
                      <a:ext uri="{FF2B5EF4-FFF2-40B4-BE49-F238E27FC236}">
                        <a16:creationId xmlns:a16="http://schemas.microsoft.com/office/drawing/2014/main" id="{2CC8DFA4-A290-FC4D-A277-645FCDAF21CB}"/>
                      </a:ext>
                    </a:extLst>
                  </p:cNvPr>
                  <p:cNvCxnSpPr>
                    <a:endCxn id="10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Straight Connector 106">
                    <a:extLst>
                      <a:ext uri="{FF2B5EF4-FFF2-40B4-BE49-F238E27FC236}">
                        <a16:creationId xmlns:a16="http://schemas.microsoft.com/office/drawing/2014/main" id="{066BE3B9-C4ED-4F44-A952-B4C9AC0BB97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96" name="Group 95">
                  <a:extLst>
                    <a:ext uri="{FF2B5EF4-FFF2-40B4-BE49-F238E27FC236}">
                      <a16:creationId xmlns:a16="http://schemas.microsoft.com/office/drawing/2014/main" id="{C109565D-EE2C-2A4F-9C23-A6CD3872720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FEA1CDF9-76C8-9748-B4D8-9B10D711FF4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B6A215A8-3C9C-A446-9216-0C7E410942BC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BAD8B8A4-49E1-A945-9883-6C6067C0CA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82" name="Group 327">
                  <a:extLst>
                    <a:ext uri="{FF2B5EF4-FFF2-40B4-BE49-F238E27FC236}">
                      <a16:creationId xmlns:a16="http://schemas.microsoft.com/office/drawing/2014/main" id="{1DCF3B06-683A-4F4A-ACD5-90A895729F2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CB05DE90-6E76-7644-9E2D-5D4A12C15AC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7" name="Rectangle 86">
                    <a:extLst>
                      <a:ext uri="{FF2B5EF4-FFF2-40B4-BE49-F238E27FC236}">
                        <a16:creationId xmlns:a16="http://schemas.microsoft.com/office/drawing/2014/main" id="{986C28FC-743D-EC41-BD17-E417C877B69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A5F2948-9796-5B48-AB90-03246B4696E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89" name="Freeform 88">
                    <a:extLst>
                      <a:ext uri="{FF2B5EF4-FFF2-40B4-BE49-F238E27FC236}">
                        <a16:creationId xmlns:a16="http://schemas.microsoft.com/office/drawing/2014/main" id="{F66A736D-5366-4241-8508-B4BF821DF37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0" name="Freeform 89">
                    <a:extLst>
                      <a:ext uri="{FF2B5EF4-FFF2-40B4-BE49-F238E27FC236}">
                        <a16:creationId xmlns:a16="http://schemas.microsoft.com/office/drawing/2014/main" id="{D40C9EEF-3563-F740-B023-D53E88AB83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1" name="Freeform 90">
                    <a:extLst>
                      <a:ext uri="{FF2B5EF4-FFF2-40B4-BE49-F238E27FC236}">
                        <a16:creationId xmlns:a16="http://schemas.microsoft.com/office/drawing/2014/main" id="{058DA424-4618-DE49-981C-D64F8DBC52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92" name="Freeform 91">
                    <a:extLst>
                      <a:ext uri="{FF2B5EF4-FFF2-40B4-BE49-F238E27FC236}">
                        <a16:creationId xmlns:a16="http://schemas.microsoft.com/office/drawing/2014/main" id="{8CEDFCB2-6A26-F540-BA2A-D46455DAF6B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93" name="Straight Connector 92">
                    <a:extLst>
                      <a:ext uri="{FF2B5EF4-FFF2-40B4-BE49-F238E27FC236}">
                        <a16:creationId xmlns:a16="http://schemas.microsoft.com/office/drawing/2014/main" id="{E5B5E884-FD20-1F4A-BE29-7EDFDA2495BC}"/>
                      </a:ext>
                    </a:extLst>
                  </p:cNvPr>
                  <p:cNvCxnSpPr>
                    <a:endCxn id="8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4" name="Straight Connector 93">
                    <a:extLst>
                      <a:ext uri="{FF2B5EF4-FFF2-40B4-BE49-F238E27FC236}">
                        <a16:creationId xmlns:a16="http://schemas.microsoft.com/office/drawing/2014/main" id="{F24EF8D5-4897-EA4D-B479-AB609B9092C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21314562-88B4-B443-8BF9-EF41BF56FBC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5EB42120-B631-CD45-81A9-65A736D0C2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533D4871-D894-8545-8218-B642F7FFEECF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73E1F0B4-62E5-9D46-A984-41B4C9AF9717}"/>
                  </a:ext>
                </a:extLst>
              </p:cNvPr>
              <p:cNvCxnSpPr>
                <a:stCxn id="124" idx="2"/>
                <a:endCxn id="111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A5DE29A-5A41-3445-B03F-F33EC395DAB8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AAF7797F-AA33-8D43-B49A-9FBD3C323499}"/>
                  </a:ext>
                </a:extLst>
              </p:cNvPr>
              <p:cNvCxnSpPr>
                <a:stCxn id="125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5C81A35-BD41-E34D-B812-C70228B97D87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22EB00CD-BC52-8E4F-BD2B-8BA696B49F8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CCEDEBAB-F03E-A34A-BDC5-06AB45C6B5A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64799B00-CEA8-AE41-9740-98666CF06234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161ACCC-9BA6-0F44-BE6A-64A29A0EBEB5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590413F3-B550-C84B-A464-D2A33B73AAD2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AutoShape 118">
            <a:extLst>
              <a:ext uri="{FF2B5EF4-FFF2-40B4-BE49-F238E27FC236}">
                <a16:creationId xmlns:a16="http://schemas.microsoft.com/office/drawing/2014/main" id="{67548858-2537-074C-83A6-478B69B3E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8" name="Text Box 119">
            <a:extLst>
              <a:ext uri="{FF2B5EF4-FFF2-40B4-BE49-F238E27FC236}">
                <a16:creationId xmlns:a16="http://schemas.microsoft.com/office/drawing/2014/main" id="{598F6ECC-3AB9-B04B-B257-B95BA62B4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E565A40-0AA6-324A-BC55-A7EE836C633A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7F98DBFF-28B0-C44D-86EB-A2CDD6289E44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142" name="Freeform 2">
                <a:extLst>
                  <a:ext uri="{FF2B5EF4-FFF2-40B4-BE49-F238E27FC236}">
                    <a16:creationId xmlns:a16="http://schemas.microsoft.com/office/drawing/2014/main" id="{2BA6A294-71BB-4749-B4CE-B1C90854C9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3" name="Group 327">
                <a:extLst>
                  <a:ext uri="{FF2B5EF4-FFF2-40B4-BE49-F238E27FC236}">
                    <a16:creationId xmlns:a16="http://schemas.microsoft.com/office/drawing/2014/main" id="{90FE4A07-ACAE-3644-8631-E7EC1878D3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F1A11557-385B-0C48-A48E-26E8F767B766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BE915242-45C0-FD49-8602-500EE0B42E45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5B3645BE-2EFF-AE48-866D-06B6E7392E6E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Freeform 149">
                  <a:extLst>
                    <a:ext uri="{FF2B5EF4-FFF2-40B4-BE49-F238E27FC236}">
                      <a16:creationId xmlns:a16="http://schemas.microsoft.com/office/drawing/2014/main" id="{C0E24E1F-E9D3-0A49-BF0C-69EFCC2E5868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Freeform 150">
                  <a:extLst>
                    <a:ext uri="{FF2B5EF4-FFF2-40B4-BE49-F238E27FC236}">
                      <a16:creationId xmlns:a16="http://schemas.microsoft.com/office/drawing/2014/main" id="{6EEE49B9-C48A-6E46-B127-A34FF0971071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2" name="Freeform 151">
                  <a:extLst>
                    <a:ext uri="{FF2B5EF4-FFF2-40B4-BE49-F238E27FC236}">
                      <a16:creationId xmlns:a16="http://schemas.microsoft.com/office/drawing/2014/main" id="{06D14B83-6C3F-C641-BE3D-48C449715D5E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>
                  <a:extLst>
                    <a:ext uri="{FF2B5EF4-FFF2-40B4-BE49-F238E27FC236}">
                      <a16:creationId xmlns:a16="http://schemas.microsoft.com/office/drawing/2014/main" id="{DF405222-0A38-304E-B17E-B9ACAA63A3CD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4" name="Straight Connector 153">
                  <a:extLst>
                    <a:ext uri="{FF2B5EF4-FFF2-40B4-BE49-F238E27FC236}">
                      <a16:creationId xmlns:a16="http://schemas.microsoft.com/office/drawing/2014/main" id="{4AC564C7-9139-3347-9846-9679CC5377B7}"/>
                    </a:ext>
                  </a:extLst>
                </p:cNvPr>
                <p:cNvCxnSpPr>
                  <a:endCxn id="149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Straight Connector 154">
                  <a:extLst>
                    <a:ext uri="{FF2B5EF4-FFF2-40B4-BE49-F238E27FC236}">
                      <a16:creationId xmlns:a16="http://schemas.microsoft.com/office/drawing/2014/main" id="{6BF19813-FE8C-7C4F-BCE3-5585608552D6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80E36FE4-01B1-5743-83D9-E5683BC25677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31764174-596B-FC4D-B89B-CEA38FDEC593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2AC087D1-0E41-984C-8ED3-81E210F51F7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D1699E9-39AF-614A-BF08-8ED617F996F5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1FEC53D6-0B81-F444-A6BA-0A6830BBCDC6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BABF09DD-859D-8843-9852-754FF356FB2F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E116999-5741-D44E-A41A-82F7F4D3226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3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CA860-6EC4-C243-AD9F-28326203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Network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7A6BCC61-2C8E-E347-99BF-C4E715401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463675" y="21936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D26F961-158E-3E48-BDD7-8E5671B51A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723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AE2840-4271-F149-9102-2492F8558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536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08DD137B-DE60-0F48-BBD8-BFCAD61D2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3493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b="1" dirty="0">
                <a:solidFill>
                  <a:srgbClr val="C00000"/>
                </a:solidFill>
                <a:latin typeface="Arial" pitchFamily="34" charset="0"/>
              </a:rPr>
              <a:t>Network</a:t>
            </a:r>
            <a:endParaRPr lang="en-US" altLang="en-US" sz="2800" b="1" dirty="0">
              <a:solidFill>
                <a:srgbClr val="C00000"/>
              </a:solidFill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FE0B8930-93C7-DE4F-85D7-4AD7B77E0F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6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10" name="Group 4">
            <a:extLst>
              <a:ext uri="{FF2B5EF4-FFF2-40B4-BE49-F238E27FC236}">
                <a16:creationId xmlns:a16="http://schemas.microsoft.com/office/drawing/2014/main" id="{5C7AD7A0-648E-AC45-AA0B-CE416DACEDF6}"/>
              </a:ext>
            </a:extLst>
          </p:cNvPr>
          <p:cNvGrpSpPr>
            <a:grpSpLocks/>
          </p:cNvGrpSpPr>
          <p:nvPr/>
        </p:nvGrpSpPr>
        <p:grpSpPr bwMode="auto">
          <a:xfrm>
            <a:off x="4370945" y="1815406"/>
            <a:ext cx="3876675" cy="2876551"/>
            <a:chOff x="1695" y="1256"/>
            <a:chExt cx="2442" cy="1812"/>
          </a:xfrm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F9F439AE-CFC1-AD49-80B7-9C4F5D6FF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E442ED24-2045-2C43-B296-305C8CB061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F1984004-451B-1448-AAA2-F3DC87D16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51" y="1294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FTP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Rectangle 8">
              <a:extLst>
                <a:ext uri="{FF2B5EF4-FFF2-40B4-BE49-F238E27FC236}">
                  <a16:creationId xmlns:a16="http://schemas.microsoft.com/office/drawing/2014/main" id="{DAF1F1B6-1E27-5C4E-BCEE-412B1D91B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4" y="1295"/>
              <a:ext cx="38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HTTP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19" name="Rectangle 9">
              <a:extLst>
                <a:ext uri="{FF2B5EF4-FFF2-40B4-BE49-F238E27FC236}">
                  <a16:creationId xmlns:a16="http://schemas.microsoft.com/office/drawing/2014/main" id="{EDD7FD37-B947-214E-BDA5-59CB4C002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72" y="1309"/>
              <a:ext cx="35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SMTP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0" name="Rectangle 10">
              <a:extLst>
                <a:ext uri="{FF2B5EF4-FFF2-40B4-BE49-F238E27FC236}">
                  <a16:creationId xmlns:a16="http://schemas.microsoft.com/office/drawing/2014/main" id="{22639E96-CC83-834B-AB02-C70F3BC42E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1" y="1313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DNS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11">
              <a:extLst>
                <a:ext uri="{FF2B5EF4-FFF2-40B4-BE49-F238E27FC236}">
                  <a16:creationId xmlns:a16="http://schemas.microsoft.com/office/drawing/2014/main" id="{BAEF2F6E-EAF8-FD43-A365-5EE855050F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TCP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12">
              <a:extLst>
                <a:ext uri="{FF2B5EF4-FFF2-40B4-BE49-F238E27FC236}">
                  <a16:creationId xmlns:a16="http://schemas.microsoft.com/office/drawing/2014/main" id="{EA4E49F1-482D-814D-9323-19469AAB7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UDP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13">
              <a:extLst>
                <a:ext uri="{FF2B5EF4-FFF2-40B4-BE49-F238E27FC236}">
                  <a16:creationId xmlns:a16="http://schemas.microsoft.com/office/drawing/2014/main" id="{70859255-8C6D-F046-9B09-A957DE9EF3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IP</a:t>
              </a:r>
              <a:endParaRPr lang="en-US" altLang="en-US" b="1" dirty="0">
                <a:solidFill>
                  <a:srgbClr val="C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14">
              <a:extLst>
                <a:ext uri="{FF2B5EF4-FFF2-40B4-BE49-F238E27FC236}">
                  <a16:creationId xmlns:a16="http://schemas.microsoft.com/office/drawing/2014/main" id="{D9565A51-FB51-844E-8B8B-116A6C56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5" name="Rectangle 15">
              <a:extLst>
                <a:ext uri="{FF2B5EF4-FFF2-40B4-BE49-F238E27FC236}">
                  <a16:creationId xmlns:a16="http://schemas.microsoft.com/office/drawing/2014/main" id="{CC657FD6-3948-A942-9F42-752C64D0C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6" name="Freeform 16">
              <a:extLst>
                <a:ext uri="{FF2B5EF4-FFF2-40B4-BE49-F238E27FC236}">
                  <a16:creationId xmlns:a16="http://schemas.microsoft.com/office/drawing/2014/main" id="{F7C605CB-D537-774E-9EC6-B7B0FA487E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772F81B6-AB33-334D-9EFD-B9048DB90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28" name="Rectangle 19">
              <a:extLst>
                <a:ext uri="{FF2B5EF4-FFF2-40B4-BE49-F238E27FC236}">
                  <a16:creationId xmlns:a16="http://schemas.microsoft.com/office/drawing/2014/main" id="{00575451-3E1E-114A-938F-6DDB3DB6DE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32673D35-C248-8F4A-B0CB-8975462A8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DE5DB7D8-E892-8646-8EE1-CB58BC808A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F71A5E4B-86E4-574A-8456-8343739CD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" y="1505"/>
              <a:ext cx="65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38BC7C19-3B3B-6E45-ACE6-82B2808EE2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553E9431-E0D3-A747-9313-81D231EE9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223108FC-9D77-FC48-8FD8-35589E472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415956D1-8718-4A41-B4FC-EA5AD82565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B3BA5B5F-DD3F-CD43-BCDD-5F65D47A9E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29">
              <a:extLst>
                <a:ext uri="{FF2B5EF4-FFF2-40B4-BE49-F238E27FC236}">
                  <a16:creationId xmlns:a16="http://schemas.microsoft.com/office/drawing/2014/main" id="{33DDCCD1-FBA6-C744-8EAC-92EE370186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30">
              <a:extLst>
                <a:ext uri="{FF2B5EF4-FFF2-40B4-BE49-F238E27FC236}">
                  <a16:creationId xmlns:a16="http://schemas.microsoft.com/office/drawing/2014/main" id="{6901B0E2-1CC6-C84C-A006-C8ECD9E68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1">
              <a:extLst>
                <a:ext uri="{FF2B5EF4-FFF2-40B4-BE49-F238E27FC236}">
                  <a16:creationId xmlns:a16="http://schemas.microsoft.com/office/drawing/2014/main" id="{1E94C1D3-5E3D-C14B-BF77-34BFD6330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2">
              <a:extLst>
                <a:ext uri="{FF2B5EF4-FFF2-40B4-BE49-F238E27FC236}">
                  <a16:creationId xmlns:a16="http://schemas.microsoft.com/office/drawing/2014/main" id="{F51049BC-78DE-F54E-A08E-B3CE21568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3">
              <a:extLst>
                <a:ext uri="{FF2B5EF4-FFF2-40B4-BE49-F238E27FC236}">
                  <a16:creationId xmlns:a16="http://schemas.microsoft.com/office/drawing/2014/main" id="{18278FC8-CAB4-254A-B797-96AA9750E1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4">
              <a:extLst>
                <a:ext uri="{FF2B5EF4-FFF2-40B4-BE49-F238E27FC236}">
                  <a16:creationId xmlns:a16="http://schemas.microsoft.com/office/drawing/2014/main" id="{8BA17029-A942-9644-96D6-DB79B7059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5">
              <a:extLst>
                <a:ext uri="{FF2B5EF4-FFF2-40B4-BE49-F238E27FC236}">
                  <a16:creationId xmlns:a16="http://schemas.microsoft.com/office/drawing/2014/main" id="{FE225476-A171-3842-B79C-DB63C244C0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6">
              <a:extLst>
                <a:ext uri="{FF2B5EF4-FFF2-40B4-BE49-F238E27FC236}">
                  <a16:creationId xmlns:a16="http://schemas.microsoft.com/office/drawing/2014/main" id="{5724BDE2-327A-E14F-82C8-B76C2587A2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37">
              <a:extLst>
                <a:ext uri="{FF2B5EF4-FFF2-40B4-BE49-F238E27FC236}">
                  <a16:creationId xmlns:a16="http://schemas.microsoft.com/office/drawing/2014/main" id="{648ACEE0-4BDD-434D-A266-29E893D29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38">
              <a:extLst>
                <a:ext uri="{FF2B5EF4-FFF2-40B4-BE49-F238E27FC236}">
                  <a16:creationId xmlns:a16="http://schemas.microsoft.com/office/drawing/2014/main" id="{246A18ED-5F2C-4A4D-B967-24EEF4AE8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Rectangle 1">
            <a:extLst>
              <a:ext uri="{FF2B5EF4-FFF2-40B4-BE49-F238E27FC236}">
                <a16:creationId xmlns:a16="http://schemas.microsoft.com/office/drawing/2014/main" id="{2431DD7F-4D47-2243-9A85-E8747D42B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9056" y="1815406"/>
            <a:ext cx="914401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72C27ECF-D574-DD40-B0AF-4F136BCFD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9057" y="1842013"/>
            <a:ext cx="9412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HTTPS</a:t>
            </a:r>
          </a:p>
        </p:txBody>
      </p:sp>
      <p:cxnSp>
        <p:nvCxnSpPr>
          <p:cNvPr id="13" name="Straight Connector 5">
            <a:extLst>
              <a:ext uri="{FF2B5EF4-FFF2-40B4-BE49-F238E27FC236}">
                <a16:creationId xmlns:a16="http://schemas.microsoft.com/office/drawing/2014/main" id="{F8717047-DCF3-7549-B73F-AFB852E6831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1344" y="2210694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4B06EA11-850D-A44D-97D1-ACD51B0DD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4670" y="2378104"/>
            <a:ext cx="2265987" cy="1699490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132CDA1B-C12E-964C-8DC6-CD95D9A61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9652" y="2248682"/>
            <a:ext cx="1764011" cy="12771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9C7CDAE-9EBB-2647-B7DE-0D0732AB2B91}"/>
              </a:ext>
            </a:extLst>
          </p:cNvPr>
          <p:cNvSpPr txBox="1"/>
          <p:nvPr/>
        </p:nvSpPr>
        <p:spPr>
          <a:xfrm>
            <a:off x="818120" y="5342422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The main function of the network layer is to 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move packets from one endpoint to another.</a:t>
            </a:r>
          </a:p>
        </p:txBody>
      </p:sp>
    </p:spTree>
    <p:extLst>
      <p:ext uri="{BB962C8B-B14F-4D97-AF65-F5344CB8AC3E}">
        <p14:creationId xmlns:p14="http://schemas.microsoft.com/office/powerpoint/2010/main" val="367580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3BB24-082F-4B4C-9C2C-A55C5A4CB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What is computed?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F47E-30B7-2B4D-BEC7-3D4C4FA14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6812"/>
            <a:ext cx="10515600" cy="4351338"/>
          </a:xfrm>
        </p:spPr>
        <p:txBody>
          <a:bodyPr/>
          <a:lstStyle/>
          <a:p>
            <a:pPr marL="342900" indent="-342900"/>
            <a:r>
              <a:rPr lang="en-US" dirty="0"/>
              <a:t>Upon receiving an announcement, a BGP router chooses</a:t>
            </a:r>
            <a:r>
              <a:rPr lang="en-US" altLang="ja-JP" dirty="0"/>
              <a:t> routes to other networks based on </a:t>
            </a:r>
            <a:r>
              <a:rPr lang="en-US" altLang="ja-JP" dirty="0">
                <a:solidFill>
                  <a:srgbClr val="C00000"/>
                </a:solidFill>
              </a:rPr>
              <a:t>policy considerations</a:t>
            </a:r>
          </a:p>
          <a:p>
            <a:pPr marL="342900" indent="-342900"/>
            <a:r>
              <a:rPr lang="en-US" altLang="ja-JP" dirty="0"/>
              <a:t>This approach is very different from the link-metrics-based approaches we’ve seen earlier</a:t>
            </a:r>
          </a:p>
          <a:p>
            <a:pPr marL="342900" indent="-342900"/>
            <a:r>
              <a:rPr lang="en-US" altLang="ja-JP" dirty="0">
                <a:solidFill>
                  <a:srgbClr val="C00000"/>
                </a:solidFill>
              </a:rPr>
              <a:t>Export policy </a:t>
            </a:r>
            <a:r>
              <a:rPr lang="en-US" altLang="ja-JP" dirty="0"/>
              <a:t>determines whether a path is announced</a:t>
            </a:r>
          </a:p>
          <a:p>
            <a:pPr marL="342900" indent="-342900"/>
            <a:r>
              <a:rPr lang="en-US" altLang="ja-JP" dirty="0">
                <a:solidFill>
                  <a:srgbClr val="C00000"/>
                </a:solidFill>
              </a:rPr>
              <a:t>Import policy</a:t>
            </a:r>
            <a:r>
              <a:rPr lang="en-US" altLang="ja-JP" dirty="0"/>
              <a:t> determines whether a path is accepted</a:t>
            </a:r>
          </a:p>
          <a:p>
            <a:endParaRPr lang="en-US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5F914BFA-FAD5-DF42-8D81-040BF3241148}"/>
              </a:ext>
            </a:extLst>
          </p:cNvPr>
          <p:cNvGrpSpPr/>
          <p:nvPr/>
        </p:nvGrpSpPr>
        <p:grpSpPr>
          <a:xfrm>
            <a:off x="2810069" y="4457946"/>
            <a:ext cx="2557336" cy="1719017"/>
            <a:chOff x="-2170772" y="2784954"/>
            <a:chExt cx="2712783" cy="1853712"/>
          </a:xfrm>
        </p:grpSpPr>
        <p:sp>
          <p:nvSpPr>
            <p:cNvPr id="137" name="Freeform 2">
              <a:extLst>
                <a:ext uri="{FF2B5EF4-FFF2-40B4-BE49-F238E27FC236}">
                  <a16:creationId xmlns:a16="http://schemas.microsoft.com/office/drawing/2014/main" id="{FB91D348-22AF-B541-BA8E-0E11EB8921AA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6D6EF220-DCE6-4343-92D8-C766C3D4C2F1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39" name="Group 138">
                <a:extLst>
                  <a:ext uri="{FF2B5EF4-FFF2-40B4-BE49-F238E27FC236}">
                    <a16:creationId xmlns:a16="http://schemas.microsoft.com/office/drawing/2014/main" id="{AA979723-BC9E-3448-AF08-E4A6E1DF1FC7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88" name="Group 327">
                  <a:extLst>
                    <a:ext uri="{FF2B5EF4-FFF2-40B4-BE49-F238E27FC236}">
                      <a16:creationId xmlns:a16="http://schemas.microsoft.com/office/drawing/2014/main" id="{BFB88646-16E0-C540-9BA0-D73316BA3C5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92" name="Oval 191">
                    <a:extLst>
                      <a:ext uri="{FF2B5EF4-FFF2-40B4-BE49-F238E27FC236}">
                        <a16:creationId xmlns:a16="http://schemas.microsoft.com/office/drawing/2014/main" id="{5B647B9C-AF3D-5149-9102-05E4F8B73AF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3" name="Rectangle 192">
                    <a:extLst>
                      <a:ext uri="{FF2B5EF4-FFF2-40B4-BE49-F238E27FC236}">
                        <a16:creationId xmlns:a16="http://schemas.microsoft.com/office/drawing/2014/main" id="{4CF9ADE5-5033-F441-B819-6B8B2C40AC5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4" name="Oval 193">
                    <a:extLst>
                      <a:ext uri="{FF2B5EF4-FFF2-40B4-BE49-F238E27FC236}">
                        <a16:creationId xmlns:a16="http://schemas.microsoft.com/office/drawing/2014/main" id="{550C1440-9A6E-6B49-A69C-E6D153189084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95" name="Freeform 194">
                    <a:extLst>
                      <a:ext uri="{FF2B5EF4-FFF2-40B4-BE49-F238E27FC236}">
                        <a16:creationId xmlns:a16="http://schemas.microsoft.com/office/drawing/2014/main" id="{1022FAC6-6DD1-4E4B-A3E7-D364DE265BE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6" name="Freeform 195">
                    <a:extLst>
                      <a:ext uri="{FF2B5EF4-FFF2-40B4-BE49-F238E27FC236}">
                        <a16:creationId xmlns:a16="http://schemas.microsoft.com/office/drawing/2014/main" id="{A6A68455-CA6C-3E4F-BC23-B282C872574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7" name="Freeform 196">
                    <a:extLst>
                      <a:ext uri="{FF2B5EF4-FFF2-40B4-BE49-F238E27FC236}">
                        <a16:creationId xmlns:a16="http://schemas.microsoft.com/office/drawing/2014/main" id="{1DAD1D13-F9F4-6246-B72E-EA2D38666B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98" name="Freeform 197">
                    <a:extLst>
                      <a:ext uri="{FF2B5EF4-FFF2-40B4-BE49-F238E27FC236}">
                        <a16:creationId xmlns:a16="http://schemas.microsoft.com/office/drawing/2014/main" id="{8F8C65FB-AC7C-F649-9DB2-8116C9DF1A1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99" name="Straight Connector 198">
                    <a:extLst>
                      <a:ext uri="{FF2B5EF4-FFF2-40B4-BE49-F238E27FC236}">
                        <a16:creationId xmlns:a16="http://schemas.microsoft.com/office/drawing/2014/main" id="{2F2CC3A5-546D-394A-9049-584854B1FAC7}"/>
                      </a:ext>
                    </a:extLst>
                  </p:cNvPr>
                  <p:cNvCxnSpPr>
                    <a:endCxn id="19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0" name="Straight Connector 199">
                    <a:extLst>
                      <a:ext uri="{FF2B5EF4-FFF2-40B4-BE49-F238E27FC236}">
                        <a16:creationId xmlns:a16="http://schemas.microsoft.com/office/drawing/2014/main" id="{63F54F94-BF1A-F541-BE60-78F01F82257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89" name="Group 188">
                  <a:extLst>
                    <a:ext uri="{FF2B5EF4-FFF2-40B4-BE49-F238E27FC236}">
                      <a16:creationId xmlns:a16="http://schemas.microsoft.com/office/drawing/2014/main" id="{1D7FFBF0-3906-4143-B4F9-7648370313F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90" name="Oval 189">
                    <a:extLst>
                      <a:ext uri="{FF2B5EF4-FFF2-40B4-BE49-F238E27FC236}">
                        <a16:creationId xmlns:a16="http://schemas.microsoft.com/office/drawing/2014/main" id="{C45CEDC4-9BDB-DA4D-B5FC-9D7DD512060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1" name="TextBox 190">
                    <a:extLst>
                      <a:ext uri="{FF2B5EF4-FFF2-40B4-BE49-F238E27FC236}">
                        <a16:creationId xmlns:a16="http://schemas.microsoft.com/office/drawing/2014/main" id="{6AE69092-5DA3-3F4B-9D9D-8A62D60EE3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BFC1C93D-2DA5-E943-8B3A-0A8634DF236D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75" name="Group 327">
                  <a:extLst>
                    <a:ext uri="{FF2B5EF4-FFF2-40B4-BE49-F238E27FC236}">
                      <a16:creationId xmlns:a16="http://schemas.microsoft.com/office/drawing/2014/main" id="{0AA48594-6D0B-8048-8D3E-F66BFDC09D1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79" name="Oval 178">
                    <a:extLst>
                      <a:ext uri="{FF2B5EF4-FFF2-40B4-BE49-F238E27FC236}">
                        <a16:creationId xmlns:a16="http://schemas.microsoft.com/office/drawing/2014/main" id="{AB37596A-6174-114C-A725-E46AEC9053D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0" name="Rectangle 179">
                    <a:extLst>
                      <a:ext uri="{FF2B5EF4-FFF2-40B4-BE49-F238E27FC236}">
                        <a16:creationId xmlns:a16="http://schemas.microsoft.com/office/drawing/2014/main" id="{F214E915-4F68-0546-A741-2C4D6D468F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1" name="Oval 180">
                    <a:extLst>
                      <a:ext uri="{FF2B5EF4-FFF2-40B4-BE49-F238E27FC236}">
                        <a16:creationId xmlns:a16="http://schemas.microsoft.com/office/drawing/2014/main" id="{63015A8D-FC71-6F40-BB59-A8AE66716DF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82" name="Freeform 181">
                    <a:extLst>
                      <a:ext uri="{FF2B5EF4-FFF2-40B4-BE49-F238E27FC236}">
                        <a16:creationId xmlns:a16="http://schemas.microsoft.com/office/drawing/2014/main" id="{08A8751F-44C8-0A4C-B20C-4B8AD60F541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3" name="Freeform 182">
                    <a:extLst>
                      <a:ext uri="{FF2B5EF4-FFF2-40B4-BE49-F238E27FC236}">
                        <a16:creationId xmlns:a16="http://schemas.microsoft.com/office/drawing/2014/main" id="{1EAE3ACA-B624-0749-A733-5EE49DF4E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4" name="Freeform 183">
                    <a:extLst>
                      <a:ext uri="{FF2B5EF4-FFF2-40B4-BE49-F238E27FC236}">
                        <a16:creationId xmlns:a16="http://schemas.microsoft.com/office/drawing/2014/main" id="{9FE2EB60-50B3-C84B-8FF5-4656571D9B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85" name="Freeform 184">
                    <a:extLst>
                      <a:ext uri="{FF2B5EF4-FFF2-40B4-BE49-F238E27FC236}">
                        <a16:creationId xmlns:a16="http://schemas.microsoft.com/office/drawing/2014/main" id="{3EF8455D-1536-D549-9373-F3AB9F664E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86" name="Straight Connector 185">
                    <a:extLst>
                      <a:ext uri="{FF2B5EF4-FFF2-40B4-BE49-F238E27FC236}">
                        <a16:creationId xmlns:a16="http://schemas.microsoft.com/office/drawing/2014/main" id="{ACDD852B-38CB-A94C-9BD4-F768455C5B28}"/>
                      </a:ext>
                    </a:extLst>
                  </p:cNvPr>
                  <p:cNvCxnSpPr>
                    <a:endCxn id="18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7" name="Straight Connector 186">
                    <a:extLst>
                      <a:ext uri="{FF2B5EF4-FFF2-40B4-BE49-F238E27FC236}">
                        <a16:creationId xmlns:a16="http://schemas.microsoft.com/office/drawing/2014/main" id="{5FB69158-FF93-AD47-BE1E-BB7B108AC99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6" name="Group 175">
                  <a:extLst>
                    <a:ext uri="{FF2B5EF4-FFF2-40B4-BE49-F238E27FC236}">
                      <a16:creationId xmlns:a16="http://schemas.microsoft.com/office/drawing/2014/main" id="{3A4C500F-931F-AB45-B034-26B6E687216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77" name="Oval 176">
                    <a:extLst>
                      <a:ext uri="{FF2B5EF4-FFF2-40B4-BE49-F238E27FC236}">
                        <a16:creationId xmlns:a16="http://schemas.microsoft.com/office/drawing/2014/main" id="{26AB1D2C-B508-BA4F-A1D0-0C99E2625E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78" name="TextBox 177">
                    <a:extLst>
                      <a:ext uri="{FF2B5EF4-FFF2-40B4-BE49-F238E27FC236}">
                        <a16:creationId xmlns:a16="http://schemas.microsoft.com/office/drawing/2014/main" id="{559F5B89-A273-E245-97DD-066971CBFE5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41" name="Group 140">
                <a:extLst>
                  <a:ext uri="{FF2B5EF4-FFF2-40B4-BE49-F238E27FC236}">
                    <a16:creationId xmlns:a16="http://schemas.microsoft.com/office/drawing/2014/main" id="{4D1427D3-CE57-D84D-9616-4EC96222798A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62" name="Group 327">
                  <a:extLst>
                    <a:ext uri="{FF2B5EF4-FFF2-40B4-BE49-F238E27FC236}">
                      <a16:creationId xmlns:a16="http://schemas.microsoft.com/office/drawing/2014/main" id="{B7B24C51-C814-2648-B44C-1A5CDC6CAE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66" name="Oval 165">
                    <a:extLst>
                      <a:ext uri="{FF2B5EF4-FFF2-40B4-BE49-F238E27FC236}">
                        <a16:creationId xmlns:a16="http://schemas.microsoft.com/office/drawing/2014/main" id="{C82AC515-E500-8C47-B082-9EB9BD757599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7" name="Rectangle 166">
                    <a:extLst>
                      <a:ext uri="{FF2B5EF4-FFF2-40B4-BE49-F238E27FC236}">
                        <a16:creationId xmlns:a16="http://schemas.microsoft.com/office/drawing/2014/main" id="{9C033205-B0E5-3048-A5C8-74B143B5E52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8" name="Oval 167">
                    <a:extLst>
                      <a:ext uri="{FF2B5EF4-FFF2-40B4-BE49-F238E27FC236}">
                        <a16:creationId xmlns:a16="http://schemas.microsoft.com/office/drawing/2014/main" id="{163A8B24-18F4-2D4A-8D91-541365AED742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69" name="Freeform 168">
                    <a:extLst>
                      <a:ext uri="{FF2B5EF4-FFF2-40B4-BE49-F238E27FC236}">
                        <a16:creationId xmlns:a16="http://schemas.microsoft.com/office/drawing/2014/main" id="{3C208495-E3C9-604F-9AC7-FEE9C1D428C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0" name="Freeform 169">
                    <a:extLst>
                      <a:ext uri="{FF2B5EF4-FFF2-40B4-BE49-F238E27FC236}">
                        <a16:creationId xmlns:a16="http://schemas.microsoft.com/office/drawing/2014/main" id="{0ECE89E0-01FD-F048-9BB1-3B9E8E2595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1" name="Freeform 170">
                    <a:extLst>
                      <a:ext uri="{FF2B5EF4-FFF2-40B4-BE49-F238E27FC236}">
                        <a16:creationId xmlns:a16="http://schemas.microsoft.com/office/drawing/2014/main" id="{7633F1EB-E074-0048-BBAB-083A1240CCD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72" name="Freeform 171">
                    <a:extLst>
                      <a:ext uri="{FF2B5EF4-FFF2-40B4-BE49-F238E27FC236}">
                        <a16:creationId xmlns:a16="http://schemas.microsoft.com/office/drawing/2014/main" id="{9C838751-2F0E-8847-8442-8C8A5CB94D4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73" name="Straight Connector 172">
                    <a:extLst>
                      <a:ext uri="{FF2B5EF4-FFF2-40B4-BE49-F238E27FC236}">
                        <a16:creationId xmlns:a16="http://schemas.microsoft.com/office/drawing/2014/main" id="{DA05B7A0-B3FE-E74F-8EA9-059D64B65C30}"/>
                      </a:ext>
                    </a:extLst>
                  </p:cNvPr>
                  <p:cNvCxnSpPr>
                    <a:endCxn id="16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Straight Connector 173">
                    <a:extLst>
                      <a:ext uri="{FF2B5EF4-FFF2-40B4-BE49-F238E27FC236}">
                        <a16:creationId xmlns:a16="http://schemas.microsoft.com/office/drawing/2014/main" id="{CFA8F67A-8A14-0549-BCB4-BA388609F115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3" name="Group 162">
                  <a:extLst>
                    <a:ext uri="{FF2B5EF4-FFF2-40B4-BE49-F238E27FC236}">
                      <a16:creationId xmlns:a16="http://schemas.microsoft.com/office/drawing/2014/main" id="{F4671513-D090-8A42-82EA-9A0A38CF7721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64" name="Oval 163">
                    <a:extLst>
                      <a:ext uri="{FF2B5EF4-FFF2-40B4-BE49-F238E27FC236}">
                        <a16:creationId xmlns:a16="http://schemas.microsoft.com/office/drawing/2014/main" id="{D582A85D-5A52-5B45-8104-7EB8871D8A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5" name="TextBox 164">
                    <a:extLst>
                      <a:ext uri="{FF2B5EF4-FFF2-40B4-BE49-F238E27FC236}">
                        <a16:creationId xmlns:a16="http://schemas.microsoft.com/office/drawing/2014/main" id="{3CEA0E62-4B02-1140-880A-7773D796324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42" name="Group 141">
                <a:extLst>
                  <a:ext uri="{FF2B5EF4-FFF2-40B4-BE49-F238E27FC236}">
                    <a16:creationId xmlns:a16="http://schemas.microsoft.com/office/drawing/2014/main" id="{6EA13776-D0E4-6548-AFFE-7CD14C12CC31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49" name="Group 327">
                  <a:extLst>
                    <a:ext uri="{FF2B5EF4-FFF2-40B4-BE49-F238E27FC236}">
                      <a16:creationId xmlns:a16="http://schemas.microsoft.com/office/drawing/2014/main" id="{BFE25B00-E3E3-8C49-9DFB-42EB549B98D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3" name="Oval 152">
                    <a:extLst>
                      <a:ext uri="{FF2B5EF4-FFF2-40B4-BE49-F238E27FC236}">
                        <a16:creationId xmlns:a16="http://schemas.microsoft.com/office/drawing/2014/main" id="{0419A9EC-E5A8-4D44-B489-26C07ADB257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23FD2EF6-4EB8-E84D-BDAD-1484560835A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5" name="Oval 154">
                    <a:extLst>
                      <a:ext uri="{FF2B5EF4-FFF2-40B4-BE49-F238E27FC236}">
                        <a16:creationId xmlns:a16="http://schemas.microsoft.com/office/drawing/2014/main" id="{BE91CF90-D1BA-8F4C-BEAB-3DED0A9C8CF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6" name="Freeform 155">
                    <a:extLst>
                      <a:ext uri="{FF2B5EF4-FFF2-40B4-BE49-F238E27FC236}">
                        <a16:creationId xmlns:a16="http://schemas.microsoft.com/office/drawing/2014/main" id="{61F728DF-C613-7D48-B1B5-1F6ACAEA9FB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4887D06B-66FE-9D4E-A201-8DF53999F38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0FA9FA9C-8C6A-C142-9AB8-B413804A2AA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CC83DFAE-A104-E045-9FCF-2F3224205B7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0" name="Straight Connector 159">
                    <a:extLst>
                      <a:ext uri="{FF2B5EF4-FFF2-40B4-BE49-F238E27FC236}">
                        <a16:creationId xmlns:a16="http://schemas.microsoft.com/office/drawing/2014/main" id="{7770F206-8760-AF4A-845B-3B3D0C0BADC7}"/>
                      </a:ext>
                    </a:extLst>
                  </p:cNvPr>
                  <p:cNvCxnSpPr>
                    <a:endCxn id="15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EFA8B3E4-C642-7C47-83E6-AC05D70EA46B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0" name="Group 149">
                  <a:extLst>
                    <a:ext uri="{FF2B5EF4-FFF2-40B4-BE49-F238E27FC236}">
                      <a16:creationId xmlns:a16="http://schemas.microsoft.com/office/drawing/2014/main" id="{98B60613-947F-7841-BFCF-1E2528B5552C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51" name="Oval 150">
                    <a:extLst>
                      <a:ext uri="{FF2B5EF4-FFF2-40B4-BE49-F238E27FC236}">
                        <a16:creationId xmlns:a16="http://schemas.microsoft.com/office/drawing/2014/main" id="{5DF78359-8E7E-5A4A-BE70-4BFF211B0F0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2" name="TextBox 151">
                    <a:extLst>
                      <a:ext uri="{FF2B5EF4-FFF2-40B4-BE49-F238E27FC236}">
                        <a16:creationId xmlns:a16="http://schemas.microsoft.com/office/drawing/2014/main" id="{502E55E6-EB49-9C41-9B7B-DEFA090896A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0646EF5A-21BC-B54C-B16B-D0F13ED087D6}"/>
                  </a:ext>
                </a:extLst>
              </p:cNvPr>
              <p:cNvCxnSpPr>
                <a:stCxn id="191" idx="2"/>
                <a:endCxn id="178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DB505E6C-078E-BB45-94B5-6410F0C0EAE5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E1E9B532-9521-6A4C-9CD7-ADD8A76C0041}"/>
                  </a:ext>
                </a:extLst>
              </p:cNvPr>
              <p:cNvCxnSpPr>
                <a:stCxn id="19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5DA7EFF6-5FDE-E146-A253-B6077DE5DFB9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B72EB7BB-B807-6F4C-B2DC-BA6627F89E1B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A30E7143-E33D-9B4C-B4E8-4D772EFF2BD8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158DC217-0165-774B-B192-F9573F911930}"/>
              </a:ext>
            </a:extLst>
          </p:cNvPr>
          <p:cNvGrpSpPr/>
          <p:nvPr/>
        </p:nvGrpSpPr>
        <p:grpSpPr>
          <a:xfrm>
            <a:off x="6482660" y="4457184"/>
            <a:ext cx="2545688" cy="1648409"/>
            <a:chOff x="-2170772" y="2784954"/>
            <a:chExt cx="2712783" cy="1853712"/>
          </a:xfrm>
        </p:grpSpPr>
        <p:sp>
          <p:nvSpPr>
            <p:cNvPr id="202" name="Freeform 2">
              <a:extLst>
                <a:ext uri="{FF2B5EF4-FFF2-40B4-BE49-F238E27FC236}">
                  <a16:creationId xmlns:a16="http://schemas.microsoft.com/office/drawing/2014/main" id="{E218C2FC-BF46-FA47-9805-9D9E8F2FF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1DE5CED-F0DB-CC45-A00F-F0F507A278D5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204" name="Group 203">
                <a:extLst>
                  <a:ext uri="{FF2B5EF4-FFF2-40B4-BE49-F238E27FC236}">
                    <a16:creationId xmlns:a16="http://schemas.microsoft.com/office/drawing/2014/main" id="{3218CDA8-32DA-644E-8607-A061D0242AD8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53" name="Group 327">
                  <a:extLst>
                    <a:ext uri="{FF2B5EF4-FFF2-40B4-BE49-F238E27FC236}">
                      <a16:creationId xmlns:a16="http://schemas.microsoft.com/office/drawing/2014/main" id="{8539687A-EB50-E84E-B2C4-AAC1D5477D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7" name="Oval 256">
                    <a:extLst>
                      <a:ext uri="{FF2B5EF4-FFF2-40B4-BE49-F238E27FC236}">
                        <a16:creationId xmlns:a16="http://schemas.microsoft.com/office/drawing/2014/main" id="{D24D43FA-8A17-3248-8711-A37AB0CF5A1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2E9FF9DA-B9FD-5D44-A279-7449BB8992E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9" name="Oval 258">
                    <a:extLst>
                      <a:ext uri="{FF2B5EF4-FFF2-40B4-BE49-F238E27FC236}">
                        <a16:creationId xmlns:a16="http://schemas.microsoft.com/office/drawing/2014/main" id="{4444BAC2-B964-E347-9798-47A04865AA7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60" name="Freeform 259">
                    <a:extLst>
                      <a:ext uri="{FF2B5EF4-FFF2-40B4-BE49-F238E27FC236}">
                        <a16:creationId xmlns:a16="http://schemas.microsoft.com/office/drawing/2014/main" id="{861B19A8-8FDE-3243-BB85-397C3E7944C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1" name="Freeform 260">
                    <a:extLst>
                      <a:ext uri="{FF2B5EF4-FFF2-40B4-BE49-F238E27FC236}">
                        <a16:creationId xmlns:a16="http://schemas.microsoft.com/office/drawing/2014/main" id="{F0A9DBB3-8774-354F-8E48-C96CF096AC3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2" name="Freeform 261">
                    <a:extLst>
                      <a:ext uri="{FF2B5EF4-FFF2-40B4-BE49-F238E27FC236}">
                        <a16:creationId xmlns:a16="http://schemas.microsoft.com/office/drawing/2014/main" id="{309ABEBC-EA55-A64C-9427-3286B3D55FA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63" name="Freeform 262">
                    <a:extLst>
                      <a:ext uri="{FF2B5EF4-FFF2-40B4-BE49-F238E27FC236}">
                        <a16:creationId xmlns:a16="http://schemas.microsoft.com/office/drawing/2014/main" id="{89F76A3B-342E-AA45-AE1C-AFB1FB76469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64" name="Straight Connector 263">
                    <a:extLst>
                      <a:ext uri="{FF2B5EF4-FFF2-40B4-BE49-F238E27FC236}">
                        <a16:creationId xmlns:a16="http://schemas.microsoft.com/office/drawing/2014/main" id="{4308AEC6-EC32-9D40-97E9-6C35C2CCAD10}"/>
                      </a:ext>
                    </a:extLst>
                  </p:cNvPr>
                  <p:cNvCxnSpPr>
                    <a:endCxn id="25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Straight Connector 264">
                    <a:extLst>
                      <a:ext uri="{FF2B5EF4-FFF2-40B4-BE49-F238E27FC236}">
                        <a16:creationId xmlns:a16="http://schemas.microsoft.com/office/drawing/2014/main" id="{F33AC5B8-8B53-0746-8DA9-686C164AC83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Group 253">
                  <a:extLst>
                    <a:ext uri="{FF2B5EF4-FFF2-40B4-BE49-F238E27FC236}">
                      <a16:creationId xmlns:a16="http://schemas.microsoft.com/office/drawing/2014/main" id="{819DD841-FE46-8A43-BE17-168AB8AA2A64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5" name="Oval 254">
                    <a:extLst>
                      <a:ext uri="{FF2B5EF4-FFF2-40B4-BE49-F238E27FC236}">
                        <a16:creationId xmlns:a16="http://schemas.microsoft.com/office/drawing/2014/main" id="{BF5D32B7-EC7A-8449-BA28-16CB69D7BD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6" name="TextBox 255">
                    <a:extLst>
                      <a:ext uri="{FF2B5EF4-FFF2-40B4-BE49-F238E27FC236}">
                        <a16:creationId xmlns:a16="http://schemas.microsoft.com/office/drawing/2014/main" id="{0714D772-0ED0-6349-985D-C1C527D344D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5" name="Group 204">
                <a:extLst>
                  <a:ext uri="{FF2B5EF4-FFF2-40B4-BE49-F238E27FC236}">
                    <a16:creationId xmlns:a16="http://schemas.microsoft.com/office/drawing/2014/main" id="{CD3045FD-AA8B-D14C-AFEF-6E4225C2B884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0" name="Group 327">
                  <a:extLst>
                    <a:ext uri="{FF2B5EF4-FFF2-40B4-BE49-F238E27FC236}">
                      <a16:creationId xmlns:a16="http://schemas.microsoft.com/office/drawing/2014/main" id="{7AE2BF3B-18B0-1A4F-9728-74F451FE3AE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44" name="Oval 243">
                    <a:extLst>
                      <a:ext uri="{FF2B5EF4-FFF2-40B4-BE49-F238E27FC236}">
                        <a16:creationId xmlns:a16="http://schemas.microsoft.com/office/drawing/2014/main" id="{66A0DEEA-1AB5-A747-913B-A3D597A47C1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5" name="Rectangle 244">
                    <a:extLst>
                      <a:ext uri="{FF2B5EF4-FFF2-40B4-BE49-F238E27FC236}">
                        <a16:creationId xmlns:a16="http://schemas.microsoft.com/office/drawing/2014/main" id="{A1C65804-4405-174D-A966-6B2EE94278A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6" name="Oval 245">
                    <a:extLst>
                      <a:ext uri="{FF2B5EF4-FFF2-40B4-BE49-F238E27FC236}">
                        <a16:creationId xmlns:a16="http://schemas.microsoft.com/office/drawing/2014/main" id="{819E1A1B-692C-CB4C-B733-3C0A53E6F7D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7" name="Freeform 246">
                    <a:extLst>
                      <a:ext uri="{FF2B5EF4-FFF2-40B4-BE49-F238E27FC236}">
                        <a16:creationId xmlns:a16="http://schemas.microsoft.com/office/drawing/2014/main" id="{2AC50769-8900-B34D-8B51-57CC8320EAD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8" name="Freeform 247">
                    <a:extLst>
                      <a:ext uri="{FF2B5EF4-FFF2-40B4-BE49-F238E27FC236}">
                        <a16:creationId xmlns:a16="http://schemas.microsoft.com/office/drawing/2014/main" id="{5CA53C75-EF1B-4147-9107-58CBD284C1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9" name="Freeform 248">
                    <a:extLst>
                      <a:ext uri="{FF2B5EF4-FFF2-40B4-BE49-F238E27FC236}">
                        <a16:creationId xmlns:a16="http://schemas.microsoft.com/office/drawing/2014/main" id="{B678341A-64A6-5248-B861-385BAC04415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0" name="Freeform 249">
                    <a:extLst>
                      <a:ext uri="{FF2B5EF4-FFF2-40B4-BE49-F238E27FC236}">
                        <a16:creationId xmlns:a16="http://schemas.microsoft.com/office/drawing/2014/main" id="{0A19F540-A012-C640-8AE2-557ABD34F8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1" name="Straight Connector 250">
                    <a:extLst>
                      <a:ext uri="{FF2B5EF4-FFF2-40B4-BE49-F238E27FC236}">
                        <a16:creationId xmlns:a16="http://schemas.microsoft.com/office/drawing/2014/main" id="{9603D8DD-8925-0742-A38F-5018CBE21A84}"/>
                      </a:ext>
                    </a:extLst>
                  </p:cNvPr>
                  <p:cNvCxnSpPr>
                    <a:endCxn id="24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2" name="Straight Connector 251">
                    <a:extLst>
                      <a:ext uri="{FF2B5EF4-FFF2-40B4-BE49-F238E27FC236}">
                        <a16:creationId xmlns:a16="http://schemas.microsoft.com/office/drawing/2014/main" id="{0872A2EC-D2BD-2942-AE0C-8B83791D268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1" name="Group 240">
                  <a:extLst>
                    <a:ext uri="{FF2B5EF4-FFF2-40B4-BE49-F238E27FC236}">
                      <a16:creationId xmlns:a16="http://schemas.microsoft.com/office/drawing/2014/main" id="{96F0E15A-8EA8-1D40-B8C9-237B364C244E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42" name="Oval 241">
                    <a:extLst>
                      <a:ext uri="{FF2B5EF4-FFF2-40B4-BE49-F238E27FC236}">
                        <a16:creationId xmlns:a16="http://schemas.microsoft.com/office/drawing/2014/main" id="{94ADA83D-A6B0-E945-8815-B07328229AF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3" name="TextBox 242">
                    <a:extLst>
                      <a:ext uri="{FF2B5EF4-FFF2-40B4-BE49-F238E27FC236}">
                        <a16:creationId xmlns:a16="http://schemas.microsoft.com/office/drawing/2014/main" id="{B839000B-5524-C34F-B9E3-C3C8A70B1934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6" name="Group 205">
                <a:extLst>
                  <a:ext uri="{FF2B5EF4-FFF2-40B4-BE49-F238E27FC236}">
                    <a16:creationId xmlns:a16="http://schemas.microsoft.com/office/drawing/2014/main" id="{384CDED4-04AD-F047-BA34-B023FECE8FD0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7" name="Group 327">
                  <a:extLst>
                    <a:ext uri="{FF2B5EF4-FFF2-40B4-BE49-F238E27FC236}">
                      <a16:creationId xmlns:a16="http://schemas.microsoft.com/office/drawing/2014/main" id="{4692114F-81F5-4E48-A190-E151D64794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1" name="Oval 230">
                    <a:extLst>
                      <a:ext uri="{FF2B5EF4-FFF2-40B4-BE49-F238E27FC236}">
                        <a16:creationId xmlns:a16="http://schemas.microsoft.com/office/drawing/2014/main" id="{B1BA2C69-A7F1-1A48-8835-E5C64BEE1BE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108E97E8-D604-8346-B9FB-E9523E7FF9C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3" name="Oval 232">
                    <a:extLst>
                      <a:ext uri="{FF2B5EF4-FFF2-40B4-BE49-F238E27FC236}">
                        <a16:creationId xmlns:a16="http://schemas.microsoft.com/office/drawing/2014/main" id="{566B2B0C-5C22-4349-AAE0-88F25273F351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34" name="Freeform 233">
                    <a:extLst>
                      <a:ext uri="{FF2B5EF4-FFF2-40B4-BE49-F238E27FC236}">
                        <a16:creationId xmlns:a16="http://schemas.microsoft.com/office/drawing/2014/main" id="{6B6D36B7-EB8C-4A4A-B760-7D764FA8552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5" name="Freeform 234">
                    <a:extLst>
                      <a:ext uri="{FF2B5EF4-FFF2-40B4-BE49-F238E27FC236}">
                        <a16:creationId xmlns:a16="http://schemas.microsoft.com/office/drawing/2014/main" id="{246E7185-5CA9-C047-A0F3-9D1339BC6C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6" name="Freeform 235">
                    <a:extLst>
                      <a:ext uri="{FF2B5EF4-FFF2-40B4-BE49-F238E27FC236}">
                        <a16:creationId xmlns:a16="http://schemas.microsoft.com/office/drawing/2014/main" id="{B0F4BF2E-88CC-6344-8512-DA4408F7F15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7" name="Freeform 236">
                    <a:extLst>
                      <a:ext uri="{FF2B5EF4-FFF2-40B4-BE49-F238E27FC236}">
                        <a16:creationId xmlns:a16="http://schemas.microsoft.com/office/drawing/2014/main" id="{1124485C-CFDB-7244-9C92-3B1A906482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8" name="Straight Connector 237">
                    <a:extLst>
                      <a:ext uri="{FF2B5EF4-FFF2-40B4-BE49-F238E27FC236}">
                        <a16:creationId xmlns:a16="http://schemas.microsoft.com/office/drawing/2014/main" id="{8F30A119-AF21-B640-97AF-917BB4B75F9E}"/>
                      </a:ext>
                    </a:extLst>
                  </p:cNvPr>
                  <p:cNvCxnSpPr>
                    <a:endCxn id="23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Straight Connector 238">
                    <a:extLst>
                      <a:ext uri="{FF2B5EF4-FFF2-40B4-BE49-F238E27FC236}">
                        <a16:creationId xmlns:a16="http://schemas.microsoft.com/office/drawing/2014/main" id="{27724B4B-784F-1B49-B182-29AE88E8982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8" name="Group 227">
                  <a:extLst>
                    <a:ext uri="{FF2B5EF4-FFF2-40B4-BE49-F238E27FC236}">
                      <a16:creationId xmlns:a16="http://schemas.microsoft.com/office/drawing/2014/main" id="{9CC270AB-64F1-7A44-A4D0-3857B2CFB25B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9" name="Oval 228">
                    <a:extLst>
                      <a:ext uri="{FF2B5EF4-FFF2-40B4-BE49-F238E27FC236}">
                        <a16:creationId xmlns:a16="http://schemas.microsoft.com/office/drawing/2014/main" id="{B321E89F-27C9-AB47-8A87-965B6CEF74B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0" name="TextBox 229">
                    <a:extLst>
                      <a:ext uri="{FF2B5EF4-FFF2-40B4-BE49-F238E27FC236}">
                        <a16:creationId xmlns:a16="http://schemas.microsoft.com/office/drawing/2014/main" id="{3100021F-16FE-354A-BB48-FF9B43A1E679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3681B047-9105-6B46-B24B-6183BD2D773E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14" name="Group 327">
                  <a:extLst>
                    <a:ext uri="{FF2B5EF4-FFF2-40B4-BE49-F238E27FC236}">
                      <a16:creationId xmlns:a16="http://schemas.microsoft.com/office/drawing/2014/main" id="{3808BF31-7277-3D4D-BDE4-C4A1BF3DF79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8" name="Oval 217">
                    <a:extLst>
                      <a:ext uri="{FF2B5EF4-FFF2-40B4-BE49-F238E27FC236}">
                        <a16:creationId xmlns:a16="http://schemas.microsoft.com/office/drawing/2014/main" id="{24CCC1FA-517D-8541-9B0F-D9127732647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9" name="Rectangle 218">
                    <a:extLst>
                      <a:ext uri="{FF2B5EF4-FFF2-40B4-BE49-F238E27FC236}">
                        <a16:creationId xmlns:a16="http://schemas.microsoft.com/office/drawing/2014/main" id="{A2ADE8A2-7530-D54E-83BB-B476306436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0" name="Oval 219">
                    <a:extLst>
                      <a:ext uri="{FF2B5EF4-FFF2-40B4-BE49-F238E27FC236}">
                        <a16:creationId xmlns:a16="http://schemas.microsoft.com/office/drawing/2014/main" id="{3625B6B4-6269-5C47-8E63-70E97103253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1" name="Freeform 220">
                    <a:extLst>
                      <a:ext uri="{FF2B5EF4-FFF2-40B4-BE49-F238E27FC236}">
                        <a16:creationId xmlns:a16="http://schemas.microsoft.com/office/drawing/2014/main" id="{F5D8A5DE-424B-1143-9D91-9D440D41FEA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2" name="Freeform 221">
                    <a:extLst>
                      <a:ext uri="{FF2B5EF4-FFF2-40B4-BE49-F238E27FC236}">
                        <a16:creationId xmlns:a16="http://schemas.microsoft.com/office/drawing/2014/main" id="{51815A2A-E5C3-F74B-A8B1-8615BA92722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3" name="Freeform 222">
                    <a:extLst>
                      <a:ext uri="{FF2B5EF4-FFF2-40B4-BE49-F238E27FC236}">
                        <a16:creationId xmlns:a16="http://schemas.microsoft.com/office/drawing/2014/main" id="{3741134A-258F-F246-A84B-5824ADEBFE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4" name="Freeform 223">
                    <a:extLst>
                      <a:ext uri="{FF2B5EF4-FFF2-40B4-BE49-F238E27FC236}">
                        <a16:creationId xmlns:a16="http://schemas.microsoft.com/office/drawing/2014/main" id="{BF3EFB0F-C588-C141-B3DF-D32278E44B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5" name="Straight Connector 224">
                    <a:extLst>
                      <a:ext uri="{FF2B5EF4-FFF2-40B4-BE49-F238E27FC236}">
                        <a16:creationId xmlns:a16="http://schemas.microsoft.com/office/drawing/2014/main" id="{55C65B7A-D409-954B-A76B-F3CFFD8EDE78}"/>
                      </a:ext>
                    </a:extLst>
                  </p:cNvPr>
                  <p:cNvCxnSpPr>
                    <a:endCxn id="22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6" name="Straight Connector 225">
                    <a:extLst>
                      <a:ext uri="{FF2B5EF4-FFF2-40B4-BE49-F238E27FC236}">
                        <a16:creationId xmlns:a16="http://schemas.microsoft.com/office/drawing/2014/main" id="{6832E959-D07A-3646-B70D-C8D768B28484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5" name="Group 214">
                  <a:extLst>
                    <a:ext uri="{FF2B5EF4-FFF2-40B4-BE49-F238E27FC236}">
                      <a16:creationId xmlns:a16="http://schemas.microsoft.com/office/drawing/2014/main" id="{2C9829C0-2C6D-7F44-83F6-35D09DC1C4D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6" name="Oval 215">
                    <a:extLst>
                      <a:ext uri="{FF2B5EF4-FFF2-40B4-BE49-F238E27FC236}">
                        <a16:creationId xmlns:a16="http://schemas.microsoft.com/office/drawing/2014/main" id="{94038CF2-6453-344C-8FB2-7ECA4573C82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7" name="TextBox 216">
                    <a:extLst>
                      <a:ext uri="{FF2B5EF4-FFF2-40B4-BE49-F238E27FC236}">
                        <a16:creationId xmlns:a16="http://schemas.microsoft.com/office/drawing/2014/main" id="{09B32DB8-BA22-B849-BA66-CC4592156A4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8E599B54-79EE-934C-B242-B05BFAB7372B}"/>
                  </a:ext>
                </a:extLst>
              </p:cNvPr>
              <p:cNvCxnSpPr>
                <a:stCxn id="256" idx="2"/>
                <a:endCxn id="24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9" name="Straight Connector 208">
                <a:extLst>
                  <a:ext uri="{FF2B5EF4-FFF2-40B4-BE49-F238E27FC236}">
                    <a16:creationId xmlns:a16="http://schemas.microsoft.com/office/drawing/2014/main" id="{04819CB2-6B97-574F-B700-C8468FBB8810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671F35F2-E45A-AF49-A6F2-E6CA7E74986C}"/>
                  </a:ext>
                </a:extLst>
              </p:cNvPr>
              <p:cNvCxnSpPr>
                <a:stCxn id="25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495C429E-2D8D-8B44-840C-C0D341BAB0DC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2" name="Straight Connector 211">
                <a:extLst>
                  <a:ext uri="{FF2B5EF4-FFF2-40B4-BE49-F238E27FC236}">
                    <a16:creationId xmlns:a16="http://schemas.microsoft.com/office/drawing/2014/main" id="{53829EA3-A19A-C641-BE4A-6EC4B8EC88B4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3" name="Straight Connector 212">
                <a:extLst>
                  <a:ext uri="{FF2B5EF4-FFF2-40B4-BE49-F238E27FC236}">
                    <a16:creationId xmlns:a16="http://schemas.microsoft.com/office/drawing/2014/main" id="{1CAB3714-9E63-6048-9D67-087134099068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178FC314-15AF-2741-BB85-ED9867C90905}"/>
              </a:ext>
            </a:extLst>
          </p:cNvPr>
          <p:cNvCxnSpPr>
            <a:cxnSpLocks/>
          </p:cNvCxnSpPr>
          <p:nvPr/>
        </p:nvCxnSpPr>
        <p:spPr>
          <a:xfrm flipV="1">
            <a:off x="5310110" y="5303520"/>
            <a:ext cx="1315772" cy="164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AutoShape 118">
            <a:extLst>
              <a:ext uri="{FF2B5EF4-FFF2-40B4-BE49-F238E27FC236}">
                <a16:creationId xmlns:a16="http://schemas.microsoft.com/office/drawing/2014/main" id="{A769DF2D-E644-024F-A483-E8D180427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1750" y="5784677"/>
            <a:ext cx="1728782" cy="316513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B4579EBE-3087-9149-8EF8-07058360A9BF}"/>
              </a:ext>
            </a:extLst>
          </p:cNvPr>
          <p:cNvGrpSpPr/>
          <p:nvPr/>
        </p:nvGrpSpPr>
        <p:grpSpPr>
          <a:xfrm>
            <a:off x="8845742" y="5001091"/>
            <a:ext cx="1701734" cy="616172"/>
            <a:chOff x="7073692" y="5469792"/>
            <a:chExt cx="1701734" cy="616172"/>
          </a:xfrm>
        </p:grpSpPr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813C9B48-42CA-334A-A752-19488B6EAAC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271" name="Freeform 2">
                <a:extLst>
                  <a:ext uri="{FF2B5EF4-FFF2-40B4-BE49-F238E27FC236}">
                    <a16:creationId xmlns:a16="http://schemas.microsoft.com/office/drawing/2014/main" id="{67C6A941-4D9D-8F44-BDC0-A13D271D9B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2" name="Group 327">
                <a:extLst>
                  <a:ext uri="{FF2B5EF4-FFF2-40B4-BE49-F238E27FC236}">
                    <a16:creationId xmlns:a16="http://schemas.microsoft.com/office/drawing/2014/main" id="{08C836F4-A9C3-2046-82EF-ECFC65B0E5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AE0C358-C61D-8E47-8486-6F6D8E563834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7" name="Rectangle 276">
                  <a:extLst>
                    <a:ext uri="{FF2B5EF4-FFF2-40B4-BE49-F238E27FC236}">
                      <a16:creationId xmlns:a16="http://schemas.microsoft.com/office/drawing/2014/main" id="{64F6B771-03B7-584C-9AFA-9B3BBCA5C8CD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0E90B304-92F3-D241-863B-081E1660D781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279" name="Freeform 278">
                  <a:extLst>
                    <a:ext uri="{FF2B5EF4-FFF2-40B4-BE49-F238E27FC236}">
                      <a16:creationId xmlns:a16="http://schemas.microsoft.com/office/drawing/2014/main" id="{6D0E6E05-F1AE-754B-9A7D-54233F28C703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0" name="Freeform 279">
                  <a:extLst>
                    <a:ext uri="{FF2B5EF4-FFF2-40B4-BE49-F238E27FC236}">
                      <a16:creationId xmlns:a16="http://schemas.microsoft.com/office/drawing/2014/main" id="{BFA76A49-7D24-8540-A4C2-E611759124D7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1" name="Freeform 280">
                  <a:extLst>
                    <a:ext uri="{FF2B5EF4-FFF2-40B4-BE49-F238E27FC236}">
                      <a16:creationId xmlns:a16="http://schemas.microsoft.com/office/drawing/2014/main" id="{E95054BF-18ED-EC48-951D-D302B787871F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282" name="Freeform 281">
                  <a:extLst>
                    <a:ext uri="{FF2B5EF4-FFF2-40B4-BE49-F238E27FC236}">
                      <a16:creationId xmlns:a16="http://schemas.microsoft.com/office/drawing/2014/main" id="{716A32AD-C103-2F40-9324-A9AFD2B70AB9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BF795FD2-32C7-464F-98A0-E20A7E25DBBC}"/>
                    </a:ext>
                  </a:extLst>
                </p:cNvPr>
                <p:cNvCxnSpPr>
                  <a:endCxn id="278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4" name="Straight Connector 283">
                  <a:extLst>
                    <a:ext uri="{FF2B5EF4-FFF2-40B4-BE49-F238E27FC236}">
                      <a16:creationId xmlns:a16="http://schemas.microsoft.com/office/drawing/2014/main" id="{529332FE-4B4D-AE40-9EC3-5D540D5B5FD4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73" name="Group 272">
                <a:extLst>
                  <a:ext uri="{FF2B5EF4-FFF2-40B4-BE49-F238E27FC236}">
                    <a16:creationId xmlns:a16="http://schemas.microsoft.com/office/drawing/2014/main" id="{09DFA211-589F-8D4C-A300-2186DF632F99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2500EE64-64F2-9C45-9881-F48C920CBE96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75" name="TextBox 274">
                  <a:extLst>
                    <a:ext uri="{FF2B5EF4-FFF2-40B4-BE49-F238E27FC236}">
                      <a16:creationId xmlns:a16="http://schemas.microsoft.com/office/drawing/2014/main" id="{22A59B0C-796D-A944-A155-826237D18E49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87F155F8-0321-7547-AF5B-D88093C6D3EB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285" name="Straight Arrow Connector 284">
            <a:extLst>
              <a:ext uri="{FF2B5EF4-FFF2-40B4-BE49-F238E27FC236}">
                <a16:creationId xmlns:a16="http://schemas.microsoft.com/office/drawing/2014/main" id="{C28BE0E6-6952-8F4A-859C-C4C5724CECC1}"/>
              </a:ext>
            </a:extLst>
          </p:cNvPr>
          <p:cNvCxnSpPr/>
          <p:nvPr/>
        </p:nvCxnSpPr>
        <p:spPr>
          <a:xfrm flipH="1" flipV="1">
            <a:off x="4414280" y="4591338"/>
            <a:ext cx="733670" cy="4097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Arrow Connector 285">
            <a:extLst>
              <a:ext uri="{FF2B5EF4-FFF2-40B4-BE49-F238E27FC236}">
                <a16:creationId xmlns:a16="http://schemas.microsoft.com/office/drawing/2014/main" id="{7A7431E4-B830-5D44-BB5F-A46AA2547582}"/>
              </a:ext>
            </a:extLst>
          </p:cNvPr>
          <p:cNvCxnSpPr>
            <a:cxnSpLocks/>
          </p:cNvCxnSpPr>
          <p:nvPr/>
        </p:nvCxnSpPr>
        <p:spPr>
          <a:xfrm flipH="1">
            <a:off x="3725285" y="5111828"/>
            <a:ext cx="886070" cy="2466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DB148D92-7A02-B443-93BB-1A3F874292CA}"/>
              </a:ext>
            </a:extLst>
          </p:cNvPr>
          <p:cNvCxnSpPr>
            <a:cxnSpLocks/>
          </p:cNvCxnSpPr>
          <p:nvPr/>
        </p:nvCxnSpPr>
        <p:spPr>
          <a:xfrm flipH="1">
            <a:off x="4337974" y="5659707"/>
            <a:ext cx="502763" cy="518871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Text Box 119">
            <a:extLst>
              <a:ext uri="{FF2B5EF4-FFF2-40B4-BE49-F238E27FC236}">
                <a16:creationId xmlns:a16="http://schemas.microsoft.com/office/drawing/2014/main" id="{ADE9527E-508D-FA43-8728-F376B42BC5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3288" y="6150047"/>
            <a:ext cx="2717427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eBGP announcement:</a:t>
            </a:r>
          </a:p>
          <a:p>
            <a:pPr>
              <a:lnSpc>
                <a:spcPct val="85000"/>
              </a:lnSpc>
            </a:pPr>
            <a:r>
              <a:rPr lang="en-US" sz="2000" dirty="0">
                <a:solidFill>
                  <a:srgbClr val="CC0000"/>
                </a:solidFill>
              </a:rPr>
              <a:t>AS2, X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1771D361-2F7D-2249-9688-4A2B98E67F05}"/>
              </a:ext>
            </a:extLst>
          </p:cNvPr>
          <p:cNvSpPr txBox="1"/>
          <p:nvPr/>
        </p:nvSpPr>
        <p:spPr>
          <a:xfrm>
            <a:off x="3029523" y="6245950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9BFE203-E93B-0745-B4A6-3143FF409FF9}"/>
              </a:ext>
            </a:extLst>
          </p:cNvPr>
          <p:cNvSpPr txBox="1"/>
          <p:nvPr/>
        </p:nvSpPr>
        <p:spPr>
          <a:xfrm>
            <a:off x="6816284" y="6245164"/>
            <a:ext cx="21184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 2</a:t>
            </a:r>
          </a:p>
        </p:txBody>
      </p:sp>
    </p:spTree>
    <p:extLst>
      <p:ext uri="{BB962C8B-B14F-4D97-AF65-F5344CB8AC3E}">
        <p14:creationId xmlns:p14="http://schemas.microsoft.com/office/powerpoint/2010/main" val="2030371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DB862-A59D-8A41-B672-9301393E3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in BGP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224ED-5E04-0D4E-BF2D-D24B148388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7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DEDB-5DF1-7648-955F-E8359A26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47917" cy="1325563"/>
          </a:xfrm>
        </p:spPr>
        <p:txBody>
          <a:bodyPr/>
          <a:lstStyle/>
          <a:p>
            <a:r>
              <a:rPr lang="en-US" dirty="0"/>
              <a:t>Policy arises from business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51AD4-8F11-D84C-9C86-D6F53B3B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1227421" cy="5032376"/>
          </a:xfrm>
        </p:spPr>
        <p:txBody>
          <a:bodyPr>
            <a:normAutofit/>
          </a:bodyPr>
          <a:lstStyle/>
          <a:p>
            <a:r>
              <a:rPr lang="en-US" dirty="0"/>
              <a:t>Customer-provider relationships:</a:t>
            </a:r>
          </a:p>
          <a:p>
            <a:pPr lvl="1"/>
            <a:r>
              <a:rPr lang="en-US" dirty="0"/>
              <a:t>E.g., Rutgers is a customer of AT&amp;T</a:t>
            </a:r>
          </a:p>
          <a:p>
            <a:r>
              <a:rPr lang="en-US" dirty="0"/>
              <a:t>Peer-peer relationships:</a:t>
            </a:r>
          </a:p>
          <a:p>
            <a:pPr lvl="1"/>
            <a:r>
              <a:rPr lang="en-US" dirty="0"/>
              <a:t>E.g., Verizon is a peer of AT&amp;T</a:t>
            </a:r>
          </a:p>
          <a:p>
            <a:r>
              <a:rPr lang="en-US" dirty="0"/>
              <a:t>Business relationships depend on </a:t>
            </a:r>
            <a:r>
              <a:rPr lang="en-US" dirty="0">
                <a:solidFill>
                  <a:srgbClr val="C00000"/>
                </a:solidFill>
              </a:rPr>
              <a:t>where</a:t>
            </a:r>
            <a:r>
              <a:rPr lang="en-US" dirty="0"/>
              <a:t> connectivity occurs</a:t>
            </a:r>
          </a:p>
          <a:p>
            <a:pPr lvl="1"/>
            <a:r>
              <a:rPr lang="en-US" dirty="0"/>
              <a:t>“Where”, also called a “point of presence” (</a:t>
            </a:r>
            <a:r>
              <a:rPr lang="en-US" dirty="0" err="1"/>
              <a:t>PoP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e.g., customers at one </a:t>
            </a:r>
            <a:r>
              <a:rPr lang="en-US" dirty="0" err="1"/>
              <a:t>PoP</a:t>
            </a:r>
            <a:r>
              <a:rPr lang="en-US" dirty="0"/>
              <a:t> but peers at another</a:t>
            </a:r>
          </a:p>
          <a:p>
            <a:pPr lvl="1"/>
            <a:r>
              <a:rPr lang="en-US" dirty="0"/>
              <a:t>Internet-</a:t>
            </a:r>
            <a:r>
              <a:rPr lang="en-US" dirty="0" err="1"/>
              <a:t>eXchange</a:t>
            </a:r>
            <a:r>
              <a:rPr lang="en-US" dirty="0"/>
              <a:t> Points (IXPs) are large </a:t>
            </a:r>
            <a:r>
              <a:rPr lang="en-US" dirty="0" err="1"/>
              <a:t>PoPs</a:t>
            </a:r>
            <a:r>
              <a:rPr lang="en-US" dirty="0"/>
              <a:t> where ISPs come together to connect with each other (often for free)</a:t>
            </a:r>
          </a:p>
          <a:p>
            <a:r>
              <a:rPr lang="en-US" dirty="0"/>
              <a:t>Sometimes, even when there is no direct connectivity </a:t>
            </a:r>
          </a:p>
          <a:p>
            <a:pPr lvl="1"/>
            <a:r>
              <a:rPr lang="en-US" dirty="0"/>
              <a:t>“e.g., </a:t>
            </a:r>
            <a:r>
              <a:rPr lang="en-US" dirty="0" err="1"/>
              <a:t>inteliquent</a:t>
            </a:r>
            <a:r>
              <a:rPr lang="en-US" dirty="0"/>
              <a:t> (zoom/</a:t>
            </a:r>
            <a:r>
              <a:rPr lang="en-US" dirty="0" err="1"/>
              <a:t>webex</a:t>
            </a:r>
            <a:r>
              <a:rPr lang="en-US" dirty="0"/>
              <a:t>) traffic should not be charged”</a:t>
            </a:r>
          </a:p>
        </p:txBody>
      </p:sp>
    </p:spTree>
    <p:extLst>
      <p:ext uri="{BB962C8B-B14F-4D97-AF65-F5344CB8AC3E}">
        <p14:creationId xmlns:p14="http://schemas.microsoft.com/office/powerpoint/2010/main" val="15975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A,B,C are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provider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X,W,Y are customers (of provider networks)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X is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dual-homed:</a:t>
            </a:r>
            <a:r>
              <a:rPr lang="en-US" sz="2800" dirty="0">
                <a:latin typeface="Helvetica" pitchFamily="2" charset="0"/>
              </a:rPr>
              <a:t> attached to two networks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policy to enforce: X does not want to route from B to C via X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so X will not announce to B a route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28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2592336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A announces path Aw to B and to C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B </a:t>
            </a:r>
            <a:r>
              <a:rPr lang="en-US" sz="2800" i="1" dirty="0">
                <a:solidFill>
                  <a:srgbClr val="CC0000"/>
                </a:solidFill>
                <a:latin typeface="Helvetica" pitchFamily="2" charset="0"/>
              </a:rPr>
              <a:t>chooses not to announce </a:t>
            </a:r>
            <a:r>
              <a:rPr lang="en-US" sz="2800" dirty="0" err="1">
                <a:latin typeface="Helvetica" pitchFamily="2" charset="0"/>
              </a:rPr>
              <a:t>BAw</a:t>
            </a:r>
            <a:r>
              <a:rPr lang="en-US" sz="2800" dirty="0">
                <a:latin typeface="Helvetica" pitchFamily="2" charset="0"/>
              </a:rPr>
              <a:t> to C:  </a:t>
            </a:r>
          </a:p>
          <a:p>
            <a:pPr marL="800100" lvl="1" indent="-3429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latin typeface="Helvetica" pitchFamily="2" charset="0"/>
              </a:rPr>
              <a:t>B gets no </a:t>
            </a:r>
            <a:r>
              <a:rPr lang="ja-JP" altLang="en-US" sz="2400">
                <a:latin typeface="Helvetica" pitchFamily="2" charset="0"/>
              </a:rPr>
              <a:t>“</a:t>
            </a:r>
            <a:r>
              <a:rPr lang="en-US" altLang="ja-JP" sz="2400" dirty="0">
                <a:latin typeface="Helvetica" pitchFamily="2" charset="0"/>
              </a:rPr>
              <a:t>revenue</a:t>
            </a:r>
            <a:r>
              <a:rPr lang="ja-JP" altLang="en-US" sz="2400">
                <a:latin typeface="Helvetica" pitchFamily="2" charset="0"/>
              </a:rPr>
              <a:t>”</a:t>
            </a:r>
            <a:r>
              <a:rPr lang="en-US" altLang="ja-JP" sz="2400" dirty="0">
                <a:latin typeface="Helvetica" pitchFamily="2" charset="0"/>
              </a:rPr>
              <a:t> for routing </a:t>
            </a:r>
            <a:r>
              <a:rPr lang="en-US" altLang="ja-JP" sz="2400" dirty="0" err="1">
                <a:latin typeface="Helvetica" pitchFamily="2" charset="0"/>
              </a:rPr>
              <a:t>CBAw</a:t>
            </a:r>
            <a:r>
              <a:rPr lang="en-US" altLang="ja-JP" sz="2400" dirty="0">
                <a:latin typeface="Helvetica" pitchFamily="2" charset="0"/>
              </a:rPr>
              <a:t>, since none of C, A, w are B</a:t>
            </a:r>
            <a:r>
              <a:rPr lang="ja-JP" altLang="en-US" sz="2400">
                <a:latin typeface="Helvetica" pitchFamily="2" charset="0"/>
              </a:rPr>
              <a:t>’</a:t>
            </a:r>
            <a:r>
              <a:rPr lang="en-US" altLang="ja-JP" sz="2400" dirty="0">
                <a:latin typeface="Helvetica" pitchFamily="2" charset="0"/>
              </a:rPr>
              <a:t>s customers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C will route </a:t>
            </a:r>
            <a:r>
              <a:rPr lang="en-US" sz="2800" dirty="0" err="1">
                <a:latin typeface="Helvetica" pitchFamily="2" charset="0"/>
              </a:rPr>
              <a:t>CAw</a:t>
            </a:r>
            <a:r>
              <a:rPr lang="en-US" sz="2800" dirty="0">
                <a:latin typeface="Helvetica" pitchFamily="2" charset="0"/>
              </a:rPr>
              <a:t> (not using B) to get to w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65000"/>
              <a:buFont typeface="Arial" panose="020B0604020202020204" pitchFamily="34" charset="0"/>
              <a:buChar char="•"/>
            </a:pP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Export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only wants to route traffic to/from its customer networks (does not want to carry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transit traffic </a:t>
            </a:r>
            <a:r>
              <a:rPr lang="en-US" sz="2800" dirty="0">
                <a:latin typeface="Helvetica" pitchFamily="2" charset="0"/>
              </a:rPr>
              <a:t>between other ISPs)</a:t>
            </a:r>
          </a:p>
        </p:txBody>
      </p:sp>
    </p:spTree>
    <p:extLst>
      <p:ext uri="{BB962C8B-B14F-4D97-AF65-F5344CB8AC3E}">
        <p14:creationId xmlns:p14="http://schemas.microsoft.com/office/powerpoint/2010/main" val="364229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might reject the path Cy towards y in favor of using the direct path (“y”) towards y: reduce costs by avoiding provider network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36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18B07-F5BD-604E-9CF8-8FCB5E6C7F39}"/>
              </a:ext>
            </a:extLst>
          </p:cNvPr>
          <p:cNvSpPr txBox="1"/>
          <p:nvPr/>
        </p:nvSpPr>
        <p:spPr>
          <a:xfrm>
            <a:off x="827049" y="827388"/>
            <a:ext cx="1053790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Policies</a:t>
            </a:r>
            <a:r>
              <a:rPr lang="en-US" sz="3200" dirty="0">
                <a:latin typeface="Helvetica" pitchFamily="2" charset="0"/>
              </a:rPr>
              <a:t> make BGP a complex protocol. 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Policy considerations dominate performance considerations (e.g., no “link metrics” for AS paths).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BGP chooses to announce (export)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BGP chooses to accept (import) only certain paths.</a:t>
            </a:r>
          </a:p>
          <a:p>
            <a:pPr algn="ctr"/>
            <a:endParaRPr lang="en-US" sz="3200" dirty="0">
              <a:latin typeface="Helvetica" pitchFamily="2" charset="0"/>
            </a:endParaRPr>
          </a:p>
          <a:p>
            <a:pPr algn="ctr"/>
            <a:r>
              <a:rPr lang="en-US" sz="3200" dirty="0">
                <a:latin typeface="Helvetica" pitchFamily="2" charset="0"/>
              </a:rPr>
              <a:t>A complex decision process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3200" dirty="0">
                <a:latin typeface="Helvetica" pitchFamily="2" charset="0"/>
              </a:rPr>
              <a:t> certain paths over others.</a:t>
            </a:r>
          </a:p>
        </p:txBody>
      </p:sp>
    </p:spTree>
    <p:extLst>
      <p:ext uri="{BB962C8B-B14F-4D97-AF65-F5344CB8AC3E}">
        <p14:creationId xmlns:p14="http://schemas.microsoft.com/office/powerpoint/2010/main" val="2810448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learns more than one </a:t>
            </a:r>
            <a:r>
              <a:rPr lang="en-US" sz="3200" dirty="0"/>
              <a:t>acceptable </a:t>
            </a:r>
            <a:r>
              <a:rPr lang="en-US" sz="3200" dirty="0">
                <a:cs typeface="+mn-cs"/>
              </a:rPr>
              <a:t>route to a destination AS,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(policy decision,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Q1. BGP route selection process</a:t>
            </a:r>
          </a:p>
        </p:txBody>
      </p:sp>
    </p:spTree>
    <p:extLst>
      <p:ext uri="{BB962C8B-B14F-4D97-AF65-F5344CB8AC3E}">
        <p14:creationId xmlns:p14="http://schemas.microsoft.com/office/powerpoint/2010/main" val="199764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796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1" animBg="1"/>
      <p:bldP spid="29" grpId="0"/>
      <p:bldP spid="30" grpId="0"/>
      <p:bldP spid="31" grpId="0"/>
      <p:bldP spid="32" grpId="0"/>
      <p:bldP spid="35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Reduces bandwidth use within the local AS</a:t>
            </a:r>
          </a:p>
          <a:p>
            <a:pPr lvl="1"/>
            <a:r>
              <a:rPr lang="en-US" dirty="0"/>
              <a:t>… 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673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432D9-4D7F-6F48-A121-BB184B729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so far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964BB-088D-CB48-BD0A-7890D61B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Routers know the existence of all other routers</a:t>
            </a:r>
          </a:p>
          <a:p>
            <a:pPr lvl="1"/>
            <a:r>
              <a:rPr lang="en-US" dirty="0"/>
              <a:t>It’s safe to exchange neighborhood information</a:t>
            </a:r>
          </a:p>
          <a:p>
            <a:r>
              <a:rPr lang="en-US" dirty="0"/>
              <a:t>All link metrics are known</a:t>
            </a:r>
          </a:p>
          <a:p>
            <a:r>
              <a:rPr lang="en-US" dirty="0"/>
              <a:t>It is feasible to exchange info at scale</a:t>
            </a:r>
          </a:p>
          <a:p>
            <a:pPr lvl="1"/>
            <a:r>
              <a:rPr lang="en-US" dirty="0"/>
              <a:t>LS: Link state advertisement flooding throughout the network</a:t>
            </a:r>
          </a:p>
          <a:p>
            <a:pPr lvl="1"/>
            <a:r>
              <a:rPr lang="en-US" dirty="0"/>
              <a:t>DV: Distance vectors to all other routers is small enough to exchange</a:t>
            </a:r>
          </a:p>
          <a:p>
            <a:pPr lvl="1"/>
            <a:endParaRPr lang="en-US" dirty="0"/>
          </a:p>
          <a:p>
            <a:r>
              <a:rPr lang="en-US" dirty="0"/>
              <a:t>It is difficult to scale this approach to the Internet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51D580-FEAE-284D-BAA9-B0BA7FC3912C}"/>
              </a:ext>
            </a:extLst>
          </p:cNvPr>
          <p:cNvGrpSpPr/>
          <p:nvPr/>
        </p:nvGrpSpPr>
        <p:grpSpPr>
          <a:xfrm>
            <a:off x="8338008" y="1575459"/>
            <a:ext cx="3696338" cy="1853541"/>
            <a:chOff x="8300523" y="1771650"/>
            <a:chExt cx="4046386" cy="185354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9E28640-2697-5F4A-B199-48C8B8EFE175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E6CC1C4-BA6A-6146-9D5B-C9A1BE40B3EA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B851688-9791-EA4E-A7E1-9BE6DBF31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DED5EBE-2ECE-4841-8CF3-DF1755E3AC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EBF12C0-D176-EF4A-A9A7-B96E7A616911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E173AEA-6067-2B40-AE77-F43D476D43F3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571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BGP is the protocol that enables communication across multiple autonomous systems in the Internet</a:t>
            </a:r>
          </a:p>
          <a:p>
            <a:endParaRPr lang="en-US" dirty="0"/>
          </a:p>
          <a:p>
            <a:r>
              <a:rPr lang="en-US" dirty="0"/>
              <a:t>Border routers exchange AS-level </a:t>
            </a:r>
            <a:r>
              <a:rPr lang="en-US" dirty="0">
                <a:solidFill>
                  <a:srgbClr val="C00000"/>
                </a:solidFill>
              </a:rPr>
              <a:t>paths </a:t>
            </a:r>
            <a:r>
              <a:rPr lang="en-US" dirty="0"/>
              <a:t>to prefixes via </a:t>
            </a:r>
            <a:r>
              <a:rPr lang="en-US" dirty="0">
                <a:solidFill>
                  <a:srgbClr val="C00000"/>
                </a:solidFill>
              </a:rPr>
              <a:t>eBGP</a:t>
            </a:r>
            <a:r>
              <a:rPr lang="en-US" dirty="0"/>
              <a:t>, propagate those prefixes to internal routers via </a:t>
            </a:r>
            <a:r>
              <a:rPr lang="en-US" dirty="0">
                <a:solidFill>
                  <a:srgbClr val="C00000"/>
                </a:solidFill>
              </a:rPr>
              <a:t>iBGP</a:t>
            </a:r>
          </a:p>
          <a:p>
            <a:pPr lvl="1"/>
            <a:r>
              <a:rPr lang="en-US" dirty="0"/>
              <a:t>Path vector protocol</a:t>
            </a:r>
          </a:p>
          <a:p>
            <a:endParaRPr lang="en-US" dirty="0"/>
          </a:p>
          <a:p>
            <a:r>
              <a:rPr lang="en-US" dirty="0"/>
              <a:t>BGP routers use a complex </a:t>
            </a:r>
            <a:r>
              <a:rPr lang="en-US" dirty="0">
                <a:solidFill>
                  <a:srgbClr val="C00000"/>
                </a:solidFill>
              </a:rPr>
              <a:t>policy-based procedure </a:t>
            </a:r>
            <a:r>
              <a:rPr lang="en-US" dirty="0"/>
              <a:t>to choose the final path and next hop for a given IP prefix destination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pref</a:t>
            </a:r>
            <a:r>
              <a:rPr lang="en-US" dirty="0"/>
              <a:t>, AS path length, closest next hop, and other criteria</a:t>
            </a:r>
          </a:p>
        </p:txBody>
      </p:sp>
    </p:spTree>
    <p:extLst>
      <p:ext uri="{BB962C8B-B14F-4D97-AF65-F5344CB8AC3E}">
        <p14:creationId xmlns:p14="http://schemas.microsoft.com/office/powerpoint/2010/main" val="282291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E7082-C3AA-0F4C-A578-E2E980E3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8E560-79CC-C74B-B237-4F3A6BE12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069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0521" y="1533673"/>
            <a:ext cx="11486367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Forwarding to External Destinations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19.3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241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A3E2AD-6B08-5A4A-AB39-DC16002A5A29}"/>
              </a:ext>
            </a:extLst>
          </p:cNvPr>
          <p:cNvSpPr txBox="1"/>
          <p:nvPr/>
        </p:nvSpPr>
        <p:spPr>
          <a:xfrm>
            <a:off x="3340003" y="614617"/>
            <a:ext cx="5346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Routing protocols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B5FD51-76AD-544C-B469-C865C0350AE2}"/>
              </a:ext>
            </a:extLst>
          </p:cNvPr>
          <p:cNvSpPr txBox="1"/>
          <p:nvPr/>
        </p:nvSpPr>
        <p:spPr>
          <a:xfrm>
            <a:off x="409303" y="2261469"/>
            <a:ext cx="32134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Link state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OSPF, IS-IS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4D4F6A-0A11-A740-90D1-39D4736EEA76}"/>
              </a:ext>
            </a:extLst>
          </p:cNvPr>
          <p:cNvCxnSpPr/>
          <p:nvPr/>
        </p:nvCxnSpPr>
        <p:spPr>
          <a:xfrm flipH="1">
            <a:off x="2708366" y="1345059"/>
            <a:ext cx="1942011" cy="7488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ABADBD-6FC0-EE49-A608-7162BA1F75FA}"/>
              </a:ext>
            </a:extLst>
          </p:cNvPr>
          <p:cNvCxnSpPr>
            <a:cxnSpLocks/>
          </p:cNvCxnSpPr>
          <p:nvPr/>
        </p:nvCxnSpPr>
        <p:spPr>
          <a:xfrm flipH="1">
            <a:off x="6013268" y="1428851"/>
            <a:ext cx="1" cy="8326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11ECE50-5E4A-7C4E-93D7-E940587D29D2}"/>
              </a:ext>
            </a:extLst>
          </p:cNvPr>
          <p:cNvSpPr txBox="1"/>
          <p:nvPr/>
        </p:nvSpPr>
        <p:spPr>
          <a:xfrm>
            <a:off x="3902933" y="2555550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Distance vector 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e.g., RIP, IGRP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1F748ED-E10B-FB44-BD5E-7B17AB4A8477}"/>
              </a:ext>
            </a:extLst>
          </p:cNvPr>
          <p:cNvCxnSpPr>
            <a:cxnSpLocks/>
          </p:cNvCxnSpPr>
          <p:nvPr/>
        </p:nvCxnSpPr>
        <p:spPr>
          <a:xfrm flipH="1" flipV="1">
            <a:off x="7098231" y="1422484"/>
            <a:ext cx="2157281" cy="7520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90E66FD-5663-BA4C-B090-B7ACB4A10D69}"/>
              </a:ext>
            </a:extLst>
          </p:cNvPr>
          <p:cNvSpPr txBox="1"/>
          <p:nvPr/>
        </p:nvSpPr>
        <p:spPr>
          <a:xfrm>
            <a:off x="8052568" y="2353423"/>
            <a:ext cx="3869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Path vector </a:t>
            </a:r>
            <a:r>
              <a:rPr lang="en-US" sz="2400" dirty="0">
                <a:latin typeface="Helvetica" pitchFamily="2" charset="0"/>
              </a:rPr>
              <a:t>protocols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BGP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3145AF-F61F-E24F-8890-0B9CAFAF389D}"/>
              </a:ext>
            </a:extLst>
          </p:cNvPr>
          <p:cNvSpPr txBox="1"/>
          <p:nvPr/>
        </p:nvSpPr>
        <p:spPr>
          <a:xfrm>
            <a:off x="5788522" y="3659120"/>
            <a:ext cx="6133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rgbClr val="C00000"/>
                </a:solidFill>
                <a:latin typeface="Helvetica" pitchFamily="2" charset="0"/>
              </a:rPr>
              <a:t>Border Gateway Protocol:</a:t>
            </a:r>
          </a:p>
          <a:p>
            <a:pPr algn="r"/>
            <a:r>
              <a:rPr lang="en-US" sz="3600" dirty="0">
                <a:latin typeface="Helvetica" pitchFamily="2" charset="0"/>
              </a:rPr>
              <a:t>The glue that holds the Internet together.</a:t>
            </a:r>
          </a:p>
        </p:txBody>
      </p:sp>
    </p:spTree>
    <p:extLst>
      <p:ext uri="{BB962C8B-B14F-4D97-AF65-F5344CB8AC3E}">
        <p14:creationId xmlns:p14="http://schemas.microsoft.com/office/powerpoint/2010/main" val="4001516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BGP</a:t>
            </a:r>
            <a:endParaRPr lang="en-US" sz="3600" dirty="0"/>
          </a:p>
        </p:txBody>
      </p:sp>
      <p:sp>
        <p:nvSpPr>
          <p:cNvPr id="161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9064" y="1548295"/>
            <a:ext cx="10632234" cy="5076439"/>
          </a:xfrm>
        </p:spPr>
        <p:txBody>
          <a:bodyPr>
            <a:normAutofit/>
          </a:bodyPr>
          <a:lstStyle/>
          <a:p>
            <a:pPr marL="381000" indent="-381000"/>
            <a:r>
              <a:rPr lang="en-US" dirty="0"/>
              <a:t>Two parts to BGP:</a:t>
            </a:r>
          </a:p>
          <a:p>
            <a:pPr marL="342900" indent="-342900"/>
            <a:r>
              <a:rPr lang="en-US" dirty="0"/>
              <a:t>eBGP </a:t>
            </a:r>
            <a:r>
              <a:rPr lang="en-US" dirty="0">
                <a:solidFill>
                  <a:srgbClr val="C00000"/>
                </a:solidFill>
              </a:rPr>
              <a:t>announcements </a:t>
            </a:r>
            <a:r>
              <a:rPr lang="en-US" dirty="0"/>
              <a:t>from external </a:t>
            </a:r>
            <a:r>
              <a:rPr lang="en-US" dirty="0" err="1"/>
              <a:t>AS’es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carry information about IP prefixes reachable through an AS</a:t>
            </a:r>
          </a:p>
          <a:p>
            <a:pPr marL="342900" indent="-342900"/>
            <a:r>
              <a:rPr lang="en-US" dirty="0"/>
              <a:t>iBGP </a:t>
            </a:r>
            <a:r>
              <a:rPr lang="en-US" dirty="0">
                <a:solidFill>
                  <a:srgbClr val="C00000"/>
                </a:solidFill>
              </a:rPr>
              <a:t>propagates</a:t>
            </a:r>
            <a:r>
              <a:rPr lang="en-US" dirty="0"/>
              <a:t> announcements received from external </a:t>
            </a:r>
            <a:r>
              <a:rPr lang="en-US" dirty="0" err="1"/>
              <a:t>AS’es</a:t>
            </a:r>
            <a:r>
              <a:rPr lang="en-US" dirty="0"/>
              <a:t> to </a:t>
            </a:r>
            <a:r>
              <a:rPr lang="en-US" dirty="0">
                <a:solidFill>
                  <a:srgbClr val="C00000"/>
                </a:solidFill>
              </a:rPr>
              <a:t>AS-internal routers</a:t>
            </a:r>
          </a:p>
          <a:p>
            <a:pPr marL="342900" indent="-342900"/>
            <a:r>
              <a:rPr lang="en-US" dirty="0"/>
              <a:t>BGP announcements contain an IP prefix and </a:t>
            </a:r>
            <a:r>
              <a:rPr lang="en-US" dirty="0">
                <a:solidFill>
                  <a:srgbClr val="C00000"/>
                </a:solidFill>
              </a:rPr>
              <a:t>attributes</a:t>
            </a:r>
          </a:p>
          <a:p>
            <a:pPr marL="342900" indent="-342900"/>
            <a:r>
              <a:rPr lang="en-US" dirty="0"/>
              <a:t>This module: One of the attributes of the BGP announcement, </a:t>
            </a:r>
            <a:r>
              <a:rPr lang="en-US" dirty="0">
                <a:solidFill>
                  <a:srgbClr val="C00000"/>
                </a:solidFill>
              </a:rPr>
              <a:t>Next Hop</a:t>
            </a:r>
            <a:r>
              <a:rPr lang="en-US" dirty="0"/>
              <a:t>, is key to generating forwarding tables for all routers</a:t>
            </a:r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  <a:p>
            <a:pPr marL="342900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65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207ED-2437-204C-A3FB-FF0B2133F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to an external prefix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56C11-95C1-8C41-8D80-CE66C0314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265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36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scenario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96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policy, AS2 router 2c accepts path AS3,X, propagates (via iBGP)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eBGP)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37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3667016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Gateway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Based on policy,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38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43408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400065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not a “flat”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9EC549-0E1E-A445-811F-5C0C153486A1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close up of a device&#10;&#10;Description automatically generated">
            <a:extLst>
              <a:ext uri="{FF2B5EF4-FFF2-40B4-BE49-F238E27FC236}">
                <a16:creationId xmlns:a16="http://schemas.microsoft.com/office/drawing/2014/main" id="{35B1047D-75C8-8647-83D1-26E6EE946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645210" y="3079229"/>
            <a:ext cx="665678" cy="116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520870" y="3093797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3882977" y="2165446"/>
            <a:ext cx="5024022" cy="3041388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308024" y="3093797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774" y="32987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125" y="2818459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5306" y="41106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020" y="3836230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7607" y="314252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621852" y="3090870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315237" y="4122088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615541" y="3843574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6987627" y="3632271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6664209" y="3119043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5864344" y="3624396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4770DE5-DD2D-A648-9FBE-A176E9D7F252}"/>
              </a:ext>
            </a:extLst>
          </p:cNvPr>
          <p:cNvCxnSpPr>
            <a:cxnSpLocks/>
          </p:cNvCxnSpPr>
          <p:nvPr/>
        </p:nvCxnSpPr>
        <p:spPr>
          <a:xfrm flipH="1" flipV="1">
            <a:off x="8886599" y="3009615"/>
            <a:ext cx="665678" cy="116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2102E-F1D9-6D4F-8654-4523F07A495F}"/>
              </a:ext>
            </a:extLst>
          </p:cNvPr>
          <p:cNvCxnSpPr>
            <a:cxnSpLocks/>
          </p:cNvCxnSpPr>
          <p:nvPr/>
        </p:nvCxnSpPr>
        <p:spPr>
          <a:xfrm>
            <a:off x="3478924" y="1807779"/>
            <a:ext cx="6379765" cy="3930869"/>
          </a:xfrm>
          <a:prstGeom prst="line">
            <a:avLst/>
          </a:prstGeom>
          <a:ln w="1270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1B8DAA9-B1AC-0848-8A1A-E98000A1075C}"/>
              </a:ext>
            </a:extLst>
          </p:cNvPr>
          <p:cNvCxnSpPr>
            <a:cxnSpLocks/>
          </p:cNvCxnSpPr>
          <p:nvPr/>
        </p:nvCxnSpPr>
        <p:spPr>
          <a:xfrm flipV="1">
            <a:off x="3729805" y="1568601"/>
            <a:ext cx="5014802" cy="4075454"/>
          </a:xfrm>
          <a:prstGeom prst="line">
            <a:avLst/>
          </a:prstGeom>
          <a:ln w="127000" cmpd="sng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25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E35-9073-7D46-84A9-63708B1DB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64795" cy="1325563"/>
          </a:xfrm>
        </p:spPr>
        <p:txBody>
          <a:bodyPr/>
          <a:lstStyle/>
          <a:p>
            <a:r>
              <a:rPr lang="en-US" dirty="0"/>
              <a:t>Summary: Computing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8CCCD-5545-764D-BF43-7441877CA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Intra- and inter-domain protocols </a:t>
            </a:r>
            <a:r>
              <a:rPr lang="en-US" dirty="0">
                <a:solidFill>
                  <a:srgbClr val="C00000"/>
                </a:solidFill>
              </a:rPr>
              <a:t>collaborate</a:t>
            </a:r>
            <a:r>
              <a:rPr lang="en-US" dirty="0"/>
              <a:t> to form the final forwarding table at each router</a:t>
            </a:r>
          </a:p>
          <a:p>
            <a:endParaRPr lang="en-US" dirty="0"/>
          </a:p>
          <a:p>
            <a:r>
              <a:rPr lang="en-US" dirty="0"/>
              <a:t>eBGP next hop is the external router that provided the announcement</a:t>
            </a:r>
          </a:p>
          <a:p>
            <a:endParaRPr lang="en-US" dirty="0"/>
          </a:p>
          <a:p>
            <a:r>
              <a:rPr lang="en-US" dirty="0"/>
              <a:t>iBGP next hop is the internal router that is used to reach the eBGP next hop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10978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721-D909-FB46-9842-599CB524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0990-2103-294A-93BC-724D4A00A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77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F392A-08AD-FC4F-B3CF-CE12DEDCC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 is a network of networks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CDF910-A96B-3444-88EE-7FCEB9A39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72678" y="2285251"/>
            <a:ext cx="2169197" cy="14457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76189BC-4653-B34E-9FC7-416F7EED3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33" y="2322243"/>
            <a:ext cx="1548282" cy="137178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1C415F-2919-1845-B448-67D110BEF995}"/>
              </a:ext>
            </a:extLst>
          </p:cNvPr>
          <p:cNvCxnSpPr>
            <a:cxnSpLocks/>
          </p:cNvCxnSpPr>
          <p:nvPr/>
        </p:nvCxnSpPr>
        <p:spPr>
          <a:xfrm flipV="1">
            <a:off x="10325910" y="3717042"/>
            <a:ext cx="348060" cy="52088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62F453-8451-B949-AE9E-2E25C2C8E5DA}"/>
              </a:ext>
            </a:extLst>
          </p:cNvPr>
          <p:cNvGrpSpPr/>
          <p:nvPr/>
        </p:nvGrpSpPr>
        <p:grpSpPr>
          <a:xfrm>
            <a:off x="2962960" y="3694030"/>
            <a:ext cx="2169197" cy="1935669"/>
            <a:chOff x="1901772" y="4480988"/>
            <a:chExt cx="3974373" cy="2231085"/>
          </a:xfrm>
        </p:grpSpPr>
        <p:sp>
          <p:nvSpPr>
            <p:cNvPr id="13" name="Cloud 12">
              <a:extLst>
                <a:ext uri="{FF2B5EF4-FFF2-40B4-BE49-F238E27FC236}">
                  <a16:creationId xmlns:a16="http://schemas.microsoft.com/office/drawing/2014/main" id="{DD07D501-654B-FA4F-BA89-FC79187CC2CE}"/>
                </a:ext>
              </a:extLst>
            </p:cNvPr>
            <p:cNvSpPr/>
            <p:nvPr/>
          </p:nvSpPr>
          <p:spPr>
            <a:xfrm>
              <a:off x="1901772" y="4480988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516DBB5-133B-1241-8245-6CB30ED32647}"/>
                </a:ext>
              </a:extLst>
            </p:cNvPr>
            <p:cNvSpPr txBox="1"/>
            <p:nvPr/>
          </p:nvSpPr>
          <p:spPr>
            <a:xfrm>
              <a:off x="2203319" y="5211731"/>
              <a:ext cx="3371278" cy="603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Helvetica" pitchFamily="2" charset="0"/>
                </a:rPr>
                <a:t>Rutgers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6309EF2-5CF1-6643-90CD-EC03956D6FEF}"/>
              </a:ext>
            </a:extLst>
          </p:cNvPr>
          <p:cNvCxnSpPr>
            <a:cxnSpLocks/>
          </p:cNvCxnSpPr>
          <p:nvPr/>
        </p:nvCxnSpPr>
        <p:spPr>
          <a:xfrm flipH="1" flipV="1">
            <a:off x="3338312" y="3375628"/>
            <a:ext cx="306897" cy="4369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CD9497-871D-FE46-A685-3427BE63A5AD}"/>
              </a:ext>
            </a:extLst>
          </p:cNvPr>
          <p:cNvCxnSpPr>
            <a:cxnSpLocks/>
          </p:cNvCxnSpPr>
          <p:nvPr/>
        </p:nvCxnSpPr>
        <p:spPr>
          <a:xfrm flipH="1">
            <a:off x="5022819" y="3617082"/>
            <a:ext cx="502161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854922-DEF1-BE42-A7B5-FDF71E21A7A1}"/>
              </a:ext>
            </a:extLst>
          </p:cNvPr>
          <p:cNvCxnSpPr>
            <a:cxnSpLocks/>
          </p:cNvCxnSpPr>
          <p:nvPr/>
        </p:nvCxnSpPr>
        <p:spPr>
          <a:xfrm flipH="1" flipV="1">
            <a:off x="4881076" y="5118119"/>
            <a:ext cx="739795" cy="36710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AF0C578-C2A0-1B4D-AA2D-5AAB32966C58}"/>
              </a:ext>
            </a:extLst>
          </p:cNvPr>
          <p:cNvSpPr txBox="1"/>
          <p:nvPr/>
        </p:nvSpPr>
        <p:spPr>
          <a:xfrm>
            <a:off x="5697172" y="3072729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AT&amp;T</a:t>
            </a:r>
          </a:p>
        </p:txBody>
      </p:sp>
      <p:sp>
        <p:nvSpPr>
          <p:cNvPr id="23" name="Cloud 22">
            <a:extLst>
              <a:ext uri="{FF2B5EF4-FFF2-40B4-BE49-F238E27FC236}">
                <a16:creationId xmlns:a16="http://schemas.microsoft.com/office/drawing/2014/main" id="{3D810E67-51ED-AB4D-876F-3DC12AF29962}"/>
              </a:ext>
            </a:extLst>
          </p:cNvPr>
          <p:cNvSpPr/>
          <p:nvPr/>
        </p:nvSpPr>
        <p:spPr>
          <a:xfrm>
            <a:off x="5524980" y="4774578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EBBA9FB3-9D97-8F43-B32D-A4CDB2B539F5}"/>
              </a:ext>
            </a:extLst>
          </p:cNvPr>
          <p:cNvSpPr/>
          <p:nvPr/>
        </p:nvSpPr>
        <p:spPr>
          <a:xfrm>
            <a:off x="5532589" y="2358435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4E592B-9F28-D548-9501-FC72FAAF7358}"/>
              </a:ext>
            </a:extLst>
          </p:cNvPr>
          <p:cNvSpPr txBox="1"/>
          <p:nvPr/>
        </p:nvSpPr>
        <p:spPr>
          <a:xfrm>
            <a:off x="8309024" y="4526865"/>
            <a:ext cx="18400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Sprint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7942D84-8AE6-4C40-9256-B1FDEBA16BF4}"/>
              </a:ext>
            </a:extLst>
          </p:cNvPr>
          <p:cNvCxnSpPr>
            <a:cxnSpLocks/>
          </p:cNvCxnSpPr>
          <p:nvPr/>
        </p:nvCxnSpPr>
        <p:spPr>
          <a:xfrm flipH="1">
            <a:off x="7668230" y="5118119"/>
            <a:ext cx="640794" cy="404577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3D7E703-6EE3-7D43-986F-F7CA562DC79D}"/>
              </a:ext>
            </a:extLst>
          </p:cNvPr>
          <p:cNvCxnSpPr>
            <a:cxnSpLocks/>
          </p:cNvCxnSpPr>
          <p:nvPr/>
        </p:nvCxnSpPr>
        <p:spPr>
          <a:xfrm flipH="1" flipV="1">
            <a:off x="7683885" y="3510257"/>
            <a:ext cx="897185" cy="727674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loud 33">
            <a:extLst>
              <a:ext uri="{FF2B5EF4-FFF2-40B4-BE49-F238E27FC236}">
                <a16:creationId xmlns:a16="http://schemas.microsoft.com/office/drawing/2014/main" id="{6ADA2CEC-E595-F843-828F-528E22729A0C}"/>
              </a:ext>
            </a:extLst>
          </p:cNvPr>
          <p:cNvSpPr/>
          <p:nvPr/>
        </p:nvSpPr>
        <p:spPr>
          <a:xfrm>
            <a:off x="8296841" y="3964971"/>
            <a:ext cx="2169197" cy="193566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19" descr="Router Clip Art">
            <a:extLst>
              <a:ext uri="{FF2B5EF4-FFF2-40B4-BE49-F238E27FC236}">
                <a16:creationId xmlns:a16="http://schemas.microsoft.com/office/drawing/2014/main" id="{5DB444CC-3F01-0D4E-BF46-6E663AD58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4980" y="5323074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19" descr="Router Clip Art">
            <a:extLst>
              <a:ext uri="{FF2B5EF4-FFF2-40B4-BE49-F238E27FC236}">
                <a16:creationId xmlns:a16="http://schemas.microsoft.com/office/drawing/2014/main" id="{1F89751B-7CD8-064D-BB2F-70CE9E6369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331" y="4842781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19" descr="Router Clip Art">
            <a:extLst>
              <a:ext uri="{FF2B5EF4-FFF2-40B4-BE49-F238E27FC236}">
                <a16:creationId xmlns:a16="http://schemas.microsoft.com/office/drawing/2014/main" id="{02D5FF68-79BD-4E40-AE81-8C4CEAE95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512" y="6135017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9" descr="Router Clip Art">
            <a:extLst>
              <a:ext uri="{FF2B5EF4-FFF2-40B4-BE49-F238E27FC236}">
                <a16:creationId xmlns:a16="http://schemas.microsoft.com/office/drawing/2014/main" id="{99D77810-401F-FB48-90AB-F270B5B57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5226" y="5860552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19" descr="Router Clip Art">
            <a:extLst>
              <a:ext uri="{FF2B5EF4-FFF2-40B4-BE49-F238E27FC236}">
                <a16:creationId xmlns:a16="http://schemas.microsoft.com/office/drawing/2014/main" id="{E4C60FF6-39AF-464E-B91B-43565479CE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7813" y="5166846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BC463D-5829-BA4F-8218-44BA0019606A}"/>
              </a:ext>
            </a:extLst>
          </p:cNvPr>
          <p:cNvCxnSpPr>
            <a:cxnSpLocks/>
          </p:cNvCxnSpPr>
          <p:nvPr/>
        </p:nvCxnSpPr>
        <p:spPr>
          <a:xfrm flipH="1">
            <a:off x="5982058" y="5115192"/>
            <a:ext cx="303702" cy="23979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30D3219-C152-CD4C-938C-5994313D9033}"/>
              </a:ext>
            </a:extLst>
          </p:cNvPr>
          <p:cNvCxnSpPr>
            <a:cxnSpLocks/>
          </p:cNvCxnSpPr>
          <p:nvPr/>
        </p:nvCxnSpPr>
        <p:spPr>
          <a:xfrm flipH="1">
            <a:off x="6675443" y="6146410"/>
            <a:ext cx="226336" cy="15788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D402027-F60E-DB42-94D2-2678951AC558}"/>
              </a:ext>
            </a:extLst>
          </p:cNvPr>
          <p:cNvCxnSpPr>
            <a:cxnSpLocks/>
          </p:cNvCxnSpPr>
          <p:nvPr/>
        </p:nvCxnSpPr>
        <p:spPr>
          <a:xfrm>
            <a:off x="5975747" y="5867896"/>
            <a:ext cx="177115" cy="2367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6591D85-DCC1-7944-8FB2-90559BED1814}"/>
              </a:ext>
            </a:extLst>
          </p:cNvPr>
          <p:cNvCxnSpPr>
            <a:cxnSpLocks/>
          </p:cNvCxnSpPr>
          <p:nvPr/>
        </p:nvCxnSpPr>
        <p:spPr>
          <a:xfrm flipH="1">
            <a:off x="7347833" y="5656593"/>
            <a:ext cx="121024" cy="203959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C399DE8-E9E9-7D4D-B3A9-7654524D4D5D}"/>
              </a:ext>
            </a:extLst>
          </p:cNvPr>
          <p:cNvCxnSpPr>
            <a:cxnSpLocks/>
          </p:cNvCxnSpPr>
          <p:nvPr/>
        </p:nvCxnSpPr>
        <p:spPr>
          <a:xfrm>
            <a:off x="7024415" y="5143365"/>
            <a:ext cx="323418" cy="13126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4C7CB84-3DE5-5B4B-82F1-389D158968F0}"/>
              </a:ext>
            </a:extLst>
          </p:cNvPr>
          <p:cNvCxnSpPr>
            <a:cxnSpLocks/>
          </p:cNvCxnSpPr>
          <p:nvPr/>
        </p:nvCxnSpPr>
        <p:spPr>
          <a:xfrm flipH="1" flipV="1">
            <a:off x="6224550" y="5648718"/>
            <a:ext cx="704123" cy="29587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223607-9614-B94D-ACFF-9CA4FB23E102}"/>
              </a:ext>
            </a:extLst>
          </p:cNvPr>
          <p:cNvCxnSpPr>
            <a:cxnSpLocks/>
          </p:cNvCxnSpPr>
          <p:nvPr/>
        </p:nvCxnSpPr>
        <p:spPr>
          <a:xfrm flipH="1" flipV="1">
            <a:off x="2333311" y="3090870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Picture 44" descr="A close up of a device&#10;&#10;Description automatically generated">
            <a:extLst>
              <a:ext uri="{FF2B5EF4-FFF2-40B4-BE49-F238E27FC236}">
                <a16:creationId xmlns:a16="http://schemas.microsoft.com/office/drawing/2014/main" id="{5273333D-FBB7-8945-9EDB-1276135E9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40902" y="2463442"/>
            <a:ext cx="904308" cy="90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5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7F37-D484-844E-99E4-AE2AA95D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14920-D5F3-F646-BEC2-17D3C57B6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Administrative autonomy</a:t>
            </a:r>
          </a:p>
          <a:p>
            <a:pPr lvl="1"/>
            <a:r>
              <a:rPr lang="en-US" dirty="0"/>
              <a:t>The Internet is not owned by any one organization</a:t>
            </a:r>
          </a:p>
          <a:p>
            <a:pPr lvl="1"/>
            <a:r>
              <a:rPr lang="en-US" dirty="0"/>
              <a:t>Rather, it is a network of organizations interconnected with each other</a:t>
            </a:r>
          </a:p>
          <a:p>
            <a:pPr lvl="1"/>
            <a:r>
              <a:rPr lang="en-US" dirty="0"/>
              <a:t>The network graph, the link metrics, the IDs and locations of routers are not public information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Scale</a:t>
            </a:r>
          </a:p>
          <a:p>
            <a:pPr lvl="1"/>
            <a:r>
              <a:rPr lang="en-US" dirty="0"/>
              <a:t>It is unscalable to flood LSAs all over the Internet</a:t>
            </a:r>
          </a:p>
          <a:p>
            <a:pPr lvl="1"/>
            <a:r>
              <a:rPr lang="en-US" dirty="0"/>
              <a:t>Sending a vector containing distances to all other Internet routers will swamp network links</a:t>
            </a:r>
          </a:p>
        </p:txBody>
      </p:sp>
    </p:spTree>
    <p:extLst>
      <p:ext uri="{BB962C8B-B14F-4D97-AF65-F5344CB8AC3E}">
        <p14:creationId xmlns:p14="http://schemas.microsoft.com/office/powerpoint/2010/main" val="992464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A7F-6C53-5A45-AC6A-2A3EF4D6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Internet’s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1994-118A-1243-90EC-694303F1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0597"/>
          </a:xfrm>
        </p:spPr>
        <p:txBody>
          <a:bodyPr>
            <a:normAutofit/>
          </a:bodyPr>
          <a:lstStyle/>
          <a:p>
            <a:r>
              <a:rPr lang="en-US" dirty="0"/>
              <a:t>Split the network into separately administered </a:t>
            </a:r>
            <a:r>
              <a:rPr lang="en-US" dirty="0">
                <a:solidFill>
                  <a:srgbClr val="C00000"/>
                </a:solidFill>
              </a:rPr>
              <a:t>autonomous systems (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  <a:p>
            <a:pPr lvl="1"/>
            <a:r>
              <a:rPr lang="en-US" dirty="0"/>
              <a:t>Rutgers is an autonomous system</a:t>
            </a:r>
          </a:p>
          <a:p>
            <a:pPr lvl="1"/>
            <a:r>
              <a:rPr lang="en-US" dirty="0"/>
              <a:t>So are AT&amp;T, Verizon, and Comcast</a:t>
            </a:r>
          </a:p>
          <a:p>
            <a:pPr lvl="1"/>
            <a:endParaRPr lang="en-US" dirty="0"/>
          </a:p>
          <a:p>
            <a:r>
              <a:rPr lang="en-US" dirty="0"/>
              <a:t>Use different approaches for routing </a:t>
            </a:r>
            <a:r>
              <a:rPr lang="en-US" dirty="0">
                <a:solidFill>
                  <a:srgbClr val="C00000"/>
                </a:solidFill>
              </a:rPr>
              <a:t>within </a:t>
            </a:r>
            <a:r>
              <a:rPr lang="en-US" dirty="0" err="1"/>
              <a:t>AS’es</a:t>
            </a:r>
            <a:r>
              <a:rPr lang="en-US" dirty="0"/>
              <a:t> and routing </a:t>
            </a:r>
            <a:r>
              <a:rPr lang="en-US" dirty="0">
                <a:solidFill>
                  <a:srgbClr val="C00000"/>
                </a:solidFill>
              </a:rPr>
              <a:t>across</a:t>
            </a:r>
            <a:r>
              <a:rPr lang="en-US" dirty="0"/>
              <a:t> </a:t>
            </a:r>
            <a:r>
              <a:rPr lang="en-US" dirty="0" err="1"/>
              <a:t>AS’es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Distributing the administration helps scale to larger networks</a:t>
            </a:r>
          </a:p>
          <a:p>
            <a:pPr lvl="1"/>
            <a:r>
              <a:rPr lang="en-US" dirty="0"/>
              <a:t>Ex: think about Government: federal </a:t>
            </a:r>
            <a:r>
              <a:rPr lang="en-US" dirty="0">
                <a:sym typeface="Wingdings" pitchFamily="2" charset="2"/>
              </a:rPr>
              <a:t> state  city  </a:t>
            </a:r>
            <a:r>
              <a:rPr lang="en-US" dirty="0" err="1">
                <a:sym typeface="Wingdings" pitchFamily="2" charset="2"/>
              </a:rPr>
              <a:t>boro</a:t>
            </a:r>
            <a:r>
              <a:rPr lang="en-US" dirty="0">
                <a:sym typeface="Wingdings" pitchFamily="2" charset="2"/>
              </a:rPr>
              <a:t>  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49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83A7F-6C53-5A45-AC6A-2A3EF4D66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94255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Routing within </a:t>
            </a:r>
            <a:r>
              <a:rPr lang="en-US" dirty="0" err="1"/>
              <a:t>AS’es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71994-118A-1243-90EC-694303F14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8235463" cy="4870597"/>
          </a:xfrm>
        </p:spPr>
        <p:txBody>
          <a:bodyPr>
            <a:normAutofit/>
          </a:bodyPr>
          <a:lstStyle/>
          <a:p>
            <a:r>
              <a:rPr lang="en-US" dirty="0"/>
              <a:t>The approaches we’ve studied so far are applicable within an AS!</a:t>
            </a:r>
          </a:p>
          <a:p>
            <a:r>
              <a:rPr lang="en-US" dirty="0"/>
              <a:t>It is safe for routers within an AS to know the existence of other routers and all link metrics </a:t>
            </a:r>
            <a:r>
              <a:rPr lang="en-US" dirty="0">
                <a:solidFill>
                  <a:srgbClr val="C00000"/>
                </a:solidFill>
              </a:rPr>
              <a:t>within the same organization</a:t>
            </a:r>
          </a:p>
          <a:p>
            <a:r>
              <a:rPr lang="en-US" dirty="0"/>
              <a:t>It is indeed feasible to use link state flooding or exchange distance vectors to all other routers</a:t>
            </a:r>
          </a:p>
          <a:p>
            <a:pPr lvl="1"/>
            <a:r>
              <a:rPr lang="en-US" dirty="0"/>
              <a:t>Such approaches won’t scale to Internet size</a:t>
            </a:r>
          </a:p>
          <a:p>
            <a:r>
              <a:rPr lang="en-US" dirty="0">
                <a:solidFill>
                  <a:srgbClr val="C00000"/>
                </a:solidFill>
              </a:rPr>
              <a:t>Different </a:t>
            </a:r>
            <a:r>
              <a:rPr lang="en-US" dirty="0" err="1">
                <a:solidFill>
                  <a:srgbClr val="C00000"/>
                </a:solidFill>
              </a:rPr>
              <a:t>AS’es</a:t>
            </a:r>
            <a:r>
              <a:rPr lang="en-US" dirty="0">
                <a:solidFill>
                  <a:srgbClr val="C00000"/>
                </a:solidFill>
              </a:rPr>
              <a:t> can use different intra-domain routing protocols:</a:t>
            </a:r>
            <a:r>
              <a:rPr lang="en-US" dirty="0"/>
              <a:t> e.g.,  OSPF (LS), RIP (DV)</a:t>
            </a:r>
          </a:p>
          <a:p>
            <a:r>
              <a:rPr lang="en-US" dirty="0"/>
              <a:t>Routers within an AS must use the same protocol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E5A443-0B8E-4D47-A0F9-B08EF0296F6F}"/>
              </a:ext>
            </a:extLst>
          </p:cNvPr>
          <p:cNvGrpSpPr/>
          <p:nvPr/>
        </p:nvGrpSpPr>
        <p:grpSpPr>
          <a:xfrm>
            <a:off x="8394278" y="1825624"/>
            <a:ext cx="3696338" cy="1853541"/>
            <a:chOff x="8300523" y="1771650"/>
            <a:chExt cx="4046386" cy="185354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3916E51-0159-3A44-810B-3E5A66ED3B17}"/>
                </a:ext>
              </a:extLst>
            </p:cNvPr>
            <p:cNvSpPr txBox="1"/>
            <p:nvPr/>
          </p:nvSpPr>
          <p:spPr>
            <a:xfrm>
              <a:off x="10048266" y="2978860"/>
              <a:ext cx="2298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Distance vector protocols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374EBF-2451-2245-9D1C-75633DBE79FC}"/>
                </a:ext>
              </a:extLst>
            </p:cNvPr>
            <p:cNvGrpSpPr/>
            <p:nvPr/>
          </p:nvGrpSpPr>
          <p:grpSpPr>
            <a:xfrm>
              <a:off x="8300523" y="1771650"/>
              <a:ext cx="3495581" cy="1850476"/>
              <a:chOff x="8300523" y="1771650"/>
              <a:chExt cx="3495581" cy="185047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C5D1830-CDAB-304A-8264-BC5A6F4C50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327540" y="2313727"/>
                <a:ext cx="571501" cy="573168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8C37326A-1B9E-3749-96CB-9B2A03EE39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26128" y="2336477"/>
                <a:ext cx="627672" cy="493873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401743-194B-C64F-A09D-4E0EAEDFAA18}"/>
                  </a:ext>
                </a:extLst>
              </p:cNvPr>
              <p:cNvSpPr txBox="1"/>
              <p:nvPr/>
            </p:nvSpPr>
            <p:spPr>
              <a:xfrm>
                <a:off x="8582641" y="1771650"/>
                <a:ext cx="32134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Routing protocols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8AEB85-B797-D747-95A5-053A27F16818}"/>
                  </a:ext>
                </a:extLst>
              </p:cNvPr>
              <p:cNvSpPr txBox="1"/>
              <p:nvPr/>
            </p:nvSpPr>
            <p:spPr>
              <a:xfrm>
                <a:off x="8300523" y="2975795"/>
                <a:ext cx="174774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Helvetica" pitchFamily="2" charset="0"/>
                  </a:rPr>
                  <a:t>Link state </a:t>
                </a:r>
              </a:p>
              <a:p>
                <a:pPr algn="ctr"/>
                <a:r>
                  <a:rPr lang="en-US" dirty="0">
                    <a:latin typeface="Helvetica" pitchFamily="2" charset="0"/>
                  </a:rPr>
                  <a:t>protocols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8097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54D5D-C8D5-E84A-B7CE-164C327B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272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Inter-domain routing:</a:t>
            </a:r>
            <a:r>
              <a:rPr lang="en-US" dirty="0"/>
              <a:t> Routing across </a:t>
            </a:r>
            <a:r>
              <a:rPr lang="en-US" dirty="0" err="1"/>
              <a:t>AS’es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29BA-A17E-954C-947B-4686FB3B2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2728" cy="4800258"/>
          </a:xfrm>
        </p:spPr>
        <p:txBody>
          <a:bodyPr>
            <a:normAutofit/>
          </a:bodyPr>
          <a:lstStyle/>
          <a:p>
            <a:r>
              <a:rPr lang="en-US" dirty="0"/>
              <a:t>Routing information is exchanged at a </a:t>
            </a:r>
            <a:r>
              <a:rPr lang="en-US" dirty="0">
                <a:solidFill>
                  <a:srgbClr val="C00000"/>
                </a:solidFill>
              </a:rPr>
              <a:t>coarser granularity</a:t>
            </a:r>
          </a:p>
          <a:p>
            <a:pPr lvl="1"/>
            <a:r>
              <a:rPr lang="en-US" dirty="0"/>
              <a:t>Don’t announce per-router info; instead, announce </a:t>
            </a:r>
            <a:r>
              <a:rPr lang="en-US" dirty="0">
                <a:solidFill>
                  <a:srgbClr val="C00000"/>
                </a:solidFill>
              </a:rPr>
              <a:t>per AS </a:t>
            </a:r>
            <a:r>
              <a:rPr lang="en-US" dirty="0"/>
              <a:t>info</a:t>
            </a:r>
          </a:p>
          <a:p>
            <a:pPr lvl="1"/>
            <a:r>
              <a:rPr lang="en-US" dirty="0"/>
              <a:t>(The assignment of IP prefixes to </a:t>
            </a:r>
            <a:r>
              <a:rPr lang="en-US" dirty="0" err="1"/>
              <a:t>AS’es</a:t>
            </a:r>
            <a:r>
              <a:rPr lang="en-US" dirty="0"/>
              <a:t> is public information)</a:t>
            </a:r>
          </a:p>
          <a:p>
            <a:pPr lvl="1"/>
            <a:r>
              <a:rPr lang="en-US" dirty="0"/>
              <a:t>Path announced </a:t>
            </a:r>
            <a:r>
              <a:rPr lang="en-US" dirty="0">
                <a:solidFill>
                  <a:srgbClr val="C00000"/>
                </a:solidFill>
              </a:rPr>
              <a:t>per destination</a:t>
            </a:r>
            <a:r>
              <a:rPr lang="en-US" dirty="0"/>
              <a:t>, not for all destinations</a:t>
            </a:r>
          </a:p>
          <a:p>
            <a:r>
              <a:rPr lang="en-US" dirty="0">
                <a:solidFill>
                  <a:srgbClr val="C00000"/>
                </a:solidFill>
              </a:rPr>
              <a:t>Link metrics are not exchanged </a:t>
            </a:r>
            <a:r>
              <a:rPr lang="en-US" dirty="0"/>
              <a:t>(not public info)</a:t>
            </a:r>
          </a:p>
          <a:p>
            <a:pPr lvl="1"/>
            <a:r>
              <a:rPr lang="en-US" dirty="0"/>
              <a:t>Instead, the entire path available to the destination is exchanged</a:t>
            </a:r>
          </a:p>
          <a:p>
            <a:r>
              <a:rPr lang="en-US" dirty="0"/>
              <a:t>Only the routers at the border of two networks need to speak the inter-domain routing protocol: border/gateway routers</a:t>
            </a:r>
          </a:p>
          <a:p>
            <a:r>
              <a:rPr lang="en-US" dirty="0"/>
              <a:t>However, all </a:t>
            </a:r>
            <a:r>
              <a:rPr lang="en-US" dirty="0" err="1"/>
              <a:t>AS’es</a:t>
            </a:r>
            <a:r>
              <a:rPr lang="en-US" dirty="0"/>
              <a:t> need to speak the </a:t>
            </a:r>
            <a:r>
              <a:rPr lang="en-US" dirty="0">
                <a:solidFill>
                  <a:srgbClr val="C00000"/>
                </a:solidFill>
              </a:rPr>
              <a:t>same inter-domain routing protocol</a:t>
            </a:r>
          </a:p>
          <a:p>
            <a:pPr lvl="1"/>
            <a:r>
              <a:rPr lang="en-US" dirty="0"/>
              <a:t>Next, we’ll study this protocol: </a:t>
            </a:r>
            <a:r>
              <a:rPr lang="en-US" dirty="0">
                <a:solidFill>
                  <a:srgbClr val="C00000"/>
                </a:solidFill>
              </a:rPr>
              <a:t>Border Gateway Protocol (BGP)</a:t>
            </a:r>
          </a:p>
        </p:txBody>
      </p:sp>
    </p:spTree>
    <p:extLst>
      <p:ext uri="{BB962C8B-B14F-4D97-AF65-F5344CB8AC3E}">
        <p14:creationId xmlns:p14="http://schemas.microsoft.com/office/powerpoint/2010/main" val="164414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50800">
          <a:solidFill>
            <a:schemeClr val="tx1"/>
          </a:solidFill>
          <a:tailEnd type="arrow" w="lg" len="lg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14910</TotalTime>
  <Words>2439</Words>
  <Application>Microsoft Macintosh PowerPoint</Application>
  <PresentationFormat>Widescreen</PresentationFormat>
  <Paragraphs>548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0" baseType="lpstr"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CS 352 Routing for the Internet</vt:lpstr>
      <vt:lpstr>Network</vt:lpstr>
      <vt:lpstr>Routing so far</vt:lpstr>
      <vt:lpstr>The Internet is not a “flat” network</vt:lpstr>
      <vt:lpstr>The Internet is a network of networks</vt:lpstr>
      <vt:lpstr>Constraints of the Internet</vt:lpstr>
      <vt:lpstr>The Internet’s approach</vt:lpstr>
      <vt:lpstr>Intra-domain routing: Routing within AS’es</vt:lpstr>
      <vt:lpstr>Inter-domain routing: Routing across AS’es</vt:lpstr>
      <vt:lpstr>The Internet is a network of networks</vt:lpstr>
      <vt:lpstr>PowerPoint Presentation</vt:lpstr>
      <vt:lpstr>PowerPoint Presentation</vt:lpstr>
      <vt:lpstr>CS 352 Border Gateway Protocol</vt:lpstr>
      <vt:lpstr>PowerPoint Presentation</vt:lpstr>
      <vt:lpstr>Border Gateway Protocol</vt:lpstr>
      <vt:lpstr>Q2. BGP announcements</vt:lpstr>
      <vt:lpstr>Q2. BGP announcements</vt:lpstr>
      <vt:lpstr>Q2. BGP announcements: Next Hop</vt:lpstr>
      <vt:lpstr>Q2. BGP announcements: Next Hop</vt:lpstr>
      <vt:lpstr>Q1. What is computed?</vt:lpstr>
      <vt:lpstr>Policies in BGP</vt:lpstr>
      <vt:lpstr>Policy arises from business relationships</vt:lpstr>
      <vt:lpstr>BGP Export Policy</vt:lpstr>
      <vt:lpstr>BGP Export Policy</vt:lpstr>
      <vt:lpstr>BGP Import Policy</vt:lpstr>
      <vt:lpstr>PowerPoint Presentation</vt:lpstr>
      <vt:lpstr>Q1. BGP route selection process</vt:lpstr>
      <vt:lpstr>Example of route selection</vt:lpstr>
      <vt:lpstr>Example of route selection</vt:lpstr>
      <vt:lpstr>Summary of BGP</vt:lpstr>
      <vt:lpstr>PowerPoint Presentation</vt:lpstr>
      <vt:lpstr>CS 352 Forwarding to External Destinations</vt:lpstr>
      <vt:lpstr>PowerPoint Presentation</vt:lpstr>
      <vt:lpstr>Review: BGP</vt:lpstr>
      <vt:lpstr>Forwarding to an external prefix</vt:lpstr>
      <vt:lpstr>Example scenario</vt:lpstr>
      <vt:lpstr>eBGP and iBGP announcements</vt:lpstr>
      <vt:lpstr>eBGP and iBGP announcements</vt:lpstr>
      <vt:lpstr>Setting forwarding table entries</vt:lpstr>
      <vt:lpstr>Setting forwarding table entries</vt:lpstr>
      <vt:lpstr>Summary: Computing forwarding table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8291</cp:revision>
  <dcterms:created xsi:type="dcterms:W3CDTF">2019-01-23T03:40:12Z</dcterms:created>
  <dcterms:modified xsi:type="dcterms:W3CDTF">2021-03-20T08:25:53Z</dcterms:modified>
</cp:coreProperties>
</file>