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659" r:id="rId2"/>
    <p:sldId id="614" r:id="rId3"/>
    <p:sldId id="867" r:id="rId4"/>
    <p:sldId id="868" r:id="rId5"/>
    <p:sldId id="869" r:id="rId6"/>
    <p:sldId id="870" r:id="rId7"/>
    <p:sldId id="871" r:id="rId8"/>
    <p:sldId id="872" r:id="rId9"/>
    <p:sldId id="280" r:id="rId10"/>
    <p:sldId id="873" r:id="rId11"/>
    <p:sldId id="844" r:id="rId12"/>
    <p:sldId id="283" r:id="rId13"/>
    <p:sldId id="862" r:id="rId14"/>
    <p:sldId id="863" r:id="rId15"/>
    <p:sldId id="874" r:id="rId16"/>
    <p:sldId id="875" r:id="rId17"/>
    <p:sldId id="876" r:id="rId18"/>
    <p:sldId id="877" r:id="rId19"/>
    <p:sldId id="880" r:id="rId20"/>
    <p:sldId id="882" r:id="rId21"/>
    <p:sldId id="405" r:id="rId22"/>
    <p:sldId id="846" r:id="rId23"/>
    <p:sldId id="864" r:id="rId24"/>
    <p:sldId id="865" r:id="rId25"/>
    <p:sldId id="883" r:id="rId26"/>
    <p:sldId id="884" r:id="rId27"/>
    <p:sldId id="885" r:id="rId28"/>
    <p:sldId id="886" r:id="rId29"/>
    <p:sldId id="888" r:id="rId30"/>
    <p:sldId id="889" r:id="rId31"/>
    <p:sldId id="8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48"/>
    <p:restoredTop sz="94664"/>
  </p:normalViewPr>
  <p:slideViewPr>
    <p:cSldViewPr snapToGrid="0" snapToObjects="1">
      <p:cViewPr>
        <p:scale>
          <a:sx n="100" d="100"/>
          <a:sy n="100" d="100"/>
        </p:scale>
        <p:origin x="19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77BCAC85-15E5-0A4F-A439-35E9777E9C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6BB55B-E124-2040-87A4-332993B0BDE0}" type="slidenum">
              <a:rPr lang="en-US" altLang="en-US" sz="1300" smtClean="0"/>
              <a:pPr/>
              <a:t>9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26DFB8C8-7887-1145-B5B2-E46A65C147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32D7E3D3-F39A-C040-B925-3ABBAE9548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228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EBB3BFB4-C5EA-2F47-82B9-6BAB2C5C65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DDA0629-9F02-464C-98C5-08251B063EA6}" type="slidenum">
              <a:rPr lang="en-US" altLang="en-US" sz="1300" smtClean="0"/>
              <a:pPr/>
              <a:t>12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1E56DC74-1101-8548-933F-9A6742D007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4FCB84B-4202-F544-914F-9A034A08A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797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1A394C70-D7E9-EE4F-BE03-75A2B4C70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14375" indent="-274638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98550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39875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79613" indent="-219075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4368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940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3512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08413" indent="-219075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0CC227B-22B9-8347-9F08-50A7697BC630}" type="slidenum">
              <a:rPr lang="en-US" altLang="en-US" sz="1300" smtClean="0">
                <a:latin typeface="Arial" panose="020B0604020202020204" pitchFamily="34" charset="0"/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</a:pPr>
              <a:t>21</a:t>
            </a:fld>
            <a:endParaRPr lang="en-US" altLang="en-US" sz="130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48100146-CE6A-E042-8D15-15F45D6FD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solidFill>
            <a:srgbClr val="FFFFFF"/>
          </a:solidFill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6AE185A1-C415-8044-9FF5-F6914BFCD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310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 Address Translation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17.1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5399-6F92-F940-BCD2-A4AAEF32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FA35-E60A-EC4E-AABB-0BE20586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access routers (e.g., your home </a:t>
            </a:r>
            <a:r>
              <a:rPr lang="en-US" dirty="0" err="1"/>
              <a:t>WiFi</a:t>
            </a:r>
            <a:r>
              <a:rPr lang="en-US" dirty="0"/>
              <a:t> router) implement network address translation</a:t>
            </a:r>
          </a:p>
          <a:p>
            <a:endParaRPr lang="en-US" dirty="0"/>
          </a:p>
          <a:p>
            <a:r>
              <a:rPr lang="en-US" dirty="0"/>
              <a:t>You can check this by comparing your local address (visible from </a:t>
            </a:r>
            <a:r>
              <a:rPr lang="en-US" sz="2400" dirty="0">
                <a:latin typeface="Courier" pitchFamily="2" charset="0"/>
              </a:rPr>
              <a:t>ifconfig</a:t>
            </a:r>
            <a:r>
              <a:rPr lang="en-US" dirty="0"/>
              <a:t>) and your externally-visible IP address (e.g., type “what’s my IP address?” on your browser search bar)</a:t>
            </a:r>
          </a:p>
        </p:txBody>
      </p:sp>
    </p:spTree>
    <p:extLst>
      <p:ext uri="{BB962C8B-B14F-4D97-AF65-F5344CB8AC3E}">
        <p14:creationId xmlns:p14="http://schemas.microsoft.com/office/powerpoint/2010/main" val="167469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DE3A-694F-4C40-9299-71009FE8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you’re home, you’re likely behind NAT</a:t>
            </a:r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546300-3FAE-0949-BAF8-64817B858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543" y="4350752"/>
            <a:ext cx="8674100" cy="18161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A24B48-11F9-BB47-B23F-8E85F7DED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42" y="1599198"/>
            <a:ext cx="8130716" cy="226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2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3850BB27-E295-3540-8C8A-0B6D4051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C3EE71-364B-4945-891C-191496F60D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F1C6FB1C-5EB7-0641-80E2-E7746159B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Limitations of IP-masquerading NATs</a:t>
            </a:r>
            <a:endParaRPr lang="en-US" altLang="en-US" sz="5400" dirty="0"/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A7AEBD00-2BC8-2149-B5E0-D6DB7AD74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27102"/>
          </a:xfrm>
        </p:spPr>
        <p:txBody>
          <a:bodyPr>
            <a:normAutofit/>
          </a:bodyPr>
          <a:lstStyle/>
          <a:p>
            <a:r>
              <a:rPr lang="en-US" altLang="en-US" dirty="0"/>
              <a:t>Connection limit due to 16-bit port-number field</a:t>
            </a:r>
          </a:p>
          <a:p>
            <a:pPr lvl="1"/>
            <a:r>
              <a:rPr lang="en-US" altLang="en-US" dirty="0"/>
              <a:t>~64K total simultaneous connections with a single public IP address</a:t>
            </a:r>
          </a:p>
          <a:p>
            <a:r>
              <a:rPr lang="en-US" altLang="en-US" dirty="0"/>
              <a:t>NAT can be controversial</a:t>
            </a:r>
          </a:p>
          <a:p>
            <a:pPr lvl="1"/>
            <a:r>
              <a:rPr lang="en-US" altLang="en-US" dirty="0"/>
              <a:t>“Routers should only manipulate headers up to the network layer, not  modify headers at the transport layer!”</a:t>
            </a:r>
          </a:p>
          <a:p>
            <a:r>
              <a:rPr lang="en-US" altLang="en-US" dirty="0"/>
              <a:t>Application developers must take NAT into account</a:t>
            </a:r>
          </a:p>
          <a:p>
            <a:pPr lvl="1"/>
            <a:r>
              <a:rPr lang="en-US" altLang="en-US" dirty="0"/>
              <a:t>e.g., peer-to-peer applications like Skype</a:t>
            </a:r>
          </a:p>
          <a:p>
            <a:endParaRPr lang="en-US" altLang="en-US" dirty="0"/>
          </a:p>
          <a:p>
            <a:r>
              <a:rPr lang="en-US" altLang="en-US" dirty="0"/>
              <a:t>Purists: address shortage should instead be solved by IPv6</a:t>
            </a:r>
          </a:p>
          <a:p>
            <a:pPr lvl="1"/>
            <a:r>
              <a:rPr lang="en-US" altLang="en-US" dirty="0"/>
              <a:t>(subject of the next module)</a:t>
            </a:r>
          </a:p>
        </p:txBody>
      </p:sp>
    </p:spTree>
    <p:extLst>
      <p:ext uri="{BB962C8B-B14F-4D97-AF65-F5344CB8AC3E}">
        <p14:creationId xmlns:p14="http://schemas.microsoft.com/office/powerpoint/2010/main" val="42839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6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 Protocol: Version 6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17.2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2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FE69B-77FD-724B-BF47-F4310977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 space exhaustion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82DA-7CB8-3048-8A8B-32C3EEC2D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2800" cy="4667250"/>
          </a:xfrm>
        </p:spPr>
        <p:txBody>
          <a:bodyPr/>
          <a:lstStyle/>
          <a:p>
            <a:r>
              <a:rPr lang="en-US" dirty="0"/>
              <a:t>The Internet has run out of IPv4 address blocks to allocate</a:t>
            </a:r>
          </a:p>
          <a:p>
            <a:endParaRPr lang="en-US" dirty="0"/>
          </a:p>
          <a:p>
            <a:r>
              <a:rPr lang="en-US" dirty="0"/>
              <a:t>Yet, demand for more (public) IP addresses is increasing</a:t>
            </a:r>
          </a:p>
          <a:p>
            <a:pPr lvl="1"/>
            <a:r>
              <a:rPr lang="en-US" dirty="0"/>
              <a:t>More organizations moving online, new services, more replication</a:t>
            </a:r>
          </a:p>
          <a:p>
            <a:pPr lvl="1"/>
            <a:r>
              <a:rPr lang="en-US" dirty="0"/>
              <a:t>More devices: your phone, your watch, your smart refrigerator</a:t>
            </a:r>
          </a:p>
          <a:p>
            <a:endParaRPr lang="en-US" dirty="0"/>
          </a:p>
          <a:p>
            <a:r>
              <a:rPr lang="en-US" dirty="0"/>
              <a:t>Fundamental issue: 32-bit addresses are not numerous enough</a:t>
            </a:r>
          </a:p>
          <a:p>
            <a:endParaRPr lang="en-US" dirty="0"/>
          </a:p>
          <a:p>
            <a:r>
              <a:rPr lang="en-US" dirty="0"/>
              <a:t>IP version 6 </a:t>
            </a:r>
            <a:r>
              <a:rPr lang="en-US" dirty="0">
                <a:solidFill>
                  <a:srgbClr val="C00000"/>
                </a:solidFill>
              </a:rPr>
              <a:t>(IPv6)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0926E-6CF2-224C-90F2-3047CDEB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IPv6: Main changes from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B0C57-5D15-044A-AB04-722608DE9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Large address space:</a:t>
            </a:r>
            <a:r>
              <a:rPr lang="en-US" dirty="0"/>
              <a:t> 128-bit addresses (16 bytes)</a:t>
            </a:r>
          </a:p>
          <a:p>
            <a:pPr lvl="1">
              <a:defRPr/>
            </a:pPr>
            <a:r>
              <a:rPr lang="en-US" dirty="0"/>
              <a:t>Allows up to 3.4 x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baseline="30000" dirty="0">
                <a:solidFill>
                  <a:srgbClr val="C00000"/>
                </a:solidFill>
              </a:rPr>
              <a:t>38</a:t>
            </a:r>
            <a:r>
              <a:rPr lang="en-US" baseline="30000" dirty="0"/>
              <a:t>  </a:t>
            </a:r>
            <a:r>
              <a:rPr lang="en-US" dirty="0"/>
              <a:t>unique addresses</a:t>
            </a:r>
          </a:p>
          <a:p>
            <a:pPr lvl="1">
              <a:defRPr/>
            </a:pPr>
            <a:endParaRPr lang="en-US" baseline="30000" dirty="0"/>
          </a:p>
          <a:p>
            <a:pPr>
              <a:defRPr/>
            </a:pPr>
            <a:r>
              <a:rPr lang="en-US" dirty="0"/>
              <a:t>Fixed length headers (40 bytes)</a:t>
            </a:r>
          </a:p>
          <a:p>
            <a:pPr lvl="1">
              <a:defRPr/>
            </a:pPr>
            <a:r>
              <a:rPr lang="en-US" dirty="0"/>
              <a:t>Improves the speed of packet processing in routers</a:t>
            </a:r>
          </a:p>
          <a:p>
            <a:pPr lvl="1">
              <a:defRPr/>
            </a:pPr>
            <a:r>
              <a:rPr lang="en-US" dirty="0"/>
              <a:t>IPv6 options processing happens through a separate mechanism: using the field corresponding to the </a:t>
            </a:r>
            <a:r>
              <a:rPr lang="en-US" dirty="0">
                <a:solidFill>
                  <a:srgbClr val="C00000"/>
                </a:solidFill>
              </a:rPr>
              <a:t>upper-layer protocol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New control message protocol:</a:t>
            </a:r>
            <a:r>
              <a:rPr lang="en-US" dirty="0"/>
              <a:t> ICMPv6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No datagram fragmentation</a:t>
            </a:r>
          </a:p>
          <a:p>
            <a:pPr lvl="1">
              <a:defRPr/>
            </a:pPr>
            <a:r>
              <a:rPr lang="en-US" dirty="0"/>
              <a:t>The ICMPv6 </a:t>
            </a:r>
            <a:r>
              <a:rPr lang="en-US" dirty="0">
                <a:solidFill>
                  <a:srgbClr val="C00000"/>
                </a:solidFill>
              </a:rPr>
              <a:t>packet too big</a:t>
            </a:r>
            <a:r>
              <a:rPr lang="en-US" dirty="0"/>
              <a:t> control message informs the source</a:t>
            </a:r>
          </a:p>
        </p:txBody>
      </p:sp>
    </p:spTree>
    <p:extLst>
      <p:ext uri="{BB962C8B-B14F-4D97-AF65-F5344CB8AC3E}">
        <p14:creationId xmlns:p14="http://schemas.microsoft.com/office/powerpoint/2010/main" val="294227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2A418-A448-5549-A6D1-CA158AB2A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IPv6: Main changes from 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9419-CB8C-3E45-9658-6F96ED403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7400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New quality of service bits:</a:t>
            </a:r>
            <a:r>
              <a:rPr lang="en-US" dirty="0"/>
              <a:t> flow label and traffic class</a:t>
            </a:r>
          </a:p>
          <a:p>
            <a:pPr lvl="1"/>
            <a:r>
              <a:rPr lang="en-US" dirty="0"/>
              <a:t>Flow label: denotes packets belonging to the same conversation</a:t>
            </a:r>
          </a:p>
          <a:p>
            <a:pPr lvl="1"/>
            <a:r>
              <a:rPr lang="en-US" dirty="0"/>
              <a:t>How the field is populated (</a:t>
            </a:r>
            <a:r>
              <a:rPr lang="en-US" dirty="0" err="1"/>
              <a:t>ie</a:t>
            </a:r>
            <a:r>
              <a:rPr lang="en-US" dirty="0"/>
              <a:t>: what exactly belongs to a “flow”) isn’t specified</a:t>
            </a:r>
          </a:p>
          <a:p>
            <a:pPr lvl="1"/>
            <a:r>
              <a:rPr lang="en-US" dirty="0"/>
              <a:t>Routers may choose to provide performance guarantees to flows of specific traffic classes (more on this later)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 IP checksum: </a:t>
            </a:r>
            <a:r>
              <a:rPr lang="en-US" dirty="0"/>
              <a:t>remove redundant error detection mechanisms</a:t>
            </a:r>
          </a:p>
          <a:p>
            <a:pPr lvl="1"/>
            <a:r>
              <a:rPr lang="en-US" dirty="0"/>
              <a:t>Checksums exist already on common transport (TCP/UDP) and link layer (Ethernet) headers</a:t>
            </a:r>
          </a:p>
        </p:txBody>
      </p:sp>
    </p:spTree>
    <p:extLst>
      <p:ext uri="{BB962C8B-B14F-4D97-AF65-F5344CB8AC3E}">
        <p14:creationId xmlns:p14="http://schemas.microsoft.com/office/powerpoint/2010/main" val="153840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9A8-E033-334A-AAEB-DED3A871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datagram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CAC2-12B3-AC43-82FC-C7A73FEB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6138" cy="4351338"/>
          </a:xfrm>
        </p:spPr>
        <p:txBody>
          <a:bodyPr/>
          <a:lstStyle/>
          <a:p>
            <a:r>
              <a:rPr lang="en-US" dirty="0"/>
              <a:t>Version: 6</a:t>
            </a:r>
          </a:p>
          <a:p>
            <a:r>
              <a:rPr lang="en-US" dirty="0"/>
              <a:t>Class and flow label: for traffic differentiation at routers</a:t>
            </a:r>
          </a:p>
          <a:p>
            <a:r>
              <a:rPr lang="en-US" dirty="0"/>
              <a:t>Next header: same as the upper-layer protocol in IPv4. </a:t>
            </a:r>
            <a:r>
              <a:rPr lang="en-US" dirty="0">
                <a:solidFill>
                  <a:srgbClr val="C00000"/>
                </a:solidFill>
              </a:rPr>
              <a:t>Also used to include IPv6 options</a:t>
            </a:r>
          </a:p>
          <a:p>
            <a:r>
              <a:rPr lang="en-US" dirty="0"/>
              <a:t>Hop limit: same as TTL in IPv4</a:t>
            </a:r>
          </a:p>
          <a:p>
            <a:endParaRPr lang="en-US" dirty="0"/>
          </a:p>
        </p:txBody>
      </p:sp>
      <p:sp>
        <p:nvSpPr>
          <p:cNvPr id="4" name="Rectangle 56">
            <a:extLst>
              <a:ext uri="{FF2B5EF4-FFF2-40B4-BE49-F238E27FC236}">
                <a16:creationId xmlns:a16="http://schemas.microsoft.com/office/drawing/2014/main" id="{68AE1064-83CC-3B40-BFB7-EA45DD363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238" y="21129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5" name="Line 60">
            <a:extLst>
              <a:ext uri="{FF2B5EF4-FFF2-40B4-BE49-F238E27FC236}">
                <a16:creationId xmlns:a16="http://schemas.microsoft.com/office/drawing/2014/main" id="{58DADDE1-BE32-7949-93A8-DE2E2D0FF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6" y="24225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61">
            <a:extLst>
              <a:ext uri="{FF2B5EF4-FFF2-40B4-BE49-F238E27FC236}">
                <a16:creationId xmlns:a16="http://schemas.microsoft.com/office/drawing/2014/main" id="{08178828-81E6-8940-B335-760ED8FD8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5700" y="212248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Line 63">
            <a:extLst>
              <a:ext uri="{FF2B5EF4-FFF2-40B4-BE49-F238E27FC236}">
                <a16:creationId xmlns:a16="http://schemas.microsoft.com/office/drawing/2014/main" id="{3A14A2BF-DAC0-474A-AFB4-9540D9D12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4675" y="211931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" name="Line 64">
            <a:extLst>
              <a:ext uri="{FF2B5EF4-FFF2-40B4-BE49-F238E27FC236}">
                <a16:creationId xmlns:a16="http://schemas.microsoft.com/office/drawing/2014/main" id="{E622DBE0-BF98-2B44-B4C3-F25CF429D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1775" y="241776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65">
            <a:extLst>
              <a:ext uri="{FF2B5EF4-FFF2-40B4-BE49-F238E27FC236}">
                <a16:creationId xmlns:a16="http://schemas.microsoft.com/office/drawing/2014/main" id="{519E8093-4203-014C-AF9C-123A8EED36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7950" y="242093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597771AF-5293-714E-B713-1CD6E7E74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26" y="39433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67">
            <a:extLst>
              <a:ext uri="{FF2B5EF4-FFF2-40B4-BE49-F238E27FC236}">
                <a16:creationId xmlns:a16="http://schemas.microsoft.com/office/drawing/2014/main" id="{CA9C1823-8EF3-784D-BD5D-596EAC045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9588" y="33035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68">
            <a:extLst>
              <a:ext uri="{FF2B5EF4-FFF2-40B4-BE49-F238E27FC236}">
                <a16:creationId xmlns:a16="http://schemas.microsoft.com/office/drawing/2014/main" id="{8CF04613-8D99-664A-B95B-0DDE6C9F6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5301" y="27209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72">
            <a:extLst>
              <a:ext uri="{FF2B5EF4-FFF2-40B4-BE49-F238E27FC236}">
                <a16:creationId xmlns:a16="http://schemas.microsoft.com/office/drawing/2014/main" id="{95DDA07E-06AD-DE40-A7CB-77CF2EEBD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013" y="2387601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payload len</a:t>
            </a:r>
          </a:p>
        </p:txBody>
      </p:sp>
      <p:sp>
        <p:nvSpPr>
          <p:cNvPr id="17" name="Text Box 73">
            <a:extLst>
              <a:ext uri="{FF2B5EF4-FFF2-40B4-BE49-F238E27FC236}">
                <a16:creationId xmlns:a16="http://schemas.microsoft.com/office/drawing/2014/main" id="{3517A65B-94A3-4249-9F63-CB76E8CA3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0188" y="239553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next hdr</a:t>
            </a:r>
          </a:p>
        </p:txBody>
      </p:sp>
      <p:sp>
        <p:nvSpPr>
          <p:cNvPr id="18" name="Text Box 74">
            <a:extLst>
              <a:ext uri="{FF2B5EF4-FFF2-40B4-BE49-F238E27FC236}">
                <a16:creationId xmlns:a16="http://schemas.microsoft.com/office/drawing/2014/main" id="{96F9C23A-50CA-4F43-891F-7932280C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5900" y="2381251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hop limit</a:t>
            </a:r>
          </a:p>
        </p:txBody>
      </p:sp>
      <p:sp>
        <p:nvSpPr>
          <p:cNvPr id="19" name="Text Box 75">
            <a:extLst>
              <a:ext uri="{FF2B5EF4-FFF2-40B4-BE49-F238E27FC236}">
                <a16:creationId xmlns:a16="http://schemas.microsoft.com/office/drawing/2014/main" id="{0258458C-2FBD-5A4C-A2F0-721D4DD06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5600" y="20875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flow label</a:t>
            </a:r>
          </a:p>
        </p:txBody>
      </p:sp>
      <p:sp>
        <p:nvSpPr>
          <p:cNvPr id="20" name="Text Box 76">
            <a:extLst>
              <a:ext uri="{FF2B5EF4-FFF2-40B4-BE49-F238E27FC236}">
                <a16:creationId xmlns:a16="http://schemas.microsoft.com/office/drawing/2014/main" id="{9B50A2F0-E60B-414F-8712-E882E9CBC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2071728"/>
            <a:ext cx="7104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class</a:t>
            </a:r>
          </a:p>
        </p:txBody>
      </p:sp>
      <p:sp>
        <p:nvSpPr>
          <p:cNvPr id="21" name="Text Box 77">
            <a:extLst>
              <a:ext uri="{FF2B5EF4-FFF2-40B4-BE49-F238E27FC236}">
                <a16:creationId xmlns:a16="http://schemas.microsoft.com/office/drawing/2014/main" id="{0BE3D21E-B36B-1941-A627-362EE9E6C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20812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 err="1"/>
              <a:t>ver</a:t>
            </a:r>
            <a:endParaRPr lang="en-US" altLang="en-US" sz="1800" dirty="0"/>
          </a:p>
        </p:txBody>
      </p:sp>
      <p:sp>
        <p:nvSpPr>
          <p:cNvPr id="22" name="Line 79">
            <a:extLst>
              <a:ext uri="{FF2B5EF4-FFF2-40B4-BE49-F238E27FC236}">
                <a16:creationId xmlns:a16="http://schemas.microsoft.com/office/drawing/2014/main" id="{F7C2A640-589F-C54D-A8A1-BB337F7A5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1014" y="51689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CFD41B-20FA-4344-B757-383571A2FEC2}"/>
              </a:ext>
            </a:extLst>
          </p:cNvPr>
          <p:cNvGrpSpPr/>
          <p:nvPr/>
        </p:nvGrpSpPr>
        <p:grpSpPr>
          <a:xfrm>
            <a:off x="6919913" y="2771774"/>
            <a:ext cx="4664076" cy="442916"/>
            <a:chOff x="6886575" y="5815010"/>
            <a:chExt cx="4664076" cy="442916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F5D5633-1914-B442-843C-99B5F4D3ADCD}"/>
                </a:ext>
              </a:extLst>
            </p:cNvPr>
            <p:cNvCxnSpPr/>
            <p:nvPr/>
          </p:nvCxnSpPr>
          <p:spPr>
            <a:xfrm>
              <a:off x="6886575" y="6219825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28D31A2-3704-6241-8A9B-478851E1E798}"/>
                </a:ext>
              </a:extLst>
            </p:cNvPr>
            <p:cNvCxnSpPr/>
            <p:nvPr/>
          </p:nvCxnSpPr>
          <p:spPr>
            <a:xfrm>
              <a:off x="6886575" y="6067425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BD9C16-F085-BF4B-8997-317390E090D5}"/>
                </a:ext>
              </a:extLst>
            </p:cNvPr>
            <p:cNvCxnSpPr/>
            <p:nvPr/>
          </p:nvCxnSpPr>
          <p:spPr>
            <a:xfrm>
              <a:off x="6886575" y="5918200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9727BD-7430-3743-A14A-CC5B071BF2E6}"/>
                </a:ext>
              </a:extLst>
            </p:cNvPr>
            <p:cNvSpPr/>
            <p:nvPr/>
          </p:nvSpPr>
          <p:spPr>
            <a:xfrm>
              <a:off x="7915275" y="5815010"/>
              <a:ext cx="2406650" cy="442916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Box 78">
            <a:extLst>
              <a:ext uri="{FF2B5EF4-FFF2-40B4-BE49-F238E27FC236}">
                <a16:creationId xmlns:a16="http://schemas.microsoft.com/office/drawing/2014/main" id="{DC0C3750-729D-0249-A8A2-6E562BDB6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9975" y="4978401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32 bits</a:t>
            </a:r>
          </a:p>
        </p:txBody>
      </p:sp>
      <p:sp>
        <p:nvSpPr>
          <p:cNvPr id="15" name="Text Box 71">
            <a:extLst>
              <a:ext uri="{FF2B5EF4-FFF2-40B4-BE49-F238E27FC236}">
                <a16:creationId xmlns:a16="http://schemas.microsoft.com/office/drawing/2014/main" id="{1AA9B075-1E70-A34B-81C0-F8397F18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0" y="2740025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dirty="0"/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 dirty="0"/>
              <a:t>(128 bits)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7633044-586E-954D-BC62-D986F3E4D380}"/>
              </a:ext>
            </a:extLst>
          </p:cNvPr>
          <p:cNvGrpSpPr/>
          <p:nvPr/>
        </p:nvGrpSpPr>
        <p:grpSpPr>
          <a:xfrm>
            <a:off x="6937374" y="3386136"/>
            <a:ext cx="4664076" cy="558801"/>
            <a:chOff x="6886575" y="5832473"/>
            <a:chExt cx="4664076" cy="55880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C4C702-D4EA-134D-9D74-C21147250949}"/>
                </a:ext>
              </a:extLst>
            </p:cNvPr>
            <p:cNvCxnSpPr/>
            <p:nvPr/>
          </p:nvCxnSpPr>
          <p:spPr>
            <a:xfrm>
              <a:off x="6886575" y="6219825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106E4E9-0EDB-6F4D-8842-C70F995FC583}"/>
                </a:ext>
              </a:extLst>
            </p:cNvPr>
            <p:cNvCxnSpPr/>
            <p:nvPr/>
          </p:nvCxnSpPr>
          <p:spPr>
            <a:xfrm>
              <a:off x="6886575" y="6067425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38723E3-4D9E-FB47-84BE-261D4713E299}"/>
                </a:ext>
              </a:extLst>
            </p:cNvPr>
            <p:cNvCxnSpPr/>
            <p:nvPr/>
          </p:nvCxnSpPr>
          <p:spPr>
            <a:xfrm>
              <a:off x="6886575" y="5918200"/>
              <a:ext cx="4664076" cy="0"/>
            </a:xfrm>
            <a:prstGeom prst="line">
              <a:avLst/>
            </a:prstGeom>
            <a:ln w="5080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444D46-EC12-674F-82B2-1EEDC05A7A12}"/>
                </a:ext>
              </a:extLst>
            </p:cNvPr>
            <p:cNvSpPr/>
            <p:nvPr/>
          </p:nvSpPr>
          <p:spPr>
            <a:xfrm>
              <a:off x="7915275" y="5832473"/>
              <a:ext cx="2409826" cy="558801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 Box 70">
            <a:extLst>
              <a:ext uri="{FF2B5EF4-FFF2-40B4-BE49-F238E27FC236}">
                <a16:creationId xmlns:a16="http://schemas.microsoft.com/office/drawing/2014/main" id="{77F04A79-B23F-9840-8227-E55F5ADA4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900" y="3346450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800" dirty="0"/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 altLang="en-US" sz="1800" dirty="0"/>
              <a:t>(128 bits)</a:t>
            </a:r>
          </a:p>
        </p:txBody>
      </p:sp>
    </p:spTree>
    <p:extLst>
      <p:ext uri="{BB962C8B-B14F-4D97-AF65-F5344CB8AC3E}">
        <p14:creationId xmlns:p14="http://schemas.microsoft.com/office/powerpoint/2010/main" val="18636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15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9A8-E033-334A-AAEB-DED3A871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datagram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2CAC2-12B3-AC43-82FC-C7A73FEB6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26138" cy="4351338"/>
          </a:xfrm>
        </p:spPr>
        <p:txBody>
          <a:bodyPr/>
          <a:lstStyle/>
          <a:p>
            <a:r>
              <a:rPr lang="en-US" dirty="0"/>
              <a:t>Version: 6</a:t>
            </a:r>
          </a:p>
          <a:p>
            <a:r>
              <a:rPr lang="en-US" dirty="0"/>
              <a:t>Class and flow label: for traffic differentiation at routers</a:t>
            </a:r>
          </a:p>
          <a:p>
            <a:r>
              <a:rPr lang="en-US" dirty="0"/>
              <a:t>Next header: same as the upper-layer protocol in IPv4. </a:t>
            </a:r>
            <a:r>
              <a:rPr lang="en-US" dirty="0">
                <a:solidFill>
                  <a:srgbClr val="C00000"/>
                </a:solidFill>
              </a:rPr>
              <a:t>Also used to include IPv6 options</a:t>
            </a:r>
          </a:p>
          <a:p>
            <a:r>
              <a:rPr lang="en-US" dirty="0"/>
              <a:t>Hop limit: same as TTL in IPv4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4BBD33-0F27-E145-B03D-F956E2DCC65C}"/>
              </a:ext>
            </a:extLst>
          </p:cNvPr>
          <p:cNvGrpSpPr/>
          <p:nvPr/>
        </p:nvGrpSpPr>
        <p:grpSpPr>
          <a:xfrm>
            <a:off x="6831014" y="2071728"/>
            <a:ext cx="4816475" cy="3273386"/>
            <a:chOff x="6831014" y="2071728"/>
            <a:chExt cx="4816475" cy="3273386"/>
          </a:xfrm>
        </p:grpSpPr>
        <p:sp>
          <p:nvSpPr>
            <p:cNvPr id="4" name="Rectangle 56">
              <a:extLst>
                <a:ext uri="{FF2B5EF4-FFF2-40B4-BE49-F238E27FC236}">
                  <a16:creationId xmlns:a16="http://schemas.microsoft.com/office/drawing/2014/main" id="{68AE1064-83CC-3B40-BFB7-EA45DD363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238" y="2112963"/>
              <a:ext cx="4748212" cy="28178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" name="Line 60">
              <a:extLst>
                <a:ext uri="{FF2B5EF4-FFF2-40B4-BE49-F238E27FC236}">
                  <a16:creationId xmlns:a16="http://schemas.microsoft.com/office/drawing/2014/main" id="{58DADDE1-BE32-7949-93A8-DE2E2D0FF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4826" y="2422525"/>
              <a:ext cx="472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61">
              <a:extLst>
                <a:ext uri="{FF2B5EF4-FFF2-40B4-BE49-F238E27FC236}">
                  <a16:creationId xmlns:a16="http://schemas.microsoft.com/office/drawing/2014/main" id="{08178828-81E6-8940-B335-760ED8FD8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5700" y="2122489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3">
              <a:extLst>
                <a:ext uri="{FF2B5EF4-FFF2-40B4-BE49-F238E27FC236}">
                  <a16:creationId xmlns:a16="http://schemas.microsoft.com/office/drawing/2014/main" id="{3A14A2BF-DAC0-474A-AFB4-9540D9D12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4675" y="2119314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64">
              <a:extLst>
                <a:ext uri="{FF2B5EF4-FFF2-40B4-BE49-F238E27FC236}">
                  <a16:creationId xmlns:a16="http://schemas.microsoft.com/office/drawing/2014/main" id="{E622DBE0-BF98-2B44-B4C3-F25CF429D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1775" y="2417764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5">
              <a:extLst>
                <a:ext uri="{FF2B5EF4-FFF2-40B4-BE49-F238E27FC236}">
                  <a16:creationId xmlns:a16="http://schemas.microsoft.com/office/drawing/2014/main" id="{519E8093-4203-014C-AF9C-123A8EED3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7950" y="2420939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6">
              <a:extLst>
                <a:ext uri="{FF2B5EF4-FFF2-40B4-BE49-F238E27FC236}">
                  <a16:creationId xmlns:a16="http://schemas.microsoft.com/office/drawing/2014/main" id="{597771AF-5293-714E-B713-1CD6E7E74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2126" y="3943350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67">
              <a:extLst>
                <a:ext uri="{FF2B5EF4-FFF2-40B4-BE49-F238E27FC236}">
                  <a16:creationId xmlns:a16="http://schemas.microsoft.com/office/drawing/2014/main" id="{CA9C1823-8EF3-784D-BD5D-596EAC045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588" y="3303588"/>
              <a:ext cx="476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68">
              <a:extLst>
                <a:ext uri="{FF2B5EF4-FFF2-40B4-BE49-F238E27FC236}">
                  <a16:creationId xmlns:a16="http://schemas.microsoft.com/office/drawing/2014/main" id="{8CF04613-8D99-664A-B95B-0DDE6C9F6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5301" y="2720975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69">
              <a:extLst>
                <a:ext uri="{FF2B5EF4-FFF2-40B4-BE49-F238E27FC236}">
                  <a16:creationId xmlns:a16="http://schemas.microsoft.com/office/drawing/2014/main" id="{C93C668F-1F88-2440-B920-D6AF69639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8238" y="4208463"/>
              <a:ext cx="628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data</a:t>
              </a:r>
            </a:p>
          </p:txBody>
        </p:sp>
        <p:sp>
          <p:nvSpPr>
            <p:cNvPr id="16" name="Text Box 72">
              <a:extLst>
                <a:ext uri="{FF2B5EF4-FFF2-40B4-BE49-F238E27FC236}">
                  <a16:creationId xmlns:a16="http://schemas.microsoft.com/office/drawing/2014/main" id="{95DDA07E-06AD-DE40-A7CB-77CF2EEBD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013" y="2387601"/>
              <a:ext cx="1352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payload len</a:t>
              </a:r>
            </a:p>
          </p:txBody>
        </p:sp>
        <p:sp>
          <p:nvSpPr>
            <p:cNvPr id="17" name="Text Box 73">
              <a:extLst>
                <a:ext uri="{FF2B5EF4-FFF2-40B4-BE49-F238E27FC236}">
                  <a16:creationId xmlns:a16="http://schemas.microsoft.com/office/drawing/2014/main" id="{3517A65B-94A3-4249-9F63-CB76E8CA3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0188" y="2395538"/>
              <a:ext cx="1009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next hdr</a:t>
              </a:r>
            </a:p>
          </p:txBody>
        </p:sp>
        <p:sp>
          <p:nvSpPr>
            <p:cNvPr id="18" name="Text Box 74">
              <a:extLst>
                <a:ext uri="{FF2B5EF4-FFF2-40B4-BE49-F238E27FC236}">
                  <a16:creationId xmlns:a16="http://schemas.microsoft.com/office/drawing/2014/main" id="{96F9C23A-50CA-4F43-891F-7932280C3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5900" y="2381251"/>
              <a:ext cx="1035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hop limit</a:t>
              </a:r>
            </a:p>
          </p:txBody>
        </p:sp>
        <p:sp>
          <p:nvSpPr>
            <p:cNvPr id="19" name="Text Box 75">
              <a:extLst>
                <a:ext uri="{FF2B5EF4-FFF2-40B4-BE49-F238E27FC236}">
                  <a16:creationId xmlns:a16="http://schemas.microsoft.com/office/drawing/2014/main" id="{0258458C-2FBD-5A4C-A2F0-721D4DD0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5600" y="2087563"/>
              <a:ext cx="1136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flow label</a:t>
              </a:r>
            </a:p>
          </p:txBody>
        </p:sp>
        <p:sp>
          <p:nvSpPr>
            <p:cNvPr id="20" name="Text Box 76">
              <a:extLst>
                <a:ext uri="{FF2B5EF4-FFF2-40B4-BE49-F238E27FC236}">
                  <a16:creationId xmlns:a16="http://schemas.microsoft.com/office/drawing/2014/main" id="{9B50A2F0-E60B-414F-8712-E882E9CBC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3638" y="2071728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class</a:t>
              </a:r>
            </a:p>
          </p:txBody>
        </p:sp>
        <p:sp>
          <p:nvSpPr>
            <p:cNvPr id="21" name="Text Box 77">
              <a:extLst>
                <a:ext uri="{FF2B5EF4-FFF2-40B4-BE49-F238E27FC236}">
                  <a16:creationId xmlns:a16="http://schemas.microsoft.com/office/drawing/2014/main" id="{0BE3D21E-B36B-1941-A627-362EE9E6C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081213"/>
              <a:ext cx="501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 err="1"/>
                <a:t>ver</a:t>
              </a:r>
              <a:endParaRPr lang="en-US" altLang="en-US" sz="1800" dirty="0"/>
            </a:p>
          </p:txBody>
        </p:sp>
        <p:sp>
          <p:nvSpPr>
            <p:cNvPr id="22" name="Line 79">
              <a:extLst>
                <a:ext uri="{FF2B5EF4-FFF2-40B4-BE49-F238E27FC236}">
                  <a16:creationId xmlns:a16="http://schemas.microsoft.com/office/drawing/2014/main" id="{F7C2A640-589F-C54D-A8A1-BB337F7A5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1014" y="5168900"/>
              <a:ext cx="4816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CFD41B-20FA-4344-B757-383571A2FEC2}"/>
                </a:ext>
              </a:extLst>
            </p:cNvPr>
            <p:cNvGrpSpPr/>
            <p:nvPr/>
          </p:nvGrpSpPr>
          <p:grpSpPr>
            <a:xfrm>
              <a:off x="6919913" y="2771774"/>
              <a:ext cx="4664076" cy="442916"/>
              <a:chOff x="6886575" y="5815010"/>
              <a:chExt cx="4664076" cy="44291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F5D5633-1914-B442-843C-99B5F4D3ADCD}"/>
                  </a:ext>
                </a:extLst>
              </p:cNvPr>
              <p:cNvCxnSpPr/>
              <p:nvPr/>
            </p:nvCxnSpPr>
            <p:spPr>
              <a:xfrm>
                <a:off x="6886575" y="62198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8D31A2-3704-6241-8A9B-478851E1E798}"/>
                  </a:ext>
                </a:extLst>
              </p:cNvPr>
              <p:cNvCxnSpPr/>
              <p:nvPr/>
            </p:nvCxnSpPr>
            <p:spPr>
              <a:xfrm>
                <a:off x="6886575" y="60674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FBD9C16-F085-BF4B-8997-317390E090D5}"/>
                  </a:ext>
                </a:extLst>
              </p:cNvPr>
              <p:cNvCxnSpPr/>
              <p:nvPr/>
            </p:nvCxnSpPr>
            <p:spPr>
              <a:xfrm>
                <a:off x="6886575" y="5918200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727BD-7430-3743-A14A-CC5B071BF2E6}"/>
                  </a:ext>
                </a:extLst>
              </p:cNvPr>
              <p:cNvSpPr/>
              <p:nvPr/>
            </p:nvSpPr>
            <p:spPr>
              <a:xfrm>
                <a:off x="7915275" y="5815010"/>
                <a:ext cx="2406650" cy="44291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DC0C3750-729D-0249-A8A2-6E562BDB6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9975" y="4978401"/>
              <a:ext cx="857250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32 bits</a:t>
              </a:r>
            </a:p>
          </p:txBody>
        </p:sp>
        <p:sp>
          <p:nvSpPr>
            <p:cNvPr id="15" name="Text Box 71">
              <a:extLst>
                <a:ext uri="{FF2B5EF4-FFF2-40B4-BE49-F238E27FC236}">
                  <a16:creationId xmlns:a16="http://schemas.microsoft.com/office/drawing/2014/main" id="{1AA9B075-1E70-A34B-81C0-F8397F187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5000" y="2740025"/>
              <a:ext cx="17462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source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(128 bits)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7633044-586E-954D-BC62-D986F3E4D380}"/>
                </a:ext>
              </a:extLst>
            </p:cNvPr>
            <p:cNvGrpSpPr/>
            <p:nvPr/>
          </p:nvGrpSpPr>
          <p:grpSpPr>
            <a:xfrm>
              <a:off x="6937374" y="3386136"/>
              <a:ext cx="4664076" cy="558801"/>
              <a:chOff x="6886575" y="5832473"/>
              <a:chExt cx="4664076" cy="55880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C4C702-D4EA-134D-9D74-C21147250949}"/>
                  </a:ext>
                </a:extLst>
              </p:cNvPr>
              <p:cNvCxnSpPr/>
              <p:nvPr/>
            </p:nvCxnSpPr>
            <p:spPr>
              <a:xfrm>
                <a:off x="6886575" y="62198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06E4E9-0EDB-6F4D-8842-C70F995FC583}"/>
                  </a:ext>
                </a:extLst>
              </p:cNvPr>
              <p:cNvCxnSpPr/>
              <p:nvPr/>
            </p:nvCxnSpPr>
            <p:spPr>
              <a:xfrm>
                <a:off x="6886575" y="60674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38723E3-4D9E-FB47-84BE-261D4713E299}"/>
                  </a:ext>
                </a:extLst>
              </p:cNvPr>
              <p:cNvCxnSpPr/>
              <p:nvPr/>
            </p:nvCxnSpPr>
            <p:spPr>
              <a:xfrm>
                <a:off x="6886575" y="5918200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444D46-EC12-674F-82B2-1EEDC05A7A12}"/>
                  </a:ext>
                </a:extLst>
              </p:cNvPr>
              <p:cNvSpPr/>
              <p:nvPr/>
            </p:nvSpPr>
            <p:spPr>
              <a:xfrm>
                <a:off x="7915275" y="5832473"/>
                <a:ext cx="2409826" cy="558801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 Box 70">
              <a:extLst>
                <a:ext uri="{FF2B5EF4-FFF2-40B4-BE49-F238E27FC236}">
                  <a16:creationId xmlns:a16="http://schemas.microsoft.com/office/drawing/2014/main" id="{77F04A79-B23F-9840-8227-E55F5ADA4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9900" y="3346450"/>
              <a:ext cx="21653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destination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(128 bits)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53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18120" y="534242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network layer is to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move packets from one endpoint to another.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C9A8-E033-334A-AAEB-DED3A871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spot the differences?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64BBD33-0F27-E145-B03D-F956E2DCC65C}"/>
              </a:ext>
            </a:extLst>
          </p:cNvPr>
          <p:cNvGrpSpPr/>
          <p:nvPr/>
        </p:nvGrpSpPr>
        <p:grpSpPr>
          <a:xfrm>
            <a:off x="1179514" y="1982828"/>
            <a:ext cx="4816475" cy="3273386"/>
            <a:chOff x="6831014" y="2071728"/>
            <a:chExt cx="4816475" cy="3273386"/>
          </a:xfrm>
        </p:grpSpPr>
        <p:sp>
          <p:nvSpPr>
            <p:cNvPr id="4" name="Rectangle 56">
              <a:extLst>
                <a:ext uri="{FF2B5EF4-FFF2-40B4-BE49-F238E27FC236}">
                  <a16:creationId xmlns:a16="http://schemas.microsoft.com/office/drawing/2014/main" id="{68AE1064-83CC-3B40-BFB7-EA45DD363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3238" y="2112963"/>
              <a:ext cx="4748212" cy="28178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" name="Line 60">
              <a:extLst>
                <a:ext uri="{FF2B5EF4-FFF2-40B4-BE49-F238E27FC236}">
                  <a16:creationId xmlns:a16="http://schemas.microsoft.com/office/drawing/2014/main" id="{58DADDE1-BE32-7949-93A8-DE2E2D0FF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4826" y="2422525"/>
              <a:ext cx="472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Line 61">
              <a:extLst>
                <a:ext uri="{FF2B5EF4-FFF2-40B4-BE49-F238E27FC236}">
                  <a16:creationId xmlns:a16="http://schemas.microsoft.com/office/drawing/2014/main" id="{08178828-81E6-8940-B335-760ED8FD8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5700" y="2122489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63">
              <a:extLst>
                <a:ext uri="{FF2B5EF4-FFF2-40B4-BE49-F238E27FC236}">
                  <a16:creationId xmlns:a16="http://schemas.microsoft.com/office/drawing/2014/main" id="{3A14A2BF-DAC0-474A-AFB4-9540D9D12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4675" y="2119314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64">
              <a:extLst>
                <a:ext uri="{FF2B5EF4-FFF2-40B4-BE49-F238E27FC236}">
                  <a16:creationId xmlns:a16="http://schemas.microsoft.com/office/drawing/2014/main" id="{E622DBE0-BF98-2B44-B4C3-F25CF429D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1775" y="2417764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65">
              <a:extLst>
                <a:ext uri="{FF2B5EF4-FFF2-40B4-BE49-F238E27FC236}">
                  <a16:creationId xmlns:a16="http://schemas.microsoft.com/office/drawing/2014/main" id="{519E8093-4203-014C-AF9C-123A8EED3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7950" y="2420939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6">
              <a:extLst>
                <a:ext uri="{FF2B5EF4-FFF2-40B4-BE49-F238E27FC236}">
                  <a16:creationId xmlns:a16="http://schemas.microsoft.com/office/drawing/2014/main" id="{597771AF-5293-714E-B713-1CD6E7E74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2126" y="3943350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67">
              <a:extLst>
                <a:ext uri="{FF2B5EF4-FFF2-40B4-BE49-F238E27FC236}">
                  <a16:creationId xmlns:a16="http://schemas.microsoft.com/office/drawing/2014/main" id="{CA9C1823-8EF3-784D-BD5D-596EAC045D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9588" y="3303588"/>
              <a:ext cx="476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68">
              <a:extLst>
                <a:ext uri="{FF2B5EF4-FFF2-40B4-BE49-F238E27FC236}">
                  <a16:creationId xmlns:a16="http://schemas.microsoft.com/office/drawing/2014/main" id="{8CF04613-8D99-664A-B95B-0DDE6C9F61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5301" y="2720975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69">
              <a:extLst>
                <a:ext uri="{FF2B5EF4-FFF2-40B4-BE49-F238E27FC236}">
                  <a16:creationId xmlns:a16="http://schemas.microsoft.com/office/drawing/2014/main" id="{C93C668F-1F88-2440-B920-D6AF69639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8238" y="4208463"/>
              <a:ext cx="628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data</a:t>
              </a:r>
            </a:p>
          </p:txBody>
        </p:sp>
        <p:sp>
          <p:nvSpPr>
            <p:cNvPr id="16" name="Text Box 72">
              <a:extLst>
                <a:ext uri="{FF2B5EF4-FFF2-40B4-BE49-F238E27FC236}">
                  <a16:creationId xmlns:a16="http://schemas.microsoft.com/office/drawing/2014/main" id="{95DDA07E-06AD-DE40-A7CB-77CF2EEBD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9013" y="2387601"/>
              <a:ext cx="1352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payload len</a:t>
              </a:r>
            </a:p>
          </p:txBody>
        </p:sp>
        <p:sp>
          <p:nvSpPr>
            <p:cNvPr id="17" name="Text Box 73">
              <a:extLst>
                <a:ext uri="{FF2B5EF4-FFF2-40B4-BE49-F238E27FC236}">
                  <a16:creationId xmlns:a16="http://schemas.microsoft.com/office/drawing/2014/main" id="{3517A65B-94A3-4249-9F63-CB76E8CA3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0188" y="2395538"/>
              <a:ext cx="1009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next hdr</a:t>
              </a:r>
            </a:p>
          </p:txBody>
        </p:sp>
        <p:sp>
          <p:nvSpPr>
            <p:cNvPr id="18" name="Text Box 74">
              <a:extLst>
                <a:ext uri="{FF2B5EF4-FFF2-40B4-BE49-F238E27FC236}">
                  <a16:creationId xmlns:a16="http://schemas.microsoft.com/office/drawing/2014/main" id="{96F9C23A-50CA-4F43-891F-7932280C3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75900" y="2381251"/>
              <a:ext cx="1035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hop limit</a:t>
              </a:r>
            </a:p>
          </p:txBody>
        </p:sp>
        <p:sp>
          <p:nvSpPr>
            <p:cNvPr id="19" name="Text Box 75">
              <a:extLst>
                <a:ext uri="{FF2B5EF4-FFF2-40B4-BE49-F238E27FC236}">
                  <a16:creationId xmlns:a16="http://schemas.microsoft.com/office/drawing/2014/main" id="{0258458C-2FBD-5A4C-A2F0-721D4DD0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5600" y="2087563"/>
              <a:ext cx="1136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flow label</a:t>
              </a:r>
            </a:p>
          </p:txBody>
        </p:sp>
        <p:sp>
          <p:nvSpPr>
            <p:cNvPr id="20" name="Text Box 76">
              <a:extLst>
                <a:ext uri="{FF2B5EF4-FFF2-40B4-BE49-F238E27FC236}">
                  <a16:creationId xmlns:a16="http://schemas.microsoft.com/office/drawing/2014/main" id="{9B50A2F0-E60B-414F-8712-E882E9CBC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3638" y="2071728"/>
              <a:ext cx="7104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/>
                <a:t>class</a:t>
              </a:r>
            </a:p>
          </p:txBody>
        </p:sp>
        <p:sp>
          <p:nvSpPr>
            <p:cNvPr id="21" name="Text Box 77">
              <a:extLst>
                <a:ext uri="{FF2B5EF4-FFF2-40B4-BE49-F238E27FC236}">
                  <a16:creationId xmlns:a16="http://schemas.microsoft.com/office/drawing/2014/main" id="{0BE3D21E-B36B-1941-A627-362EE9E6CF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081213"/>
              <a:ext cx="501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dirty="0" err="1"/>
                <a:t>ver</a:t>
              </a:r>
              <a:endParaRPr lang="en-US" altLang="en-US" sz="1800" dirty="0"/>
            </a:p>
          </p:txBody>
        </p:sp>
        <p:sp>
          <p:nvSpPr>
            <p:cNvPr id="22" name="Line 79">
              <a:extLst>
                <a:ext uri="{FF2B5EF4-FFF2-40B4-BE49-F238E27FC236}">
                  <a16:creationId xmlns:a16="http://schemas.microsoft.com/office/drawing/2014/main" id="{F7C2A640-589F-C54D-A8A1-BB337F7A5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1014" y="5168900"/>
              <a:ext cx="48164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0CFD41B-20FA-4344-B757-383571A2FEC2}"/>
                </a:ext>
              </a:extLst>
            </p:cNvPr>
            <p:cNvGrpSpPr/>
            <p:nvPr/>
          </p:nvGrpSpPr>
          <p:grpSpPr>
            <a:xfrm>
              <a:off x="6919913" y="2771774"/>
              <a:ext cx="4664076" cy="442916"/>
              <a:chOff x="6886575" y="5815010"/>
              <a:chExt cx="4664076" cy="442916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F5D5633-1914-B442-843C-99B5F4D3ADCD}"/>
                  </a:ext>
                </a:extLst>
              </p:cNvPr>
              <p:cNvCxnSpPr/>
              <p:nvPr/>
            </p:nvCxnSpPr>
            <p:spPr>
              <a:xfrm>
                <a:off x="6886575" y="62198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28D31A2-3704-6241-8A9B-478851E1E798}"/>
                  </a:ext>
                </a:extLst>
              </p:cNvPr>
              <p:cNvCxnSpPr/>
              <p:nvPr/>
            </p:nvCxnSpPr>
            <p:spPr>
              <a:xfrm>
                <a:off x="6886575" y="60674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FBD9C16-F085-BF4B-8997-317390E090D5}"/>
                  </a:ext>
                </a:extLst>
              </p:cNvPr>
              <p:cNvCxnSpPr/>
              <p:nvPr/>
            </p:nvCxnSpPr>
            <p:spPr>
              <a:xfrm>
                <a:off x="6886575" y="5918200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9727BD-7430-3743-A14A-CC5B071BF2E6}"/>
                  </a:ext>
                </a:extLst>
              </p:cNvPr>
              <p:cNvSpPr/>
              <p:nvPr/>
            </p:nvSpPr>
            <p:spPr>
              <a:xfrm>
                <a:off x="7915275" y="5815010"/>
                <a:ext cx="2406650" cy="442916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 Box 78">
              <a:extLst>
                <a:ext uri="{FF2B5EF4-FFF2-40B4-BE49-F238E27FC236}">
                  <a16:creationId xmlns:a16="http://schemas.microsoft.com/office/drawing/2014/main" id="{DC0C3750-729D-0249-A8A2-6E562BDB6D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9975" y="4978401"/>
              <a:ext cx="857250" cy="366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/>
                <a:t>32 bits</a:t>
              </a:r>
            </a:p>
          </p:txBody>
        </p:sp>
        <p:sp>
          <p:nvSpPr>
            <p:cNvPr id="15" name="Text Box 71">
              <a:extLst>
                <a:ext uri="{FF2B5EF4-FFF2-40B4-BE49-F238E27FC236}">
                  <a16:creationId xmlns:a16="http://schemas.microsoft.com/office/drawing/2014/main" id="{1AA9B075-1E70-A34B-81C0-F8397F187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5000" y="2740025"/>
              <a:ext cx="17462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source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(128 bits)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7633044-586E-954D-BC62-D986F3E4D380}"/>
                </a:ext>
              </a:extLst>
            </p:cNvPr>
            <p:cNvGrpSpPr/>
            <p:nvPr/>
          </p:nvGrpSpPr>
          <p:grpSpPr>
            <a:xfrm>
              <a:off x="6937374" y="3386136"/>
              <a:ext cx="4664076" cy="558801"/>
              <a:chOff x="6886575" y="5832473"/>
              <a:chExt cx="4664076" cy="558801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3C4C702-D4EA-134D-9D74-C21147250949}"/>
                  </a:ext>
                </a:extLst>
              </p:cNvPr>
              <p:cNvCxnSpPr/>
              <p:nvPr/>
            </p:nvCxnSpPr>
            <p:spPr>
              <a:xfrm>
                <a:off x="6886575" y="62198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06E4E9-0EDB-6F4D-8842-C70F995FC583}"/>
                  </a:ext>
                </a:extLst>
              </p:cNvPr>
              <p:cNvCxnSpPr/>
              <p:nvPr/>
            </p:nvCxnSpPr>
            <p:spPr>
              <a:xfrm>
                <a:off x="6886575" y="6067425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38723E3-4D9E-FB47-84BE-261D4713E299}"/>
                  </a:ext>
                </a:extLst>
              </p:cNvPr>
              <p:cNvCxnSpPr/>
              <p:nvPr/>
            </p:nvCxnSpPr>
            <p:spPr>
              <a:xfrm>
                <a:off x="6886575" y="5918200"/>
                <a:ext cx="4664076" cy="0"/>
              </a:xfrm>
              <a:prstGeom prst="line">
                <a:avLst/>
              </a:prstGeom>
              <a:ln w="50800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444D46-EC12-674F-82B2-1EEDC05A7A12}"/>
                  </a:ext>
                </a:extLst>
              </p:cNvPr>
              <p:cNvSpPr/>
              <p:nvPr/>
            </p:nvSpPr>
            <p:spPr>
              <a:xfrm>
                <a:off x="7915275" y="5832473"/>
                <a:ext cx="2409826" cy="558801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 Box 70">
              <a:extLst>
                <a:ext uri="{FF2B5EF4-FFF2-40B4-BE49-F238E27FC236}">
                  <a16:creationId xmlns:a16="http://schemas.microsoft.com/office/drawing/2014/main" id="{77F04A79-B23F-9840-8227-E55F5ADA4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9900" y="3346450"/>
              <a:ext cx="21653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destination address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1800" dirty="0"/>
                <a:t>(128 bits)</a:t>
              </a:r>
            </a:p>
          </p:txBody>
        </p:sp>
      </p:grpSp>
      <p:sp>
        <p:nvSpPr>
          <p:cNvPr id="35" name="Rectangle 5">
            <a:extLst>
              <a:ext uri="{FF2B5EF4-FFF2-40B4-BE49-F238E27FC236}">
                <a16:creationId xmlns:a16="http://schemas.microsoft.com/office/drawing/2014/main" id="{86D97746-F3F4-0E4C-BE1C-DE99F25ED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4398" y="1447006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70D4F32E-FDE8-7B48-9638-EA26965F3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536" y="1512093"/>
            <a:ext cx="504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D211563E-419B-B349-874F-290B05CEA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0261" y="1574006"/>
            <a:ext cx="81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D2D09BAD-CC18-F440-AA31-15F90FCA16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7098" y="1964531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A061AB8B-F6FB-2F44-83AF-84B74A2FDF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17023" y="145653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0" name="Line 11">
            <a:extLst>
              <a:ext uri="{FF2B5EF4-FFF2-40B4-BE49-F238E27FC236}">
                <a16:creationId xmlns:a16="http://schemas.microsoft.com/office/drawing/2014/main" id="{BA2D9408-A9E0-704E-9AA8-1374F73D656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5823" y="6481761"/>
            <a:ext cx="14271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A1D1ACD6-3C15-C845-9353-BC346B729E1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267573" y="6492874"/>
            <a:ext cx="134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2" name="Text Box 13">
            <a:extLst>
              <a:ext uri="{FF2B5EF4-FFF2-40B4-BE49-F238E27FC236}">
                <a16:creationId xmlns:a16="http://schemas.microsoft.com/office/drawing/2014/main" id="{768AE649-FEBF-D045-9FF9-B8BC74A34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3561" y="4585814"/>
            <a:ext cx="21955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(variable length,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typically a TCP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or UDP segment)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3" name="Text Box 14">
            <a:extLst>
              <a:ext uri="{FF2B5EF4-FFF2-40B4-BE49-F238E27FC236}">
                <a16:creationId xmlns:a16="http://schemas.microsoft.com/office/drawing/2014/main" id="{D2833492-7FC7-BE46-AD35-ADCEC604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6" y="2058193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16-bit identifier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44" name="Line 15">
            <a:extLst>
              <a:ext uri="{FF2B5EF4-FFF2-40B4-BE49-F238E27FC236}">
                <a16:creationId xmlns:a16="http://schemas.microsoft.com/office/drawing/2014/main" id="{38BC1104-1063-CA4B-8A81-358F5CFD1B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48" y="3463131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2E993FEE-D57A-EE40-84A1-1BB9B0EB1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48" y="3939381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8D4A0996-6B96-6546-A56F-647977DF7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48" y="2426493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checksum</a:t>
            </a:r>
          </a:p>
        </p:txBody>
      </p:sp>
      <p:sp>
        <p:nvSpPr>
          <p:cNvPr id="47" name="Text Box 18">
            <a:extLst>
              <a:ext uri="{FF2B5EF4-FFF2-40B4-BE49-F238E27FC236}">
                <a16:creationId xmlns:a16="http://schemas.microsoft.com/office/drawing/2014/main" id="{47173496-46C6-D445-B04D-DFD1E349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3" y="2397918"/>
            <a:ext cx="8778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time to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live</a:t>
            </a:r>
          </a:p>
        </p:txBody>
      </p:sp>
      <p:sp>
        <p:nvSpPr>
          <p:cNvPr id="48" name="Text Box 19">
            <a:extLst>
              <a:ext uri="{FF2B5EF4-FFF2-40B4-BE49-F238E27FC236}">
                <a16:creationId xmlns:a16="http://schemas.microsoft.com/office/drawing/2014/main" id="{32F156CE-C7B3-2347-870A-16EC25E89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1" y="3077368"/>
            <a:ext cx="2668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source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49" name="Text Box 31">
            <a:extLst>
              <a:ext uri="{FF2B5EF4-FFF2-40B4-BE49-F238E27FC236}">
                <a16:creationId xmlns:a16="http://schemas.microsoft.com/office/drawing/2014/main" id="{37F6071F-E4B0-6345-BEFF-92E3A8358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8146" y="1407318"/>
            <a:ext cx="518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hdr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len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9AC0BB2F-C68C-844E-978E-D93B5082C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498" y="1397793"/>
            <a:ext cx="9159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type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service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51" name="Line 33">
            <a:extLst>
              <a:ext uri="{FF2B5EF4-FFF2-40B4-BE49-F238E27FC236}">
                <a16:creationId xmlns:a16="http://schemas.microsoft.com/office/drawing/2014/main" id="{742BD7A0-0CDD-4542-BD0A-B51291CF40E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21673" y="1451768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2" name="Line 34">
            <a:extLst>
              <a:ext uri="{FF2B5EF4-FFF2-40B4-BE49-F238E27FC236}">
                <a16:creationId xmlns:a16="http://schemas.microsoft.com/office/drawing/2014/main" id="{A0924175-0B60-884B-A2D8-45DD16DE0B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07311" y="1461293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B47985A0-C884-D941-B8ED-1A558975E2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17023" y="197088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3DFD08EE-3D02-7E4C-8AC7-4C75B12F4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8607" y="2043030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flags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A6EB922A-CA64-1942-B96B-E40A2E08E9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87923" y="1961356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33915E69-DEE0-6042-BBA4-8D87DC5B2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6611" y="1915318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fragment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 offset</a:t>
            </a:r>
            <a:endParaRPr lang="en-US" altLang="en-US" sz="2000">
              <a:latin typeface="Helvetica" pitchFamily="2" charset="0"/>
            </a:endParaRPr>
          </a:p>
        </p:txBody>
      </p:sp>
      <p:sp>
        <p:nvSpPr>
          <p:cNvPr id="57" name="Line 43">
            <a:extLst>
              <a:ext uri="{FF2B5EF4-FFF2-40B4-BE49-F238E27FC236}">
                <a16:creationId xmlns:a16="http://schemas.microsoft.com/office/drawing/2014/main" id="{212591E1-EB74-954B-8344-9E5661AF7A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48" y="2472531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CB1C7EEB-59D1-F343-B4E3-22D7055CED9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17023" y="2475706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27194955-BCB1-BE46-879A-ED019B6039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1698" y="2986881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46">
            <a:extLst>
              <a:ext uri="{FF2B5EF4-FFF2-40B4-BE49-F238E27FC236}">
                <a16:creationId xmlns:a16="http://schemas.microsoft.com/office/drawing/2014/main" id="{1350A6BA-3CFD-3F4B-B057-821C228A6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807" y="2388393"/>
            <a:ext cx="106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protocol</a:t>
            </a:r>
          </a:p>
        </p:txBody>
      </p:sp>
      <p:sp>
        <p:nvSpPr>
          <p:cNvPr id="61" name="Line 47">
            <a:extLst>
              <a:ext uri="{FF2B5EF4-FFF2-40B4-BE49-F238E27FC236}">
                <a16:creationId xmlns:a16="http://schemas.microsoft.com/office/drawing/2014/main" id="{8A96E782-99EF-374A-AF6B-03D4A20503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4523" y="248523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2" name="Text Box 49">
            <a:extLst>
              <a:ext uri="{FF2B5EF4-FFF2-40B4-BE49-F238E27FC236}">
                <a16:creationId xmlns:a16="http://schemas.microsoft.com/office/drawing/2014/main" id="{63092F6A-8DDF-BF40-BD99-9FB194DE7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548" y="3515518"/>
            <a:ext cx="3092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destination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3" name="Line 50">
            <a:extLst>
              <a:ext uri="{FF2B5EF4-FFF2-40B4-BE49-F238E27FC236}">
                <a16:creationId xmlns:a16="http://schemas.microsoft.com/office/drawing/2014/main" id="{DF3BDF14-E41F-924F-8767-173710EFD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0748" y="4387056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4" name="Text Box 51">
            <a:extLst>
              <a:ext uri="{FF2B5EF4-FFF2-40B4-BE49-F238E27FC236}">
                <a16:creationId xmlns:a16="http://schemas.microsoft.com/office/drawing/2014/main" id="{2EFD6FF2-EF30-6348-BDD6-DA6722A1A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198" y="3982243"/>
            <a:ext cx="1749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Options (if any)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0F537985-9D18-5648-A823-58E2F674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4110" y="6326105"/>
            <a:ext cx="863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 bits</a:t>
            </a:r>
            <a:endParaRPr lang="en-US" alt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175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>
            <a:extLst>
              <a:ext uri="{FF2B5EF4-FFF2-40B4-BE49-F238E27FC236}">
                <a16:creationId xmlns:a16="http://schemas.microsoft.com/office/drawing/2014/main" id="{5A55BF7E-F9B8-4D35-AA72-799F8C493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81"/>
            <a:ext cx="11036300" cy="4801119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 IPv6 uses IPv4-CIDR-like (</a:t>
            </a:r>
            <a:r>
              <a:rPr lang="en-US" dirty="0">
                <a:solidFill>
                  <a:srgbClr val="C00000"/>
                </a:solidFill>
              </a:rPr>
              <a:t>classless</a:t>
            </a:r>
            <a:r>
              <a:rPr lang="en-US" dirty="0"/>
              <a:t>) addressing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 Notation: </a:t>
            </a:r>
            <a:r>
              <a:rPr lang="en-US" dirty="0" err="1"/>
              <a:t>xx:xx:xx:xx:xx:xx:xx:xx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/>
              <a:t>x = 4-bit hex number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</a:rPr>
              <a:t>Contiguous 0s are compressed:  47CD</a:t>
            </a:r>
            <a:r>
              <a:rPr lang="en-US" dirty="0">
                <a:solidFill>
                  <a:srgbClr val="C00000"/>
                </a:solidFill>
                <a:ea typeface="+mn-ea"/>
              </a:rPr>
              <a:t>::</a:t>
            </a:r>
            <a:r>
              <a:rPr lang="en-US" dirty="0">
                <a:ea typeface="+mn-ea"/>
              </a:rPr>
              <a:t>A456:0124</a:t>
            </a:r>
          </a:p>
          <a:p>
            <a:pPr>
              <a:defRPr/>
            </a:pPr>
            <a:r>
              <a:rPr lang="en-US" dirty="0"/>
              <a:t>An </a:t>
            </a:r>
            <a:r>
              <a:rPr lang="en-US" dirty="0">
                <a:ea typeface="+mn-ea"/>
              </a:rPr>
              <a:t>IPv4-compatible IPv6 address</a:t>
            </a:r>
            <a:r>
              <a:rPr lang="en-US" dirty="0"/>
              <a:t> has a prefix of 96 0-bits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Example:  </a:t>
            </a:r>
            <a:r>
              <a:rPr lang="en-US" dirty="0">
                <a:solidFill>
                  <a:srgbClr val="C00000"/>
                </a:solidFill>
                <a:ea typeface="+mn-ea"/>
              </a:rPr>
              <a:t>::</a:t>
            </a:r>
            <a:r>
              <a:rPr lang="en-US" dirty="0">
                <a:ea typeface="+mn-ea"/>
              </a:rPr>
              <a:t>128.64.18.87</a:t>
            </a:r>
          </a:p>
          <a:p>
            <a:pPr>
              <a:defRPr/>
            </a:pPr>
            <a:r>
              <a:rPr lang="en-US" dirty="0">
                <a:ea typeface="+mn-ea"/>
              </a:rPr>
              <a:t>Globally routable unicast addresses </a:t>
            </a:r>
            <a:r>
              <a:rPr lang="en-US" dirty="0"/>
              <a:t>must </a:t>
            </a:r>
            <a:r>
              <a:rPr lang="en-US" dirty="0">
                <a:ea typeface="+mn-ea"/>
              </a:rPr>
              <a:t>start with bits 001</a:t>
            </a:r>
          </a:p>
          <a:p>
            <a:pPr>
              <a:defRPr/>
            </a:pPr>
            <a:r>
              <a:rPr lang="en-US" dirty="0">
                <a:ea typeface="+mn-ea"/>
              </a:rPr>
              <a:t>CIDR prefixes written the usual way: </a:t>
            </a:r>
          </a:p>
          <a:p>
            <a:pPr lvl="1">
              <a:defRPr/>
            </a:pPr>
            <a:r>
              <a:rPr lang="en-US" dirty="0">
                <a:ea typeface="+mn-ea"/>
              </a:rPr>
              <a:t>Example: 2000::</a:t>
            </a:r>
            <a:r>
              <a:rPr lang="en-US" dirty="0">
                <a:solidFill>
                  <a:srgbClr val="C00000"/>
                </a:solidFill>
                <a:ea typeface="+mn-ea"/>
              </a:rPr>
              <a:t>/</a:t>
            </a:r>
            <a:r>
              <a:rPr lang="en-US" dirty="0">
                <a:solidFill>
                  <a:srgbClr val="C00000"/>
                </a:solidFill>
              </a:rPr>
              <a:t>48 </a:t>
            </a:r>
            <a:r>
              <a:rPr lang="en-US" dirty="0">
                <a:ea typeface="+mn-ea"/>
              </a:rPr>
              <a:t>can contain 2</a:t>
            </a:r>
            <a:r>
              <a:rPr lang="en-US" baseline="30000" dirty="0"/>
              <a:t>8</a:t>
            </a:r>
            <a:r>
              <a:rPr lang="en-US" baseline="30000" dirty="0">
                <a:ea typeface="+mn-ea"/>
              </a:rPr>
              <a:t>0</a:t>
            </a:r>
            <a:r>
              <a:rPr lang="en-US" dirty="0">
                <a:ea typeface="+mn-ea"/>
              </a:rPr>
              <a:t> endpoints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181733-8550-D54F-8705-71353021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IPv6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05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1A355-540E-6A40-8719-F16E0C92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 adoption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44188-9D61-944F-93A4-3DCB3F7ED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344" y="1454406"/>
            <a:ext cx="8358456" cy="4109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4865ED-0359-A74B-BE0F-3805921C7544}"/>
              </a:ext>
            </a:extLst>
          </p:cNvPr>
          <p:cNvSpPr txBox="1"/>
          <p:nvPr/>
        </p:nvSpPr>
        <p:spPr>
          <a:xfrm>
            <a:off x="0" y="4135904"/>
            <a:ext cx="2374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~0% </a:t>
            </a:r>
            <a:r>
              <a:rPr lang="en-US" sz="2400" dirty="0">
                <a:latin typeface="Helvetica" pitchFamily="2" charset="0"/>
              </a:rPr>
              <a:t>of Internet hosts used IPv6 for a long time (about 30 years)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46244E-EDBF-DA49-A82B-B6C935DED8CC}"/>
              </a:ext>
            </a:extLst>
          </p:cNvPr>
          <p:cNvCxnSpPr>
            <a:cxnSpLocks/>
          </p:cNvCxnSpPr>
          <p:nvPr/>
        </p:nvCxnSpPr>
        <p:spPr>
          <a:xfrm>
            <a:off x="2349500" y="5105400"/>
            <a:ext cx="1368425" cy="1267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AF5C6A-92EB-344C-A8DC-77A0062F56D9}"/>
              </a:ext>
            </a:extLst>
          </p:cNvPr>
          <p:cNvSpPr txBox="1"/>
          <p:nvPr/>
        </p:nvSpPr>
        <p:spPr>
          <a:xfrm>
            <a:off x="247650" y="6262042"/>
            <a:ext cx="1169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In 2012, Google and a bunch of large orgs decided to support IPv6 irrevocably.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3FAC21-0760-0F4B-9C9B-87C05AAD9BC9}"/>
              </a:ext>
            </a:extLst>
          </p:cNvPr>
          <p:cNvCxnSpPr>
            <a:cxnSpLocks/>
          </p:cNvCxnSpPr>
          <p:nvPr/>
        </p:nvCxnSpPr>
        <p:spPr>
          <a:xfrm flipH="1" flipV="1">
            <a:off x="4737101" y="5565081"/>
            <a:ext cx="901699" cy="7605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6C36333-300B-A040-B2F6-F16CB17FBBD2}"/>
              </a:ext>
            </a:extLst>
          </p:cNvPr>
          <p:cNvSpPr/>
          <p:nvPr/>
        </p:nvSpPr>
        <p:spPr>
          <a:xfrm>
            <a:off x="4000500" y="180459"/>
            <a:ext cx="8191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Source: https://</a:t>
            </a:r>
            <a:r>
              <a:rPr lang="en-US" dirty="0" err="1">
                <a:latin typeface="Helvetica" pitchFamily="2" charset="0"/>
              </a:rPr>
              <a:t>www.google.com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intl</a:t>
            </a:r>
            <a:r>
              <a:rPr lang="en-US" dirty="0">
                <a:latin typeface="Helvetica" pitchFamily="2" charset="0"/>
              </a:rPr>
              <a:t>/</a:t>
            </a:r>
            <a:r>
              <a:rPr lang="en-US" dirty="0" err="1">
                <a:latin typeface="Helvetica" pitchFamily="2" charset="0"/>
              </a:rPr>
              <a:t>en</a:t>
            </a:r>
            <a:r>
              <a:rPr lang="en-US" dirty="0">
                <a:latin typeface="Helvetica" pitchFamily="2" charset="0"/>
              </a:rPr>
              <a:t>/ipv6/</a:t>
            </a:r>
            <a:r>
              <a:rPr lang="en-US" dirty="0" err="1">
                <a:latin typeface="Helvetica" pitchFamily="2" charset="0"/>
              </a:rPr>
              <a:t>statistics.html#tab</a:t>
            </a:r>
            <a:r>
              <a:rPr lang="en-US" dirty="0">
                <a:latin typeface="Helvetica" pitchFamily="2" charset="0"/>
              </a:rPr>
              <a:t>=ipv6-adoption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30DE71-2C0B-6547-A0C3-1E5BBB52DF53}"/>
              </a:ext>
            </a:extLst>
          </p:cNvPr>
          <p:cNvSpPr txBox="1"/>
          <p:nvPr/>
        </p:nvSpPr>
        <p:spPr>
          <a:xfrm>
            <a:off x="-23812" y="1625807"/>
            <a:ext cx="2782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When IP became a mainstream network-layer protocol, IPv4 was baked into router hardware.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4E6802-227D-7B4C-8099-39BDD4B00653}"/>
              </a:ext>
            </a:extLst>
          </p:cNvPr>
          <p:cNvSpPr txBox="1"/>
          <p:nvPr/>
        </p:nvSpPr>
        <p:spPr>
          <a:xfrm>
            <a:off x="3717925" y="2045164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Now, about 1/3</a:t>
            </a:r>
            <a:r>
              <a:rPr lang="en-US" sz="2400" baseline="30000" dirty="0">
                <a:latin typeface="Helvetica" pitchFamily="2" charset="0"/>
              </a:rPr>
              <a:t>rd</a:t>
            </a:r>
            <a:r>
              <a:rPr lang="en-US" sz="2400" dirty="0">
                <a:latin typeface="Helvetica" pitchFamily="2" charset="0"/>
              </a:rPr>
              <a:t> of Internet hosts (contacting Google) support IPv6.</a:t>
            </a:r>
          </a:p>
          <a:p>
            <a:pPr algn="ctr"/>
            <a:endParaRPr lang="en-US" sz="2400" dirty="0">
              <a:latin typeface="Helvetica" pitchFamily="2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0D37F0-E619-1F4A-87BB-B5BB1282AEE4}"/>
              </a:ext>
            </a:extLst>
          </p:cNvPr>
          <p:cNvCxnSpPr>
            <a:cxnSpLocks/>
          </p:cNvCxnSpPr>
          <p:nvPr/>
        </p:nvCxnSpPr>
        <p:spPr>
          <a:xfrm flipV="1">
            <a:off x="9194800" y="2214977"/>
            <a:ext cx="1206500" cy="17391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EE41F8-17C7-1A44-B08F-568DC73FAC81}"/>
              </a:ext>
            </a:extLst>
          </p:cNvPr>
          <p:cNvSpPr txBox="1"/>
          <p:nvPr/>
        </p:nvSpPr>
        <p:spPr>
          <a:xfrm>
            <a:off x="3717925" y="2981294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IPv6 adoption has been 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trending up.</a:t>
            </a:r>
          </a:p>
        </p:txBody>
      </p:sp>
    </p:spTree>
    <p:extLst>
      <p:ext uri="{BB962C8B-B14F-4D97-AF65-F5344CB8AC3E}">
        <p14:creationId xmlns:p14="http://schemas.microsoft.com/office/powerpoint/2010/main" val="154673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20" grpId="0"/>
      <p:bldP spid="24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49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Address Resolution Protocol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17.3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89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53C14B9-A130-454E-8266-86A004297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618" y="3194448"/>
            <a:ext cx="3143668" cy="20534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99B65-67A1-9248-B08A-F8E29146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Let’s peek into the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F728A-B561-2548-A716-52C6EE23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648700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network adapter has a </a:t>
            </a:r>
            <a:r>
              <a:rPr lang="en-US" dirty="0">
                <a:solidFill>
                  <a:srgbClr val="C00000"/>
                </a:solidFill>
              </a:rPr>
              <a:t>hardware address</a:t>
            </a:r>
            <a:r>
              <a:rPr lang="en-US" dirty="0"/>
              <a:t> or a </a:t>
            </a:r>
            <a:r>
              <a:rPr lang="en-US" dirty="0">
                <a:solidFill>
                  <a:srgbClr val="C00000"/>
                </a:solidFill>
              </a:rPr>
              <a:t>MAC address</a:t>
            </a:r>
          </a:p>
          <a:p>
            <a:pPr lvl="1"/>
            <a:r>
              <a:rPr lang="en-US" dirty="0"/>
              <a:t>E.g., the Wi-Fi adapter on your laptop has one</a:t>
            </a:r>
          </a:p>
          <a:p>
            <a:r>
              <a:rPr lang="en-US" dirty="0"/>
              <a:t>Assigned by the manufacturer, not expected to vary over time</a:t>
            </a:r>
          </a:p>
          <a:p>
            <a:pPr lvl="1"/>
            <a:r>
              <a:rPr lang="en-US" dirty="0"/>
              <a:t>Think about it as an identifier for the device</a:t>
            </a:r>
          </a:p>
          <a:p>
            <a:r>
              <a:rPr lang="en-US" dirty="0"/>
              <a:t>To communicate over a </a:t>
            </a:r>
            <a:r>
              <a:rPr lang="en-US" dirty="0">
                <a:solidFill>
                  <a:srgbClr val="C00000"/>
                </a:solidFill>
              </a:rPr>
              <a:t>single link</a:t>
            </a:r>
            <a:r>
              <a:rPr lang="en-US" dirty="0"/>
              <a:t>, a sender needs the destination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address</a:t>
            </a:r>
          </a:p>
          <a:p>
            <a:r>
              <a:rPr lang="en-US" dirty="0"/>
              <a:t>Directory mechanisms like DNS and bootstrapping mechanisms like DHCP provide IP addresses</a:t>
            </a:r>
          </a:p>
          <a:p>
            <a:r>
              <a:rPr lang="en-US" dirty="0"/>
              <a:t>Given an IP address, how does an endpoint find the hardware address?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7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B783-A257-5A4C-8599-1356DE2DF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Resolution Protocol (ARP)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03879-D752-5E4D-87CA-3B05CF8FD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1500" cy="4667250"/>
          </a:xfrm>
        </p:spPr>
        <p:txBody>
          <a:bodyPr>
            <a:normAutofit/>
          </a:bodyPr>
          <a:lstStyle/>
          <a:p>
            <a:r>
              <a:rPr lang="en-US" dirty="0"/>
              <a:t>ARP solves the following problem. Given an IP, find the machine’s hardware address</a:t>
            </a:r>
          </a:p>
          <a:p>
            <a:pPr lvl="1"/>
            <a:r>
              <a:rPr lang="en-US" dirty="0"/>
              <a:t>IP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MAC resolution</a:t>
            </a:r>
          </a:p>
          <a:p>
            <a:pPr lvl="1"/>
            <a:endParaRPr lang="en-US" dirty="0"/>
          </a:p>
          <a:p>
            <a:r>
              <a:rPr lang="en-US" dirty="0"/>
              <a:t>All endpoints that are looked up are expected to be within the same network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address resolution can use broadcast: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We don’t need to develop directory mechanisms like DNS</a:t>
            </a:r>
          </a:p>
          <a:p>
            <a:pPr lvl="1"/>
            <a:r>
              <a:rPr lang="en-US" dirty="0"/>
              <a:t>Send (ARP) queries to everyone, asking for a MAC given an IP</a:t>
            </a:r>
          </a:p>
        </p:txBody>
      </p:sp>
    </p:spTree>
    <p:extLst>
      <p:ext uri="{BB962C8B-B14F-4D97-AF65-F5344CB8AC3E}">
        <p14:creationId xmlns:p14="http://schemas.microsoft.com/office/powerpoint/2010/main" val="170427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60ED-B0E9-DD45-9AF1-CA03A9F7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FFEA-3A89-8C41-86E4-400F4EE8E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42100" cy="503237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Hardware type:  link-layer protocol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Ethernet (1)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Hardware address length: 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Ethernet = 6 bytes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Protocol Type: network-layer protocol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IPv4 (0x0800)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Protocol address length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Example: IPv4 = 4 bytes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Operation: </a:t>
            </a:r>
          </a:p>
          <a:p>
            <a:pPr marL="800100" lvl="1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ARP request: 1, reply: 2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Sender’s addresses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</a:pPr>
            <a:r>
              <a:rPr lang="en-US" altLang="en-US" dirty="0"/>
              <a:t>Address to be resolved (or response)</a:t>
            </a:r>
          </a:p>
        </p:txBody>
      </p:sp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5741E1F-1D93-404F-BF07-0100F482A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52" y="1540669"/>
            <a:ext cx="4243591" cy="49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4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9C6-081B-A94B-AE44-2BF09EAB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operation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8AA96917-D7AE-594C-AA4C-E7D597EA1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025" y="2755900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BFCF97-0AC3-5E40-BCBC-372B3690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2686050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18177E-B1F0-BB49-95B2-269EE445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568" y="2679599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3E3B5628-B652-A24A-B2D3-691D719A6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97025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566A42E0-6B48-2447-A8F7-9DA96D9C8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25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1776F54-54B8-7443-A912-4A087C320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27559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9F1AACDE-B21A-E240-9511-236EC743D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69" y="3798889"/>
            <a:ext cx="2632901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05:23:f4:3d:e1:04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128.195.1.20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A8AD6778-B744-074E-99C2-11B2F44DF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695" y="3864241"/>
            <a:ext cx="2632901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98:22:ee:f1:90:1a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128.195.1.38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97EF7CF5-21B5-E843-A6D1-75EC0E023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579" y="3864240"/>
            <a:ext cx="2632900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12:04:2c:6e:11:9c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128.195.1.122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833C250-006B-6742-AE1A-D45F5446F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73" y="5459682"/>
            <a:ext cx="2652906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Wants to transmit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to 128.195.1.38</a:t>
            </a: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5DB8082D-CAE9-994B-AB8E-C05BF943C622}"/>
              </a:ext>
            </a:extLst>
          </p:cNvPr>
          <p:cNvSpPr>
            <a:spLocks/>
          </p:cNvSpPr>
          <p:nvPr/>
        </p:nvSpPr>
        <p:spPr bwMode="auto">
          <a:xfrm>
            <a:off x="1724818" y="2870200"/>
            <a:ext cx="4485473" cy="415923"/>
          </a:xfrm>
          <a:custGeom>
            <a:avLst/>
            <a:gdLst>
              <a:gd name="T0" fmla="*/ 0 w 1537"/>
              <a:gd name="T1" fmla="*/ 2147483646 h 433"/>
              <a:gd name="T2" fmla="*/ 0 w 1537"/>
              <a:gd name="T3" fmla="*/ 0 h 433"/>
              <a:gd name="T4" fmla="*/ 2147483646 w 1537"/>
              <a:gd name="T5" fmla="*/ 0 h 433"/>
              <a:gd name="T6" fmla="*/ 2147483646 w 1537"/>
              <a:gd name="T7" fmla="*/ 2147483646 h 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7" h="433">
                <a:moveTo>
                  <a:pt x="0" y="432"/>
                </a:moveTo>
                <a:lnTo>
                  <a:pt x="0" y="0"/>
                </a:lnTo>
                <a:lnTo>
                  <a:pt x="1536" y="0"/>
                </a:lnTo>
                <a:lnTo>
                  <a:pt x="1536" y="432"/>
                </a:lnTo>
              </a:path>
            </a:pathLst>
          </a:custGeom>
          <a:noFill/>
          <a:ln w="50800" cap="rnd" cmpd="sng">
            <a:solidFill>
              <a:srgbClr val="C00000"/>
            </a:solidFill>
            <a:prstDash val="solid"/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B327D285-4C56-B347-8D46-F3143F7D0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700" y="2208214"/>
            <a:ext cx="2134329" cy="46513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ARP request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A4F2277E-819E-5D41-AB10-ABAA87E0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12" y="1482675"/>
            <a:ext cx="4108051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Who has 128.195.1.38?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Tell 128.195.1.20</a:t>
            </a:r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id="{CB597213-1DF1-EC46-87EB-D5AC787762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96514" y="1776089"/>
            <a:ext cx="821629" cy="36677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BDD4BFB7-06FB-A440-A31D-1AFB8F99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365" y="5512463"/>
            <a:ext cx="234178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Different target IP address: ignore ARP</a:t>
            </a:r>
          </a:p>
        </p:txBody>
      </p:sp>
      <p:graphicFrame>
        <p:nvGraphicFramePr>
          <p:cNvPr id="30" name="Object 7">
            <a:extLst>
              <a:ext uri="{FF2B5EF4-FFF2-40B4-BE49-F238E27FC236}">
                <a16:creationId xmlns:a16="http://schemas.microsoft.com/office/drawing/2014/main" id="{697E8686-64AA-CE4A-88AA-021EE53888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70992"/>
              </p:ext>
            </p:extLst>
          </p:nvPr>
        </p:nvGraphicFramePr>
        <p:xfrm>
          <a:off x="1276749" y="3381474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" name="ClipArt" r:id="rId3" imgW="17462500" imgH="14478000" progId="MS_ClipArt_Gallery.2">
                  <p:embed/>
                </p:oleObj>
              </mc:Choice>
              <mc:Fallback>
                <p:oleObj name="ClipArt" r:id="rId3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7D9C3C47-D21B-1246-9FC4-31584834F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749" y="3381474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7">
            <a:extLst>
              <a:ext uri="{FF2B5EF4-FFF2-40B4-BE49-F238E27FC236}">
                <a16:creationId xmlns:a16="http://schemas.microsoft.com/office/drawing/2014/main" id="{7712D44E-072A-F441-B43E-9A836D296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163078"/>
              </p:ext>
            </p:extLst>
          </p:nvPr>
        </p:nvGraphicFramePr>
        <p:xfrm>
          <a:off x="3688560" y="3376614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" name="ClipArt" r:id="rId3" imgW="17462500" imgH="14478000" progId="MS_ClipArt_Gallery.2">
                  <p:embed/>
                </p:oleObj>
              </mc:Choice>
              <mc:Fallback>
                <p:oleObj name="ClipArt" r:id="rId3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7D9C3C47-D21B-1246-9FC4-31584834F7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8560" y="3376614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>
            <a:extLst>
              <a:ext uri="{FF2B5EF4-FFF2-40B4-BE49-F238E27FC236}">
                <a16:creationId xmlns:a16="http://schemas.microsoft.com/office/drawing/2014/main" id="{75153A0F-4175-1345-A0EF-54CA2A4748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2618713"/>
              </p:ext>
            </p:extLst>
          </p:nvPr>
        </p:nvGraphicFramePr>
        <p:xfrm>
          <a:off x="6115449" y="3376614"/>
          <a:ext cx="564352" cy="44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4" name="ClipArt" r:id="rId3" imgW="17462500" imgH="14478000" progId="MS_ClipArt_Gallery.2">
                  <p:embed/>
                </p:oleObj>
              </mc:Choice>
              <mc:Fallback>
                <p:oleObj name="ClipArt" r:id="rId3" imgW="17462500" imgH="14478000" progId="MS_ClipArt_Gallery.2">
                  <p:embed/>
                  <p:pic>
                    <p:nvPicPr>
                      <p:cNvPr id="31" name="Object 7">
                        <a:extLst>
                          <a:ext uri="{FF2B5EF4-FFF2-40B4-BE49-F238E27FC236}">
                            <a16:creationId xmlns:a16="http://schemas.microsoft.com/office/drawing/2014/main" id="{7712D44E-072A-F441-B43E-9A836D296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449" y="3376614"/>
                        <a:ext cx="564352" cy="4458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reeform 17">
            <a:extLst>
              <a:ext uri="{FF2B5EF4-FFF2-40B4-BE49-F238E27FC236}">
                <a16:creationId xmlns:a16="http://schemas.microsoft.com/office/drawing/2014/main" id="{A6398042-1209-3546-B838-F95DE5F3BF70}"/>
              </a:ext>
            </a:extLst>
          </p:cNvPr>
          <p:cNvSpPr>
            <a:spLocks/>
          </p:cNvSpPr>
          <p:nvPr/>
        </p:nvSpPr>
        <p:spPr bwMode="auto">
          <a:xfrm>
            <a:off x="1851422" y="3038342"/>
            <a:ext cx="2056211" cy="279595"/>
          </a:xfrm>
          <a:custGeom>
            <a:avLst/>
            <a:gdLst>
              <a:gd name="T0" fmla="*/ 0 w 1537"/>
              <a:gd name="T1" fmla="*/ 2147483646 h 433"/>
              <a:gd name="T2" fmla="*/ 0 w 1537"/>
              <a:gd name="T3" fmla="*/ 0 h 433"/>
              <a:gd name="T4" fmla="*/ 2147483646 w 1537"/>
              <a:gd name="T5" fmla="*/ 0 h 433"/>
              <a:gd name="T6" fmla="*/ 2147483646 w 1537"/>
              <a:gd name="T7" fmla="*/ 2147483646 h 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7" h="433">
                <a:moveTo>
                  <a:pt x="0" y="432"/>
                </a:moveTo>
                <a:lnTo>
                  <a:pt x="0" y="0"/>
                </a:lnTo>
                <a:lnTo>
                  <a:pt x="1536" y="0"/>
                </a:lnTo>
                <a:lnTo>
                  <a:pt x="1536" y="432"/>
                </a:lnTo>
              </a:path>
            </a:pathLst>
          </a:custGeom>
          <a:noFill/>
          <a:ln w="50800" cap="rnd" cmpd="sng">
            <a:solidFill>
              <a:srgbClr val="C00000"/>
            </a:solidFill>
            <a:prstDash val="solid"/>
            <a:round/>
            <a:headEnd type="none" w="sm" len="sm"/>
            <a:tailEnd type="triangle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1725E3-682C-544C-AAAC-737459FE9DB0}"/>
              </a:ext>
            </a:extLst>
          </p:cNvPr>
          <p:cNvSpPr txBox="1"/>
          <p:nvPr/>
        </p:nvSpPr>
        <p:spPr>
          <a:xfrm>
            <a:off x="4128407" y="2967642"/>
            <a:ext cx="1763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ARP request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broadcast</a:t>
            </a:r>
          </a:p>
        </p:txBody>
      </p:sp>
      <p:pic>
        <p:nvPicPr>
          <p:cNvPr id="3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3EDC8B-16CE-9246-BD74-FED272940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3617" y="5598623"/>
            <a:ext cx="803910" cy="93228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2BEA3B-B34D-FD44-B268-41FE5F27ECAC}"/>
              </a:ext>
            </a:extLst>
          </p:cNvPr>
          <p:cNvSpPr txBox="1"/>
          <p:nvPr/>
        </p:nvSpPr>
        <p:spPr>
          <a:xfrm>
            <a:off x="8494076" y="776871"/>
            <a:ext cx="37169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Hardware type: Ethernet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Protocol type: IPv4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Hardware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 length: 6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Protocol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 length: 4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Operation: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 (reply)</a:t>
            </a:r>
          </a:p>
          <a:p>
            <a:r>
              <a:rPr lang="en-US" sz="2400" dirty="0">
                <a:latin typeface="Helvetica" pitchFamily="2" charset="0"/>
              </a:rPr>
              <a:t>Sender hardware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 </a:t>
            </a:r>
            <a:r>
              <a:rPr lang="en-US" altLang="en-US" sz="2400" dirty="0">
                <a:latin typeface="Helvetica" pitchFamily="2" charset="0"/>
              </a:rPr>
              <a:t>05:23:f4:3d:e1:04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Sender protocol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 </a:t>
            </a:r>
          </a:p>
          <a:p>
            <a:r>
              <a:rPr lang="en-US" altLang="en-US" sz="2400" dirty="0">
                <a:latin typeface="Helvetica" pitchFamily="2" charset="0"/>
              </a:rPr>
              <a:t>128.195.1.20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Target HW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98:22:ee:f1:90:1a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Target protocol </a:t>
            </a:r>
            <a:r>
              <a:rPr lang="en-US" sz="2400" dirty="0" err="1">
                <a:latin typeface="Helvetica" pitchFamily="2" charset="0"/>
              </a:rPr>
              <a:t>addr</a:t>
            </a:r>
            <a:r>
              <a:rPr lang="en-US" sz="2400" dirty="0">
                <a:latin typeface="Helvetica" pitchFamily="2" charset="0"/>
              </a:rPr>
              <a:t>:</a:t>
            </a:r>
          </a:p>
          <a:p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128.195.1.38</a:t>
            </a:r>
            <a:endParaRPr lang="en-US" sz="2400" dirty="0">
              <a:latin typeface="Helvetica" pitchFamily="2" charset="0"/>
            </a:endParaRPr>
          </a:p>
          <a:p>
            <a:pPr algn="l"/>
            <a:endParaRPr lang="en-US" sz="2400" dirty="0">
              <a:latin typeface="Helvetica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C15971-4673-9E40-BAB2-5937765A287D}"/>
              </a:ext>
            </a:extLst>
          </p:cNvPr>
          <p:cNvSpPr txBox="1"/>
          <p:nvPr/>
        </p:nvSpPr>
        <p:spPr>
          <a:xfrm>
            <a:off x="5204042" y="5636514"/>
            <a:ext cx="2341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Matching target IP: send reply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AEB208-9F7B-294B-95F7-B4746BF32E1D}"/>
              </a:ext>
            </a:extLst>
          </p:cNvPr>
          <p:cNvCxnSpPr>
            <a:cxnSpLocks/>
          </p:cNvCxnSpPr>
          <p:nvPr/>
        </p:nvCxnSpPr>
        <p:spPr>
          <a:xfrm flipV="1">
            <a:off x="7739479" y="647700"/>
            <a:ext cx="794687" cy="4828581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389508C-68C2-6141-8C9F-0DA68F9721DD}"/>
              </a:ext>
            </a:extLst>
          </p:cNvPr>
          <p:cNvCxnSpPr>
            <a:cxnSpLocks/>
          </p:cNvCxnSpPr>
          <p:nvPr/>
        </p:nvCxnSpPr>
        <p:spPr>
          <a:xfrm flipV="1">
            <a:off x="8494076" y="5288762"/>
            <a:ext cx="3326837" cy="1242147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267261-5CEB-7743-998E-65415605F8D4}"/>
              </a:ext>
            </a:extLst>
          </p:cNvPr>
          <p:cNvSpPr txBox="1"/>
          <p:nvPr/>
        </p:nvSpPr>
        <p:spPr>
          <a:xfrm>
            <a:off x="826687" y="3263100"/>
            <a:ext cx="51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4FDACA-87A1-0141-A5E9-D45275A68AC1}"/>
              </a:ext>
            </a:extLst>
          </p:cNvPr>
          <p:cNvSpPr txBox="1"/>
          <p:nvPr/>
        </p:nvSpPr>
        <p:spPr>
          <a:xfrm>
            <a:off x="3290029" y="3263100"/>
            <a:ext cx="51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A52E70-D127-5E4D-8D2E-3328AA6406BC}"/>
              </a:ext>
            </a:extLst>
          </p:cNvPr>
          <p:cNvSpPr txBox="1"/>
          <p:nvPr/>
        </p:nvSpPr>
        <p:spPr>
          <a:xfrm>
            <a:off x="5741596" y="3263100"/>
            <a:ext cx="515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7848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 animBg="1"/>
      <p:bldP spid="19" grpId="0" animBg="1"/>
      <p:bldP spid="20" grpId="0"/>
      <p:bldP spid="21" grpId="0" animBg="1"/>
      <p:bldP spid="22" grpId="0"/>
      <p:bldP spid="33" grpId="0" animBg="1"/>
      <p:bldP spid="34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015A-4A66-114F-86E1-BC919D51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outside the local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6B62-22AF-3849-B5E1-6B4F447C0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12500" cy="5032376"/>
          </a:xfrm>
        </p:spPr>
        <p:txBody>
          <a:bodyPr>
            <a:normAutofit/>
          </a:bodyPr>
          <a:lstStyle/>
          <a:p>
            <a:r>
              <a:rPr lang="en-US" dirty="0"/>
              <a:t>Suppose endpoint A wants to communicate with endpoint B that is in a </a:t>
            </a:r>
            <a:r>
              <a:rPr lang="en-US" dirty="0">
                <a:solidFill>
                  <a:srgbClr val="C00000"/>
                </a:solidFill>
              </a:rPr>
              <a:t>different network</a:t>
            </a:r>
          </a:p>
          <a:p>
            <a:r>
              <a:rPr lang="en-US" dirty="0"/>
              <a:t>ARP broadcast outside the local network is too expensive</a:t>
            </a:r>
          </a:p>
          <a:p>
            <a:pPr lvl="1"/>
            <a:r>
              <a:rPr lang="en-US" dirty="0"/>
              <a:t>How does one limit the scope of the broadcast? Internet-wide?</a:t>
            </a:r>
          </a:p>
          <a:p>
            <a:r>
              <a:rPr lang="en-US" dirty="0"/>
              <a:t>Besides, the hardware address format used by B’s network might be different from that of A’s network!</a:t>
            </a:r>
          </a:p>
          <a:p>
            <a:r>
              <a:rPr lang="en-US" dirty="0">
                <a:solidFill>
                  <a:srgbClr val="C00000"/>
                </a:solidFill>
              </a:rPr>
              <a:t>ARPs are not meaningful across network boundaries</a:t>
            </a:r>
          </a:p>
          <a:p>
            <a:r>
              <a:rPr lang="en-US" dirty="0"/>
              <a:t>Communicating to a network-external endpoint just means sending the packet to the </a:t>
            </a:r>
            <a:r>
              <a:rPr lang="en-US" dirty="0">
                <a:solidFill>
                  <a:srgbClr val="C00000"/>
                </a:solidFill>
              </a:rPr>
              <a:t>gateway router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Host can know that a destination is external using IP </a:t>
            </a:r>
            <a:r>
              <a:rPr lang="en-US" dirty="0" err="1">
                <a:solidFill>
                  <a:schemeClr val="tx1"/>
                </a:solidFill>
              </a:rPr>
              <a:t>addr</a:t>
            </a:r>
            <a:r>
              <a:rPr lang="en-US" dirty="0">
                <a:solidFill>
                  <a:schemeClr val="tx1"/>
                </a:solidFill>
              </a:rPr>
              <a:t> and netmask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Host can talk to the gateway using DHCP (to get IP) and ARP (to get MAC)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3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51DEF-07DF-3542-A2C5-5314C555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Background: The Internet’s growing pains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F583C-DD32-6C49-B0DE-FFDB36D6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47400" cy="5032375"/>
          </a:xfrm>
        </p:spPr>
        <p:txBody>
          <a:bodyPr>
            <a:normAutofit/>
          </a:bodyPr>
          <a:lstStyle/>
          <a:p>
            <a:r>
              <a:rPr lang="en-US" dirty="0"/>
              <a:t>Networks had incompatible addressing</a:t>
            </a:r>
          </a:p>
          <a:p>
            <a:pPr lvl="1"/>
            <a:r>
              <a:rPr lang="en-US" dirty="0"/>
              <a:t>IPv4 versus other network-layer protocols (X.25)</a:t>
            </a:r>
          </a:p>
          <a:p>
            <a:pPr lvl="1"/>
            <a:r>
              <a:rPr lang="en-US" dirty="0"/>
              <a:t>Routable address ranges different across networks</a:t>
            </a:r>
          </a:p>
          <a:p>
            <a:r>
              <a:rPr lang="en-US" dirty="0"/>
              <a:t>Entire networks were changing their Internet Service Providers</a:t>
            </a:r>
          </a:p>
          <a:p>
            <a:pPr lvl="1"/>
            <a:r>
              <a:rPr lang="en-US" dirty="0"/>
              <a:t>ISPs didn’t have to route directly to internal endpoints, just to the gateway</a:t>
            </a:r>
          </a:p>
          <a:p>
            <a:r>
              <a:rPr lang="en-US" dirty="0">
                <a:solidFill>
                  <a:srgbClr val="C00000"/>
                </a:solidFill>
              </a:rPr>
              <a:t>IPv4 address exhaustion</a:t>
            </a:r>
          </a:p>
          <a:p>
            <a:pPr lvl="1"/>
            <a:r>
              <a:rPr lang="en-US" dirty="0"/>
              <a:t>Insufficient large IP blocks even for large networks</a:t>
            </a:r>
          </a:p>
          <a:p>
            <a:pPr lvl="1"/>
            <a:r>
              <a:rPr lang="en-US" dirty="0"/>
              <a:t>Rutgers (AS46) has &gt; 130,000 publicly routable IP addresses</a:t>
            </a:r>
          </a:p>
          <a:p>
            <a:pPr lvl="1"/>
            <a:r>
              <a:rPr lang="en-US" dirty="0"/>
              <a:t>IIT Madras (a well-known public university in India, AS141340) has 512</a:t>
            </a:r>
          </a:p>
          <a:p>
            <a:pPr marL="457200" lvl="1" indent="0" algn="ctr">
              <a:buNone/>
            </a:pPr>
            <a:endParaRPr lang="en-US" sz="1800" dirty="0"/>
          </a:p>
          <a:p>
            <a:pPr marL="457200" lvl="1" indent="0" algn="ctr">
              <a:buNone/>
            </a:pPr>
            <a:r>
              <a:rPr lang="en-US" sz="1800" dirty="0"/>
              <a:t>(Source: </a:t>
            </a:r>
            <a:r>
              <a:rPr lang="en-US" sz="1800" dirty="0" err="1"/>
              <a:t>ipinfo.io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6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C517-B794-704B-A04B-9070DC31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9431E-0789-7849-BF79-389E0127B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useful mechanism to allow hosts inside a network to communicate: </a:t>
            </a:r>
          </a:p>
          <a:p>
            <a:endParaRPr lang="en-US" dirty="0"/>
          </a:p>
          <a:p>
            <a:r>
              <a:rPr lang="en-US" dirty="0"/>
              <a:t>ARP protocol helps resolve IP addresses into MAC addresses using a </a:t>
            </a:r>
            <a:r>
              <a:rPr lang="en-US" dirty="0">
                <a:solidFill>
                  <a:srgbClr val="C00000"/>
                </a:solidFill>
              </a:rPr>
              <a:t>broadcast</a:t>
            </a:r>
            <a:r>
              <a:rPr lang="en-US" dirty="0"/>
              <a:t> mechanism</a:t>
            </a:r>
          </a:p>
          <a:p>
            <a:endParaRPr lang="en-US" dirty="0"/>
          </a:p>
          <a:p>
            <a:r>
              <a:rPr lang="en-US" dirty="0"/>
              <a:t>Communication outside the local network requires ARP-</a:t>
            </a:r>
            <a:r>
              <a:rPr lang="en-US" dirty="0" err="1"/>
              <a:t>ing</a:t>
            </a:r>
            <a:r>
              <a:rPr lang="en-US" dirty="0"/>
              <a:t> for and sending packets to the </a:t>
            </a:r>
            <a:r>
              <a:rPr lang="en-US" dirty="0">
                <a:solidFill>
                  <a:srgbClr val="C00000"/>
                </a:solidFill>
              </a:rPr>
              <a:t>gateway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3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1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E9F6-F001-DB45-A7CB-6A0462BA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5F3C-9ED5-0A49-A999-295383DD8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When a router modifies fields in an IP packet to:</a:t>
            </a:r>
          </a:p>
          <a:p>
            <a:r>
              <a:rPr lang="en-US" dirty="0"/>
              <a:t>Enable communication across networks with different (network-layer) addressing formats and address ranges</a:t>
            </a:r>
          </a:p>
          <a:p>
            <a:r>
              <a:rPr lang="en-US" dirty="0"/>
              <a:t>Allow a network to change its connectivity to the Internet </a:t>
            </a:r>
            <a:r>
              <a:rPr lang="en-US" dirty="0" err="1"/>
              <a:t>en</a:t>
            </a:r>
            <a:r>
              <a:rPr lang="en-US" dirty="0"/>
              <a:t> masse by modifying the source IP to a (publicly-visible) gateway IP address</a:t>
            </a:r>
          </a:p>
          <a:p>
            <a:r>
              <a:rPr lang="en-US" dirty="0">
                <a:solidFill>
                  <a:srgbClr val="C00000"/>
                </a:solidFill>
              </a:rPr>
              <a:t>Masquerade</a:t>
            </a:r>
            <a:r>
              <a:rPr lang="en-US" dirty="0"/>
              <a:t> as an entire network of endpoints using (say) one publicly visible IP address</a:t>
            </a:r>
          </a:p>
          <a:p>
            <a:pPr lvl="1"/>
            <a:r>
              <a:rPr lang="en-US" dirty="0"/>
              <a:t>Effect: use fewer IP addresses for more endpoints!</a:t>
            </a:r>
          </a:p>
        </p:txBody>
      </p:sp>
    </p:spTree>
    <p:extLst>
      <p:ext uri="{BB962C8B-B14F-4D97-AF65-F5344CB8AC3E}">
        <p14:creationId xmlns:p14="http://schemas.microsoft.com/office/powerpoint/2010/main" val="374463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760617"/>
              </p:ext>
            </p:extLst>
          </p:nvPr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3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04454" name="Object 5">
                        <a:extLst>
                          <a:ext uri="{FF2B5EF4-FFF2-40B4-BE49-F238E27FC236}">
                            <a16:creationId xmlns:a16="http://schemas.microsoft.com/office/drawing/2014/main" id="{93C5D3E4-3B2B-834F-B699-B8AA80B457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779563"/>
              </p:ext>
            </p:extLst>
          </p:nvPr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4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04455" name="Object 6">
                        <a:extLst>
                          <a:ext uri="{FF2B5EF4-FFF2-40B4-BE49-F238E27FC236}">
                            <a16:creationId xmlns:a16="http://schemas.microsoft.com/office/drawing/2014/main" id="{874EBE76-C33D-AE43-951F-1D8044095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527539"/>
              </p:ext>
            </p:extLst>
          </p:nvPr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25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104456" name="Object 7">
                        <a:extLst>
                          <a:ext uri="{FF2B5EF4-FFF2-40B4-BE49-F238E27FC236}">
                            <a16:creationId xmlns:a16="http://schemas.microsoft.com/office/drawing/2014/main" id="{40FB3F32-EE5C-F948-9E75-25489C33D1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AD5383A5-47B8-6C48-BBF3-D31E5EE53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DC071B75-1BFC-354B-A70E-FA7AD5B631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11" y="4863900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gateway’s IP, 138.76.29.7 is publicly visible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The local endpoint IP addresses in 10.0.0/24 are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private</a:t>
            </a:r>
          </a:p>
          <a:p>
            <a:pPr marL="457200" indent="-457200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All</a:t>
            </a:r>
            <a:r>
              <a:rPr lang="en-US" altLang="en-US" dirty="0">
                <a:latin typeface="Helvetica" pitchFamily="2" charset="0"/>
              </a:rPr>
              <a:t> datagrams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leaving</a:t>
            </a:r>
            <a:r>
              <a:rPr lang="en-US" altLang="en-US" dirty="0">
                <a:latin typeface="Helvetica" pitchFamily="2" charset="0"/>
              </a:rPr>
              <a:t> local network have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same source IP </a:t>
            </a:r>
            <a:r>
              <a:rPr lang="en-US" altLang="en-US" dirty="0">
                <a:latin typeface="Helvetica" pitchFamily="2" charset="0"/>
              </a:rPr>
              <a:t>as the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9CEACA-2A77-A248-A565-603329182742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</p:spTree>
    <p:extLst>
      <p:ext uri="{BB962C8B-B14F-4D97-AF65-F5344CB8AC3E}">
        <p14:creationId xmlns:p14="http://schemas.microsoft.com/office/powerpoint/2010/main" val="153185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/>
      <p:bldP spid="18" grpId="0" animBg="1"/>
      <p:bldP spid="33" grpId="0" animBg="1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0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1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2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That is, for the rest of the Internet, the gateway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masquerades</a:t>
            </a:r>
            <a:r>
              <a:rPr lang="en-US" altLang="en-US" dirty="0">
                <a:latin typeface="Helvetica" pitchFamily="2" charset="0"/>
              </a:rPr>
              <a:t> as a single endpoint representing (hiding) all the private endpoints.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entire network just needs one (or a few) public IP addresses.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endParaRPr lang="en-US" altLang="en-US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5651501" y="2124292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1498601" y="28910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0451" y="24354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8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451" y="24354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29664" y="32244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9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9664" y="32244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01088" y="39896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60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1088" y="39896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1" y="34466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01076" y="27037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5838" y="26989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12188" y="42039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1314" y="24338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4" y="32022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0214" y="40975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40B3C49E-CB61-8744-957B-A0C88D655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088" y="2795615"/>
            <a:ext cx="11095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10.0.0.4</a:t>
            </a:r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id="{73A0A7D3-6965-4C4A-BF9F-3BBD6C0AA0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566" y="3075469"/>
            <a:ext cx="344120" cy="24393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4814021" y="32876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6780" y="34889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FFC67089-D9BB-2442-B054-7578EFF55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911" y="1649591"/>
            <a:ext cx="2284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local 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10.0.0/24</a:t>
            </a:r>
          </a:p>
        </p:txBody>
      </p:sp>
      <p:sp>
        <p:nvSpPr>
          <p:cNvPr id="35" name="Line 35">
            <a:extLst>
              <a:ext uri="{FF2B5EF4-FFF2-40B4-BE49-F238E27FC236}">
                <a16:creationId xmlns:a16="http://schemas.microsoft.com/office/drawing/2014/main" id="{CBB69936-68D9-7D41-8506-438B5AE05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3600" y="2152867"/>
            <a:ext cx="138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97CB55A1-8EBF-1743-9F7A-8DB541B06C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7144" y="1817905"/>
            <a:ext cx="0" cy="1081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Line 37">
            <a:extLst>
              <a:ext uri="{FF2B5EF4-FFF2-40B4-BE49-F238E27FC236}">
                <a16:creationId xmlns:a16="http://schemas.microsoft.com/office/drawing/2014/main" id="{071D24E2-6609-D541-94F1-96749D6F5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8570" y="2140167"/>
            <a:ext cx="1102093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" name="Line 38">
            <a:extLst>
              <a:ext uri="{FF2B5EF4-FFF2-40B4-BE49-F238E27FC236}">
                <a16:creationId xmlns:a16="http://schemas.microsoft.com/office/drawing/2014/main" id="{CC21E8F9-89BB-6347-8F6F-2974E6D1E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6700" y="2152867"/>
            <a:ext cx="1154114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" name="Line 39">
            <a:extLst>
              <a:ext uri="{FF2B5EF4-FFF2-40B4-BE49-F238E27FC236}">
                <a16:creationId xmlns:a16="http://schemas.microsoft.com/office/drawing/2014/main" id="{B31412DA-B10B-2545-8932-DFF79DE800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55776" y="2124292"/>
            <a:ext cx="898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8BCD11B-699D-7B42-8A2B-95FFDCE6A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3932" y="1690688"/>
            <a:ext cx="2004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rest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the Internet</a:t>
            </a:r>
          </a:p>
        </p:txBody>
      </p:sp>
      <p:sp>
        <p:nvSpPr>
          <p:cNvPr id="42" name="Text Box 44">
            <a:extLst>
              <a:ext uri="{FF2B5EF4-FFF2-40B4-BE49-F238E27FC236}">
                <a16:creationId xmlns:a16="http://schemas.microsoft.com/office/drawing/2014/main" id="{3FFA7C9A-A489-0D4D-830A-BDD36566E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111" y="5078313"/>
            <a:ext cx="105156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en-US" dirty="0">
                <a:latin typeface="Helvetica" pitchFamily="2" charset="0"/>
              </a:rPr>
              <a:t>The NAT gateway router accomplishes this by using a </a:t>
            </a:r>
            <a:r>
              <a:rPr lang="en-US" altLang="en-US" dirty="0">
                <a:solidFill>
                  <a:srgbClr val="C00000"/>
                </a:solidFill>
                <a:latin typeface="Helvetica" pitchFamily="2" charset="0"/>
              </a:rPr>
              <a:t>different transport port </a:t>
            </a:r>
            <a:r>
              <a:rPr lang="en-US" altLang="en-US" dirty="0">
                <a:latin typeface="Helvetica" pitchFamily="2" charset="0"/>
              </a:rPr>
              <a:t>for each distinct (transport-level) conversation between the local network and the Internet.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27C76-CE48-814C-BD65-FB3271E23789}"/>
              </a:ext>
            </a:extLst>
          </p:cNvPr>
          <p:cNvSpPr txBox="1"/>
          <p:nvPr/>
        </p:nvSpPr>
        <p:spPr>
          <a:xfrm>
            <a:off x="4009875" y="4087770"/>
            <a:ext cx="250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Gateway</a:t>
            </a:r>
            <a:r>
              <a:rPr lang="en-US" sz="2400" dirty="0">
                <a:latin typeface="Helvetica" pitchFamily="2" charset="0"/>
              </a:rPr>
              <a:t> router</a:t>
            </a:r>
          </a:p>
        </p:txBody>
      </p:sp>
      <p:sp>
        <p:nvSpPr>
          <p:cNvPr id="45" name="Text Box 17">
            <a:extLst>
              <a:ext uri="{FF2B5EF4-FFF2-40B4-BE49-F238E27FC236}">
                <a16:creationId xmlns:a16="http://schemas.microsoft.com/office/drawing/2014/main" id="{BF2C1EE6-9B46-D34A-BAAC-058AFAFC5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4232" y="4106724"/>
            <a:ext cx="1537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138.76.29.7</a:t>
            </a: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36D68460-E2B7-8D45-BE1C-AF1BDF33F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3659618"/>
            <a:ext cx="1030289" cy="351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81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44155-4F94-F84C-8436-DCDD862B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NAT setup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E7C497C-B5B6-6946-BFB4-C792BDC3C3B4}"/>
              </a:ext>
            </a:extLst>
          </p:cNvPr>
          <p:cNvSpPr>
            <a:spLocks/>
          </p:cNvSpPr>
          <p:nvPr/>
        </p:nvSpPr>
        <p:spPr bwMode="auto">
          <a:xfrm>
            <a:off x="6897870" y="3550740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300C518-396C-FC4C-8B88-904729D38524}"/>
              </a:ext>
            </a:extLst>
          </p:cNvPr>
          <p:cNvSpPr>
            <a:spLocks/>
          </p:cNvSpPr>
          <p:nvPr/>
        </p:nvSpPr>
        <p:spPr bwMode="auto">
          <a:xfrm>
            <a:off x="2870201" y="4389655"/>
            <a:ext cx="3825875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4D6FCDC-5DE2-A744-99C6-DA6614BCB4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196869"/>
              </p:ext>
            </p:extLst>
          </p:nvPr>
        </p:nvGraphicFramePr>
        <p:xfrm>
          <a:off x="10052051" y="3934042"/>
          <a:ext cx="555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7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D4D6FCDC-5DE2-A744-99C6-DA6614BCB4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051" y="3934042"/>
                        <a:ext cx="555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C3913E90-A73F-FB4E-8A08-D6A52038C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334493"/>
              </p:ext>
            </p:extLst>
          </p:nvPr>
        </p:nvGraphicFramePr>
        <p:xfrm>
          <a:off x="10101264" y="4723029"/>
          <a:ext cx="5794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8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C3913E90-A73F-FB4E-8A08-D6A52038C4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1264" y="4723029"/>
                        <a:ext cx="5794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CAF40347-47A8-4A49-A504-C8CCA37E76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31789"/>
              </p:ext>
            </p:extLst>
          </p:nvPr>
        </p:nvGraphicFramePr>
        <p:xfrm>
          <a:off x="10072688" y="5488204"/>
          <a:ext cx="5635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69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7" name="Object 7">
                        <a:extLst>
                          <a:ext uri="{FF2B5EF4-FFF2-40B4-BE49-F238E27FC236}">
                            <a16:creationId xmlns:a16="http://schemas.microsoft.com/office/drawing/2014/main" id="{CAF40347-47A8-4A49-A504-C8CCA37E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2688" y="5488204"/>
                        <a:ext cx="5635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8">
            <a:extLst>
              <a:ext uri="{FF2B5EF4-FFF2-40B4-BE49-F238E27FC236}">
                <a16:creationId xmlns:a16="http://schemas.microsoft.com/office/drawing/2014/main" id="{37C3C8A4-D481-C84F-8125-5E44D845AE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7401" y="4945279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E6E2EC2-C942-D448-A37D-5008D204DF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72676" y="4202329"/>
            <a:ext cx="9525" cy="1492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312BAEA-5E87-AC49-A032-103218CF3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7438" y="4197567"/>
            <a:ext cx="13335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B0812DC4-F9A0-4148-BA94-796F09BBE7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83788" y="5702517"/>
            <a:ext cx="171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A3FFA4E-E1E2-184D-998F-70E15DF49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2914" y="3932454"/>
            <a:ext cx="92685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10.0.0.1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23220394-3ACC-A744-AD1E-3DAA778D0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9914" y="470080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10.0.0.2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FACA289-C503-2547-A013-3ADF7ED0B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1814" y="5596154"/>
            <a:ext cx="923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10.0.0.3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A147B4BD-6347-B041-BBF4-72E7E4B63149}"/>
              </a:ext>
            </a:extLst>
          </p:cNvPr>
          <p:cNvGrpSpPr>
            <a:grpSpLocks/>
          </p:cNvGrpSpPr>
          <p:nvPr/>
        </p:nvGrpSpPr>
        <p:grpSpPr bwMode="auto">
          <a:xfrm>
            <a:off x="6185621" y="4786222"/>
            <a:ext cx="898525" cy="723521"/>
            <a:chOff x="3600" y="219"/>
            <a:chExt cx="360" cy="175"/>
          </a:xfrm>
        </p:grpSpPr>
        <p:sp>
          <p:nvSpPr>
            <p:cNvPr id="20" name="Oval 20">
              <a:extLst>
                <a:ext uri="{FF2B5EF4-FFF2-40B4-BE49-F238E27FC236}">
                  <a16:creationId xmlns:a16="http://schemas.microsoft.com/office/drawing/2014/main" id="{62FD3A73-158D-8640-BB0A-36EE39BAA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E8541E2-2729-1348-BDFB-43F3F6931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22893A66-7711-0645-9470-C759C31F3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E7A03B4F-7D59-CF40-895A-ACC329F35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9EDB9105-2BBB-454E-B550-AB190E5CF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25" name="Group 25">
              <a:extLst>
                <a:ext uri="{FF2B5EF4-FFF2-40B4-BE49-F238E27FC236}">
                  <a16:creationId xmlns:a16="http://schemas.microsoft.com/office/drawing/2014/main" id="{2ACEB724-06E0-6F48-9C0A-0C470A0CC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A76E60E9-9EA0-1D47-91FF-B67D8E6A4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23EA6279-1B8F-4341-9F77-2C0895727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C7C972A6-B0BB-D04A-8837-E351CEE146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" name="Group 29">
              <a:extLst>
                <a:ext uri="{FF2B5EF4-FFF2-40B4-BE49-F238E27FC236}">
                  <a16:creationId xmlns:a16="http://schemas.microsoft.com/office/drawing/2014/main" id="{5D82703D-BA5F-8F42-8121-EB1C6CB6A2C4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7" name="Line 30">
                <a:extLst>
                  <a:ext uri="{FF2B5EF4-FFF2-40B4-BE49-F238E27FC236}">
                    <a16:creationId xmlns:a16="http://schemas.microsoft.com/office/drawing/2014/main" id="{367A9CB4-2560-C44F-AE50-D0FBEC79A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1">
                <a:extLst>
                  <a:ext uri="{FF2B5EF4-FFF2-40B4-BE49-F238E27FC236}">
                    <a16:creationId xmlns:a16="http://schemas.microsoft.com/office/drawing/2014/main" id="{AB69FE27-EA82-C549-915C-4879E00B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32">
                <a:extLst>
                  <a:ext uri="{FF2B5EF4-FFF2-40B4-BE49-F238E27FC236}">
                    <a16:creationId xmlns:a16="http://schemas.microsoft.com/office/drawing/2014/main" id="{9DC17BC2-860F-2141-973B-9E196EB87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3" name="Line 33">
            <a:extLst>
              <a:ext uri="{FF2B5EF4-FFF2-40B4-BE49-F238E27FC236}">
                <a16:creationId xmlns:a16="http://schemas.microsoft.com/office/drawing/2014/main" id="{CBB0E8D2-04A2-E046-BADB-316FD0221B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380" y="4987573"/>
            <a:ext cx="3025775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" name="Group 15">
            <a:extLst>
              <a:ext uri="{FF2B5EF4-FFF2-40B4-BE49-F238E27FC236}">
                <a16:creationId xmlns:a16="http://schemas.microsoft.com/office/drawing/2014/main" id="{D5F4143A-FEB8-5346-B224-39B9658F00F1}"/>
              </a:ext>
            </a:extLst>
          </p:cNvPr>
          <p:cNvGrpSpPr>
            <a:grpSpLocks/>
          </p:cNvGrpSpPr>
          <p:nvPr/>
        </p:nvGrpSpPr>
        <p:grpSpPr bwMode="auto">
          <a:xfrm>
            <a:off x="7161213" y="3052394"/>
            <a:ext cx="3775077" cy="1046164"/>
            <a:chOff x="2629" y="2055"/>
            <a:chExt cx="2378" cy="659"/>
          </a:xfrm>
        </p:grpSpPr>
        <p:grpSp>
          <p:nvGrpSpPr>
            <p:cNvPr id="47" name="Group 16">
              <a:extLst>
                <a:ext uri="{FF2B5EF4-FFF2-40B4-BE49-F238E27FC236}">
                  <a16:creationId xmlns:a16="http://schemas.microsoft.com/office/drawing/2014/main" id="{748B68A7-9C69-3745-BF65-3CF2D905D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6" y="2055"/>
              <a:ext cx="1471" cy="336"/>
              <a:chOff x="4367" y="786"/>
              <a:chExt cx="1382" cy="336"/>
            </a:xfrm>
          </p:grpSpPr>
          <p:sp>
            <p:nvSpPr>
              <p:cNvPr id="52" name="Rectangle 17">
                <a:extLst>
                  <a:ext uri="{FF2B5EF4-FFF2-40B4-BE49-F238E27FC236}">
                    <a16:creationId xmlns:a16="http://schemas.microsoft.com/office/drawing/2014/main" id="{140853EC-1689-1646-8F18-9C24EB217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7" y="793"/>
                <a:ext cx="1308" cy="32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3" name="Text Box 18">
                <a:extLst>
                  <a:ext uri="{FF2B5EF4-FFF2-40B4-BE49-F238E27FC236}">
                    <a16:creationId xmlns:a16="http://schemas.microsoft.com/office/drawing/2014/main" id="{8F371525-99EE-9E41-936E-47FF3F07E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41" y="789"/>
                <a:ext cx="1308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10.0.0.1, 3345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  <p:sp>
            <p:nvSpPr>
              <p:cNvPr id="59" name="Freeform 20">
                <a:extLst>
                  <a:ext uri="{FF2B5EF4-FFF2-40B4-BE49-F238E27FC236}">
                    <a16:creationId xmlns:a16="http://schemas.microsoft.com/office/drawing/2014/main" id="{1408A417-4240-6740-A552-5AD5A9347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4" y="786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DB532B8C-646A-DD47-AC61-7CB114E37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9" y="2364"/>
              <a:ext cx="1508" cy="350"/>
            </a:xfrm>
            <a:custGeom>
              <a:avLst/>
              <a:gdLst>
                <a:gd name="T0" fmla="*/ 0 w 417"/>
                <a:gd name="T1" fmla="*/ 4556 h 264"/>
                <a:gd name="T2" fmla="*/ 11560 w 417"/>
                <a:gd name="T3" fmla="*/ 4556 h 264"/>
                <a:gd name="T4" fmla="*/ 11560 w 417"/>
                <a:gd name="T5" fmla="*/ 0 h 26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49" name="Group 28">
              <a:extLst>
                <a:ext uri="{FF2B5EF4-FFF2-40B4-BE49-F238E27FC236}">
                  <a16:creationId xmlns:a16="http://schemas.microsoft.com/office/drawing/2014/main" id="{FE0AAFED-16CC-4443-8F13-BE7727B7B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9"/>
              <a:ext cx="218" cy="233"/>
              <a:chOff x="5140" y="403"/>
              <a:chExt cx="218" cy="233"/>
            </a:xfrm>
          </p:grpSpPr>
          <p:sp>
            <p:nvSpPr>
              <p:cNvPr id="50" name="Oval 29">
                <a:extLst>
                  <a:ext uri="{FF2B5EF4-FFF2-40B4-BE49-F238E27FC236}">
                    <a16:creationId xmlns:a16="http://schemas.microsoft.com/office/drawing/2014/main" id="{ED42DE1C-1E2F-4A4C-8EB6-E06DC1E5D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51" name="Text Box 30">
                <a:extLst>
                  <a:ext uri="{FF2B5EF4-FFF2-40B4-BE49-F238E27FC236}">
                    <a16:creationId xmlns:a16="http://schemas.microsoft.com/office/drawing/2014/main" id="{9F53036A-A0E8-834F-9620-9533BB9370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1</a:t>
                </a:r>
              </a:p>
            </p:txBody>
          </p:sp>
        </p:grpSp>
      </p:grpSp>
      <p:grpSp>
        <p:nvGrpSpPr>
          <p:cNvPr id="62" name="Group 35">
            <a:extLst>
              <a:ext uri="{FF2B5EF4-FFF2-40B4-BE49-F238E27FC236}">
                <a16:creationId xmlns:a16="http://schemas.microsoft.com/office/drawing/2014/main" id="{DF12F27D-4EB9-4A43-8839-9E2F7CF5172A}"/>
              </a:ext>
            </a:extLst>
          </p:cNvPr>
          <p:cNvGrpSpPr>
            <a:grpSpLocks/>
          </p:cNvGrpSpPr>
          <p:nvPr/>
        </p:nvGrpSpPr>
        <p:grpSpPr bwMode="auto">
          <a:xfrm>
            <a:off x="8529652" y="1374777"/>
            <a:ext cx="2873379" cy="1506754"/>
            <a:chOff x="4282" y="866"/>
            <a:chExt cx="1810" cy="998"/>
          </a:xfrm>
        </p:grpSpPr>
        <p:sp>
          <p:nvSpPr>
            <p:cNvPr id="63" name="Text Box 36">
              <a:extLst>
                <a:ext uri="{FF2B5EF4-FFF2-40B4-BE49-F238E27FC236}">
                  <a16:creationId xmlns:a16="http://schemas.microsoft.com/office/drawing/2014/main" id="{4D24F46A-C4C2-944C-B5C2-762E6B5A1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866"/>
              <a:ext cx="181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1:</a:t>
              </a:r>
              <a:r>
                <a:rPr lang="en-US" altLang="en-US" sz="1800" dirty="0">
                  <a:latin typeface="Helvetica" pitchFamily="2" charset="0"/>
                </a:rPr>
                <a:t> 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sends datagram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an 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external host</a:t>
              </a:r>
              <a:r>
                <a:rPr lang="en-US" altLang="en-US" sz="1800" dirty="0">
                  <a:latin typeface="Helvetica" pitchFamily="2" charset="0"/>
                </a:rPr>
                <a:t>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128.119.40.186, at port 80</a:t>
              </a:r>
            </a:p>
          </p:txBody>
        </p:sp>
        <p:sp>
          <p:nvSpPr>
            <p:cNvPr id="64" name="Line 37">
              <a:extLst>
                <a:ext uri="{FF2B5EF4-FFF2-40B4-BE49-F238E27FC236}">
                  <a16:creationId xmlns:a16="http://schemas.microsoft.com/office/drawing/2014/main" id="{1E54C90A-0BD1-AA41-9CCC-68F90EC57F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5" y="1625"/>
              <a:ext cx="109" cy="2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5" name="Group 59">
            <a:extLst>
              <a:ext uri="{FF2B5EF4-FFF2-40B4-BE49-F238E27FC236}">
                <a16:creationId xmlns:a16="http://schemas.microsoft.com/office/drawing/2014/main" id="{35BE91EA-428B-3B41-A5B3-BAA97B18C29E}"/>
              </a:ext>
            </a:extLst>
          </p:cNvPr>
          <p:cNvGrpSpPr>
            <a:grpSpLocks/>
          </p:cNvGrpSpPr>
          <p:nvPr/>
        </p:nvGrpSpPr>
        <p:grpSpPr bwMode="auto">
          <a:xfrm>
            <a:off x="7025662" y="4233382"/>
            <a:ext cx="2811467" cy="552450"/>
            <a:chOff x="2872" y="2981"/>
            <a:chExt cx="1771" cy="348"/>
          </a:xfrm>
        </p:grpSpPr>
        <p:sp>
          <p:nvSpPr>
            <p:cNvPr id="66" name="Rectangle 60">
              <a:extLst>
                <a:ext uri="{FF2B5EF4-FFF2-40B4-BE49-F238E27FC236}">
                  <a16:creationId xmlns:a16="http://schemas.microsoft.com/office/drawing/2014/main" id="{921D5B60-AB40-A743-9A0A-B62D05C01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981"/>
              <a:ext cx="1306" cy="34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C1C57C6D-29BE-F048-9C63-EBE0651B6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39" y="2999"/>
              <a:ext cx="13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10.0.0.1, 3345</a:t>
              </a:r>
            </a:p>
          </p:txBody>
        </p:sp>
        <p:sp>
          <p:nvSpPr>
            <p:cNvPr id="70" name="Freeform 70">
              <a:extLst>
                <a:ext uri="{FF2B5EF4-FFF2-40B4-BE49-F238E27FC236}">
                  <a16:creationId xmlns:a16="http://schemas.microsoft.com/office/drawing/2014/main" id="{F4D469EA-A64F-084B-BEF8-52EDAD106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986"/>
              <a:ext cx="464" cy="199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508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71" name="Group 71">
              <a:extLst>
                <a:ext uri="{FF2B5EF4-FFF2-40B4-BE49-F238E27FC236}">
                  <a16:creationId xmlns:a16="http://schemas.microsoft.com/office/drawing/2014/main" id="{0CD07063-DB1B-3B46-9D32-8D1B7FF29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4"/>
              <a:ext cx="218" cy="231"/>
              <a:chOff x="5140" y="403"/>
              <a:chExt cx="218" cy="231"/>
            </a:xfrm>
          </p:grpSpPr>
          <p:sp>
            <p:nvSpPr>
              <p:cNvPr id="72" name="Oval 72">
                <a:extLst>
                  <a:ext uri="{FF2B5EF4-FFF2-40B4-BE49-F238E27FC236}">
                    <a16:creationId xmlns:a16="http://schemas.microsoft.com/office/drawing/2014/main" id="{49E93A99-711E-9649-984E-B1A8BB83A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3" name="Text Box 73">
                <a:extLst>
                  <a:ext uri="{FF2B5EF4-FFF2-40B4-BE49-F238E27FC236}">
                    <a16:creationId xmlns:a16="http://schemas.microsoft.com/office/drawing/2014/main" id="{6F80AC21-EB43-9D4A-8639-C4C925BB16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4</a:t>
                </a:r>
              </a:p>
            </p:txBody>
          </p:sp>
        </p:grpSp>
      </p:grpSp>
      <p:grpSp>
        <p:nvGrpSpPr>
          <p:cNvPr id="80" name="Group 74">
            <a:extLst>
              <a:ext uri="{FF2B5EF4-FFF2-40B4-BE49-F238E27FC236}">
                <a16:creationId xmlns:a16="http://schemas.microsoft.com/office/drawing/2014/main" id="{52BBC2DB-D189-3143-91D6-6F44ED64969E}"/>
              </a:ext>
            </a:extLst>
          </p:cNvPr>
          <p:cNvGrpSpPr>
            <a:grpSpLocks/>
          </p:cNvGrpSpPr>
          <p:nvPr/>
        </p:nvGrpSpPr>
        <p:grpSpPr bwMode="auto">
          <a:xfrm>
            <a:off x="2508251" y="3761188"/>
            <a:ext cx="3233737" cy="684213"/>
            <a:chOff x="730" y="3603"/>
            <a:chExt cx="2037" cy="431"/>
          </a:xfrm>
        </p:grpSpPr>
        <p:grpSp>
          <p:nvGrpSpPr>
            <p:cNvPr id="81" name="Group 75">
              <a:extLst>
                <a:ext uri="{FF2B5EF4-FFF2-40B4-BE49-F238E27FC236}">
                  <a16:creationId xmlns:a16="http://schemas.microsoft.com/office/drawing/2014/main" id="{FC4C4DD5-0570-6F47-9BDB-BAD4EAAD1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8" y="3603"/>
              <a:ext cx="1349" cy="431"/>
              <a:chOff x="4385" y="830"/>
              <a:chExt cx="1259" cy="431"/>
            </a:xfrm>
          </p:grpSpPr>
          <p:sp>
            <p:nvSpPr>
              <p:cNvPr id="86" name="Rectangle 76">
                <a:extLst>
                  <a:ext uri="{FF2B5EF4-FFF2-40B4-BE49-F238E27FC236}">
                    <a16:creationId xmlns:a16="http://schemas.microsoft.com/office/drawing/2014/main" id="{C6895B75-3AC5-8B4D-836A-A0875C87D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259" cy="43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7" name="Text Box 77">
                <a:extLst>
                  <a:ext uri="{FF2B5EF4-FFF2-40B4-BE49-F238E27FC236}">
                    <a16:creationId xmlns:a16="http://schemas.microsoft.com/office/drawing/2014/main" id="{7C79F8B3-F8F0-3D4A-8B87-5C8D3C34C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6" y="878"/>
                <a:ext cx="115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S: 138.76.29.7, 5001</a:t>
                </a:r>
              </a:p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 dirty="0">
                    <a:latin typeface="Helvetica" pitchFamily="2" charset="0"/>
                  </a:rPr>
                  <a:t>D: 128.119.40.186, 80</a:t>
                </a:r>
              </a:p>
            </p:txBody>
          </p:sp>
        </p:grpSp>
        <p:sp>
          <p:nvSpPr>
            <p:cNvPr id="82" name="Line 86">
              <a:extLst>
                <a:ext uri="{FF2B5EF4-FFF2-40B4-BE49-F238E27FC236}">
                  <a16:creationId xmlns:a16="http://schemas.microsoft.com/office/drawing/2014/main" id="{1AE21620-1894-A24F-BECE-DD0D7E152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0" y="3729"/>
              <a:ext cx="672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83" name="Group 87">
              <a:extLst>
                <a:ext uri="{FF2B5EF4-FFF2-40B4-BE49-F238E27FC236}">
                  <a16:creationId xmlns:a16="http://schemas.microsoft.com/office/drawing/2014/main" id="{8EA075B1-DDBC-3848-A444-64E1CD0EFD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6"/>
              <a:ext cx="218" cy="231"/>
              <a:chOff x="5140" y="403"/>
              <a:chExt cx="218" cy="231"/>
            </a:xfrm>
          </p:grpSpPr>
          <p:sp>
            <p:nvSpPr>
              <p:cNvPr id="84" name="Oval 88">
                <a:extLst>
                  <a:ext uri="{FF2B5EF4-FFF2-40B4-BE49-F238E27FC236}">
                    <a16:creationId xmlns:a16="http://schemas.microsoft.com/office/drawing/2014/main" id="{9C434303-4FF5-DF41-BC2B-906259426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85" name="Text Box 89">
                <a:extLst>
                  <a:ext uri="{FF2B5EF4-FFF2-40B4-BE49-F238E27FC236}">
                    <a16:creationId xmlns:a16="http://schemas.microsoft.com/office/drawing/2014/main" id="{C7CFE830-78D4-4A4B-80A4-DB8C4983F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2</a:t>
                </a:r>
              </a:p>
            </p:txBody>
          </p:sp>
        </p:grpSp>
      </p:grpSp>
      <p:grpSp>
        <p:nvGrpSpPr>
          <p:cNvPr id="96" name="Group 90">
            <a:extLst>
              <a:ext uri="{FF2B5EF4-FFF2-40B4-BE49-F238E27FC236}">
                <a16:creationId xmlns:a16="http://schemas.microsoft.com/office/drawing/2014/main" id="{18A556BF-20E4-ED44-973C-DF55C4CFD062}"/>
              </a:ext>
            </a:extLst>
          </p:cNvPr>
          <p:cNvGrpSpPr>
            <a:grpSpLocks/>
          </p:cNvGrpSpPr>
          <p:nvPr/>
        </p:nvGrpSpPr>
        <p:grpSpPr bwMode="auto">
          <a:xfrm>
            <a:off x="1124636" y="1590618"/>
            <a:ext cx="3452813" cy="2063750"/>
            <a:chOff x="0" y="1288"/>
            <a:chExt cx="2175" cy="1300"/>
          </a:xfrm>
        </p:grpSpPr>
        <p:sp>
          <p:nvSpPr>
            <p:cNvPr id="97" name="Text Box 91">
              <a:extLst>
                <a:ext uri="{FF2B5EF4-FFF2-40B4-BE49-F238E27FC236}">
                  <a16:creationId xmlns:a16="http://schemas.microsoft.com/office/drawing/2014/main" id="{570B531A-AC3B-874D-9CD2-74CD088877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288"/>
              <a:ext cx="1369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u="sng" dirty="0">
                  <a:latin typeface="Helvetica" pitchFamily="2" charset="0"/>
                </a:rPr>
                <a:t>2:</a:t>
              </a:r>
              <a:r>
                <a:rPr lang="en-US" altLang="en-US" sz="1800" dirty="0">
                  <a:latin typeface="Helvetica" pitchFamily="2" charset="0"/>
                </a:rPr>
                <a:t> NAT router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changes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src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 </a:t>
              </a:r>
              <a:r>
                <a:rPr lang="en-US" altLang="en-US" sz="1800" dirty="0" err="1">
                  <a:solidFill>
                    <a:srgbClr val="C00000"/>
                  </a:solidFill>
                  <a:latin typeface="Helvetica" pitchFamily="2" charset="0"/>
                </a:rPr>
                <a:t>addr</a:t>
              </a: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, port</a:t>
              </a:r>
              <a:r>
                <a:rPr lang="en-US" altLang="en-US" sz="1800" dirty="0">
                  <a:latin typeface="Helvetica" pitchFamily="2" charset="0"/>
                </a:rPr>
                <a:t>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10.0.0.1, 3345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138.76.29.7, 5001,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C00000"/>
                  </a:solidFill>
                  <a:latin typeface="Helvetica" pitchFamily="2" charset="0"/>
                </a:rPr>
                <a:t>Updates table</a:t>
              </a:r>
            </a:p>
          </p:txBody>
        </p:sp>
        <p:sp>
          <p:nvSpPr>
            <p:cNvPr id="98" name="Line 92">
              <a:extLst>
                <a:ext uri="{FF2B5EF4-FFF2-40B4-BE49-F238E27FC236}">
                  <a16:creationId xmlns:a16="http://schemas.microsoft.com/office/drawing/2014/main" id="{D6A47529-47E9-A649-BBB8-1A06721FF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444" cy="345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00" name="Line 94">
              <a:extLst>
                <a:ext uri="{FF2B5EF4-FFF2-40B4-BE49-F238E27FC236}">
                  <a16:creationId xmlns:a16="http://schemas.microsoft.com/office/drawing/2014/main" id="{8BAF94C0-8D2E-D84E-B631-26AC2247FC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845"/>
              <a:ext cx="900" cy="397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01" name="Group 95">
            <a:extLst>
              <a:ext uri="{FF2B5EF4-FFF2-40B4-BE49-F238E27FC236}">
                <a16:creationId xmlns:a16="http://schemas.microsoft.com/office/drawing/2014/main" id="{7D4CA404-9432-6A47-BF88-7BC4EC79E93A}"/>
              </a:ext>
            </a:extLst>
          </p:cNvPr>
          <p:cNvGrpSpPr>
            <a:grpSpLocks/>
          </p:cNvGrpSpPr>
          <p:nvPr/>
        </p:nvGrpSpPr>
        <p:grpSpPr bwMode="auto">
          <a:xfrm>
            <a:off x="2396944" y="4554940"/>
            <a:ext cx="3232149" cy="758825"/>
            <a:chOff x="892" y="3796"/>
            <a:chExt cx="2036" cy="478"/>
          </a:xfrm>
        </p:grpSpPr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3655D3B7-5336-1444-9A20-B1556AE7F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" y="3796"/>
              <a:ext cx="1454" cy="47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103" name="Text Box 97">
              <a:extLst>
                <a:ext uri="{FF2B5EF4-FFF2-40B4-BE49-F238E27FC236}">
                  <a16:creationId xmlns:a16="http://schemas.microsoft.com/office/drawing/2014/main" id="{2F772F89-F54A-5844-8994-5C6854EFE3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2" y="3870"/>
              <a:ext cx="1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S: 128.119.40.186, 80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D: 138.76.29.7, 5001</a:t>
              </a:r>
            </a:p>
          </p:txBody>
        </p:sp>
        <p:sp>
          <p:nvSpPr>
            <p:cNvPr id="106" name="Line 106">
              <a:extLst>
                <a:ext uri="{FF2B5EF4-FFF2-40B4-BE49-F238E27FC236}">
                  <a16:creationId xmlns:a16="http://schemas.microsoft.com/office/drawing/2014/main" id="{EC2B98B9-C5E5-DD48-AA4D-6BD7A5C7E5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27"/>
              <a:ext cx="584" cy="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07" name="Group 107">
              <a:extLst>
                <a:ext uri="{FF2B5EF4-FFF2-40B4-BE49-F238E27FC236}">
                  <a16:creationId xmlns:a16="http://schemas.microsoft.com/office/drawing/2014/main" id="{8D7B22C8-E514-E14C-A485-5DE263E16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8"/>
              <a:ext cx="218" cy="231"/>
              <a:chOff x="5140" y="403"/>
              <a:chExt cx="218" cy="231"/>
            </a:xfrm>
          </p:grpSpPr>
          <p:sp>
            <p:nvSpPr>
              <p:cNvPr id="108" name="Oval 108">
                <a:extLst>
                  <a:ext uri="{FF2B5EF4-FFF2-40B4-BE49-F238E27FC236}">
                    <a16:creationId xmlns:a16="http://schemas.microsoft.com/office/drawing/2014/main" id="{52CCCB6F-78AC-0B4C-B559-F0D42376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109" name="Text Box 109">
                <a:extLst>
                  <a:ext uri="{FF2B5EF4-FFF2-40B4-BE49-F238E27FC236}">
                    <a16:creationId xmlns:a16="http://schemas.microsoft.com/office/drawing/2014/main" id="{26F95560-8FA2-AB48-A1CB-5EA6587155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3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latin typeface="Helvetica" pitchFamily="2" charset="0"/>
                  </a:rPr>
                  <a:t>3</a:t>
                </a:r>
              </a:p>
            </p:txBody>
          </p:sp>
        </p:grpSp>
      </p:grpSp>
      <p:sp>
        <p:nvSpPr>
          <p:cNvPr id="116" name="Text Box 110">
            <a:extLst>
              <a:ext uri="{FF2B5EF4-FFF2-40B4-BE49-F238E27FC236}">
                <a16:creationId xmlns:a16="http://schemas.microsoft.com/office/drawing/2014/main" id="{6BDF49F7-1133-FC44-BB3A-C3E684D6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5624627"/>
            <a:ext cx="210826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3:</a:t>
            </a:r>
            <a:r>
              <a:rPr lang="en-US" altLang="en-US" sz="1800" dirty="0">
                <a:latin typeface="Helvetica" pitchFamily="2" charset="0"/>
              </a:rPr>
              <a:t> Reply arrives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dst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138.76.29.7, 5001</a:t>
            </a:r>
          </a:p>
        </p:txBody>
      </p:sp>
      <p:sp>
        <p:nvSpPr>
          <p:cNvPr id="117" name="Text Box 111">
            <a:extLst>
              <a:ext uri="{FF2B5EF4-FFF2-40B4-BE49-F238E27FC236}">
                <a16:creationId xmlns:a16="http://schemas.microsoft.com/office/drawing/2014/main" id="{E8A47ADB-78D4-F242-84C9-DEA7BADD1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124" y="5242355"/>
            <a:ext cx="24886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 dirty="0">
                <a:latin typeface="Helvetica" pitchFamily="2" charset="0"/>
              </a:rPr>
              <a:t>4:</a:t>
            </a:r>
            <a:r>
              <a:rPr lang="en-US" altLang="en-US" sz="1800" dirty="0">
                <a:latin typeface="Helvetica" pitchFamily="2" charset="0"/>
              </a:rPr>
              <a:t> NAT gateway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changes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dest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1800" dirty="0" err="1">
                <a:latin typeface="Helvetica" pitchFamily="2" charset="0"/>
              </a:rPr>
              <a:t>addr</a:t>
            </a:r>
            <a:r>
              <a:rPr lang="en-US" altLang="en-US" sz="1800" dirty="0">
                <a:latin typeface="Helvetica" pitchFamily="2" charset="0"/>
              </a:rPr>
              <a:t>, port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138.76.29.7, 5001 to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10.0.0.1, 3345</a:t>
            </a:r>
          </a:p>
        </p:txBody>
      </p:sp>
      <p:sp>
        <p:nvSpPr>
          <p:cNvPr id="118" name="Freeform 38">
            <a:extLst>
              <a:ext uri="{FF2B5EF4-FFF2-40B4-BE49-F238E27FC236}">
                <a16:creationId xmlns:a16="http://schemas.microsoft.com/office/drawing/2014/main" id="{9DE76AEF-2BEC-D946-8913-76A63306255D}"/>
              </a:ext>
            </a:extLst>
          </p:cNvPr>
          <p:cNvSpPr>
            <a:spLocks/>
          </p:cNvSpPr>
          <p:nvPr/>
        </p:nvSpPr>
        <p:spPr bwMode="auto">
          <a:xfrm>
            <a:off x="4378325" y="2985220"/>
            <a:ext cx="4460694" cy="1699798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9" name="Rectangle 39">
            <a:extLst>
              <a:ext uri="{FF2B5EF4-FFF2-40B4-BE49-F238E27FC236}">
                <a16:creationId xmlns:a16="http://schemas.microsoft.com/office/drawing/2014/main" id="{325DBBF4-B2EE-B04D-9DF3-A08AE5807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033" y="1692526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20" name="Text Box 40">
            <a:extLst>
              <a:ext uri="{FF2B5EF4-FFF2-40B4-BE49-F238E27FC236}">
                <a16:creationId xmlns:a16="http://schemas.microsoft.com/office/drawing/2014/main" id="{F6983A72-DB37-0342-B098-0E833FE76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321" y="1703388"/>
            <a:ext cx="372041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Translation table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Internet-side          Local side</a:t>
            </a:r>
          </a:p>
        </p:txBody>
      </p:sp>
      <p:sp>
        <p:nvSpPr>
          <p:cNvPr id="121" name="Line 41">
            <a:extLst>
              <a:ext uri="{FF2B5EF4-FFF2-40B4-BE49-F238E27FC236}">
                <a16:creationId xmlns:a16="http://schemas.microsoft.com/office/drawing/2014/main" id="{C5A11CDB-A7EA-734A-8F11-4D1AB34E97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1033" y="2040189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2" name="Line 42">
            <a:extLst>
              <a:ext uri="{FF2B5EF4-FFF2-40B4-BE49-F238E27FC236}">
                <a16:creationId xmlns:a16="http://schemas.microsoft.com/office/drawing/2014/main" id="{AE3A25F3-6BF4-294C-BE99-56117CFB30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5321" y="2343402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3" name="Line 43">
            <a:extLst>
              <a:ext uri="{FF2B5EF4-FFF2-40B4-BE49-F238E27FC236}">
                <a16:creationId xmlns:a16="http://schemas.microsoft.com/office/drawing/2014/main" id="{D6B7F384-3EAD-884B-9B5C-936AEA6F1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7" y="2047975"/>
            <a:ext cx="12208" cy="9955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4" name="Text Box 58">
            <a:extLst>
              <a:ext uri="{FF2B5EF4-FFF2-40B4-BE49-F238E27FC236}">
                <a16:creationId xmlns:a16="http://schemas.microsoft.com/office/drawing/2014/main" id="{28DA59DD-D9F1-E14D-B771-683CEDD22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458" y="2367215"/>
            <a:ext cx="38186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138.76.29.7, 5001   10.0.0.1, 3345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……                                         ……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A7B36E-4926-484F-9FA6-DBCEDDB59F45}"/>
              </a:ext>
            </a:extLst>
          </p:cNvPr>
          <p:cNvCxnSpPr/>
          <p:nvPr/>
        </p:nvCxnSpPr>
        <p:spPr>
          <a:xfrm>
            <a:off x="6637195" y="2823713"/>
            <a:ext cx="7711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07631A7-A9F4-9845-AFD8-38A87629ED80}"/>
              </a:ext>
            </a:extLst>
          </p:cNvPr>
          <p:cNvSpPr txBox="1"/>
          <p:nvPr/>
        </p:nvSpPr>
        <p:spPr>
          <a:xfrm>
            <a:off x="5285583" y="2639047"/>
            <a:ext cx="1704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4: Map back</a:t>
            </a:r>
          </a:p>
        </p:txBody>
      </p:sp>
    </p:spTree>
    <p:extLst>
      <p:ext uri="{BB962C8B-B14F-4D97-AF65-F5344CB8AC3E}">
        <p14:creationId xmlns:p14="http://schemas.microsoft.com/office/powerpoint/2010/main" val="3613982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24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1F1A4356-D13D-E94C-B3E2-461A0467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C1DEC6-5CFA-6443-9EEF-08EE9A1536F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CA397471-8C78-3043-BB64-27B055EF4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5252" y="1600199"/>
            <a:ext cx="11416748" cy="5121275"/>
          </a:xfrm>
        </p:spPr>
        <p:txBody>
          <a:bodyPr>
            <a:normAutofit/>
          </a:bodyPr>
          <a:lstStyle/>
          <a:p>
            <a:r>
              <a:rPr lang="en-US" altLang="en-US" dirty="0"/>
              <a:t>Use one or a few public IPs: You don’t need a lot of addresses from your ISP</a:t>
            </a:r>
          </a:p>
          <a:p>
            <a:r>
              <a:rPr lang="en-US" altLang="en-US" dirty="0"/>
              <a:t>Change addresses of devices inside the local network freely, without notifying the rest of the Internet</a:t>
            </a:r>
          </a:p>
          <a:p>
            <a:r>
              <a:rPr lang="en-US" altLang="en-US" dirty="0"/>
              <a:t>Change the public IP address freely independent of network-local endpoints</a:t>
            </a:r>
          </a:p>
          <a:p>
            <a:r>
              <a:rPr lang="en-US" altLang="en-US" dirty="0"/>
              <a:t>Devices inside the local network are not publicly visible, routable, or accessible</a:t>
            </a:r>
          </a:p>
          <a:p>
            <a:r>
              <a:rPr lang="en-US" altLang="en-US" dirty="0"/>
              <a:t>Most IP masquerading NATs block incoming connections originating from the Internet</a:t>
            </a:r>
          </a:p>
          <a:p>
            <a:pPr lvl="1"/>
            <a:r>
              <a:rPr lang="en-US" altLang="en-US" dirty="0"/>
              <a:t>Only way to communicate is if the </a:t>
            </a:r>
            <a:r>
              <a:rPr lang="en-US" altLang="en-US" dirty="0">
                <a:solidFill>
                  <a:srgbClr val="C00000"/>
                </a:solidFill>
              </a:rPr>
              <a:t>internal host initiates</a:t>
            </a:r>
            <a:r>
              <a:rPr lang="en-US" altLang="en-US" dirty="0"/>
              <a:t> the conversation</a:t>
            </a:r>
          </a:p>
          <a:p>
            <a:pPr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BC2B1B-194B-E746-A960-977B1478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IP-masquerading NAT</a:t>
            </a:r>
          </a:p>
        </p:txBody>
      </p:sp>
    </p:spTree>
    <p:extLst>
      <p:ext uri="{BB962C8B-B14F-4D97-AF65-F5344CB8AC3E}">
        <p14:creationId xmlns:p14="http://schemas.microsoft.com/office/powerpoint/2010/main" val="428235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13003</TotalTime>
  <Words>1927</Words>
  <Application>Microsoft Macintosh PowerPoint</Application>
  <PresentationFormat>Widescreen</PresentationFormat>
  <Paragraphs>359</Paragraphs>
  <Slides>31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Courier</vt:lpstr>
      <vt:lpstr>Helvetica</vt:lpstr>
      <vt:lpstr>Times New Roman</vt:lpstr>
      <vt:lpstr>Wingdings</vt:lpstr>
      <vt:lpstr>Office Theme</vt:lpstr>
      <vt:lpstr>Clip</vt:lpstr>
      <vt:lpstr>ClipArt</vt:lpstr>
      <vt:lpstr>CS 352 Network Address Translation</vt:lpstr>
      <vt:lpstr>Network</vt:lpstr>
      <vt:lpstr>Background: The Internet’s growing pains</vt:lpstr>
      <vt:lpstr>Network Address Translation</vt:lpstr>
      <vt:lpstr>Typical NAT setup</vt:lpstr>
      <vt:lpstr>Typical NAT setup</vt:lpstr>
      <vt:lpstr>Typical NAT setup</vt:lpstr>
      <vt:lpstr>Typical NAT setup</vt:lpstr>
      <vt:lpstr>Features of IP-masquerading NAT</vt:lpstr>
      <vt:lpstr>If you’re home, you’re likely behind NAT</vt:lpstr>
      <vt:lpstr>If you’re home, you’re likely behind NAT</vt:lpstr>
      <vt:lpstr>Limitations of IP-masquerading NATs</vt:lpstr>
      <vt:lpstr>PowerPoint Presentation</vt:lpstr>
      <vt:lpstr>CS 352 Internet Protocol: Version 6</vt:lpstr>
      <vt:lpstr>IPv4 address space exhaustion</vt:lpstr>
      <vt:lpstr>IPv6: Main changes from IPv4</vt:lpstr>
      <vt:lpstr>IPv6: Main changes from IPv4</vt:lpstr>
      <vt:lpstr>IPv6 datagram format</vt:lpstr>
      <vt:lpstr>IPv6 datagram format</vt:lpstr>
      <vt:lpstr>Can you spot the differences?</vt:lpstr>
      <vt:lpstr>IPv6 addresses</vt:lpstr>
      <vt:lpstr>IPv6 adoption</vt:lpstr>
      <vt:lpstr>PowerPoint Presentation</vt:lpstr>
      <vt:lpstr>CS 352 Address Resolution Protocol</vt:lpstr>
      <vt:lpstr>Background: Let’s peek into the link layer</vt:lpstr>
      <vt:lpstr>Address Resolution Protocol (ARP)</vt:lpstr>
      <vt:lpstr>ARP packet format</vt:lpstr>
      <vt:lpstr>ARP operation</vt:lpstr>
      <vt:lpstr>Communicating outside the local net?</vt:lpstr>
      <vt:lpstr>Summary of ARP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7002</cp:revision>
  <dcterms:created xsi:type="dcterms:W3CDTF">2019-01-23T03:40:12Z</dcterms:created>
  <dcterms:modified xsi:type="dcterms:W3CDTF">2021-03-16T11:07:58Z</dcterms:modified>
</cp:coreProperties>
</file>