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892" r:id="rId2"/>
    <p:sldId id="614" r:id="rId3"/>
    <p:sldId id="510" r:id="rId4"/>
    <p:sldId id="928" r:id="rId5"/>
    <p:sldId id="927" r:id="rId6"/>
    <p:sldId id="888" r:id="rId7"/>
    <p:sldId id="929" r:id="rId8"/>
    <p:sldId id="947" r:id="rId9"/>
    <p:sldId id="846" r:id="rId10"/>
    <p:sldId id="930" r:id="rId11"/>
    <p:sldId id="932" r:id="rId12"/>
    <p:sldId id="931" r:id="rId13"/>
    <p:sldId id="934" r:id="rId14"/>
    <p:sldId id="935" r:id="rId15"/>
    <p:sldId id="413" r:id="rId16"/>
    <p:sldId id="937" r:id="rId17"/>
    <p:sldId id="936" r:id="rId18"/>
    <p:sldId id="938" r:id="rId19"/>
    <p:sldId id="939" r:id="rId20"/>
    <p:sldId id="940" r:id="rId21"/>
    <p:sldId id="945" r:id="rId22"/>
    <p:sldId id="942" r:id="rId23"/>
    <p:sldId id="946" r:id="rId24"/>
    <p:sldId id="515" r:id="rId25"/>
    <p:sldId id="514" r:id="rId26"/>
    <p:sldId id="517" r:id="rId27"/>
    <p:sldId id="896" r:id="rId28"/>
    <p:sldId id="948" r:id="rId29"/>
    <p:sldId id="949" r:id="rId30"/>
    <p:sldId id="899" r:id="rId31"/>
    <p:sldId id="950" r:id="rId32"/>
    <p:sldId id="900" r:id="rId33"/>
    <p:sldId id="901" r:id="rId34"/>
    <p:sldId id="902" r:id="rId35"/>
    <p:sldId id="951" r:id="rId36"/>
    <p:sldId id="8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475"/>
    <p:restoredTop sz="94664"/>
  </p:normalViewPr>
  <p:slideViewPr>
    <p:cSldViewPr snapToGrid="0" snapToObjects="1">
      <p:cViewPr varScale="1">
        <p:scale>
          <a:sx n="99" d="100"/>
          <a:sy n="99" d="100"/>
        </p:scale>
        <p:origin x="200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2B0DA1E1-42DE-F844-A09D-1CEC5A50F78F}" type="slidenum">
              <a:rPr lang="en-US" i="0" smtClean="0">
                <a:latin typeface="Times New Roman" charset="0"/>
              </a:rPr>
              <a:pPr>
                <a:defRPr/>
              </a:pPr>
              <a:t>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375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E8967A0-5C22-4E47-ABE4-026C12F3FDB8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56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64395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3/23/21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Network Service Guarantees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20.1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A62B-2308-554D-A78F-E8CAB7B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(2) Rate limiting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0C2D-D9C4-4145-AFD9-FB1B49F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2984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a flow doesn’t respect its allocation?</a:t>
            </a:r>
          </a:p>
          <a:p>
            <a:pPr lvl="1"/>
            <a:r>
              <a:rPr lang="en-US" dirty="0"/>
              <a:t>Example: Say, conf call flow goes beyond 1 Mbit/s</a:t>
            </a:r>
          </a:p>
          <a:p>
            <a:pPr lvl="1"/>
            <a:r>
              <a:rPr lang="en-US" dirty="0"/>
              <a:t>Don’t want to starve HTTP flow!</a:t>
            </a:r>
          </a:p>
          <a:p>
            <a:r>
              <a:rPr lang="en-US" dirty="0"/>
              <a:t>An operator might want to limit a flow to a certain max rate</a:t>
            </a:r>
          </a:p>
          <a:p>
            <a:r>
              <a:rPr lang="en-US" dirty="0">
                <a:solidFill>
                  <a:srgbClr val="C00000"/>
                </a:solidFill>
              </a:rPr>
              <a:t>Isolation:</a:t>
            </a:r>
            <a:r>
              <a:rPr lang="en-US" dirty="0"/>
              <a:t> HTTP should not be impacted by the conf call</a:t>
            </a:r>
          </a:p>
          <a:p>
            <a:endParaRPr lang="en-US" dirty="0"/>
          </a:p>
        </p:txBody>
      </p:sp>
      <p:sp>
        <p:nvSpPr>
          <p:cNvPr id="4" name="Line 226">
            <a:extLst>
              <a:ext uri="{FF2B5EF4-FFF2-40B4-BE49-F238E27FC236}">
                <a16:creationId xmlns:a16="http://schemas.microsoft.com/office/drawing/2014/main" id="{CF5B5488-FF4C-BD45-8D74-AA94B6D0F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" name="Group 221">
            <a:extLst>
              <a:ext uri="{FF2B5EF4-FFF2-40B4-BE49-F238E27FC236}">
                <a16:creationId xmlns:a16="http://schemas.microsoft.com/office/drawing/2014/main" id="{1D42C7A7-4A74-7645-A7E6-09B95E831B54}"/>
              </a:ext>
            </a:extLst>
          </p:cNvPr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6" name="Freeform 213">
              <a:extLst>
                <a:ext uri="{FF2B5EF4-FFF2-40B4-BE49-F238E27FC236}">
                  <a16:creationId xmlns:a16="http://schemas.microsoft.com/office/drawing/2014/main" id="{84251A18-C3B7-8144-AEA4-7E513214E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" name="Oval 83">
              <a:extLst>
                <a:ext uri="{FF2B5EF4-FFF2-40B4-BE49-F238E27FC236}">
                  <a16:creationId xmlns:a16="http://schemas.microsoft.com/office/drawing/2014/main" id="{FD550103-5D2C-D34F-B223-654A4F5F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" name="Line 84">
              <a:extLst>
                <a:ext uri="{FF2B5EF4-FFF2-40B4-BE49-F238E27FC236}">
                  <a16:creationId xmlns:a16="http://schemas.microsoft.com/office/drawing/2014/main" id="{7E85F5EC-295D-C44E-90D3-ABEF45CD2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Line 85">
              <a:extLst>
                <a:ext uri="{FF2B5EF4-FFF2-40B4-BE49-F238E27FC236}">
                  <a16:creationId xmlns:a16="http://schemas.microsoft.com/office/drawing/2014/main" id="{A9334BA2-3F7B-094B-9B89-DEDF1D0DC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" name="Oval 87">
              <a:extLst>
                <a:ext uri="{FF2B5EF4-FFF2-40B4-BE49-F238E27FC236}">
                  <a16:creationId xmlns:a16="http://schemas.microsoft.com/office/drawing/2014/main" id="{069F3416-33AD-184D-9A2A-10C24B45B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1" name="Group 88">
              <a:extLst>
                <a:ext uri="{FF2B5EF4-FFF2-40B4-BE49-F238E27FC236}">
                  <a16:creationId xmlns:a16="http://schemas.microsoft.com/office/drawing/2014/main" id="{C3F1B56B-065D-0440-B860-7F3B74B5D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17" name="Line 89">
                <a:extLst>
                  <a:ext uri="{FF2B5EF4-FFF2-40B4-BE49-F238E27FC236}">
                    <a16:creationId xmlns:a16="http://schemas.microsoft.com/office/drawing/2014/main" id="{9BA4836D-2F45-E84E-A888-9AD7A90A0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" name="Line 90">
                <a:extLst>
                  <a:ext uri="{FF2B5EF4-FFF2-40B4-BE49-F238E27FC236}">
                    <a16:creationId xmlns:a16="http://schemas.microsoft.com/office/drawing/2014/main" id="{55C371A3-C192-3747-AA13-234B6E1B2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9" name="Line 91">
                <a:extLst>
                  <a:ext uri="{FF2B5EF4-FFF2-40B4-BE49-F238E27FC236}">
                    <a16:creationId xmlns:a16="http://schemas.microsoft.com/office/drawing/2014/main" id="{B20B6348-49B5-8B47-B72B-27F9BD328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2" name="Group 92">
              <a:extLst>
                <a:ext uri="{FF2B5EF4-FFF2-40B4-BE49-F238E27FC236}">
                  <a16:creationId xmlns:a16="http://schemas.microsoft.com/office/drawing/2014/main" id="{0B047B46-06B6-9F4B-BAC7-E0D4718C226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14" name="Line 93">
                <a:extLst>
                  <a:ext uri="{FF2B5EF4-FFF2-40B4-BE49-F238E27FC236}">
                    <a16:creationId xmlns:a16="http://schemas.microsoft.com/office/drawing/2014/main" id="{66F35BEB-653C-254A-8ECA-4201702B6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5" name="Line 94">
                <a:extLst>
                  <a:ext uri="{FF2B5EF4-FFF2-40B4-BE49-F238E27FC236}">
                    <a16:creationId xmlns:a16="http://schemas.microsoft.com/office/drawing/2014/main" id="{04881F71-69D6-054A-998C-F7D176299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" name="Line 95">
                <a:extLst>
                  <a:ext uri="{FF2B5EF4-FFF2-40B4-BE49-F238E27FC236}">
                    <a16:creationId xmlns:a16="http://schemas.microsoft.com/office/drawing/2014/main" id="{B418F5A1-BF57-F145-A8BC-E2EA634A2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13" name="Oval 214">
              <a:extLst>
                <a:ext uri="{FF2B5EF4-FFF2-40B4-BE49-F238E27FC236}">
                  <a16:creationId xmlns:a16="http://schemas.microsoft.com/office/drawing/2014/main" id="{3ABD7CA9-DD2B-4945-AA8E-F4271D6F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0" name="Group 220">
            <a:extLst>
              <a:ext uri="{FF2B5EF4-FFF2-40B4-BE49-F238E27FC236}">
                <a16:creationId xmlns:a16="http://schemas.microsoft.com/office/drawing/2014/main" id="{634F731D-907F-4E4B-B07A-8B8F20A102FB}"/>
              </a:ext>
            </a:extLst>
          </p:cNvPr>
          <p:cNvGrpSpPr>
            <a:grpSpLocks/>
          </p:cNvGrpSpPr>
          <p:nvPr/>
        </p:nvGrpSpPr>
        <p:grpSpPr bwMode="auto">
          <a:xfrm>
            <a:off x="5173408" y="2311402"/>
            <a:ext cx="965200" cy="196850"/>
            <a:chOff x="3150" y="1799"/>
            <a:chExt cx="643" cy="204"/>
          </a:xfrm>
        </p:grpSpPr>
        <p:sp>
          <p:nvSpPr>
            <p:cNvPr id="21" name="Rectangle 216">
              <a:extLst>
                <a:ext uri="{FF2B5EF4-FFF2-40B4-BE49-F238E27FC236}">
                  <a16:creationId xmlns:a16="http://schemas.microsoft.com/office/drawing/2014/main" id="{21A25CFC-081C-0344-B3CC-E69C991B5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" name="Rectangle 217">
              <a:extLst>
                <a:ext uri="{FF2B5EF4-FFF2-40B4-BE49-F238E27FC236}">
                  <a16:creationId xmlns:a16="http://schemas.microsoft.com/office/drawing/2014/main" id="{214AE81B-7BD4-FB43-80E0-FEC9239CB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" name="Rectangle 218">
              <a:extLst>
                <a:ext uri="{FF2B5EF4-FFF2-40B4-BE49-F238E27FC236}">
                  <a16:creationId xmlns:a16="http://schemas.microsoft.com/office/drawing/2014/main" id="{B9CBA2E5-6358-A845-A3EE-3A91095A82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4" name="Rectangle 219">
              <a:extLst>
                <a:ext uri="{FF2B5EF4-FFF2-40B4-BE49-F238E27FC236}">
                  <a16:creationId xmlns:a16="http://schemas.microsoft.com/office/drawing/2014/main" id="{7BA996CA-D082-1B4D-88FE-45FB31232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5" name="Line 223">
            <a:extLst>
              <a:ext uri="{FF2B5EF4-FFF2-40B4-BE49-F238E27FC236}">
                <a16:creationId xmlns:a16="http://schemas.microsoft.com/office/drawing/2014/main" id="{08D575EB-76CC-134D-B2DC-514B5E448D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6" name="Line 224">
            <a:extLst>
              <a:ext uri="{FF2B5EF4-FFF2-40B4-BE49-F238E27FC236}">
                <a16:creationId xmlns:a16="http://schemas.microsoft.com/office/drawing/2014/main" id="{F856168A-77B6-0543-AF43-9CFF213455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7" name="Line 225">
            <a:extLst>
              <a:ext uri="{FF2B5EF4-FFF2-40B4-BE49-F238E27FC236}">
                <a16:creationId xmlns:a16="http://schemas.microsoft.com/office/drawing/2014/main" id="{36985125-B112-754E-AD76-30B34541F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8" name="Line 227">
            <a:extLst>
              <a:ext uri="{FF2B5EF4-FFF2-40B4-BE49-F238E27FC236}">
                <a16:creationId xmlns:a16="http://schemas.microsoft.com/office/drawing/2014/main" id="{3B497A7B-B4C3-C84A-A321-A980D396C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9" name="Line 228">
            <a:extLst>
              <a:ext uri="{FF2B5EF4-FFF2-40B4-BE49-F238E27FC236}">
                <a16:creationId xmlns:a16="http://schemas.microsoft.com/office/drawing/2014/main" id="{F4C1DF66-9814-114D-8DF5-2392FE749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0" name="Line 229">
            <a:extLst>
              <a:ext uri="{FF2B5EF4-FFF2-40B4-BE49-F238E27FC236}">
                <a16:creationId xmlns:a16="http://schemas.microsoft.com/office/drawing/2014/main" id="{C52B361A-E45C-794E-A3B4-5F98FCD9AD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31" name="Group 232">
            <a:extLst>
              <a:ext uri="{FF2B5EF4-FFF2-40B4-BE49-F238E27FC236}">
                <a16:creationId xmlns:a16="http://schemas.microsoft.com/office/drawing/2014/main" id="{F5863F91-03EB-A34B-A66B-AE8858171F89}"/>
              </a:ext>
            </a:extLst>
          </p:cNvPr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32" name="Oval 233">
              <a:extLst>
                <a:ext uri="{FF2B5EF4-FFF2-40B4-BE49-F238E27FC236}">
                  <a16:creationId xmlns:a16="http://schemas.microsoft.com/office/drawing/2014/main" id="{F3970606-C411-B746-A29C-CDA195571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3" name="Line 234">
              <a:extLst>
                <a:ext uri="{FF2B5EF4-FFF2-40B4-BE49-F238E27FC236}">
                  <a16:creationId xmlns:a16="http://schemas.microsoft.com/office/drawing/2014/main" id="{6B9BF8B7-BC3E-884C-A978-243C95DCE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" name="Line 235">
              <a:extLst>
                <a:ext uri="{FF2B5EF4-FFF2-40B4-BE49-F238E27FC236}">
                  <a16:creationId xmlns:a16="http://schemas.microsoft.com/office/drawing/2014/main" id="{ACDFB445-0F9C-C04C-812E-4B8ADE837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5" name="Rectangle 236">
              <a:extLst>
                <a:ext uri="{FF2B5EF4-FFF2-40B4-BE49-F238E27FC236}">
                  <a16:creationId xmlns:a16="http://schemas.microsoft.com/office/drawing/2014/main" id="{F5DF079A-4964-8C4F-896E-C98EF350B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36" name="Oval 237">
              <a:extLst>
                <a:ext uri="{FF2B5EF4-FFF2-40B4-BE49-F238E27FC236}">
                  <a16:creationId xmlns:a16="http://schemas.microsoft.com/office/drawing/2014/main" id="{0223B4DF-37F2-5141-9208-E2AEE878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37" name="Group 238">
              <a:extLst>
                <a:ext uri="{FF2B5EF4-FFF2-40B4-BE49-F238E27FC236}">
                  <a16:creationId xmlns:a16="http://schemas.microsoft.com/office/drawing/2014/main" id="{74122765-1888-744D-9F29-3815772EF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" name="Line 239">
                <a:extLst>
                  <a:ext uri="{FF2B5EF4-FFF2-40B4-BE49-F238E27FC236}">
                    <a16:creationId xmlns:a16="http://schemas.microsoft.com/office/drawing/2014/main" id="{389813B1-906C-314D-847D-7E93AD2F3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3" name="Line 240">
                <a:extLst>
                  <a:ext uri="{FF2B5EF4-FFF2-40B4-BE49-F238E27FC236}">
                    <a16:creationId xmlns:a16="http://schemas.microsoft.com/office/drawing/2014/main" id="{E750FDB1-BC41-6443-A93D-868AE7202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4" name="Line 241">
                <a:extLst>
                  <a:ext uri="{FF2B5EF4-FFF2-40B4-BE49-F238E27FC236}">
                    <a16:creationId xmlns:a16="http://schemas.microsoft.com/office/drawing/2014/main" id="{770C4207-EA11-2F47-B728-8D1263FAA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38" name="Group 242">
              <a:extLst>
                <a:ext uri="{FF2B5EF4-FFF2-40B4-BE49-F238E27FC236}">
                  <a16:creationId xmlns:a16="http://schemas.microsoft.com/office/drawing/2014/main" id="{B2A7FD27-B67F-D64E-98B0-62FF41B8854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9" name="Line 243">
                <a:extLst>
                  <a:ext uri="{FF2B5EF4-FFF2-40B4-BE49-F238E27FC236}">
                    <a16:creationId xmlns:a16="http://schemas.microsoft.com/office/drawing/2014/main" id="{48695B1E-7E69-F54F-AF1C-E60928697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0" name="Line 244">
                <a:extLst>
                  <a:ext uri="{FF2B5EF4-FFF2-40B4-BE49-F238E27FC236}">
                    <a16:creationId xmlns:a16="http://schemas.microsoft.com/office/drawing/2014/main" id="{8E9D2B5C-5E09-254C-9BA3-7DBC87BD8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1" name="Line 245">
                <a:extLst>
                  <a:ext uri="{FF2B5EF4-FFF2-40B4-BE49-F238E27FC236}">
                    <a16:creationId xmlns:a16="http://schemas.microsoft.com/office/drawing/2014/main" id="{2CB5F820-8E92-2846-9C22-86F9381B4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45" name="Text Box 246">
            <a:extLst>
              <a:ext uri="{FF2B5EF4-FFF2-40B4-BE49-F238E27FC236}">
                <a16:creationId xmlns:a16="http://schemas.microsoft.com/office/drawing/2014/main" id="{7AAB8D59-6E0B-0C4F-BF0F-186F2373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46" name="Text Box 247">
            <a:extLst>
              <a:ext uri="{FF2B5EF4-FFF2-40B4-BE49-F238E27FC236}">
                <a16:creationId xmlns:a16="http://schemas.microsoft.com/office/drawing/2014/main" id="{DA4D77CE-4935-A147-AF05-6B6EC8262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47" name="Text Box 248">
            <a:extLst>
              <a:ext uri="{FF2B5EF4-FFF2-40B4-BE49-F238E27FC236}">
                <a16:creationId xmlns:a16="http://schemas.microsoft.com/office/drawing/2014/main" id="{0595E4EC-822F-8F4B-ACB3-1C1B0B65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48" name="Text Box 249">
            <a:extLst>
              <a:ext uri="{FF2B5EF4-FFF2-40B4-BE49-F238E27FC236}">
                <a16:creationId xmlns:a16="http://schemas.microsoft.com/office/drawing/2014/main" id="{A46D7FEB-91CD-BA4C-ABCC-4F68EAEA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49" name="Text Box 250">
            <a:extLst>
              <a:ext uri="{FF2B5EF4-FFF2-40B4-BE49-F238E27FC236}">
                <a16:creationId xmlns:a16="http://schemas.microsoft.com/office/drawing/2014/main" id="{15A0CC1C-CD6E-AE46-B6F1-A8D083245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50" name="Text Box 251">
            <a:extLst>
              <a:ext uri="{FF2B5EF4-FFF2-40B4-BE49-F238E27FC236}">
                <a16:creationId xmlns:a16="http://schemas.microsoft.com/office/drawing/2014/main" id="{77690BD3-EC70-FE47-8FB5-6667C828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51" name="Text Box 252">
            <a:extLst>
              <a:ext uri="{FF2B5EF4-FFF2-40B4-BE49-F238E27FC236}">
                <a16:creationId xmlns:a16="http://schemas.microsoft.com/office/drawing/2014/main" id="{20281AEA-085C-E44C-A283-A031FBCC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0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52" name="Line 253">
            <a:extLst>
              <a:ext uri="{FF2B5EF4-FFF2-40B4-BE49-F238E27FC236}">
                <a16:creationId xmlns:a16="http://schemas.microsoft.com/office/drawing/2014/main" id="{F65F2F00-8BFC-B140-AB73-4B2B2AA49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8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3" name="Freeform 256">
            <a:extLst>
              <a:ext uri="{FF2B5EF4-FFF2-40B4-BE49-F238E27FC236}">
                <a16:creationId xmlns:a16="http://schemas.microsoft.com/office/drawing/2014/main" id="{E76D4398-EADA-954A-8E77-EB527155100D}"/>
              </a:ext>
            </a:extLst>
          </p:cNvPr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4" name="Freeform 257">
            <a:extLst>
              <a:ext uri="{FF2B5EF4-FFF2-40B4-BE49-F238E27FC236}">
                <a16:creationId xmlns:a16="http://schemas.microsoft.com/office/drawing/2014/main" id="{F5C5D425-8669-C341-A490-2CBDAADE4D90}"/>
              </a:ext>
            </a:extLst>
          </p:cNvPr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5" name="Group 542">
            <a:extLst>
              <a:ext uri="{FF2B5EF4-FFF2-40B4-BE49-F238E27FC236}">
                <a16:creationId xmlns:a16="http://schemas.microsoft.com/office/drawing/2014/main" id="{D11A85A7-33DF-EC4B-AC90-0516EF139897}"/>
              </a:ext>
            </a:extLst>
          </p:cNvPr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56" name="Picture 529" descr="desktop_computer_stylized_medium">
              <a:extLst>
                <a:ext uri="{FF2B5EF4-FFF2-40B4-BE49-F238E27FC236}">
                  <a16:creationId xmlns:a16="http://schemas.microsoft.com/office/drawing/2014/main" id="{D1B95047-30C2-5445-8583-7F40CDA12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530">
              <a:extLst>
                <a:ext uri="{FF2B5EF4-FFF2-40B4-BE49-F238E27FC236}">
                  <a16:creationId xmlns:a16="http://schemas.microsoft.com/office/drawing/2014/main" id="{7992B5C2-606F-4D41-B3D4-2A77AC6DE8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8" name="Group 542">
            <a:extLst>
              <a:ext uri="{FF2B5EF4-FFF2-40B4-BE49-F238E27FC236}">
                <a16:creationId xmlns:a16="http://schemas.microsoft.com/office/drawing/2014/main" id="{CEBFE1A4-AF82-BE4D-B304-C1C86D9470FC}"/>
              </a:ext>
            </a:extLst>
          </p:cNvPr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59" name="Picture 529" descr="desktop_computer_stylized_medium">
              <a:extLst>
                <a:ext uri="{FF2B5EF4-FFF2-40B4-BE49-F238E27FC236}">
                  <a16:creationId xmlns:a16="http://schemas.microsoft.com/office/drawing/2014/main" id="{CDA3CB39-B2CD-E240-9C65-C0585BD75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Freeform 530">
              <a:extLst>
                <a:ext uri="{FF2B5EF4-FFF2-40B4-BE49-F238E27FC236}">
                  <a16:creationId xmlns:a16="http://schemas.microsoft.com/office/drawing/2014/main" id="{0415E79D-D8A1-EC4E-AC0C-BBEDB2BDCE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1" name="Group 542">
            <a:extLst>
              <a:ext uri="{FF2B5EF4-FFF2-40B4-BE49-F238E27FC236}">
                <a16:creationId xmlns:a16="http://schemas.microsoft.com/office/drawing/2014/main" id="{B14F5D7C-8E7A-1D40-B974-0AAB3F07A2C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62" name="Picture 529" descr="desktop_computer_stylized_medium">
              <a:extLst>
                <a:ext uri="{FF2B5EF4-FFF2-40B4-BE49-F238E27FC236}">
                  <a16:creationId xmlns:a16="http://schemas.microsoft.com/office/drawing/2014/main" id="{14D35A9F-9114-D340-8C06-D0C24329C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530">
              <a:extLst>
                <a:ext uri="{FF2B5EF4-FFF2-40B4-BE49-F238E27FC236}">
                  <a16:creationId xmlns:a16="http://schemas.microsoft.com/office/drawing/2014/main" id="{9551680C-E42F-B44B-B71C-620C48DF2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4" name="Group 542">
            <a:extLst>
              <a:ext uri="{FF2B5EF4-FFF2-40B4-BE49-F238E27FC236}">
                <a16:creationId xmlns:a16="http://schemas.microsoft.com/office/drawing/2014/main" id="{61DFEDF3-C863-FD41-949A-C6C7A5F630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65" name="Picture 529" descr="desktop_computer_stylized_medium">
              <a:extLst>
                <a:ext uri="{FF2B5EF4-FFF2-40B4-BE49-F238E27FC236}">
                  <a16:creationId xmlns:a16="http://schemas.microsoft.com/office/drawing/2014/main" id="{D9E77611-3020-B54F-A3FC-03DA7156C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530">
              <a:extLst>
                <a:ext uri="{FF2B5EF4-FFF2-40B4-BE49-F238E27FC236}">
                  <a16:creationId xmlns:a16="http://schemas.microsoft.com/office/drawing/2014/main" id="{24D8CC0C-2DF8-0743-AE4A-F893779605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037FABE-C80B-EC4D-8DB7-84A8A08997DE}"/>
              </a:ext>
            </a:extLst>
          </p:cNvPr>
          <p:cNvSpPr txBox="1"/>
          <p:nvPr/>
        </p:nvSpPr>
        <p:spPr>
          <a:xfrm>
            <a:off x="980454" y="3796785"/>
            <a:ext cx="94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HTTP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9ACDF5-54C1-6A45-9636-CFFC59147ABC}"/>
              </a:ext>
            </a:extLst>
          </p:cNvPr>
          <p:cNvSpPr txBox="1"/>
          <p:nvPr/>
        </p:nvSpPr>
        <p:spPr>
          <a:xfrm>
            <a:off x="4172169" y="1293193"/>
            <a:ext cx="3063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Rate limited to 1 Mbit/s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65A21E-2244-8048-B5B2-946150114925}"/>
              </a:ext>
            </a:extLst>
          </p:cNvPr>
          <p:cNvCxnSpPr>
            <a:cxnSpLocks/>
          </p:cNvCxnSpPr>
          <p:nvPr/>
        </p:nvCxnSpPr>
        <p:spPr>
          <a:xfrm flipH="1">
            <a:off x="5293495" y="1668326"/>
            <a:ext cx="161750" cy="5635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581BB5-64C4-2440-96C6-7CE312FBD33C}"/>
              </a:ext>
            </a:extLst>
          </p:cNvPr>
          <p:cNvCxnSpPr>
            <a:cxnSpLocks/>
          </p:cNvCxnSpPr>
          <p:nvPr/>
        </p:nvCxnSpPr>
        <p:spPr>
          <a:xfrm>
            <a:off x="5846488" y="1682260"/>
            <a:ext cx="172033" cy="549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9DF3DC-4D11-1940-9FCC-B7B7E61806AB}"/>
              </a:ext>
            </a:extLst>
          </p:cNvPr>
          <p:cNvSpPr txBox="1"/>
          <p:nvPr/>
        </p:nvSpPr>
        <p:spPr>
          <a:xfrm>
            <a:off x="1174632" y="1846203"/>
            <a:ext cx="1318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Conf call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3E45A3C-9CDF-734C-9050-FD9BE1B9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73" y="2168711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75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CA62B-2308-554D-A78F-E8CAB7BE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Weighted fair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E0C2D-D9C4-4145-AFD9-FB1B49F29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6235" cy="4932984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operator might want to partition the link’s rate </a:t>
            </a:r>
            <a:r>
              <a:rPr lang="en-US" dirty="0">
                <a:solidFill>
                  <a:srgbClr val="C00000"/>
                </a:solidFill>
              </a:rPr>
              <a:t>C</a:t>
            </a:r>
            <a:r>
              <a:rPr lang="en-US" dirty="0"/>
              <a:t> into separate allocations for each class</a:t>
            </a:r>
          </a:p>
          <a:p>
            <a:pPr lvl="1"/>
            <a:r>
              <a:rPr lang="en-US" dirty="0"/>
              <a:t>Partitions may have </a:t>
            </a:r>
            <a:r>
              <a:rPr lang="en-US" dirty="0">
                <a:solidFill>
                  <a:srgbClr val="C00000"/>
                </a:solidFill>
              </a:rPr>
              <a:t>weights w </a:t>
            </a:r>
            <a:r>
              <a:rPr lang="en-US" dirty="0"/>
              <a:t>(example: 2, 1)</a:t>
            </a:r>
          </a:p>
          <a:p>
            <a:r>
              <a:rPr lang="en-US" dirty="0"/>
              <a:t>Usually, class </a:t>
            </a:r>
            <a:r>
              <a:rPr lang="en-US" dirty="0" err="1"/>
              <a:t>i</a:t>
            </a:r>
            <a:r>
              <a:rPr lang="en-US" dirty="0"/>
              <a:t> gets the illusion of traversing a logical link of rate</a:t>
            </a:r>
          </a:p>
          <a:p>
            <a:pPr marL="457200" lvl="1" indent="0" algn="ctr">
              <a:buNone/>
            </a:pPr>
            <a:r>
              <a:rPr lang="en-US" dirty="0" err="1">
                <a:solidFill>
                  <a:srgbClr val="C00000"/>
                </a:solidFill>
              </a:rPr>
              <a:t>w</a:t>
            </a:r>
            <a:r>
              <a:rPr lang="en-US" baseline="-25000" dirty="0" err="1">
                <a:solidFill>
                  <a:srgbClr val="C00000"/>
                </a:solidFill>
              </a:rPr>
              <a:t>i</a:t>
            </a:r>
            <a:r>
              <a:rPr lang="en-US" dirty="0">
                <a:solidFill>
                  <a:srgbClr val="C00000"/>
                </a:solidFill>
              </a:rPr>
              <a:t> * C / ∑</a:t>
            </a:r>
            <a:r>
              <a:rPr lang="en-US" baseline="-25000" dirty="0">
                <a:solidFill>
                  <a:srgbClr val="C00000"/>
                </a:solidFill>
              </a:rPr>
              <a:t>j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 err="1">
                <a:solidFill>
                  <a:srgbClr val="C00000"/>
                </a:solidFill>
              </a:rPr>
              <a:t>w</a:t>
            </a:r>
            <a:r>
              <a:rPr lang="en-US" baseline="-25000" dirty="0" err="1">
                <a:solidFill>
                  <a:srgbClr val="C00000"/>
                </a:solidFill>
              </a:rPr>
              <a:t>j</a:t>
            </a:r>
            <a:endParaRPr lang="en-US" dirty="0"/>
          </a:p>
        </p:txBody>
      </p:sp>
      <p:sp>
        <p:nvSpPr>
          <p:cNvPr id="4" name="Line 226">
            <a:extLst>
              <a:ext uri="{FF2B5EF4-FFF2-40B4-BE49-F238E27FC236}">
                <a16:creationId xmlns:a16="http://schemas.microsoft.com/office/drawing/2014/main" id="{CF5B5488-FF4C-BD45-8D74-AA94B6D0F5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" name="Group 221">
            <a:extLst>
              <a:ext uri="{FF2B5EF4-FFF2-40B4-BE49-F238E27FC236}">
                <a16:creationId xmlns:a16="http://schemas.microsoft.com/office/drawing/2014/main" id="{1D42C7A7-4A74-7645-A7E6-09B95E831B54}"/>
              </a:ext>
            </a:extLst>
          </p:cNvPr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6" name="Freeform 213">
              <a:extLst>
                <a:ext uri="{FF2B5EF4-FFF2-40B4-BE49-F238E27FC236}">
                  <a16:creationId xmlns:a16="http://schemas.microsoft.com/office/drawing/2014/main" id="{84251A18-C3B7-8144-AEA4-7E513214E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" name="Oval 83">
              <a:extLst>
                <a:ext uri="{FF2B5EF4-FFF2-40B4-BE49-F238E27FC236}">
                  <a16:creationId xmlns:a16="http://schemas.microsoft.com/office/drawing/2014/main" id="{FD550103-5D2C-D34F-B223-654A4F5F2D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" name="Line 84">
              <a:extLst>
                <a:ext uri="{FF2B5EF4-FFF2-40B4-BE49-F238E27FC236}">
                  <a16:creationId xmlns:a16="http://schemas.microsoft.com/office/drawing/2014/main" id="{7E85F5EC-295D-C44E-90D3-ABEF45CD26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Line 85">
              <a:extLst>
                <a:ext uri="{FF2B5EF4-FFF2-40B4-BE49-F238E27FC236}">
                  <a16:creationId xmlns:a16="http://schemas.microsoft.com/office/drawing/2014/main" id="{A9334BA2-3F7B-094B-9B89-DEDF1D0DC9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" name="Oval 87">
              <a:extLst>
                <a:ext uri="{FF2B5EF4-FFF2-40B4-BE49-F238E27FC236}">
                  <a16:creationId xmlns:a16="http://schemas.microsoft.com/office/drawing/2014/main" id="{069F3416-33AD-184D-9A2A-10C24B45B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1" name="Group 88">
              <a:extLst>
                <a:ext uri="{FF2B5EF4-FFF2-40B4-BE49-F238E27FC236}">
                  <a16:creationId xmlns:a16="http://schemas.microsoft.com/office/drawing/2014/main" id="{C3F1B56B-065D-0440-B860-7F3B74B5D2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17" name="Line 89">
                <a:extLst>
                  <a:ext uri="{FF2B5EF4-FFF2-40B4-BE49-F238E27FC236}">
                    <a16:creationId xmlns:a16="http://schemas.microsoft.com/office/drawing/2014/main" id="{9BA4836D-2F45-E84E-A888-9AD7A90A0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" name="Line 90">
                <a:extLst>
                  <a:ext uri="{FF2B5EF4-FFF2-40B4-BE49-F238E27FC236}">
                    <a16:creationId xmlns:a16="http://schemas.microsoft.com/office/drawing/2014/main" id="{55C371A3-C192-3747-AA13-234B6E1B27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9" name="Line 91">
                <a:extLst>
                  <a:ext uri="{FF2B5EF4-FFF2-40B4-BE49-F238E27FC236}">
                    <a16:creationId xmlns:a16="http://schemas.microsoft.com/office/drawing/2014/main" id="{B20B6348-49B5-8B47-B72B-27F9BD328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2" name="Group 92">
              <a:extLst>
                <a:ext uri="{FF2B5EF4-FFF2-40B4-BE49-F238E27FC236}">
                  <a16:creationId xmlns:a16="http://schemas.microsoft.com/office/drawing/2014/main" id="{0B047B46-06B6-9F4B-BAC7-E0D4718C226C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14" name="Line 93">
                <a:extLst>
                  <a:ext uri="{FF2B5EF4-FFF2-40B4-BE49-F238E27FC236}">
                    <a16:creationId xmlns:a16="http://schemas.microsoft.com/office/drawing/2014/main" id="{66F35BEB-653C-254A-8ECA-4201702B68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5" name="Line 94">
                <a:extLst>
                  <a:ext uri="{FF2B5EF4-FFF2-40B4-BE49-F238E27FC236}">
                    <a16:creationId xmlns:a16="http://schemas.microsoft.com/office/drawing/2014/main" id="{04881F71-69D6-054A-998C-F7D176299F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" name="Line 95">
                <a:extLst>
                  <a:ext uri="{FF2B5EF4-FFF2-40B4-BE49-F238E27FC236}">
                    <a16:creationId xmlns:a16="http://schemas.microsoft.com/office/drawing/2014/main" id="{B418F5A1-BF57-F145-A8BC-E2EA634A2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13" name="Oval 214">
              <a:extLst>
                <a:ext uri="{FF2B5EF4-FFF2-40B4-BE49-F238E27FC236}">
                  <a16:creationId xmlns:a16="http://schemas.microsoft.com/office/drawing/2014/main" id="{3ABD7CA9-DD2B-4945-AA8E-F4271D6F3B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5" name="Line 223">
            <a:extLst>
              <a:ext uri="{FF2B5EF4-FFF2-40B4-BE49-F238E27FC236}">
                <a16:creationId xmlns:a16="http://schemas.microsoft.com/office/drawing/2014/main" id="{08D575EB-76CC-134D-B2DC-514B5E448D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6" name="Line 224">
            <a:extLst>
              <a:ext uri="{FF2B5EF4-FFF2-40B4-BE49-F238E27FC236}">
                <a16:creationId xmlns:a16="http://schemas.microsoft.com/office/drawing/2014/main" id="{F856168A-77B6-0543-AF43-9CFF213455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7" name="Line 225">
            <a:extLst>
              <a:ext uri="{FF2B5EF4-FFF2-40B4-BE49-F238E27FC236}">
                <a16:creationId xmlns:a16="http://schemas.microsoft.com/office/drawing/2014/main" id="{36985125-B112-754E-AD76-30B34541F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8" name="Line 227">
            <a:extLst>
              <a:ext uri="{FF2B5EF4-FFF2-40B4-BE49-F238E27FC236}">
                <a16:creationId xmlns:a16="http://schemas.microsoft.com/office/drawing/2014/main" id="{3B497A7B-B4C3-C84A-A321-A980D396C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9" name="Line 228">
            <a:extLst>
              <a:ext uri="{FF2B5EF4-FFF2-40B4-BE49-F238E27FC236}">
                <a16:creationId xmlns:a16="http://schemas.microsoft.com/office/drawing/2014/main" id="{F4C1DF66-9814-114D-8DF5-2392FE749F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0" name="Line 229">
            <a:extLst>
              <a:ext uri="{FF2B5EF4-FFF2-40B4-BE49-F238E27FC236}">
                <a16:creationId xmlns:a16="http://schemas.microsoft.com/office/drawing/2014/main" id="{C52B361A-E45C-794E-A3B4-5F98FCD9AD2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31" name="Group 232">
            <a:extLst>
              <a:ext uri="{FF2B5EF4-FFF2-40B4-BE49-F238E27FC236}">
                <a16:creationId xmlns:a16="http://schemas.microsoft.com/office/drawing/2014/main" id="{F5863F91-03EB-A34B-A66B-AE8858171F89}"/>
              </a:ext>
            </a:extLst>
          </p:cNvPr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32" name="Oval 233">
              <a:extLst>
                <a:ext uri="{FF2B5EF4-FFF2-40B4-BE49-F238E27FC236}">
                  <a16:creationId xmlns:a16="http://schemas.microsoft.com/office/drawing/2014/main" id="{F3970606-C411-B746-A29C-CDA195571B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3" name="Line 234">
              <a:extLst>
                <a:ext uri="{FF2B5EF4-FFF2-40B4-BE49-F238E27FC236}">
                  <a16:creationId xmlns:a16="http://schemas.microsoft.com/office/drawing/2014/main" id="{6B9BF8B7-BC3E-884C-A978-243C95DCE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" name="Line 235">
              <a:extLst>
                <a:ext uri="{FF2B5EF4-FFF2-40B4-BE49-F238E27FC236}">
                  <a16:creationId xmlns:a16="http://schemas.microsoft.com/office/drawing/2014/main" id="{ACDFB445-0F9C-C04C-812E-4B8ADE837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5" name="Rectangle 236">
              <a:extLst>
                <a:ext uri="{FF2B5EF4-FFF2-40B4-BE49-F238E27FC236}">
                  <a16:creationId xmlns:a16="http://schemas.microsoft.com/office/drawing/2014/main" id="{F5DF079A-4964-8C4F-896E-C98EF350BC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36" name="Oval 237">
              <a:extLst>
                <a:ext uri="{FF2B5EF4-FFF2-40B4-BE49-F238E27FC236}">
                  <a16:creationId xmlns:a16="http://schemas.microsoft.com/office/drawing/2014/main" id="{0223B4DF-37F2-5141-9208-E2AEE8789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37" name="Group 238">
              <a:extLst>
                <a:ext uri="{FF2B5EF4-FFF2-40B4-BE49-F238E27FC236}">
                  <a16:creationId xmlns:a16="http://schemas.microsoft.com/office/drawing/2014/main" id="{74122765-1888-744D-9F29-3815772EF7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" name="Line 239">
                <a:extLst>
                  <a:ext uri="{FF2B5EF4-FFF2-40B4-BE49-F238E27FC236}">
                    <a16:creationId xmlns:a16="http://schemas.microsoft.com/office/drawing/2014/main" id="{389813B1-906C-314D-847D-7E93AD2F3A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3" name="Line 240">
                <a:extLst>
                  <a:ext uri="{FF2B5EF4-FFF2-40B4-BE49-F238E27FC236}">
                    <a16:creationId xmlns:a16="http://schemas.microsoft.com/office/drawing/2014/main" id="{E750FDB1-BC41-6443-A93D-868AE7202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4" name="Line 241">
                <a:extLst>
                  <a:ext uri="{FF2B5EF4-FFF2-40B4-BE49-F238E27FC236}">
                    <a16:creationId xmlns:a16="http://schemas.microsoft.com/office/drawing/2014/main" id="{770C4207-EA11-2F47-B728-8D1263FAAF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38" name="Group 242">
              <a:extLst>
                <a:ext uri="{FF2B5EF4-FFF2-40B4-BE49-F238E27FC236}">
                  <a16:creationId xmlns:a16="http://schemas.microsoft.com/office/drawing/2014/main" id="{B2A7FD27-B67F-D64E-98B0-62FF41B88546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9" name="Line 243">
                <a:extLst>
                  <a:ext uri="{FF2B5EF4-FFF2-40B4-BE49-F238E27FC236}">
                    <a16:creationId xmlns:a16="http://schemas.microsoft.com/office/drawing/2014/main" id="{48695B1E-7E69-F54F-AF1C-E60928697F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0" name="Line 244">
                <a:extLst>
                  <a:ext uri="{FF2B5EF4-FFF2-40B4-BE49-F238E27FC236}">
                    <a16:creationId xmlns:a16="http://schemas.microsoft.com/office/drawing/2014/main" id="{8E9D2B5C-5E09-254C-9BA3-7DBC87BD82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1" name="Line 245">
                <a:extLst>
                  <a:ext uri="{FF2B5EF4-FFF2-40B4-BE49-F238E27FC236}">
                    <a16:creationId xmlns:a16="http://schemas.microsoft.com/office/drawing/2014/main" id="{2CB5F820-8E92-2846-9C22-86F9381B49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45" name="Text Box 246">
            <a:extLst>
              <a:ext uri="{FF2B5EF4-FFF2-40B4-BE49-F238E27FC236}">
                <a16:creationId xmlns:a16="http://schemas.microsoft.com/office/drawing/2014/main" id="{7AAB8D59-6E0B-0C4F-BF0F-186F23733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46" name="Text Box 247">
            <a:extLst>
              <a:ext uri="{FF2B5EF4-FFF2-40B4-BE49-F238E27FC236}">
                <a16:creationId xmlns:a16="http://schemas.microsoft.com/office/drawing/2014/main" id="{DA4D77CE-4935-A147-AF05-6B6EC8262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47" name="Text Box 248">
            <a:extLst>
              <a:ext uri="{FF2B5EF4-FFF2-40B4-BE49-F238E27FC236}">
                <a16:creationId xmlns:a16="http://schemas.microsoft.com/office/drawing/2014/main" id="{0595E4EC-822F-8F4B-ACB3-1C1B0B657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48" name="Text Box 249">
            <a:extLst>
              <a:ext uri="{FF2B5EF4-FFF2-40B4-BE49-F238E27FC236}">
                <a16:creationId xmlns:a16="http://schemas.microsoft.com/office/drawing/2014/main" id="{A46D7FEB-91CD-BA4C-ABCC-4F68EAEAC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49" name="Text Box 250">
            <a:extLst>
              <a:ext uri="{FF2B5EF4-FFF2-40B4-BE49-F238E27FC236}">
                <a16:creationId xmlns:a16="http://schemas.microsoft.com/office/drawing/2014/main" id="{15A0CC1C-CD6E-AE46-B6F1-A8D083245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50" name="Text Box 251">
            <a:extLst>
              <a:ext uri="{FF2B5EF4-FFF2-40B4-BE49-F238E27FC236}">
                <a16:creationId xmlns:a16="http://schemas.microsoft.com/office/drawing/2014/main" id="{77690BD3-EC70-FE47-8FB5-6667C8283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51" name="Text Box 252">
            <a:extLst>
              <a:ext uri="{FF2B5EF4-FFF2-40B4-BE49-F238E27FC236}">
                <a16:creationId xmlns:a16="http://schemas.microsoft.com/office/drawing/2014/main" id="{20281AEA-085C-E44C-A283-A031FBCC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8072" y="3731900"/>
            <a:ext cx="29867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Allocated 1/3</a:t>
            </a:r>
            <a:r>
              <a:rPr lang="en-US" sz="2000" baseline="30000" dirty="0">
                <a:latin typeface="Arial"/>
                <a:cs typeface="Arial"/>
              </a:rPr>
              <a:t>rd</a:t>
            </a:r>
            <a:r>
              <a:rPr lang="en-US" sz="2000" dirty="0">
                <a:latin typeface="Arial"/>
                <a:cs typeface="Arial"/>
              </a:rPr>
              <a:t> of the link</a:t>
            </a:r>
          </a:p>
        </p:txBody>
      </p:sp>
      <p:sp>
        <p:nvSpPr>
          <p:cNvPr id="52" name="Line 253">
            <a:extLst>
              <a:ext uri="{FF2B5EF4-FFF2-40B4-BE49-F238E27FC236}">
                <a16:creationId xmlns:a16="http://schemas.microsoft.com/office/drawing/2014/main" id="{F65F2F00-8BFC-B140-AB73-4B2B2AA4921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01607" y="3232936"/>
            <a:ext cx="277813" cy="5392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3" name="Freeform 256">
            <a:extLst>
              <a:ext uri="{FF2B5EF4-FFF2-40B4-BE49-F238E27FC236}">
                <a16:creationId xmlns:a16="http://schemas.microsoft.com/office/drawing/2014/main" id="{E76D4398-EADA-954A-8E77-EB527155100D}"/>
              </a:ext>
            </a:extLst>
          </p:cNvPr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4" name="Freeform 257">
            <a:extLst>
              <a:ext uri="{FF2B5EF4-FFF2-40B4-BE49-F238E27FC236}">
                <a16:creationId xmlns:a16="http://schemas.microsoft.com/office/drawing/2014/main" id="{F5C5D425-8669-C341-A490-2CBDAADE4D90}"/>
              </a:ext>
            </a:extLst>
          </p:cNvPr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5" name="Group 542">
            <a:extLst>
              <a:ext uri="{FF2B5EF4-FFF2-40B4-BE49-F238E27FC236}">
                <a16:creationId xmlns:a16="http://schemas.microsoft.com/office/drawing/2014/main" id="{D11A85A7-33DF-EC4B-AC90-0516EF139897}"/>
              </a:ext>
            </a:extLst>
          </p:cNvPr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56" name="Picture 529" descr="desktop_computer_stylized_medium">
              <a:extLst>
                <a:ext uri="{FF2B5EF4-FFF2-40B4-BE49-F238E27FC236}">
                  <a16:creationId xmlns:a16="http://schemas.microsoft.com/office/drawing/2014/main" id="{D1B95047-30C2-5445-8583-7F40CDA122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530">
              <a:extLst>
                <a:ext uri="{FF2B5EF4-FFF2-40B4-BE49-F238E27FC236}">
                  <a16:creationId xmlns:a16="http://schemas.microsoft.com/office/drawing/2014/main" id="{7992B5C2-606F-4D41-B3D4-2A77AC6DE8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8" name="Group 542">
            <a:extLst>
              <a:ext uri="{FF2B5EF4-FFF2-40B4-BE49-F238E27FC236}">
                <a16:creationId xmlns:a16="http://schemas.microsoft.com/office/drawing/2014/main" id="{CEBFE1A4-AF82-BE4D-B304-C1C86D9470FC}"/>
              </a:ext>
            </a:extLst>
          </p:cNvPr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59" name="Picture 529" descr="desktop_computer_stylized_medium">
              <a:extLst>
                <a:ext uri="{FF2B5EF4-FFF2-40B4-BE49-F238E27FC236}">
                  <a16:creationId xmlns:a16="http://schemas.microsoft.com/office/drawing/2014/main" id="{CDA3CB39-B2CD-E240-9C65-C0585BD75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Freeform 530">
              <a:extLst>
                <a:ext uri="{FF2B5EF4-FFF2-40B4-BE49-F238E27FC236}">
                  <a16:creationId xmlns:a16="http://schemas.microsoft.com/office/drawing/2014/main" id="{0415E79D-D8A1-EC4E-AC0C-BBEDB2BDCED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1" name="Group 542">
            <a:extLst>
              <a:ext uri="{FF2B5EF4-FFF2-40B4-BE49-F238E27FC236}">
                <a16:creationId xmlns:a16="http://schemas.microsoft.com/office/drawing/2014/main" id="{B14F5D7C-8E7A-1D40-B974-0AAB3F07A2C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62" name="Picture 529" descr="desktop_computer_stylized_medium">
              <a:extLst>
                <a:ext uri="{FF2B5EF4-FFF2-40B4-BE49-F238E27FC236}">
                  <a16:creationId xmlns:a16="http://schemas.microsoft.com/office/drawing/2014/main" id="{14D35A9F-9114-D340-8C06-D0C24329C0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530">
              <a:extLst>
                <a:ext uri="{FF2B5EF4-FFF2-40B4-BE49-F238E27FC236}">
                  <a16:creationId xmlns:a16="http://schemas.microsoft.com/office/drawing/2014/main" id="{9551680C-E42F-B44B-B71C-620C48DF284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4" name="Group 542">
            <a:extLst>
              <a:ext uri="{FF2B5EF4-FFF2-40B4-BE49-F238E27FC236}">
                <a16:creationId xmlns:a16="http://schemas.microsoft.com/office/drawing/2014/main" id="{61DFEDF3-C863-FD41-949A-C6C7A5F630B5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65" name="Picture 529" descr="desktop_computer_stylized_medium">
              <a:extLst>
                <a:ext uri="{FF2B5EF4-FFF2-40B4-BE49-F238E27FC236}">
                  <a16:creationId xmlns:a16="http://schemas.microsoft.com/office/drawing/2014/main" id="{D9E77611-3020-B54F-A3FC-03DA7156C4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530">
              <a:extLst>
                <a:ext uri="{FF2B5EF4-FFF2-40B4-BE49-F238E27FC236}">
                  <a16:creationId xmlns:a16="http://schemas.microsoft.com/office/drawing/2014/main" id="{24D8CC0C-2DF8-0743-AE4A-F8937796059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1037FABE-C80B-EC4D-8DB7-84A8A08997DE}"/>
              </a:ext>
            </a:extLst>
          </p:cNvPr>
          <p:cNvSpPr txBox="1"/>
          <p:nvPr/>
        </p:nvSpPr>
        <p:spPr>
          <a:xfrm>
            <a:off x="980454" y="3796785"/>
            <a:ext cx="94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HTTP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49ACDF5-54C1-6A45-9636-CFFC59147ABC}"/>
              </a:ext>
            </a:extLst>
          </p:cNvPr>
          <p:cNvSpPr txBox="1"/>
          <p:nvPr/>
        </p:nvSpPr>
        <p:spPr>
          <a:xfrm>
            <a:off x="4518742" y="1783497"/>
            <a:ext cx="3063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" pitchFamily="2" charset="0"/>
              </a:rPr>
              <a:t>Allocated 2/3</a:t>
            </a:r>
            <a:r>
              <a:rPr lang="en-US" sz="2000" baseline="30000" dirty="0">
                <a:latin typeface="Helvetica" pitchFamily="2" charset="0"/>
              </a:rPr>
              <a:t>rd</a:t>
            </a:r>
            <a:r>
              <a:rPr lang="en-US" sz="2000" dirty="0">
                <a:latin typeface="Helvetica" pitchFamily="2" charset="0"/>
              </a:rPr>
              <a:t> of the link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E65A21E-2244-8048-B5B2-946150114925}"/>
              </a:ext>
            </a:extLst>
          </p:cNvPr>
          <p:cNvCxnSpPr>
            <a:cxnSpLocks/>
          </p:cNvCxnSpPr>
          <p:nvPr/>
        </p:nvCxnSpPr>
        <p:spPr>
          <a:xfrm flipH="1">
            <a:off x="5771133" y="2263775"/>
            <a:ext cx="161750" cy="5635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59DF3DC-4D11-1940-9FCC-B7B7E61806AB}"/>
              </a:ext>
            </a:extLst>
          </p:cNvPr>
          <p:cNvSpPr txBox="1"/>
          <p:nvPr/>
        </p:nvSpPr>
        <p:spPr>
          <a:xfrm>
            <a:off x="1174632" y="1846203"/>
            <a:ext cx="1318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Conf call</a:t>
            </a:r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D3E45A3C-9CDF-734C-9050-FD9BE1B9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873" y="2168711"/>
            <a:ext cx="646331" cy="646331"/>
          </a:xfrm>
          <a:prstGeom prst="rect">
            <a:avLst/>
          </a:prstGeom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F9AD7E9E-981A-134E-B073-F11A934958ED}"/>
              </a:ext>
            </a:extLst>
          </p:cNvPr>
          <p:cNvGrpSpPr/>
          <p:nvPr/>
        </p:nvGrpSpPr>
        <p:grpSpPr>
          <a:xfrm>
            <a:off x="4604300" y="2881710"/>
            <a:ext cx="387349" cy="291307"/>
            <a:chOff x="9352585" y="1026318"/>
            <a:chExt cx="387349" cy="291307"/>
          </a:xfrm>
        </p:grpSpPr>
        <p:sp>
          <p:nvSpPr>
            <p:cNvPr id="75" name="Rectangle 28">
              <a:extLst>
                <a:ext uri="{FF2B5EF4-FFF2-40B4-BE49-F238E27FC236}">
                  <a16:creationId xmlns:a16="http://schemas.microsoft.com/office/drawing/2014/main" id="{7142930A-CCCA-7643-9D00-BACFC6C85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6259" y="1181099"/>
              <a:ext cx="193675" cy="1365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6" name="Rectangle 29">
              <a:extLst>
                <a:ext uri="{FF2B5EF4-FFF2-40B4-BE49-F238E27FC236}">
                  <a16:creationId xmlns:a16="http://schemas.microsoft.com/office/drawing/2014/main" id="{AAF0D5BE-E3EC-5B41-BA03-29B22393E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2585" y="1181100"/>
              <a:ext cx="193675" cy="136525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7" name="Rectangle 71">
              <a:extLst>
                <a:ext uri="{FF2B5EF4-FFF2-40B4-BE49-F238E27FC236}">
                  <a16:creationId xmlns:a16="http://schemas.microsoft.com/office/drawing/2014/main" id="{AAD048B9-6930-7549-B0E6-FFD9E081E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2585" y="1027112"/>
              <a:ext cx="193675" cy="136525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8" name="Rectangle 71">
              <a:extLst>
                <a:ext uri="{FF2B5EF4-FFF2-40B4-BE49-F238E27FC236}">
                  <a16:creationId xmlns:a16="http://schemas.microsoft.com/office/drawing/2014/main" id="{D04AC625-2630-7A46-B838-7C60C50DD9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46258" y="1026318"/>
              <a:ext cx="193675" cy="154781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D2AF899-BA8E-4F40-896E-51235C876ECD}"/>
              </a:ext>
            </a:extLst>
          </p:cNvPr>
          <p:cNvSpPr txBox="1"/>
          <p:nvPr/>
        </p:nvSpPr>
        <p:spPr>
          <a:xfrm>
            <a:off x="397566" y="1850787"/>
            <a:ext cx="786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w=2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9386214-7DD3-6B4B-8EB3-CCE73E870678}"/>
              </a:ext>
            </a:extLst>
          </p:cNvPr>
          <p:cNvSpPr txBox="1"/>
          <p:nvPr/>
        </p:nvSpPr>
        <p:spPr>
          <a:xfrm>
            <a:off x="326405" y="3808413"/>
            <a:ext cx="731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w=1</a:t>
            </a:r>
          </a:p>
        </p:txBody>
      </p:sp>
    </p:spTree>
    <p:extLst>
      <p:ext uri="{BB962C8B-B14F-4D97-AF65-F5344CB8AC3E}">
        <p14:creationId xmlns:p14="http://schemas.microsoft.com/office/powerpoint/2010/main" val="5213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2" grpId="0" animBg="1"/>
      <p:bldP spid="69" grpId="0"/>
      <p:bldP spid="68" grpId="0"/>
      <p:bldP spid="7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7089-41A8-444D-9D24-4AA76247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Weighted fair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01E9-980E-EF40-AC0A-0359740A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8916" cy="4667250"/>
          </a:xfrm>
        </p:spPr>
        <p:txBody>
          <a:bodyPr/>
          <a:lstStyle/>
          <a:p>
            <a:r>
              <a:rPr lang="en-US" dirty="0"/>
              <a:t>Customary to think of different classes as belonging to different </a:t>
            </a:r>
            <a:r>
              <a:rPr lang="en-US" dirty="0">
                <a:solidFill>
                  <a:srgbClr val="C00000"/>
                </a:solidFill>
              </a:rPr>
              <a:t>queues</a:t>
            </a:r>
          </a:p>
          <a:p>
            <a:r>
              <a:rPr lang="en-US" dirty="0"/>
              <a:t>For this reason, weighted fair sharing is also called </a:t>
            </a:r>
            <a:r>
              <a:rPr lang="en-US" dirty="0">
                <a:solidFill>
                  <a:srgbClr val="C00000"/>
                </a:solidFill>
              </a:rPr>
              <a:t>weighted fair queueing (WFQ)</a:t>
            </a:r>
          </a:p>
          <a:p>
            <a:r>
              <a:rPr lang="en-US" dirty="0"/>
              <a:t>Each queue is first-in-first-out (FIFO)</a:t>
            </a:r>
          </a:p>
          <a:p>
            <a:r>
              <a:rPr lang="en-US" dirty="0"/>
              <a:t>The link multiplexes among these queues</a:t>
            </a:r>
          </a:p>
          <a:p>
            <a:r>
              <a:rPr lang="en-US" dirty="0"/>
              <a:t>Intuitively, packets of one queue should not influence the behavior of other queues</a:t>
            </a:r>
          </a:p>
          <a:p>
            <a:r>
              <a:rPr lang="en-US" dirty="0"/>
              <a:t>Hence, fair queueing is also a form of </a:t>
            </a:r>
            <a:r>
              <a:rPr lang="en-US" dirty="0">
                <a:solidFill>
                  <a:srgbClr val="C00000"/>
                </a:solidFill>
              </a:rPr>
              <a:t>isolation</a:t>
            </a:r>
            <a:r>
              <a:rPr lang="en-US" dirty="0"/>
              <a:t> across traffic classes</a:t>
            </a:r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20ECBCAD-E199-F840-B6BE-3589D103F0CA}"/>
              </a:ext>
            </a:extLst>
          </p:cNvPr>
          <p:cNvGrpSpPr>
            <a:grpSpLocks/>
          </p:cNvGrpSpPr>
          <p:nvPr/>
        </p:nvGrpSpPr>
        <p:grpSpPr bwMode="auto">
          <a:xfrm>
            <a:off x="8445402" y="1930084"/>
            <a:ext cx="939800" cy="565150"/>
            <a:chOff x="1670312" y="2562997"/>
            <a:chExt cx="940317" cy="56521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A10E05-FF74-B943-865B-6E0CB8D5B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412D4A-8A1D-D34A-A9D6-8F03BF1DF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BC0CBEC-F431-C649-B786-197632B7F4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DD0ECC9-2409-D242-98A2-4FA9B442B20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299FE7-1FD6-084E-BBE5-053787C185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569F588-3B9F-2B4C-91DE-F04FF4F831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42F51E8-728D-564C-90C5-B26D688ACD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6C6A422-C94E-B540-9620-D52F1948AE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FD5E879-BE51-5542-B849-02CD875CA1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8DD821-9E7A-4A47-A0F3-A2C1CD124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C0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1572F10E-28F7-E144-8534-9FD66AB085B5}"/>
              </a:ext>
            </a:extLst>
          </p:cNvPr>
          <p:cNvGrpSpPr>
            <a:grpSpLocks/>
          </p:cNvGrpSpPr>
          <p:nvPr/>
        </p:nvGrpSpPr>
        <p:grpSpPr bwMode="auto">
          <a:xfrm>
            <a:off x="8440412" y="3092351"/>
            <a:ext cx="939800" cy="565150"/>
            <a:chOff x="1670312" y="2562997"/>
            <a:chExt cx="940317" cy="5652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4FC4B2-5F9D-114A-AED3-441BFD3CE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498F39-7F29-1347-92F5-DBB5CB197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2380163-5ECB-774F-AD26-EE4031C4E3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7453F9-225A-8649-8887-A820394D87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222F6B7-44CA-CF4E-AA03-17161CA6271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0E4661-112E-F74E-A516-4FA6339DE10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7563C45-EC75-BB4A-9FAA-CF45E3BCB9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424C9BD-2424-5546-BDB4-02657236AB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7CCEBFB-5722-4249-BBC3-6DD8217755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389BE4-13C5-4140-BCBA-98D70618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000099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C4BA6DED-4528-784D-B1B6-F9F4AAEC3FD5}"/>
              </a:ext>
            </a:extLst>
          </p:cNvPr>
          <p:cNvGrpSpPr>
            <a:grpSpLocks/>
          </p:cNvGrpSpPr>
          <p:nvPr/>
        </p:nvGrpSpPr>
        <p:grpSpPr bwMode="auto">
          <a:xfrm>
            <a:off x="8444312" y="4240690"/>
            <a:ext cx="939800" cy="565150"/>
            <a:chOff x="1670312" y="2562997"/>
            <a:chExt cx="940317" cy="5652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86631D-0170-2340-B767-A9034BD8D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30F00C-7C21-C640-8A00-1DED96F53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DB5EB64-D85C-1B43-A3F4-72B7F3373EA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98A3F85-1628-B94C-988D-E537EF724F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AACB410-6146-784C-B1AB-CDE0FC7D5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ABCE5C5-AE14-1F4F-A818-B94559000F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06508A5-8B27-E748-9410-66502FB9F6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660E1E0-8340-9045-89C4-63C47FE429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368DE3D-DEED-7049-A091-3AB8480366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1D5DFA-836A-CF46-A8EE-F2C91D5D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chemeClr val="accent2">
                <a:alpha val="7097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4" name="Oval 27">
            <a:extLst>
              <a:ext uri="{FF2B5EF4-FFF2-40B4-BE49-F238E27FC236}">
                <a16:creationId xmlns:a16="http://schemas.microsoft.com/office/drawing/2014/main" id="{CF4CDC90-D193-3F42-A732-49F0F771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270" y="2828925"/>
            <a:ext cx="63182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B46ADC5E-0524-8346-8350-555774D1B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8402" y="3429000"/>
            <a:ext cx="6559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i="0" dirty="0">
                <a:latin typeface="Arial" charset="0"/>
                <a:cs typeface="Arial" charset="0"/>
              </a:rPr>
              <a:t>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9538F1-5176-C44A-A6B8-89851C38C9F3}"/>
              </a:ext>
            </a:extLst>
          </p:cNvPr>
          <p:cNvCxnSpPr>
            <a:cxnSpLocks/>
          </p:cNvCxnSpPr>
          <p:nvPr/>
        </p:nvCxnSpPr>
        <p:spPr>
          <a:xfrm>
            <a:off x="9549883" y="2124483"/>
            <a:ext cx="780249" cy="7562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8370BF-25C1-2E4B-904C-36F161321E8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568337" y="3629055"/>
            <a:ext cx="860065" cy="7370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F4079F-93E1-3F45-BAAD-6891C34C6FB1}"/>
              </a:ext>
            </a:extLst>
          </p:cNvPr>
          <p:cNvCxnSpPr>
            <a:cxnSpLocks/>
          </p:cNvCxnSpPr>
          <p:nvPr/>
        </p:nvCxnSpPr>
        <p:spPr>
          <a:xfrm>
            <a:off x="9522572" y="3273287"/>
            <a:ext cx="7665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0EBA01-CE7F-EF4E-AF84-FF4008B4A151}"/>
              </a:ext>
            </a:extLst>
          </p:cNvPr>
          <p:cNvCxnSpPr>
            <a:cxnSpLocks/>
          </p:cNvCxnSpPr>
          <p:nvPr/>
        </p:nvCxnSpPr>
        <p:spPr>
          <a:xfrm>
            <a:off x="11204166" y="3143200"/>
            <a:ext cx="663324" cy="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3">
            <a:extLst>
              <a:ext uri="{FF2B5EF4-FFF2-40B4-BE49-F238E27FC236}">
                <a16:creationId xmlns:a16="http://schemas.microsoft.com/office/drawing/2014/main" id="{975D692D-F0E8-DF40-9F4C-239CE28B2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760" y="1564512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1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A1CBF2F9-10D8-6F45-B94E-B910D0DA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760" y="2694288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2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7615A6BD-4897-5947-90D5-522CFDD6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4651" y="3847405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3</a:t>
            </a:r>
          </a:p>
        </p:txBody>
      </p:sp>
    </p:spTree>
    <p:extLst>
      <p:ext uri="{BB962C8B-B14F-4D97-AF65-F5344CB8AC3E}">
        <p14:creationId xmlns:p14="http://schemas.microsoft.com/office/powerpoint/2010/main" val="3259166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0" grpId="0"/>
      <p:bldP spid="2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37089-41A8-444D-9D24-4AA76247C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(3) Weighted fair sharing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F01E9-980E-EF40-AC0A-0359740A4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8916" cy="4667250"/>
          </a:xfrm>
        </p:spPr>
        <p:txBody>
          <a:bodyPr>
            <a:normAutofit fontScale="92500"/>
          </a:bodyPr>
          <a:lstStyle/>
          <a:p>
            <a:r>
              <a:rPr lang="en-US" dirty="0"/>
              <a:t>But what if one class doesn’t use its share?</a:t>
            </a:r>
          </a:p>
          <a:p>
            <a:pPr lvl="1"/>
            <a:r>
              <a:rPr lang="en-US" dirty="0"/>
              <a:t>Can other classes use the spare capacity?</a:t>
            </a:r>
          </a:p>
          <a:p>
            <a:endParaRPr lang="en-US" dirty="0"/>
          </a:p>
          <a:p>
            <a:r>
              <a:rPr lang="en-US" dirty="0"/>
              <a:t>Yes! WFQ is </a:t>
            </a:r>
            <a:r>
              <a:rPr lang="en-US" dirty="0">
                <a:solidFill>
                  <a:srgbClr val="C00000"/>
                </a:solidFill>
              </a:rPr>
              <a:t>work-conserving</a:t>
            </a:r>
            <a:r>
              <a:rPr lang="en-US" dirty="0"/>
              <a:t>: a router implementing WFQ will allow other classes to use the unused capacity</a:t>
            </a:r>
          </a:p>
          <a:p>
            <a:endParaRPr lang="en-US" dirty="0"/>
          </a:p>
          <a:p>
            <a:r>
              <a:rPr lang="en-US" dirty="0"/>
              <a:t>Work conservation makes WFQ different from rate limits applied separately to each class</a:t>
            </a:r>
          </a:p>
          <a:p>
            <a:pPr lvl="1"/>
            <a:r>
              <a:rPr lang="en-US" dirty="0"/>
              <a:t>Class i’s usage can exceed </a:t>
            </a:r>
            <a:r>
              <a:rPr lang="en-US" dirty="0" err="1"/>
              <a:t>w</a:t>
            </a:r>
            <a:r>
              <a:rPr lang="en-US" baseline="-25000" dirty="0" err="1"/>
              <a:t>i</a:t>
            </a:r>
            <a:r>
              <a:rPr lang="en-US" dirty="0"/>
              <a:t> * C / ∑</a:t>
            </a:r>
            <a:r>
              <a:rPr lang="en-US" baseline="-25000" dirty="0"/>
              <a:t>j</a:t>
            </a:r>
            <a:r>
              <a:rPr lang="en-US" dirty="0"/>
              <a:t>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endParaRPr lang="en-US" baseline="-25000" dirty="0"/>
          </a:p>
          <a:p>
            <a:pPr lvl="1"/>
            <a:r>
              <a:rPr lang="en-US" dirty="0"/>
              <a:t>(only if spare capacity is available, of course.)</a:t>
            </a:r>
          </a:p>
          <a:p>
            <a:pPr lvl="1"/>
            <a:endParaRPr lang="en-US" dirty="0"/>
          </a:p>
        </p:txBody>
      </p:sp>
      <p:grpSp>
        <p:nvGrpSpPr>
          <p:cNvPr id="11" name="Group 25">
            <a:extLst>
              <a:ext uri="{FF2B5EF4-FFF2-40B4-BE49-F238E27FC236}">
                <a16:creationId xmlns:a16="http://schemas.microsoft.com/office/drawing/2014/main" id="{20ECBCAD-E199-F840-B6BE-3589D103F0CA}"/>
              </a:ext>
            </a:extLst>
          </p:cNvPr>
          <p:cNvGrpSpPr>
            <a:grpSpLocks/>
          </p:cNvGrpSpPr>
          <p:nvPr/>
        </p:nvGrpSpPr>
        <p:grpSpPr bwMode="auto">
          <a:xfrm>
            <a:off x="8445402" y="1930084"/>
            <a:ext cx="939800" cy="565150"/>
            <a:chOff x="1670312" y="2562997"/>
            <a:chExt cx="940317" cy="56521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EA10E05-FF74-B943-865B-6E0CB8D5BF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8412D4A-8A1D-D34A-A9D6-8F03BF1DF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BC0CBEC-F431-C649-B786-197632B7F43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EDD0ECC9-2409-D242-98A2-4FA9B442B20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CC299FE7-1FD6-084E-BBE5-053787C1853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F569F588-3B9F-2B4C-91DE-F04FF4F831D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42F51E8-728D-564C-90C5-B26D688ACD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6C6A422-C94E-B540-9620-D52F1948AEC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FD5E879-BE51-5542-B849-02CD875CA1E3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58DD821-9E7A-4A47-A0F3-A2C1CD1246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C00000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2" name="Group 25">
            <a:extLst>
              <a:ext uri="{FF2B5EF4-FFF2-40B4-BE49-F238E27FC236}">
                <a16:creationId xmlns:a16="http://schemas.microsoft.com/office/drawing/2014/main" id="{1572F10E-28F7-E144-8534-9FD66AB085B5}"/>
              </a:ext>
            </a:extLst>
          </p:cNvPr>
          <p:cNvGrpSpPr>
            <a:grpSpLocks/>
          </p:cNvGrpSpPr>
          <p:nvPr/>
        </p:nvGrpSpPr>
        <p:grpSpPr bwMode="auto">
          <a:xfrm>
            <a:off x="8440412" y="3092351"/>
            <a:ext cx="939800" cy="565150"/>
            <a:chOff x="1670312" y="2562997"/>
            <a:chExt cx="940317" cy="56521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A4FC4B2-5F9D-114A-AED3-441BFD3CE3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5498F39-7F29-1347-92F5-DBB5CB197E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2380163-5ECB-774F-AD26-EE4031C4E3E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3E7453F9-225A-8649-8887-A820394D87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222F6B7-44CA-CF4E-AA03-17161CA62715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B0E4661-112E-F74E-A516-4FA6339DE10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7563C45-EC75-BB4A-9FAA-CF45E3BCB9FD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424C9BD-2424-5546-BDB4-02657236AB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7CCEBFB-5722-4249-BBC3-6DD8217755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D389BE4-13C5-4140-BCBA-98D706181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000099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3" name="Group 25">
            <a:extLst>
              <a:ext uri="{FF2B5EF4-FFF2-40B4-BE49-F238E27FC236}">
                <a16:creationId xmlns:a16="http://schemas.microsoft.com/office/drawing/2014/main" id="{C4BA6DED-4528-784D-B1B6-F9F4AAEC3FD5}"/>
              </a:ext>
            </a:extLst>
          </p:cNvPr>
          <p:cNvGrpSpPr>
            <a:grpSpLocks/>
          </p:cNvGrpSpPr>
          <p:nvPr/>
        </p:nvGrpSpPr>
        <p:grpSpPr bwMode="auto">
          <a:xfrm>
            <a:off x="8444312" y="4240690"/>
            <a:ext cx="939800" cy="565150"/>
            <a:chOff x="1670312" y="2562997"/>
            <a:chExt cx="940317" cy="565219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C86631D-0170-2340-B767-A9034BD8D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30F00C-7C21-C640-8A00-1DED96F53C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DB5EB64-D85C-1B43-A3F4-72B7F3373EA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198A3F85-1628-B94C-988D-E537EF724F1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AACB410-6146-784C-B1AB-CDE0FC7D53C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ABCE5C5-AE14-1F4F-A818-B94559000F2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06508A5-8B27-E748-9410-66502FB9F67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660E1E0-8340-9045-89C4-63C47FE429F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368DE3D-DEED-7049-A091-3AB84803668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11D5DFA-836A-CF46-A8EE-F2C91D5D7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chemeClr val="accent2">
                <a:alpha val="70979"/>
              </a:schemeClr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14" name="Oval 27">
            <a:extLst>
              <a:ext uri="{FF2B5EF4-FFF2-40B4-BE49-F238E27FC236}">
                <a16:creationId xmlns:a16="http://schemas.microsoft.com/office/drawing/2014/main" id="{CF4CDC90-D193-3F42-A732-49F0F771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4270" y="2828925"/>
            <a:ext cx="63182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B46ADC5E-0524-8346-8350-555774D1B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8402" y="3429000"/>
            <a:ext cx="6559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 i="0" dirty="0">
                <a:latin typeface="Arial" charset="0"/>
                <a:cs typeface="Arial" charset="0"/>
              </a:rPr>
              <a:t>Link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9538F1-5176-C44A-A6B8-89851C38C9F3}"/>
              </a:ext>
            </a:extLst>
          </p:cNvPr>
          <p:cNvCxnSpPr>
            <a:cxnSpLocks/>
          </p:cNvCxnSpPr>
          <p:nvPr/>
        </p:nvCxnSpPr>
        <p:spPr>
          <a:xfrm>
            <a:off x="9549883" y="2124483"/>
            <a:ext cx="780249" cy="75627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78370BF-25C1-2E4B-904C-36F161321E8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9568337" y="3629055"/>
            <a:ext cx="860065" cy="7370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F4079F-93E1-3F45-BAAD-6891C34C6FB1}"/>
              </a:ext>
            </a:extLst>
          </p:cNvPr>
          <p:cNvCxnSpPr>
            <a:cxnSpLocks/>
          </p:cNvCxnSpPr>
          <p:nvPr/>
        </p:nvCxnSpPr>
        <p:spPr>
          <a:xfrm>
            <a:off x="9522572" y="3273287"/>
            <a:ext cx="766581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30EBA01-CE7F-EF4E-AF84-FF4008B4A151}"/>
              </a:ext>
            </a:extLst>
          </p:cNvPr>
          <p:cNvCxnSpPr>
            <a:cxnSpLocks/>
          </p:cNvCxnSpPr>
          <p:nvPr/>
        </p:nvCxnSpPr>
        <p:spPr>
          <a:xfrm>
            <a:off x="11204166" y="3143200"/>
            <a:ext cx="663324" cy="5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23">
            <a:extLst>
              <a:ext uri="{FF2B5EF4-FFF2-40B4-BE49-F238E27FC236}">
                <a16:creationId xmlns:a16="http://schemas.microsoft.com/office/drawing/2014/main" id="{975D692D-F0E8-DF40-9F4C-239CE28B2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760" y="1564512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1</a:t>
            </a:r>
          </a:p>
        </p:txBody>
      </p:sp>
      <p:sp>
        <p:nvSpPr>
          <p:cNvPr id="21" name="TextBox 23">
            <a:extLst>
              <a:ext uri="{FF2B5EF4-FFF2-40B4-BE49-F238E27FC236}">
                <a16:creationId xmlns:a16="http://schemas.microsoft.com/office/drawing/2014/main" id="{A1CBF2F9-10D8-6F45-B94E-B910D0DA24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5760" y="2694288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2</a:t>
            </a: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7615A6BD-4897-5947-90D5-522CFDD65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4651" y="3847405"/>
            <a:ext cx="7825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Class 3</a:t>
            </a:r>
          </a:p>
        </p:txBody>
      </p:sp>
    </p:spTree>
    <p:extLst>
      <p:ext uri="{BB962C8B-B14F-4D97-AF65-F5344CB8AC3E}">
        <p14:creationId xmlns:p14="http://schemas.microsoft.com/office/powerpoint/2010/main" val="3086806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91367-2EBF-B842-AC83-748A41423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Q: Where are guarantees enforced?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97C5-925A-E643-99AD-63E852CA5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r>
              <a:rPr lang="en-US" dirty="0"/>
              <a:t>We’ve seen three kinds of service guarantees: prioritization, rate limiting, and fair sharing</a:t>
            </a:r>
          </a:p>
          <a:p>
            <a:r>
              <a:rPr lang="en-US" dirty="0"/>
              <a:t>Common goal: allocate the bottleneck link capacity across packets from traffic classes</a:t>
            </a:r>
          </a:p>
          <a:p>
            <a:r>
              <a:rPr lang="en-US" dirty="0"/>
              <a:t>This allocation occurs in the </a:t>
            </a:r>
            <a:r>
              <a:rPr lang="en-US" dirty="0">
                <a:solidFill>
                  <a:srgbClr val="C00000"/>
                </a:solidFill>
              </a:rPr>
              <a:t>packet scheduler </a:t>
            </a:r>
            <a:r>
              <a:rPr lang="en-US" dirty="0"/>
              <a:t>in the bottleneck router</a:t>
            </a:r>
          </a:p>
          <a:p>
            <a:pPr lvl="1"/>
            <a:r>
              <a:rPr lang="en-US" dirty="0"/>
              <a:t>Recall: scheduling is the task of choosing the packet (among buffered packets) which is transmitted over the output link</a:t>
            </a:r>
          </a:p>
          <a:p>
            <a:r>
              <a:rPr lang="en-US" dirty="0"/>
              <a:t>A router is said to implement packet </a:t>
            </a:r>
            <a:r>
              <a:rPr lang="en-US" dirty="0">
                <a:solidFill>
                  <a:srgbClr val="C00000"/>
                </a:solidFill>
              </a:rPr>
              <a:t>scheduling policies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54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177D-142D-9A4A-83C1-F5C3069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service guarantees?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E5DD5-8446-1A40-8C04-9FB920261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23713" cy="5032376"/>
          </a:xfrm>
        </p:spPr>
        <p:txBody>
          <a:bodyPr>
            <a:normAutofit/>
          </a:bodyPr>
          <a:lstStyle/>
          <a:p>
            <a:r>
              <a:rPr lang="en-US" dirty="0"/>
              <a:t>Influences how packets are treated at contentious resources in the core of the network</a:t>
            </a:r>
          </a:p>
          <a:p>
            <a:pPr lvl="1"/>
            <a:r>
              <a:rPr lang="en-US" dirty="0"/>
              <a:t>Regardless of the endpoint transport</a:t>
            </a:r>
          </a:p>
          <a:p>
            <a:pPr lvl="1"/>
            <a:endParaRPr lang="en-US" dirty="0"/>
          </a:p>
          <a:p>
            <a:r>
              <a:rPr lang="en-US" dirty="0"/>
              <a:t>Service guarantees: prioritization, rate limiting, fair sharing</a:t>
            </a:r>
          </a:p>
          <a:p>
            <a:endParaRPr lang="en-US" dirty="0"/>
          </a:p>
          <a:p>
            <a:r>
              <a:rPr lang="en-US" dirty="0"/>
              <a:t>Implementations of </a:t>
            </a:r>
            <a:r>
              <a:rPr lang="en-US" dirty="0">
                <a:solidFill>
                  <a:srgbClr val="C00000"/>
                </a:solidFill>
              </a:rPr>
              <a:t>scheduling (QoS)</a:t>
            </a:r>
            <a:r>
              <a:rPr lang="en-US" dirty="0"/>
              <a:t> within large networks have implications for debates on </a:t>
            </a:r>
            <a:r>
              <a:rPr lang="en-US" dirty="0">
                <a:solidFill>
                  <a:srgbClr val="C00000"/>
                </a:solidFill>
              </a:rPr>
              <a:t>network neutrality</a:t>
            </a:r>
          </a:p>
          <a:p>
            <a:endParaRPr lang="en-US" dirty="0"/>
          </a:p>
          <a:p>
            <a:r>
              <a:rPr lang="en-US" dirty="0"/>
              <a:t>Scheduling is a fundamental problem in computer networks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7E6FD4-FE11-3F40-B6B5-596F678E36C3}"/>
              </a:ext>
            </a:extLst>
          </p:cNvPr>
          <p:cNvSpPr txBox="1"/>
          <p:nvPr/>
        </p:nvSpPr>
        <p:spPr>
          <a:xfrm>
            <a:off x="8335617" y="2505670"/>
            <a:ext cx="3405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Next lecture: a deeper look at mechanisms for one kind of service guarantee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3D695B-8154-F843-8824-E8991F4956ED}"/>
              </a:ext>
            </a:extLst>
          </p:cNvPr>
          <p:cNvCxnSpPr/>
          <p:nvPr/>
        </p:nvCxnSpPr>
        <p:spPr>
          <a:xfrm flipH="1">
            <a:off x="7871791" y="3087757"/>
            <a:ext cx="463826" cy="34124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453A39A8-6D5F-734C-8181-B073FD497F78}"/>
              </a:ext>
            </a:extLst>
          </p:cNvPr>
          <p:cNvSpPr/>
          <p:nvPr/>
        </p:nvSpPr>
        <p:spPr>
          <a:xfrm>
            <a:off x="6400800" y="3429000"/>
            <a:ext cx="2165131" cy="680545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2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72E74-9BAE-6F4B-ADFB-77A5BB84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2967-85EE-8F4B-9909-081B7A91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827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Rate Limiting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20.2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5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A504-C2A6-B14E-90E2-D3926B4F2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A9A8B-DFED-EB47-9518-2DFEC5515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0861"/>
            <a:ext cx="10515600" cy="2350551"/>
          </a:xfrm>
        </p:spPr>
        <p:txBody>
          <a:bodyPr>
            <a:normAutofit/>
          </a:bodyPr>
          <a:lstStyle/>
          <a:p>
            <a:r>
              <a:rPr lang="en-US" dirty="0"/>
              <a:t>Best-effort network isn’t enough</a:t>
            </a:r>
          </a:p>
          <a:p>
            <a:pPr lvl="1"/>
            <a:r>
              <a:rPr lang="en-US" dirty="0"/>
              <a:t>Applications might require more guarantees</a:t>
            </a:r>
          </a:p>
          <a:p>
            <a:r>
              <a:rPr lang="en-US" dirty="0"/>
              <a:t>3 mechanisms: prioritization, rate limiting, and fair sharing</a:t>
            </a:r>
          </a:p>
          <a:p>
            <a:r>
              <a:rPr lang="en-US" dirty="0"/>
              <a:t>This module: </a:t>
            </a:r>
            <a:r>
              <a:rPr lang="en-US" dirty="0">
                <a:solidFill>
                  <a:srgbClr val="C00000"/>
                </a:solidFill>
              </a:rPr>
              <a:t>implementation of rate limiting</a:t>
            </a:r>
          </a:p>
        </p:txBody>
      </p:sp>
      <p:sp>
        <p:nvSpPr>
          <p:cNvPr id="4" name="Line 226">
            <a:extLst>
              <a:ext uri="{FF2B5EF4-FFF2-40B4-BE49-F238E27FC236}">
                <a16:creationId xmlns:a16="http://schemas.microsoft.com/office/drawing/2014/main" id="{75B1F92A-B7C9-B641-9090-ACEF25916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5142" y="3047998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" name="Group 221">
            <a:extLst>
              <a:ext uri="{FF2B5EF4-FFF2-40B4-BE49-F238E27FC236}">
                <a16:creationId xmlns:a16="http://schemas.microsoft.com/office/drawing/2014/main" id="{54F32F0F-6129-D44B-B8F8-5578387D25BE}"/>
              </a:ext>
            </a:extLst>
          </p:cNvPr>
          <p:cNvGrpSpPr>
            <a:grpSpLocks/>
          </p:cNvGrpSpPr>
          <p:nvPr/>
        </p:nvGrpSpPr>
        <p:grpSpPr bwMode="auto">
          <a:xfrm>
            <a:off x="4353292" y="2568574"/>
            <a:ext cx="1319212" cy="795337"/>
            <a:chOff x="1605" y="1665"/>
            <a:chExt cx="556" cy="501"/>
          </a:xfrm>
        </p:grpSpPr>
        <p:sp>
          <p:nvSpPr>
            <p:cNvPr id="6" name="Freeform 213">
              <a:extLst>
                <a:ext uri="{FF2B5EF4-FFF2-40B4-BE49-F238E27FC236}">
                  <a16:creationId xmlns:a16="http://schemas.microsoft.com/office/drawing/2014/main" id="{694AADB4-82DF-9940-B66F-2F399E74FF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7" name="Oval 83">
              <a:extLst>
                <a:ext uri="{FF2B5EF4-FFF2-40B4-BE49-F238E27FC236}">
                  <a16:creationId xmlns:a16="http://schemas.microsoft.com/office/drawing/2014/main" id="{4EF42B35-E2D7-3D47-AA1E-591C7D44E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8" name="Line 84">
              <a:extLst>
                <a:ext uri="{FF2B5EF4-FFF2-40B4-BE49-F238E27FC236}">
                  <a16:creationId xmlns:a16="http://schemas.microsoft.com/office/drawing/2014/main" id="{57708A38-96B9-DD4F-9EA0-DE3F5AD76F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9" name="Line 85">
              <a:extLst>
                <a:ext uri="{FF2B5EF4-FFF2-40B4-BE49-F238E27FC236}">
                  <a16:creationId xmlns:a16="http://schemas.microsoft.com/office/drawing/2014/main" id="{344ED4D6-A839-BA41-8731-F59A725E0E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10" name="Oval 87">
              <a:extLst>
                <a:ext uri="{FF2B5EF4-FFF2-40B4-BE49-F238E27FC236}">
                  <a16:creationId xmlns:a16="http://schemas.microsoft.com/office/drawing/2014/main" id="{762B377E-9FDB-5848-8B2F-436EF7EF9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1" name="Group 88">
              <a:extLst>
                <a:ext uri="{FF2B5EF4-FFF2-40B4-BE49-F238E27FC236}">
                  <a16:creationId xmlns:a16="http://schemas.microsoft.com/office/drawing/2014/main" id="{5E0EE89D-283F-144F-862E-3590F1EDE9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17" name="Line 89">
                <a:extLst>
                  <a:ext uri="{FF2B5EF4-FFF2-40B4-BE49-F238E27FC236}">
                    <a16:creationId xmlns:a16="http://schemas.microsoft.com/office/drawing/2014/main" id="{D6536416-7D8C-BE48-B6B4-6101FA0DD6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8" name="Line 90">
                <a:extLst>
                  <a:ext uri="{FF2B5EF4-FFF2-40B4-BE49-F238E27FC236}">
                    <a16:creationId xmlns:a16="http://schemas.microsoft.com/office/drawing/2014/main" id="{EF162669-95D5-AB4D-ADDA-58169FDDE2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9" name="Line 91">
                <a:extLst>
                  <a:ext uri="{FF2B5EF4-FFF2-40B4-BE49-F238E27FC236}">
                    <a16:creationId xmlns:a16="http://schemas.microsoft.com/office/drawing/2014/main" id="{AF6E8AC7-3F1D-4E41-AB63-67E34DA452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2" name="Group 92">
              <a:extLst>
                <a:ext uri="{FF2B5EF4-FFF2-40B4-BE49-F238E27FC236}">
                  <a16:creationId xmlns:a16="http://schemas.microsoft.com/office/drawing/2014/main" id="{9FBBCBC4-8A48-6E44-81FB-8376A88C822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14" name="Line 93">
                <a:extLst>
                  <a:ext uri="{FF2B5EF4-FFF2-40B4-BE49-F238E27FC236}">
                    <a16:creationId xmlns:a16="http://schemas.microsoft.com/office/drawing/2014/main" id="{E5B1159A-96B8-BC44-95AF-C88C1DB2B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5" name="Line 94">
                <a:extLst>
                  <a:ext uri="{FF2B5EF4-FFF2-40B4-BE49-F238E27FC236}">
                    <a16:creationId xmlns:a16="http://schemas.microsoft.com/office/drawing/2014/main" id="{C783DCD9-6377-4846-ACDB-15AA62D70D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16" name="Line 95">
                <a:extLst>
                  <a:ext uri="{FF2B5EF4-FFF2-40B4-BE49-F238E27FC236}">
                    <a16:creationId xmlns:a16="http://schemas.microsoft.com/office/drawing/2014/main" id="{2978B593-CBE9-6746-9129-F013F4CEC4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13" name="Oval 214">
              <a:extLst>
                <a:ext uri="{FF2B5EF4-FFF2-40B4-BE49-F238E27FC236}">
                  <a16:creationId xmlns:a16="http://schemas.microsoft.com/office/drawing/2014/main" id="{D592D73A-6307-2941-AFEB-4DA54B0A7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5" name="Line 223">
            <a:extLst>
              <a:ext uri="{FF2B5EF4-FFF2-40B4-BE49-F238E27FC236}">
                <a16:creationId xmlns:a16="http://schemas.microsoft.com/office/drawing/2014/main" id="{D35F20C9-DA40-7D4C-8118-578F62826C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19868" y="224631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6" name="Line 224">
            <a:extLst>
              <a:ext uri="{FF2B5EF4-FFF2-40B4-BE49-F238E27FC236}">
                <a16:creationId xmlns:a16="http://schemas.microsoft.com/office/drawing/2014/main" id="{82694CE8-FC9A-1D4B-908C-3B368A75171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324592" y="3808410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7" name="Line 225">
            <a:extLst>
              <a:ext uri="{FF2B5EF4-FFF2-40B4-BE49-F238E27FC236}">
                <a16:creationId xmlns:a16="http://schemas.microsoft.com/office/drawing/2014/main" id="{89CA1A89-C900-194D-B849-27298A2807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44814" y="2583115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8" name="Line 227">
            <a:extLst>
              <a:ext uri="{FF2B5EF4-FFF2-40B4-BE49-F238E27FC236}">
                <a16:creationId xmlns:a16="http://schemas.microsoft.com/office/drawing/2014/main" id="{2022D539-3451-5A47-91E1-E8D27FCFD0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4418" y="216058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9" name="Line 228">
            <a:extLst>
              <a:ext uri="{FF2B5EF4-FFF2-40B4-BE49-F238E27FC236}">
                <a16:creationId xmlns:a16="http://schemas.microsoft.com/office/drawing/2014/main" id="{108E98B1-07CF-494F-8014-CFF718DF55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90292" y="373379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30" name="Line 229">
            <a:extLst>
              <a:ext uri="{FF2B5EF4-FFF2-40B4-BE49-F238E27FC236}">
                <a16:creationId xmlns:a16="http://schemas.microsoft.com/office/drawing/2014/main" id="{4BE47E9A-E76C-5447-8B60-B3EB0D38E6E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879254" y="2160585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31" name="Group 232">
            <a:extLst>
              <a:ext uri="{FF2B5EF4-FFF2-40B4-BE49-F238E27FC236}">
                <a16:creationId xmlns:a16="http://schemas.microsoft.com/office/drawing/2014/main" id="{E5D46CDE-0058-244E-9C79-AA677E871735}"/>
              </a:ext>
            </a:extLst>
          </p:cNvPr>
          <p:cNvGrpSpPr>
            <a:grpSpLocks/>
          </p:cNvGrpSpPr>
          <p:nvPr/>
        </p:nvGrpSpPr>
        <p:grpSpPr bwMode="auto">
          <a:xfrm>
            <a:off x="6798043" y="2790823"/>
            <a:ext cx="1247775" cy="417512"/>
            <a:chOff x="3600" y="219"/>
            <a:chExt cx="360" cy="175"/>
          </a:xfrm>
        </p:grpSpPr>
        <p:sp>
          <p:nvSpPr>
            <p:cNvPr id="32" name="Oval 233">
              <a:extLst>
                <a:ext uri="{FF2B5EF4-FFF2-40B4-BE49-F238E27FC236}">
                  <a16:creationId xmlns:a16="http://schemas.microsoft.com/office/drawing/2014/main" id="{B501FBF2-45D5-5D4F-83CB-540A74269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3" name="Line 234">
              <a:extLst>
                <a:ext uri="{FF2B5EF4-FFF2-40B4-BE49-F238E27FC236}">
                  <a16:creationId xmlns:a16="http://schemas.microsoft.com/office/drawing/2014/main" id="{0762B8BD-A71A-E340-96C2-DBC6CB24FE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4" name="Line 235">
              <a:extLst>
                <a:ext uri="{FF2B5EF4-FFF2-40B4-BE49-F238E27FC236}">
                  <a16:creationId xmlns:a16="http://schemas.microsoft.com/office/drawing/2014/main" id="{42247531-9945-484E-940B-B22C971863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35" name="Rectangle 236">
              <a:extLst>
                <a:ext uri="{FF2B5EF4-FFF2-40B4-BE49-F238E27FC236}">
                  <a16:creationId xmlns:a16="http://schemas.microsoft.com/office/drawing/2014/main" id="{3A1C0CCB-114C-D540-BE37-B5B6FE7FD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36" name="Oval 237">
              <a:extLst>
                <a:ext uri="{FF2B5EF4-FFF2-40B4-BE49-F238E27FC236}">
                  <a16:creationId xmlns:a16="http://schemas.microsoft.com/office/drawing/2014/main" id="{C1E41185-03A9-F74D-AE87-8964657BE2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37" name="Group 238">
              <a:extLst>
                <a:ext uri="{FF2B5EF4-FFF2-40B4-BE49-F238E27FC236}">
                  <a16:creationId xmlns:a16="http://schemas.microsoft.com/office/drawing/2014/main" id="{E4BB5124-E1FB-DC4E-92A8-D728DFE1F9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42" name="Line 239">
                <a:extLst>
                  <a:ext uri="{FF2B5EF4-FFF2-40B4-BE49-F238E27FC236}">
                    <a16:creationId xmlns:a16="http://schemas.microsoft.com/office/drawing/2014/main" id="{3AEE776E-7F70-B64A-AECD-68DC003990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3" name="Line 240">
                <a:extLst>
                  <a:ext uri="{FF2B5EF4-FFF2-40B4-BE49-F238E27FC236}">
                    <a16:creationId xmlns:a16="http://schemas.microsoft.com/office/drawing/2014/main" id="{46D7A1D5-FC07-9D45-BD50-74211B06D2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4" name="Line 241">
                <a:extLst>
                  <a:ext uri="{FF2B5EF4-FFF2-40B4-BE49-F238E27FC236}">
                    <a16:creationId xmlns:a16="http://schemas.microsoft.com/office/drawing/2014/main" id="{6BFE2D67-ADA5-644C-9D00-9F27E4031A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38" name="Group 242">
              <a:extLst>
                <a:ext uri="{FF2B5EF4-FFF2-40B4-BE49-F238E27FC236}">
                  <a16:creationId xmlns:a16="http://schemas.microsoft.com/office/drawing/2014/main" id="{E42DBE71-7F56-164C-85B6-4F623545539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39" name="Line 243">
                <a:extLst>
                  <a:ext uri="{FF2B5EF4-FFF2-40B4-BE49-F238E27FC236}">
                    <a16:creationId xmlns:a16="http://schemas.microsoft.com/office/drawing/2014/main" id="{18384CDD-F50B-7F49-9537-36DD11FC9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0" name="Line 244">
                <a:extLst>
                  <a:ext uri="{FF2B5EF4-FFF2-40B4-BE49-F238E27FC236}">
                    <a16:creationId xmlns:a16="http://schemas.microsoft.com/office/drawing/2014/main" id="{3D123151-043C-A34B-BEC1-7C6EE8EA3D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41" name="Line 245">
                <a:extLst>
                  <a:ext uri="{FF2B5EF4-FFF2-40B4-BE49-F238E27FC236}">
                    <a16:creationId xmlns:a16="http://schemas.microsoft.com/office/drawing/2014/main" id="{D679BCE4-D552-454D-8485-816D8BC24C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47" name="Text Box 248">
            <a:extLst>
              <a:ext uri="{FF2B5EF4-FFF2-40B4-BE49-F238E27FC236}">
                <a16:creationId xmlns:a16="http://schemas.microsoft.com/office/drawing/2014/main" id="{B7F51B80-E06D-6E4B-8B5B-001189A5B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1655" y="197167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48" name="Text Box 249">
            <a:extLst>
              <a:ext uri="{FF2B5EF4-FFF2-40B4-BE49-F238E27FC236}">
                <a16:creationId xmlns:a16="http://schemas.microsoft.com/office/drawing/2014/main" id="{4AF78804-4D1D-FB4C-8586-A3FE77B679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067" y="367188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49" name="Text Box 250">
            <a:extLst>
              <a:ext uri="{FF2B5EF4-FFF2-40B4-BE49-F238E27FC236}">
                <a16:creationId xmlns:a16="http://schemas.microsoft.com/office/drawing/2014/main" id="{421585E3-6A35-E04A-A234-009A37972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66680" y="184149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50" name="Text Box 251">
            <a:extLst>
              <a:ext uri="{FF2B5EF4-FFF2-40B4-BE49-F238E27FC236}">
                <a16:creationId xmlns:a16="http://schemas.microsoft.com/office/drawing/2014/main" id="{E00724C2-65BD-BA40-A956-0C36DD0E4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680" y="340042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51" name="Text Box 252">
            <a:extLst>
              <a:ext uri="{FF2B5EF4-FFF2-40B4-BE49-F238E27FC236}">
                <a16:creationId xmlns:a16="http://schemas.microsoft.com/office/drawing/2014/main" id="{9CB9DF9A-C700-A644-AFAF-D67F28448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567" y="3616323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52" name="Line 253">
            <a:extLst>
              <a:ext uri="{FF2B5EF4-FFF2-40B4-BE49-F238E27FC236}">
                <a16:creationId xmlns:a16="http://schemas.microsoft.com/office/drawing/2014/main" id="{CECC881A-076E-584D-93BD-A3EE1C64F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9517" y="3189285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3" name="Freeform 256">
            <a:extLst>
              <a:ext uri="{FF2B5EF4-FFF2-40B4-BE49-F238E27FC236}">
                <a16:creationId xmlns:a16="http://schemas.microsoft.com/office/drawing/2014/main" id="{F1207785-5B1A-9642-832A-B4294CCF2FF2}"/>
              </a:ext>
            </a:extLst>
          </p:cNvPr>
          <p:cNvSpPr>
            <a:spLocks/>
          </p:cNvSpPr>
          <p:nvPr/>
        </p:nvSpPr>
        <p:spPr bwMode="auto">
          <a:xfrm>
            <a:off x="3845292" y="1993899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5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54" name="Freeform 257">
            <a:extLst>
              <a:ext uri="{FF2B5EF4-FFF2-40B4-BE49-F238E27FC236}">
                <a16:creationId xmlns:a16="http://schemas.microsoft.com/office/drawing/2014/main" id="{E94C9B2A-5E74-CA4B-ADB1-40228C3667DC}"/>
              </a:ext>
            </a:extLst>
          </p:cNvPr>
          <p:cNvSpPr>
            <a:spLocks/>
          </p:cNvSpPr>
          <p:nvPr/>
        </p:nvSpPr>
        <p:spPr bwMode="auto">
          <a:xfrm>
            <a:off x="3535730" y="3105149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chemeClr val="accent6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55" name="Group 542">
            <a:extLst>
              <a:ext uri="{FF2B5EF4-FFF2-40B4-BE49-F238E27FC236}">
                <a16:creationId xmlns:a16="http://schemas.microsoft.com/office/drawing/2014/main" id="{8D980B28-269A-2C4A-B610-3F18EF6E3C30}"/>
              </a:ext>
            </a:extLst>
          </p:cNvPr>
          <p:cNvGrpSpPr>
            <a:grpSpLocks/>
          </p:cNvGrpSpPr>
          <p:nvPr/>
        </p:nvGrpSpPr>
        <p:grpSpPr bwMode="auto">
          <a:xfrm>
            <a:off x="2618155" y="3392486"/>
            <a:ext cx="944563" cy="968375"/>
            <a:chOff x="-44" y="1473"/>
            <a:chExt cx="981" cy="1105"/>
          </a:xfrm>
        </p:grpSpPr>
        <p:pic>
          <p:nvPicPr>
            <p:cNvPr id="56" name="Picture 529" descr="desktop_computer_stylized_medium">
              <a:extLst>
                <a:ext uri="{FF2B5EF4-FFF2-40B4-BE49-F238E27FC236}">
                  <a16:creationId xmlns:a16="http://schemas.microsoft.com/office/drawing/2014/main" id="{10C0C50C-F46D-8448-8C69-5CFD33ADB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Freeform 530">
              <a:extLst>
                <a:ext uri="{FF2B5EF4-FFF2-40B4-BE49-F238E27FC236}">
                  <a16:creationId xmlns:a16="http://schemas.microsoft.com/office/drawing/2014/main" id="{2A2D5504-DFBF-6E4F-807E-1466476414D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58" name="Group 542">
            <a:extLst>
              <a:ext uri="{FF2B5EF4-FFF2-40B4-BE49-F238E27FC236}">
                <a16:creationId xmlns:a16="http://schemas.microsoft.com/office/drawing/2014/main" id="{1D49BB80-69B3-184E-A53D-6BB6E5F69DE4}"/>
              </a:ext>
            </a:extLst>
          </p:cNvPr>
          <p:cNvGrpSpPr>
            <a:grpSpLocks/>
          </p:cNvGrpSpPr>
          <p:nvPr/>
        </p:nvGrpSpPr>
        <p:grpSpPr bwMode="auto">
          <a:xfrm>
            <a:off x="2956292" y="1804985"/>
            <a:ext cx="944562" cy="966788"/>
            <a:chOff x="-44" y="1473"/>
            <a:chExt cx="981" cy="1105"/>
          </a:xfrm>
        </p:grpSpPr>
        <p:pic>
          <p:nvPicPr>
            <p:cNvPr id="59" name="Picture 529" descr="desktop_computer_stylized_medium">
              <a:extLst>
                <a:ext uri="{FF2B5EF4-FFF2-40B4-BE49-F238E27FC236}">
                  <a16:creationId xmlns:a16="http://schemas.microsoft.com/office/drawing/2014/main" id="{52A33413-5104-CF44-B8BE-371CA1E93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" name="Freeform 530">
              <a:extLst>
                <a:ext uri="{FF2B5EF4-FFF2-40B4-BE49-F238E27FC236}">
                  <a16:creationId xmlns:a16="http://schemas.microsoft.com/office/drawing/2014/main" id="{56A464F8-CE19-144E-AD4F-BB5649626C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1" name="Group 542">
            <a:extLst>
              <a:ext uri="{FF2B5EF4-FFF2-40B4-BE49-F238E27FC236}">
                <a16:creationId xmlns:a16="http://schemas.microsoft.com/office/drawing/2014/main" id="{63197EAD-591A-974A-A7CB-74700510967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36418" y="1662110"/>
            <a:ext cx="942975" cy="966788"/>
            <a:chOff x="-44" y="1473"/>
            <a:chExt cx="981" cy="1105"/>
          </a:xfrm>
        </p:grpSpPr>
        <p:pic>
          <p:nvPicPr>
            <p:cNvPr id="62" name="Picture 529" descr="desktop_computer_stylized_medium">
              <a:extLst>
                <a:ext uri="{FF2B5EF4-FFF2-40B4-BE49-F238E27FC236}">
                  <a16:creationId xmlns:a16="http://schemas.microsoft.com/office/drawing/2014/main" id="{83B672EF-F124-2244-95EC-AA37AD44B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Freeform 530">
              <a:extLst>
                <a:ext uri="{FF2B5EF4-FFF2-40B4-BE49-F238E27FC236}">
                  <a16:creationId xmlns:a16="http://schemas.microsoft.com/office/drawing/2014/main" id="{828E1CB2-BD2D-B044-8548-773942C357E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64" name="Group 542">
            <a:extLst>
              <a:ext uri="{FF2B5EF4-FFF2-40B4-BE49-F238E27FC236}">
                <a16:creationId xmlns:a16="http://schemas.microsoft.com/office/drawing/2014/main" id="{159F59E3-84D1-224B-9B12-8083A49183F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588742" y="3311524"/>
            <a:ext cx="944562" cy="968375"/>
            <a:chOff x="-44" y="1473"/>
            <a:chExt cx="981" cy="1105"/>
          </a:xfrm>
        </p:grpSpPr>
        <p:pic>
          <p:nvPicPr>
            <p:cNvPr id="65" name="Picture 529" descr="desktop_computer_stylized_medium">
              <a:extLst>
                <a:ext uri="{FF2B5EF4-FFF2-40B4-BE49-F238E27FC236}">
                  <a16:creationId xmlns:a16="http://schemas.microsoft.com/office/drawing/2014/main" id="{DDD9A8FE-85E9-F94B-BDBB-15E99AA555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" name="Freeform 530">
              <a:extLst>
                <a:ext uri="{FF2B5EF4-FFF2-40B4-BE49-F238E27FC236}">
                  <a16:creationId xmlns:a16="http://schemas.microsoft.com/office/drawing/2014/main" id="{4896F65A-8F68-984C-B22A-B7852850098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F45D7EDA-3451-0945-AF42-651AD8E26C5A}"/>
              </a:ext>
            </a:extLst>
          </p:cNvPr>
          <p:cNvSpPr txBox="1"/>
          <p:nvPr/>
        </p:nvSpPr>
        <p:spPr>
          <a:xfrm>
            <a:off x="1261808" y="3722170"/>
            <a:ext cx="94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HTTP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BFCA3CC6-59B3-404B-B391-CD88E52C4CAB}"/>
              </a:ext>
            </a:extLst>
          </p:cNvPr>
          <p:cNvSpPr txBox="1"/>
          <p:nvPr/>
        </p:nvSpPr>
        <p:spPr>
          <a:xfrm>
            <a:off x="1455986" y="1771588"/>
            <a:ext cx="1318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Conf call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ADF40A0-8860-AC4F-86AD-C274A5466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227" y="2094096"/>
            <a:ext cx="646331" cy="646331"/>
          </a:xfrm>
          <a:prstGeom prst="rect">
            <a:avLst/>
          </a:prstGeom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62E827E3-0371-FC44-BC33-EA2E572151DD}"/>
              </a:ext>
            </a:extLst>
          </p:cNvPr>
          <p:cNvGrpSpPr/>
          <p:nvPr/>
        </p:nvGrpSpPr>
        <p:grpSpPr>
          <a:xfrm>
            <a:off x="5417023" y="1964660"/>
            <a:ext cx="1694190" cy="379750"/>
            <a:chOff x="7779380" y="719528"/>
            <a:chExt cx="1694190" cy="37975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13D547E-1768-5941-8D01-79C301C3F762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D19E48C-13D7-A347-BC41-0FD8DA1A0DC3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221A67D-30AF-9242-AC4F-9DD558FF5E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ACBE2D9F-E9D4-3C4E-BAF2-B2348E811EB0}"/>
              </a:ext>
            </a:extLst>
          </p:cNvPr>
          <p:cNvSpPr/>
          <p:nvPr/>
        </p:nvSpPr>
        <p:spPr>
          <a:xfrm>
            <a:off x="6838812" y="1993648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CF9C5DF-6C2F-3F42-B6A9-32D5DE616E98}"/>
              </a:ext>
            </a:extLst>
          </p:cNvPr>
          <p:cNvSpPr/>
          <p:nvPr/>
        </p:nvSpPr>
        <p:spPr>
          <a:xfrm>
            <a:off x="6559947" y="1995930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58B6F029-6D33-694D-A08A-B249A7A0F625}"/>
              </a:ext>
            </a:extLst>
          </p:cNvPr>
          <p:cNvSpPr/>
          <p:nvPr/>
        </p:nvSpPr>
        <p:spPr>
          <a:xfrm>
            <a:off x="6281082" y="1997481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6479DA18-64E9-0E4E-99E4-3F140FC1F746}"/>
              </a:ext>
            </a:extLst>
          </p:cNvPr>
          <p:cNvSpPr/>
          <p:nvPr/>
        </p:nvSpPr>
        <p:spPr>
          <a:xfrm>
            <a:off x="6002217" y="1999763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643E81CE-13A0-D646-9637-F79CBB546599}"/>
              </a:ext>
            </a:extLst>
          </p:cNvPr>
          <p:cNvSpPr/>
          <p:nvPr/>
        </p:nvSpPr>
        <p:spPr>
          <a:xfrm>
            <a:off x="5729816" y="1993950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612E9380-BD28-C545-8637-1DBEEEA164E4}"/>
              </a:ext>
            </a:extLst>
          </p:cNvPr>
          <p:cNvSpPr/>
          <p:nvPr/>
        </p:nvSpPr>
        <p:spPr>
          <a:xfrm>
            <a:off x="5450951" y="1996232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81F09DE3-CDFD-B04C-A4DE-9FCEAEFE65F5}"/>
              </a:ext>
            </a:extLst>
          </p:cNvPr>
          <p:cNvSpPr/>
          <p:nvPr/>
        </p:nvSpPr>
        <p:spPr>
          <a:xfrm>
            <a:off x="4910577" y="1849642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3A697110-6307-554E-BAA9-02DF5DEF1190}"/>
              </a:ext>
            </a:extLst>
          </p:cNvPr>
          <p:cNvSpPr/>
          <p:nvPr/>
        </p:nvSpPr>
        <p:spPr>
          <a:xfrm>
            <a:off x="4808376" y="1971700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DE08C347-4660-994A-BF15-59F8B3D8E1A2}"/>
              </a:ext>
            </a:extLst>
          </p:cNvPr>
          <p:cNvSpPr/>
          <p:nvPr/>
        </p:nvSpPr>
        <p:spPr>
          <a:xfrm>
            <a:off x="4696333" y="2079048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B2DFC35-08B3-9A4B-AFE4-AFFAEA597398}"/>
              </a:ext>
            </a:extLst>
          </p:cNvPr>
          <p:cNvSpPr txBox="1"/>
          <p:nvPr/>
        </p:nvSpPr>
        <p:spPr>
          <a:xfrm>
            <a:off x="5992580" y="1335380"/>
            <a:ext cx="126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High delay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3262B75-BC5F-8C47-956E-D3F9C8FBC2C9}"/>
              </a:ext>
            </a:extLst>
          </p:cNvPr>
          <p:cNvCxnSpPr>
            <a:cxnSpLocks/>
          </p:cNvCxnSpPr>
          <p:nvPr/>
        </p:nvCxnSpPr>
        <p:spPr>
          <a:xfrm flipV="1">
            <a:off x="6002217" y="1784643"/>
            <a:ext cx="1070863" cy="95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6F0C77D-FBDC-8D4D-81FA-538FD1E10765}"/>
              </a:ext>
            </a:extLst>
          </p:cNvPr>
          <p:cNvSpPr txBox="1"/>
          <p:nvPr/>
        </p:nvSpPr>
        <p:spPr>
          <a:xfrm>
            <a:off x="4246558" y="1333062"/>
            <a:ext cx="15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 drops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FBB1C58-E4A1-4F4B-BDA9-62A4F281665A}"/>
              </a:ext>
            </a:extLst>
          </p:cNvPr>
          <p:cNvSpPr txBox="1"/>
          <p:nvPr/>
        </p:nvSpPr>
        <p:spPr>
          <a:xfrm>
            <a:off x="5517720" y="2337556"/>
            <a:ext cx="155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FIFO queue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B8FB4274-723D-F943-B1B9-9DB84ACC90FA}"/>
              </a:ext>
            </a:extLst>
          </p:cNvPr>
          <p:cNvSpPr/>
          <p:nvPr/>
        </p:nvSpPr>
        <p:spPr>
          <a:xfrm>
            <a:off x="1226802" y="2244922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ounded Rectangle 90">
            <a:extLst>
              <a:ext uri="{FF2B5EF4-FFF2-40B4-BE49-F238E27FC236}">
                <a16:creationId xmlns:a16="http://schemas.microsoft.com/office/drawing/2014/main" id="{A31CA642-EF9E-4742-BCF0-EBBB6D7E87E4}"/>
              </a:ext>
            </a:extLst>
          </p:cNvPr>
          <p:cNvSpPr/>
          <p:nvPr/>
        </p:nvSpPr>
        <p:spPr>
          <a:xfrm>
            <a:off x="959765" y="3750003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0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/>
      <p:bldP spid="68" grpId="0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3" grpId="1" animBg="1"/>
      <p:bldP spid="84" grpId="0" animBg="1"/>
      <p:bldP spid="84" grpId="1" animBg="1"/>
      <p:bldP spid="85" grpId="0" animBg="1"/>
      <p:bldP spid="85" grpId="1" animBg="1"/>
      <p:bldP spid="86" grpId="0"/>
      <p:bldP spid="88" grpId="0"/>
      <p:bldP spid="89" grpId="0"/>
      <p:bldP spid="90" grpId="0" animBg="1"/>
      <p:bldP spid="9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BB4CD-79FA-C64C-903D-83DE13CAE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transmission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E2EDF-9E1D-7F42-96FC-73BE31FE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80188" cy="4561107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Long-term/average rate: </a:t>
            </a:r>
            <a:r>
              <a:rPr lang="en-US" dirty="0"/>
              <a:t>data rate transmitted per unit time, over a long period</a:t>
            </a:r>
          </a:p>
          <a:p>
            <a:pPr lvl="1"/>
            <a:r>
              <a:rPr lang="en-US" dirty="0"/>
              <a:t>Crucial question: </a:t>
            </a:r>
            <a:r>
              <a:rPr lang="en-US" dirty="0">
                <a:solidFill>
                  <a:srgbClr val="C00000"/>
                </a:solidFill>
              </a:rPr>
              <a:t>what is the time interval</a:t>
            </a:r>
            <a:r>
              <a:rPr lang="en-US" dirty="0"/>
              <a:t> over which rate is measured?</a:t>
            </a:r>
          </a:p>
          <a:p>
            <a:r>
              <a:rPr lang="en-US" dirty="0"/>
              <a:t>Average and instantaneous behaviors can be very different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4693776-5AAD-2C43-856D-D9C1704CFE80}"/>
              </a:ext>
            </a:extLst>
          </p:cNvPr>
          <p:cNvGrpSpPr/>
          <p:nvPr/>
        </p:nvGrpSpPr>
        <p:grpSpPr>
          <a:xfrm>
            <a:off x="1297161" y="4144221"/>
            <a:ext cx="4013982" cy="2459048"/>
            <a:chOff x="473612" y="3995225"/>
            <a:chExt cx="4013982" cy="245904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915668-BBC5-714A-A608-011775446F12}"/>
                </a:ext>
              </a:extLst>
            </p:cNvPr>
            <p:cNvCxnSpPr/>
            <p:nvPr/>
          </p:nvCxnSpPr>
          <p:spPr>
            <a:xfrm flipV="1">
              <a:off x="1674056" y="3995225"/>
              <a:ext cx="0" cy="1828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5E3F892-F584-4240-925F-DFD9FB61F985}"/>
                </a:ext>
              </a:extLst>
            </p:cNvPr>
            <p:cNvCxnSpPr/>
            <p:nvPr/>
          </p:nvCxnSpPr>
          <p:spPr>
            <a:xfrm>
              <a:off x="1674055" y="5838092"/>
              <a:ext cx="28135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19AE05BC-4DD1-294F-A9EC-7668BC780A8B}"/>
                </a:ext>
              </a:extLst>
            </p:cNvPr>
            <p:cNvSpPr/>
            <p:nvPr/>
          </p:nvSpPr>
          <p:spPr>
            <a:xfrm>
              <a:off x="1716258" y="5134702"/>
              <a:ext cx="2771336" cy="239265"/>
            </a:xfrm>
            <a:custGeom>
              <a:avLst/>
              <a:gdLst>
                <a:gd name="connsiteX0" fmla="*/ 0 w 2771336"/>
                <a:gd name="connsiteY0" fmla="*/ 140677 h 239265"/>
                <a:gd name="connsiteX1" fmla="*/ 365760 w 2771336"/>
                <a:gd name="connsiteY1" fmla="*/ 0 h 239265"/>
                <a:gd name="connsiteX2" fmla="*/ 703385 w 2771336"/>
                <a:gd name="connsiteY2" fmla="*/ 140677 h 239265"/>
                <a:gd name="connsiteX3" fmla="*/ 1252025 w 2771336"/>
                <a:gd name="connsiteY3" fmla="*/ 98474 h 239265"/>
                <a:gd name="connsiteX4" fmla="*/ 1631853 w 2771336"/>
                <a:gd name="connsiteY4" fmla="*/ 56271 h 239265"/>
                <a:gd name="connsiteX5" fmla="*/ 1941342 w 2771336"/>
                <a:gd name="connsiteY5" fmla="*/ 239151 h 239265"/>
                <a:gd name="connsiteX6" fmla="*/ 2419644 w 2771336"/>
                <a:gd name="connsiteY6" fmla="*/ 84406 h 239265"/>
                <a:gd name="connsiteX7" fmla="*/ 2771336 w 2771336"/>
                <a:gd name="connsiteY7" fmla="*/ 126609 h 23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771336" h="239265">
                  <a:moveTo>
                    <a:pt x="0" y="140677"/>
                  </a:moveTo>
                  <a:cubicBezTo>
                    <a:pt x="124264" y="70338"/>
                    <a:pt x="248529" y="0"/>
                    <a:pt x="365760" y="0"/>
                  </a:cubicBezTo>
                  <a:cubicBezTo>
                    <a:pt x="482991" y="0"/>
                    <a:pt x="555674" y="124265"/>
                    <a:pt x="703385" y="140677"/>
                  </a:cubicBezTo>
                  <a:cubicBezTo>
                    <a:pt x="851096" y="157089"/>
                    <a:pt x="1097280" y="112542"/>
                    <a:pt x="1252025" y="98474"/>
                  </a:cubicBezTo>
                  <a:cubicBezTo>
                    <a:pt x="1406770" y="84406"/>
                    <a:pt x="1516967" y="32825"/>
                    <a:pt x="1631853" y="56271"/>
                  </a:cubicBezTo>
                  <a:cubicBezTo>
                    <a:pt x="1746739" y="79717"/>
                    <a:pt x="1810044" y="234462"/>
                    <a:pt x="1941342" y="239151"/>
                  </a:cubicBezTo>
                  <a:cubicBezTo>
                    <a:pt x="2072640" y="243840"/>
                    <a:pt x="2281312" y="103163"/>
                    <a:pt x="2419644" y="84406"/>
                  </a:cubicBezTo>
                  <a:cubicBezTo>
                    <a:pt x="2557976" y="65649"/>
                    <a:pt x="2664656" y="96129"/>
                    <a:pt x="2771336" y="126609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4DDF7F-190D-7D41-95C6-FD6BC00948CC}"/>
                </a:ext>
              </a:extLst>
            </p:cNvPr>
            <p:cNvSpPr txBox="1"/>
            <p:nvPr/>
          </p:nvSpPr>
          <p:spPr>
            <a:xfrm>
              <a:off x="2461846" y="5992608"/>
              <a:ext cx="167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1227B60-BFBB-6140-86D2-2CBE873E3F48}"/>
                </a:ext>
              </a:extLst>
            </p:cNvPr>
            <p:cNvSpPr txBox="1"/>
            <p:nvPr/>
          </p:nvSpPr>
          <p:spPr>
            <a:xfrm>
              <a:off x="473612" y="4688395"/>
              <a:ext cx="167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Rate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462C35-58DB-314A-9879-967EC33A6F0B}"/>
              </a:ext>
            </a:extLst>
          </p:cNvPr>
          <p:cNvGrpSpPr/>
          <p:nvPr/>
        </p:nvGrpSpPr>
        <p:grpSpPr>
          <a:xfrm>
            <a:off x="5721155" y="4144221"/>
            <a:ext cx="3800618" cy="2459047"/>
            <a:chOff x="5793548" y="3995225"/>
            <a:chExt cx="3800618" cy="2459047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F975FDA-E714-434D-B98F-A6A27D68FB5E}"/>
                </a:ext>
              </a:extLst>
            </p:cNvPr>
            <p:cNvCxnSpPr/>
            <p:nvPr/>
          </p:nvCxnSpPr>
          <p:spPr>
            <a:xfrm flipV="1">
              <a:off x="6717324" y="3995225"/>
              <a:ext cx="0" cy="1828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E99A7A7-0F3D-1A46-B388-2B06A48465E9}"/>
                </a:ext>
              </a:extLst>
            </p:cNvPr>
            <p:cNvCxnSpPr/>
            <p:nvPr/>
          </p:nvCxnSpPr>
          <p:spPr>
            <a:xfrm>
              <a:off x="6717323" y="5838092"/>
              <a:ext cx="28135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573840AD-62C3-8944-8D39-B72F1CDC5D9D}"/>
                </a:ext>
              </a:extLst>
            </p:cNvPr>
            <p:cNvSpPr/>
            <p:nvPr/>
          </p:nvSpPr>
          <p:spPr>
            <a:xfrm>
              <a:off x="6780628" y="4283681"/>
              <a:ext cx="2813538" cy="1481789"/>
            </a:xfrm>
            <a:custGeom>
              <a:avLst/>
              <a:gdLst>
                <a:gd name="connsiteX0" fmla="*/ 0 w 2813538"/>
                <a:gd name="connsiteY0" fmla="*/ 1230854 h 1481789"/>
                <a:gd name="connsiteX1" fmla="*/ 407963 w 2813538"/>
                <a:gd name="connsiteY1" fmla="*/ 1104245 h 1481789"/>
                <a:gd name="connsiteX2" fmla="*/ 914400 w 2813538"/>
                <a:gd name="connsiteY2" fmla="*/ 1216787 h 1481789"/>
                <a:gd name="connsiteX3" fmla="*/ 1645920 w 2813538"/>
                <a:gd name="connsiteY3" fmla="*/ 21033 h 1481789"/>
                <a:gd name="connsiteX4" fmla="*/ 1997612 w 2813538"/>
                <a:gd name="connsiteY4" fmla="*/ 527470 h 1481789"/>
                <a:gd name="connsiteX5" fmla="*/ 2405575 w 2813538"/>
                <a:gd name="connsiteY5" fmla="*/ 1455937 h 1481789"/>
                <a:gd name="connsiteX6" fmla="*/ 2813538 w 2813538"/>
                <a:gd name="connsiteY6" fmla="*/ 1132381 h 148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3538" h="1481789">
                  <a:moveTo>
                    <a:pt x="0" y="1230854"/>
                  </a:moveTo>
                  <a:cubicBezTo>
                    <a:pt x="127781" y="1168721"/>
                    <a:pt x="255563" y="1106589"/>
                    <a:pt x="407963" y="1104245"/>
                  </a:cubicBezTo>
                  <a:cubicBezTo>
                    <a:pt x="560363" y="1101900"/>
                    <a:pt x="708074" y="1397322"/>
                    <a:pt x="914400" y="1216787"/>
                  </a:cubicBezTo>
                  <a:cubicBezTo>
                    <a:pt x="1120726" y="1036252"/>
                    <a:pt x="1465385" y="135919"/>
                    <a:pt x="1645920" y="21033"/>
                  </a:cubicBezTo>
                  <a:cubicBezTo>
                    <a:pt x="1826455" y="-93853"/>
                    <a:pt x="1871003" y="288319"/>
                    <a:pt x="1997612" y="527470"/>
                  </a:cubicBezTo>
                  <a:cubicBezTo>
                    <a:pt x="2124221" y="766621"/>
                    <a:pt x="2269587" y="1355119"/>
                    <a:pt x="2405575" y="1455937"/>
                  </a:cubicBezTo>
                  <a:cubicBezTo>
                    <a:pt x="2541563" y="1556756"/>
                    <a:pt x="2677550" y="1344568"/>
                    <a:pt x="2813538" y="1132381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ysDot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D6D184-6046-764B-AC4C-5101DBAF4B4F}"/>
                </a:ext>
              </a:extLst>
            </p:cNvPr>
            <p:cNvSpPr txBox="1"/>
            <p:nvPr/>
          </p:nvSpPr>
          <p:spPr>
            <a:xfrm>
              <a:off x="7622344" y="5992607"/>
              <a:ext cx="167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1CAB70-2ADB-4049-95F4-2CD76ACA7313}"/>
                </a:ext>
              </a:extLst>
            </p:cNvPr>
            <p:cNvSpPr txBox="1"/>
            <p:nvPr/>
          </p:nvSpPr>
          <p:spPr>
            <a:xfrm>
              <a:off x="5793548" y="4688395"/>
              <a:ext cx="900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Rate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FFB08A2-F2A6-014D-83A6-6F2C70A6215D}"/>
              </a:ext>
            </a:extLst>
          </p:cNvPr>
          <p:cNvSpPr txBox="1"/>
          <p:nvPr/>
        </p:nvSpPr>
        <p:spPr>
          <a:xfrm>
            <a:off x="4551487" y="3682556"/>
            <a:ext cx="2813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Same average rate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EE41CF2-7DB5-B94B-B56B-A03636564E7C}"/>
              </a:ext>
            </a:extLst>
          </p:cNvPr>
          <p:cNvCxnSpPr>
            <a:cxnSpLocks/>
          </p:cNvCxnSpPr>
          <p:nvPr/>
        </p:nvCxnSpPr>
        <p:spPr>
          <a:xfrm flipH="1">
            <a:off x="4122422" y="4167620"/>
            <a:ext cx="565920" cy="669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022A74-4702-1440-A83F-6B9F65D659DF}"/>
              </a:ext>
            </a:extLst>
          </p:cNvPr>
          <p:cNvCxnSpPr>
            <a:cxnSpLocks/>
          </p:cNvCxnSpPr>
          <p:nvPr/>
        </p:nvCxnSpPr>
        <p:spPr>
          <a:xfrm>
            <a:off x="7086886" y="4211191"/>
            <a:ext cx="463065" cy="56781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9A8F55E-97E0-F445-97C5-D3E589B4738F}"/>
              </a:ext>
            </a:extLst>
          </p:cNvPr>
          <p:cNvGrpSpPr/>
          <p:nvPr/>
        </p:nvGrpSpPr>
        <p:grpSpPr>
          <a:xfrm>
            <a:off x="2568820" y="4700059"/>
            <a:ext cx="2776614" cy="485566"/>
            <a:chOff x="2539807" y="6372434"/>
            <a:chExt cx="2776614" cy="48556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F32E470-E990-7941-B547-1811E22E6ECA}"/>
                </a:ext>
              </a:extLst>
            </p:cNvPr>
            <p:cNvCxnSpPr/>
            <p:nvPr/>
          </p:nvCxnSpPr>
          <p:spPr>
            <a:xfrm>
              <a:off x="2539807" y="6603268"/>
              <a:ext cx="277133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EA48FE3-F06C-9B4C-BB9B-9949E0727E9D}"/>
                </a:ext>
              </a:extLst>
            </p:cNvPr>
            <p:cNvCxnSpPr/>
            <p:nvPr/>
          </p:nvCxnSpPr>
          <p:spPr>
            <a:xfrm>
              <a:off x="2539807" y="6372435"/>
              <a:ext cx="0" cy="4855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04A8896-BB4B-B042-9006-336606DFCC81}"/>
                </a:ext>
              </a:extLst>
            </p:cNvPr>
            <p:cNvCxnSpPr/>
            <p:nvPr/>
          </p:nvCxnSpPr>
          <p:spPr>
            <a:xfrm>
              <a:off x="5316421" y="6372434"/>
              <a:ext cx="0" cy="4855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6FCB5A0-B1ED-A24D-A92B-3C8061043B5A}"/>
              </a:ext>
            </a:extLst>
          </p:cNvPr>
          <p:cNvGrpSpPr/>
          <p:nvPr/>
        </p:nvGrpSpPr>
        <p:grpSpPr>
          <a:xfrm>
            <a:off x="6729926" y="4638743"/>
            <a:ext cx="2776614" cy="485566"/>
            <a:chOff x="2539807" y="6372434"/>
            <a:chExt cx="2776614" cy="485566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94517A-A689-3641-A2AB-7430DA14414A}"/>
                </a:ext>
              </a:extLst>
            </p:cNvPr>
            <p:cNvCxnSpPr/>
            <p:nvPr/>
          </p:nvCxnSpPr>
          <p:spPr>
            <a:xfrm>
              <a:off x="2539807" y="6603268"/>
              <a:ext cx="2771336" cy="0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163F396-6A6C-5740-96A6-8152866E08BB}"/>
                </a:ext>
              </a:extLst>
            </p:cNvPr>
            <p:cNvCxnSpPr/>
            <p:nvPr/>
          </p:nvCxnSpPr>
          <p:spPr>
            <a:xfrm>
              <a:off x="2539807" y="6372435"/>
              <a:ext cx="0" cy="4855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C60F25C-F3FE-1848-BCE4-47E40E106832}"/>
                </a:ext>
              </a:extLst>
            </p:cNvPr>
            <p:cNvCxnSpPr/>
            <p:nvPr/>
          </p:nvCxnSpPr>
          <p:spPr>
            <a:xfrm>
              <a:off x="5316421" y="6372434"/>
              <a:ext cx="0" cy="485565"/>
            </a:xfrm>
            <a:prstGeom prst="line">
              <a:avLst/>
            </a:prstGeom>
            <a:ln w="381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4004EDA-BFEA-794F-8A5E-C33589E336C6}"/>
              </a:ext>
            </a:extLst>
          </p:cNvPr>
          <p:cNvSpPr txBox="1"/>
          <p:nvPr/>
        </p:nvSpPr>
        <p:spPr>
          <a:xfrm>
            <a:off x="2819698" y="4930893"/>
            <a:ext cx="246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Measurement duration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E9A22C-8D76-8E43-B71A-2CE7F2E51F63}"/>
              </a:ext>
            </a:extLst>
          </p:cNvPr>
          <p:cNvSpPr txBox="1"/>
          <p:nvPr/>
        </p:nvSpPr>
        <p:spPr>
          <a:xfrm>
            <a:off x="7025048" y="4877870"/>
            <a:ext cx="2462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Measurement duration</a:t>
            </a:r>
          </a:p>
        </p:txBody>
      </p:sp>
    </p:spTree>
    <p:extLst>
      <p:ext uri="{BB962C8B-B14F-4D97-AF65-F5344CB8AC3E}">
        <p14:creationId xmlns:p14="http://schemas.microsoft.com/office/powerpoint/2010/main" val="27214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18120" y="534242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network layer moves packets from one place to another.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The network will put in its best effort but makes no guarantees.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C9B2-AF6C-0B42-8FFE-284273EBB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transmission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CFDD8-90B9-D141-85E2-D8CBBB66F8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Peak rate:</a:t>
            </a:r>
            <a:r>
              <a:rPr lang="en-US" dirty="0"/>
              <a:t> largest instantaneous rate that is transmitted</a:t>
            </a:r>
          </a:p>
          <a:p>
            <a:pPr lvl="1"/>
            <a:r>
              <a:rPr lang="en-US" dirty="0"/>
              <a:t>Measurement duration is typically very small</a:t>
            </a:r>
          </a:p>
          <a:p>
            <a:r>
              <a:rPr lang="en-US" dirty="0">
                <a:solidFill>
                  <a:srgbClr val="C00000"/>
                </a:solidFill>
              </a:rPr>
              <a:t>Burst size:</a:t>
            </a:r>
            <a:r>
              <a:rPr lang="en-US" dirty="0"/>
              <a:t> maximum amount of data sent consecutively without any intervening idle periods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F75E9D-93E9-4C46-BCA6-23F04126299C}"/>
              </a:ext>
            </a:extLst>
          </p:cNvPr>
          <p:cNvGrpSpPr/>
          <p:nvPr/>
        </p:nvGrpSpPr>
        <p:grpSpPr>
          <a:xfrm>
            <a:off x="2023395" y="4192172"/>
            <a:ext cx="4489947" cy="2764896"/>
            <a:chOff x="5793548" y="3995225"/>
            <a:chExt cx="3800618" cy="2459047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09F2D03-99BB-024E-BECF-8F854A155746}"/>
                </a:ext>
              </a:extLst>
            </p:cNvPr>
            <p:cNvCxnSpPr/>
            <p:nvPr/>
          </p:nvCxnSpPr>
          <p:spPr>
            <a:xfrm flipV="1">
              <a:off x="6717324" y="3995225"/>
              <a:ext cx="0" cy="182880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4170E26-20E0-AE40-B92E-8B27C7BEC49D}"/>
                </a:ext>
              </a:extLst>
            </p:cNvPr>
            <p:cNvCxnSpPr/>
            <p:nvPr/>
          </p:nvCxnSpPr>
          <p:spPr>
            <a:xfrm>
              <a:off x="6717323" y="5838092"/>
              <a:ext cx="2813539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AD90102-9418-2B41-84ED-8E528A7EAF3F}"/>
                </a:ext>
              </a:extLst>
            </p:cNvPr>
            <p:cNvSpPr/>
            <p:nvPr/>
          </p:nvSpPr>
          <p:spPr>
            <a:xfrm>
              <a:off x="6780628" y="4283681"/>
              <a:ext cx="2813538" cy="1481789"/>
            </a:xfrm>
            <a:custGeom>
              <a:avLst/>
              <a:gdLst>
                <a:gd name="connsiteX0" fmla="*/ 0 w 2813538"/>
                <a:gd name="connsiteY0" fmla="*/ 1230854 h 1481789"/>
                <a:gd name="connsiteX1" fmla="*/ 407963 w 2813538"/>
                <a:gd name="connsiteY1" fmla="*/ 1104245 h 1481789"/>
                <a:gd name="connsiteX2" fmla="*/ 914400 w 2813538"/>
                <a:gd name="connsiteY2" fmla="*/ 1216787 h 1481789"/>
                <a:gd name="connsiteX3" fmla="*/ 1645920 w 2813538"/>
                <a:gd name="connsiteY3" fmla="*/ 21033 h 1481789"/>
                <a:gd name="connsiteX4" fmla="*/ 1997612 w 2813538"/>
                <a:gd name="connsiteY4" fmla="*/ 527470 h 1481789"/>
                <a:gd name="connsiteX5" fmla="*/ 2405575 w 2813538"/>
                <a:gd name="connsiteY5" fmla="*/ 1455937 h 1481789"/>
                <a:gd name="connsiteX6" fmla="*/ 2813538 w 2813538"/>
                <a:gd name="connsiteY6" fmla="*/ 1132381 h 1481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13538" h="1481789">
                  <a:moveTo>
                    <a:pt x="0" y="1230854"/>
                  </a:moveTo>
                  <a:cubicBezTo>
                    <a:pt x="127781" y="1168721"/>
                    <a:pt x="255563" y="1106589"/>
                    <a:pt x="407963" y="1104245"/>
                  </a:cubicBezTo>
                  <a:cubicBezTo>
                    <a:pt x="560363" y="1101900"/>
                    <a:pt x="708074" y="1397322"/>
                    <a:pt x="914400" y="1216787"/>
                  </a:cubicBezTo>
                  <a:cubicBezTo>
                    <a:pt x="1120726" y="1036252"/>
                    <a:pt x="1465385" y="135919"/>
                    <a:pt x="1645920" y="21033"/>
                  </a:cubicBezTo>
                  <a:cubicBezTo>
                    <a:pt x="1826455" y="-93853"/>
                    <a:pt x="1871003" y="288319"/>
                    <a:pt x="1997612" y="527470"/>
                  </a:cubicBezTo>
                  <a:cubicBezTo>
                    <a:pt x="2124221" y="766621"/>
                    <a:pt x="2269587" y="1355119"/>
                    <a:pt x="2405575" y="1455937"/>
                  </a:cubicBezTo>
                  <a:cubicBezTo>
                    <a:pt x="2541563" y="1556756"/>
                    <a:pt x="2677550" y="1344568"/>
                    <a:pt x="2813538" y="1132381"/>
                  </a:cubicBezTo>
                </a:path>
              </a:pathLst>
            </a:custGeom>
            <a:noFill/>
            <a:ln w="50800"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498EFB-64F0-7844-B301-22A6B0FF5892}"/>
                </a:ext>
              </a:extLst>
            </p:cNvPr>
            <p:cNvSpPr txBox="1"/>
            <p:nvPr/>
          </p:nvSpPr>
          <p:spPr>
            <a:xfrm>
              <a:off x="7622344" y="5992607"/>
              <a:ext cx="16740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Time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DD4B4C-724E-634B-A766-EEB70AEF3720}"/>
                </a:ext>
              </a:extLst>
            </p:cNvPr>
            <p:cNvSpPr txBox="1"/>
            <p:nvPr/>
          </p:nvSpPr>
          <p:spPr>
            <a:xfrm>
              <a:off x="5793548" y="4688395"/>
              <a:ext cx="9003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Rate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D52DB7F-4BF5-A348-A493-F3182114A07A}"/>
              </a:ext>
            </a:extLst>
          </p:cNvPr>
          <p:cNvSpPr txBox="1"/>
          <p:nvPr/>
        </p:nvSpPr>
        <p:spPr>
          <a:xfrm>
            <a:off x="1607602" y="4332936"/>
            <a:ext cx="18727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peak rate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57F8953-DA9E-1649-B225-974CA64DE1B7}"/>
              </a:ext>
            </a:extLst>
          </p:cNvPr>
          <p:cNvGrpSpPr/>
          <p:nvPr/>
        </p:nvGrpSpPr>
        <p:grpSpPr>
          <a:xfrm>
            <a:off x="5079507" y="4262611"/>
            <a:ext cx="300218" cy="89526"/>
            <a:chOff x="2539807" y="6372434"/>
            <a:chExt cx="2776614" cy="48556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1520CA8-B28B-9040-9085-6705C053043D}"/>
                </a:ext>
              </a:extLst>
            </p:cNvPr>
            <p:cNvCxnSpPr/>
            <p:nvPr/>
          </p:nvCxnSpPr>
          <p:spPr>
            <a:xfrm>
              <a:off x="2539807" y="6603268"/>
              <a:ext cx="2771336" cy="0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6639F2C-2780-9A49-BD5C-F7AA4A74B1D8}"/>
                </a:ext>
              </a:extLst>
            </p:cNvPr>
            <p:cNvCxnSpPr/>
            <p:nvPr/>
          </p:nvCxnSpPr>
          <p:spPr>
            <a:xfrm>
              <a:off x="2539807" y="6372435"/>
              <a:ext cx="0" cy="485565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FC50FF5-2274-6245-BA44-295A651B4E87}"/>
                </a:ext>
              </a:extLst>
            </p:cNvPr>
            <p:cNvCxnSpPr/>
            <p:nvPr/>
          </p:nvCxnSpPr>
          <p:spPr>
            <a:xfrm>
              <a:off x="5316421" y="6372434"/>
              <a:ext cx="0" cy="485565"/>
            </a:xfrm>
            <a:prstGeom prst="line">
              <a:avLst/>
            </a:prstGeom>
            <a:ln w="38100">
              <a:solidFill>
                <a:srgbClr val="C0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44F352D-8701-9E49-8BF2-68015262321E}"/>
              </a:ext>
            </a:extLst>
          </p:cNvPr>
          <p:cNvSpPr txBox="1"/>
          <p:nvPr/>
        </p:nvSpPr>
        <p:spPr>
          <a:xfrm>
            <a:off x="4101262" y="3928233"/>
            <a:ext cx="28775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>
                <a:latin typeface="Helvetica" pitchFamily="2" charset="0"/>
              </a:rPr>
              <a:t>Measurement duration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89E74-6583-D044-877E-2FE52AA70380}"/>
              </a:ext>
            </a:extLst>
          </p:cNvPr>
          <p:cNvCxnSpPr>
            <a:cxnSpLocks/>
          </p:cNvCxnSpPr>
          <p:nvPr/>
        </p:nvCxnSpPr>
        <p:spPr>
          <a:xfrm flipH="1">
            <a:off x="3087023" y="4517971"/>
            <a:ext cx="2453034" cy="0"/>
          </a:xfrm>
          <a:prstGeom prst="line">
            <a:avLst/>
          </a:prstGeom>
          <a:ln w="50800">
            <a:solidFill>
              <a:srgbClr val="C0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82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00BA-D8E2-724A-8211-78E8987D2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enforcement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17C1-6AD8-4A45-9D8A-DD6865618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kinds of rate enforcement policies: </a:t>
            </a:r>
          </a:p>
          <a:p>
            <a:pPr lvl="1"/>
            <a:r>
              <a:rPr lang="en-US" dirty="0"/>
              <a:t>shaping and policing</a:t>
            </a:r>
          </a:p>
          <a:p>
            <a:endParaRPr lang="en-US" dirty="0"/>
          </a:p>
          <a:p>
            <a:r>
              <a:rPr lang="en-US" dirty="0"/>
              <a:t>Two specific mechanisms to implement those: </a:t>
            </a:r>
          </a:p>
          <a:p>
            <a:pPr lvl="1"/>
            <a:r>
              <a:rPr lang="en-US" dirty="0"/>
              <a:t>leaky buckets and token buckets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233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D372-B0F0-3E42-A7CE-75257244F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Shaping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7FA62-39FB-524A-9FF4-5D1749F71E1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Enforces rate by </a:t>
            </a:r>
            <a:r>
              <a:rPr lang="en-US" dirty="0">
                <a:solidFill>
                  <a:srgbClr val="C00000"/>
                </a:solidFill>
              </a:rPr>
              <a:t>queueing</a:t>
            </a:r>
            <a:r>
              <a:rPr lang="en-US" dirty="0"/>
              <a:t> excess packets in a buffer</a:t>
            </a:r>
          </a:p>
          <a:p>
            <a:pPr lvl="1"/>
            <a:r>
              <a:rPr lang="en-US" dirty="0"/>
              <a:t>Drop only if buffer is full</a:t>
            </a:r>
          </a:p>
          <a:p>
            <a:endParaRPr lang="en-US" dirty="0"/>
          </a:p>
          <a:p>
            <a:r>
              <a:rPr lang="en-US" dirty="0"/>
              <a:t>Requires memory to buffer packets</a:t>
            </a:r>
          </a:p>
          <a:p>
            <a:endParaRPr lang="en-US" dirty="0"/>
          </a:p>
          <a:p>
            <a:r>
              <a:rPr lang="en-US" dirty="0"/>
              <a:t>Can inflate round-trip time (queueing in shaping buffer)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1E35-D2DF-FA41-9C31-057048EBD3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Enforces rate by </a:t>
            </a:r>
            <a:r>
              <a:rPr lang="en-US" dirty="0">
                <a:solidFill>
                  <a:srgbClr val="C00000"/>
                </a:solidFill>
              </a:rPr>
              <a:t>dropping</a:t>
            </a:r>
            <a:r>
              <a:rPr lang="en-US" dirty="0"/>
              <a:t> excess packets immediately</a:t>
            </a:r>
          </a:p>
          <a:p>
            <a:pPr lvl="1"/>
            <a:r>
              <a:rPr lang="en-US" dirty="0"/>
              <a:t>Can result in high loss rates</a:t>
            </a:r>
          </a:p>
          <a:p>
            <a:endParaRPr lang="en-US" dirty="0"/>
          </a:p>
          <a:p>
            <a:r>
              <a:rPr lang="en-US" dirty="0"/>
              <a:t>Does not require a memory buffer</a:t>
            </a:r>
          </a:p>
          <a:p>
            <a:endParaRPr lang="en-US" dirty="0"/>
          </a:p>
          <a:p>
            <a:r>
              <a:rPr lang="en-US" dirty="0"/>
              <a:t>No additional inflation in round-trip times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F99A355-EED9-784E-9C82-2FDF6E4D4802}"/>
              </a:ext>
            </a:extLst>
          </p:cNvPr>
          <p:cNvSpPr txBox="1">
            <a:spLocks/>
          </p:cNvSpPr>
          <p:nvPr/>
        </p:nvSpPr>
        <p:spPr>
          <a:xfrm>
            <a:off x="4602480" y="365125"/>
            <a:ext cx="5181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dirty="0"/>
              <a:t>vs.       </a:t>
            </a:r>
            <a:r>
              <a:rPr lang="en-US" dirty="0">
                <a:solidFill>
                  <a:srgbClr val="C00000"/>
                </a:solidFill>
              </a:rPr>
              <a:t>Policing</a:t>
            </a:r>
          </a:p>
        </p:txBody>
      </p:sp>
    </p:spTree>
    <p:extLst>
      <p:ext uri="{BB962C8B-B14F-4D97-AF65-F5344CB8AC3E}">
        <p14:creationId xmlns:p14="http://schemas.microsoft.com/office/powerpoint/2010/main" val="92467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E3567-CFAD-7F41-995B-FAB235A12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Leaky bucket shaper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6B2A1-63BB-A840-9362-AD578BF18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21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Line 2">
            <a:extLst>
              <a:ext uri="{FF2B5EF4-FFF2-40B4-BE49-F238E27FC236}">
                <a16:creationId xmlns:a16="http://schemas.microsoft.com/office/drawing/2014/main" id="{1CF28F50-5094-4530-AD6C-B9D91757E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4876802"/>
            <a:ext cx="0" cy="163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5" name="Line 3">
            <a:extLst>
              <a:ext uri="{FF2B5EF4-FFF2-40B4-BE49-F238E27FC236}">
                <a16:creationId xmlns:a16="http://schemas.microsoft.com/office/drawing/2014/main" id="{90362C32-143D-47F6-AA17-60205421B87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8888" y="1985963"/>
            <a:ext cx="0" cy="1751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116" name="Rectangle 4">
            <a:extLst>
              <a:ext uri="{FF2B5EF4-FFF2-40B4-BE49-F238E27FC236}">
                <a16:creationId xmlns:a16="http://schemas.microsoft.com/office/drawing/2014/main" id="{FE2641DE-D26F-43CC-9F92-1E5170E5D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Intuition: release packets at steady rate</a:t>
            </a:r>
          </a:p>
        </p:txBody>
      </p:sp>
      <p:sp>
        <p:nvSpPr>
          <p:cNvPr id="90117" name="Freeform 5">
            <a:extLst>
              <a:ext uri="{FF2B5EF4-FFF2-40B4-BE49-F238E27FC236}">
                <a16:creationId xmlns:a16="http://schemas.microsoft.com/office/drawing/2014/main" id="{6E0B2850-BAC1-403E-9614-5E5BFBA6328E}"/>
              </a:ext>
            </a:extLst>
          </p:cNvPr>
          <p:cNvSpPr>
            <a:spLocks/>
          </p:cNvSpPr>
          <p:nvPr/>
        </p:nvSpPr>
        <p:spPr bwMode="auto">
          <a:xfrm>
            <a:off x="3960815" y="4919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8" name="Freeform 6">
            <a:extLst>
              <a:ext uri="{FF2B5EF4-FFF2-40B4-BE49-F238E27FC236}">
                <a16:creationId xmlns:a16="http://schemas.microsoft.com/office/drawing/2014/main" id="{D35028F0-30AB-451B-9A86-2371BEB2B974}"/>
              </a:ext>
            </a:extLst>
          </p:cNvPr>
          <p:cNvSpPr>
            <a:spLocks/>
          </p:cNvSpPr>
          <p:nvPr/>
        </p:nvSpPr>
        <p:spPr bwMode="auto">
          <a:xfrm>
            <a:off x="3960815" y="533717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19" name="Freeform 7">
            <a:extLst>
              <a:ext uri="{FF2B5EF4-FFF2-40B4-BE49-F238E27FC236}">
                <a16:creationId xmlns:a16="http://schemas.microsoft.com/office/drawing/2014/main" id="{05475D54-B255-46AE-BA8B-C33ACA1E4440}"/>
              </a:ext>
            </a:extLst>
          </p:cNvPr>
          <p:cNvSpPr>
            <a:spLocks/>
          </p:cNvSpPr>
          <p:nvPr/>
        </p:nvSpPr>
        <p:spPr bwMode="auto">
          <a:xfrm>
            <a:off x="3960815" y="57658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0" name="Freeform 8">
            <a:extLst>
              <a:ext uri="{FF2B5EF4-FFF2-40B4-BE49-F238E27FC236}">
                <a16:creationId xmlns:a16="http://schemas.microsoft.com/office/drawing/2014/main" id="{FDBA6408-96D5-441D-9DE9-4F32EA7A7202}"/>
              </a:ext>
            </a:extLst>
          </p:cNvPr>
          <p:cNvSpPr>
            <a:spLocks/>
          </p:cNvSpPr>
          <p:nvPr/>
        </p:nvSpPr>
        <p:spPr bwMode="auto">
          <a:xfrm>
            <a:off x="3995740" y="3073402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1" name="Freeform 9">
            <a:extLst>
              <a:ext uri="{FF2B5EF4-FFF2-40B4-BE49-F238E27FC236}">
                <a16:creationId xmlns:a16="http://schemas.microsoft.com/office/drawing/2014/main" id="{577A39CF-9D46-4A2E-AC72-54976DE43195}"/>
              </a:ext>
            </a:extLst>
          </p:cNvPr>
          <p:cNvSpPr>
            <a:spLocks/>
          </p:cNvSpPr>
          <p:nvPr/>
        </p:nvSpPr>
        <p:spPr bwMode="auto">
          <a:xfrm>
            <a:off x="4008440" y="331152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2" name="Freeform 10">
            <a:extLst>
              <a:ext uri="{FF2B5EF4-FFF2-40B4-BE49-F238E27FC236}">
                <a16:creationId xmlns:a16="http://schemas.microsoft.com/office/drawing/2014/main" id="{CA12F656-5498-4EAC-8455-DE43A96707AB}"/>
              </a:ext>
            </a:extLst>
          </p:cNvPr>
          <p:cNvSpPr>
            <a:spLocks/>
          </p:cNvSpPr>
          <p:nvPr/>
        </p:nvSpPr>
        <p:spPr bwMode="auto">
          <a:xfrm>
            <a:off x="4008440" y="270832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3" name="Freeform 11">
            <a:extLst>
              <a:ext uri="{FF2B5EF4-FFF2-40B4-BE49-F238E27FC236}">
                <a16:creationId xmlns:a16="http://schemas.microsoft.com/office/drawing/2014/main" id="{9706BE01-DBF5-4CC4-AA53-1EE1BBD1858F}"/>
              </a:ext>
            </a:extLst>
          </p:cNvPr>
          <p:cNvSpPr>
            <a:spLocks/>
          </p:cNvSpPr>
          <p:nvPr/>
        </p:nvSpPr>
        <p:spPr bwMode="auto">
          <a:xfrm>
            <a:off x="4008440" y="1871663"/>
            <a:ext cx="111125" cy="220662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0124" name="Rectangle 12">
            <a:extLst>
              <a:ext uri="{FF2B5EF4-FFF2-40B4-BE49-F238E27FC236}">
                <a16:creationId xmlns:a16="http://schemas.microsoft.com/office/drawing/2014/main" id="{6D373586-783A-4721-BC6F-5825369E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392" y="3632398"/>
            <a:ext cx="1697581" cy="1324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Bucket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leaking water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at a steady </a:t>
            </a:r>
          </a:p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rate</a:t>
            </a:r>
          </a:p>
        </p:txBody>
      </p:sp>
      <p:sp>
        <p:nvSpPr>
          <p:cNvPr id="90125" name="Rectangle 13">
            <a:extLst>
              <a:ext uri="{FF2B5EF4-FFF2-40B4-BE49-F238E27FC236}">
                <a16:creationId xmlns:a16="http://schemas.microsoft.com/office/drawing/2014/main" id="{B1F33511-74BA-4BC1-9351-C83DE2B1D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82287" y="3800678"/>
            <a:ext cx="2412792" cy="1206502"/>
          </a:xfrm>
          <a:prstGeom prst="rect">
            <a:avLst/>
          </a:prstGeom>
          <a:noFill/>
          <a:ln w="508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solidFill>
                <a:srgbClr val="7D0013"/>
              </a:solidFill>
            </a:endParaRPr>
          </a:p>
        </p:txBody>
      </p:sp>
      <p:sp>
        <p:nvSpPr>
          <p:cNvPr id="90126" name="Rectangle 14">
            <a:extLst>
              <a:ext uri="{FF2B5EF4-FFF2-40B4-BE49-F238E27FC236}">
                <a16:creationId xmlns:a16="http://schemas.microsoft.com/office/drawing/2014/main" id="{7A8C4C6F-EA36-46FE-AED7-552E7015E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08756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7" name="Rectangle 15">
            <a:extLst>
              <a:ext uri="{FF2B5EF4-FFF2-40B4-BE49-F238E27FC236}">
                <a16:creationId xmlns:a16="http://schemas.microsoft.com/office/drawing/2014/main" id="{3F9318EA-905D-4580-8B39-9E46325CE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277653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8" name="Rectangle 16">
            <a:extLst>
              <a:ext uri="{FF2B5EF4-FFF2-40B4-BE49-F238E27FC236}">
                <a16:creationId xmlns:a16="http://schemas.microsoft.com/office/drawing/2014/main" id="{6C9048A5-DB1A-4238-8902-62B69ECD6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051177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29" name="Rectangle 17">
            <a:extLst>
              <a:ext uri="{FF2B5EF4-FFF2-40B4-BE49-F238E27FC236}">
                <a16:creationId xmlns:a16="http://schemas.microsoft.com/office/drawing/2014/main" id="{E2D479E8-75F7-4983-A10A-F3ED026ED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3325815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0" name="Rectangle 18">
            <a:extLst>
              <a:ext uri="{FF2B5EF4-FFF2-40B4-BE49-F238E27FC236}">
                <a16:creationId xmlns:a16="http://schemas.microsoft.com/office/drawing/2014/main" id="{94CF07DB-CC01-4FF6-B210-2B7E1E744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207208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1" name="Rectangle 19">
            <a:extLst>
              <a:ext uri="{FF2B5EF4-FFF2-40B4-BE49-F238E27FC236}">
                <a16:creationId xmlns:a16="http://schemas.microsoft.com/office/drawing/2014/main" id="{F8608CAF-A455-44AA-AB1E-F34C6BC21B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5669170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2" name="Rectangle 20">
            <a:extLst>
              <a:ext uri="{FF2B5EF4-FFF2-40B4-BE49-F238E27FC236}">
                <a16:creationId xmlns:a16="http://schemas.microsoft.com/office/drawing/2014/main" id="{E0289E9E-56EE-4542-94A7-B7F443399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6177" y="6110013"/>
            <a:ext cx="201613" cy="225425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200">
              <a:solidFill>
                <a:srgbClr val="7D0013"/>
              </a:solidFill>
            </a:endParaRPr>
          </a:p>
        </p:txBody>
      </p:sp>
      <p:sp>
        <p:nvSpPr>
          <p:cNvPr id="90134" name="Rectangle 22">
            <a:extLst>
              <a:ext uri="{FF2B5EF4-FFF2-40B4-BE49-F238E27FC236}">
                <a16:creationId xmlns:a16="http://schemas.microsoft.com/office/drawing/2014/main" id="{7401B04A-DD90-40CB-80E2-CB6EA65BE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457248"/>
            <a:ext cx="3603551" cy="4007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Packets leaving at steady rate</a:t>
            </a:r>
          </a:p>
        </p:txBody>
      </p:sp>
      <p:sp>
        <p:nvSpPr>
          <p:cNvPr id="90135" name="Text Box 23">
            <a:extLst>
              <a:ext uri="{FF2B5EF4-FFF2-40B4-BE49-F238E27FC236}">
                <a16:creationId xmlns:a16="http://schemas.microsoft.com/office/drawing/2014/main" id="{AE793A57-7EFA-43EB-8C96-1D28D2F66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964" y="1535052"/>
            <a:ext cx="251863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Packets from source</a:t>
            </a: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9DCF1B24-4161-494F-8FA9-739247FB9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5671" y="3940107"/>
            <a:ext cx="1013098" cy="10163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Leaky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Bucket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</a:rPr>
              <a:t>Shaper</a:t>
            </a:r>
          </a:p>
        </p:txBody>
      </p:sp>
      <p:pic>
        <p:nvPicPr>
          <p:cNvPr id="3" name="Picture 2" descr="A picture containing cup, indoor, blender, filled&#10;&#10;Description automatically generated">
            <a:extLst>
              <a:ext uri="{FF2B5EF4-FFF2-40B4-BE49-F238E27FC236}">
                <a16:creationId xmlns:a16="http://schemas.microsoft.com/office/drawing/2014/main" id="{57031C41-49C1-5041-80A6-3FBCF47DD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44" y="3593272"/>
            <a:ext cx="1735441" cy="1735441"/>
          </a:xfrm>
          <a:prstGeom prst="rect">
            <a:avLst/>
          </a:prstGeom>
        </p:spPr>
      </p:pic>
      <p:sp>
        <p:nvSpPr>
          <p:cNvPr id="27" name="Freeform 7">
            <a:extLst>
              <a:ext uri="{FF2B5EF4-FFF2-40B4-BE49-F238E27FC236}">
                <a16:creationId xmlns:a16="http://schemas.microsoft.com/office/drawing/2014/main" id="{A6CCDD70-0540-5C4A-B6CE-852258442CE1}"/>
              </a:ext>
            </a:extLst>
          </p:cNvPr>
          <p:cNvSpPr>
            <a:spLocks/>
          </p:cNvSpPr>
          <p:nvPr/>
        </p:nvSpPr>
        <p:spPr bwMode="auto">
          <a:xfrm>
            <a:off x="3959423" y="6194427"/>
            <a:ext cx="111125" cy="220663"/>
          </a:xfrm>
          <a:custGeom>
            <a:avLst/>
            <a:gdLst>
              <a:gd name="T0" fmla="*/ 2147483646 w 70"/>
              <a:gd name="T1" fmla="*/ 0 h 139"/>
              <a:gd name="T2" fmla="*/ 0 w 70"/>
              <a:gd name="T3" fmla="*/ 2147483646 h 139"/>
              <a:gd name="T4" fmla="*/ 0 w 70"/>
              <a:gd name="T5" fmla="*/ 2147483646 h 139"/>
              <a:gd name="T6" fmla="*/ 0 w 70"/>
              <a:gd name="T7" fmla="*/ 2147483646 h 139"/>
              <a:gd name="T8" fmla="*/ 2147483646 w 70"/>
              <a:gd name="T9" fmla="*/ 2147483646 h 139"/>
              <a:gd name="T10" fmla="*/ 2147483646 w 70"/>
              <a:gd name="T11" fmla="*/ 2147483646 h 139"/>
              <a:gd name="T12" fmla="*/ 2147483646 w 70"/>
              <a:gd name="T13" fmla="*/ 2147483646 h 139"/>
              <a:gd name="T14" fmla="*/ 2147483646 w 70"/>
              <a:gd name="T15" fmla="*/ 0 h 139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70" h="139">
                <a:moveTo>
                  <a:pt x="48" y="0"/>
                </a:moveTo>
                <a:lnTo>
                  <a:pt x="0" y="96"/>
                </a:lnTo>
                <a:lnTo>
                  <a:pt x="0" y="116"/>
                </a:lnTo>
                <a:lnTo>
                  <a:pt x="26" y="138"/>
                </a:lnTo>
                <a:lnTo>
                  <a:pt x="58" y="134"/>
                </a:lnTo>
                <a:lnTo>
                  <a:pt x="69" y="108"/>
                </a:lnTo>
                <a:lnTo>
                  <a:pt x="48" y="0"/>
                </a:lnTo>
              </a:path>
            </a:pathLst>
          </a:custGeom>
          <a:solidFill>
            <a:srgbClr val="3399FF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1BACF4-51AE-1D45-BCB9-60D6F6541983}"/>
              </a:ext>
            </a:extLst>
          </p:cNvPr>
          <p:cNvCxnSpPr>
            <a:cxnSpLocks/>
          </p:cNvCxnSpPr>
          <p:nvPr/>
        </p:nvCxnSpPr>
        <p:spPr>
          <a:xfrm>
            <a:off x="2538537" y="4368008"/>
            <a:ext cx="786682" cy="3076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46E2241-4706-854A-B4F0-A1D1E48F6897}"/>
              </a:ext>
            </a:extLst>
          </p:cNvPr>
          <p:cNvGrpSpPr/>
          <p:nvPr/>
        </p:nvGrpSpPr>
        <p:grpSpPr>
          <a:xfrm>
            <a:off x="6649082" y="4026575"/>
            <a:ext cx="1694190" cy="379750"/>
            <a:chOff x="7779380" y="719528"/>
            <a:chExt cx="1694190" cy="37975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B6CBC71-F09B-B640-B17E-5097BFB92121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4CA6A49-BA33-B746-AA78-6EECCF502D9B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EF95F9F-D339-B445-A77E-21C646C08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EB38CC6-A0EF-9443-B9BC-5780BC5BB8FA}"/>
              </a:ext>
            </a:extLst>
          </p:cNvPr>
          <p:cNvSpPr/>
          <p:nvPr/>
        </p:nvSpPr>
        <p:spPr>
          <a:xfrm>
            <a:off x="8070871" y="4055563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D3F06464-9CB2-7649-870D-42B46C3CE8B7}"/>
              </a:ext>
            </a:extLst>
          </p:cNvPr>
          <p:cNvSpPr/>
          <p:nvPr/>
        </p:nvSpPr>
        <p:spPr>
          <a:xfrm>
            <a:off x="7792006" y="4057845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FD381A9-7A53-8D48-AA4B-DAA506AF05FE}"/>
              </a:ext>
            </a:extLst>
          </p:cNvPr>
          <p:cNvSpPr/>
          <p:nvPr/>
        </p:nvSpPr>
        <p:spPr>
          <a:xfrm>
            <a:off x="7513141" y="4059396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E3F3E60-1B32-7F40-84E3-133B77234BB6}"/>
              </a:ext>
            </a:extLst>
          </p:cNvPr>
          <p:cNvSpPr/>
          <p:nvPr/>
        </p:nvSpPr>
        <p:spPr>
          <a:xfrm>
            <a:off x="7234276" y="4061678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CA06D9B-5A09-C047-9BD6-5E343A8B74D2}"/>
              </a:ext>
            </a:extLst>
          </p:cNvPr>
          <p:cNvSpPr/>
          <p:nvPr/>
        </p:nvSpPr>
        <p:spPr>
          <a:xfrm>
            <a:off x="6961875" y="4055865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704D8B2-F603-114B-8994-3DD4DBDC907B}"/>
              </a:ext>
            </a:extLst>
          </p:cNvPr>
          <p:cNvSpPr/>
          <p:nvPr/>
        </p:nvSpPr>
        <p:spPr>
          <a:xfrm>
            <a:off x="6683010" y="405814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20" descr="alarm_clock_ringing">
            <a:extLst>
              <a:ext uri="{FF2B5EF4-FFF2-40B4-BE49-F238E27FC236}">
                <a16:creationId xmlns:a16="http://schemas.microsoft.com/office/drawing/2014/main" id="{6CD99E57-D4F6-6D47-A534-74CF39F2E8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545" y="4359446"/>
            <a:ext cx="505622" cy="556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F3A2AFB-1592-B84A-9E26-1FAF6BDBE47B}"/>
              </a:ext>
            </a:extLst>
          </p:cNvPr>
          <p:cNvSpPr txBox="1"/>
          <p:nvPr/>
        </p:nvSpPr>
        <p:spPr>
          <a:xfrm>
            <a:off x="6541196" y="4468600"/>
            <a:ext cx="1735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Shaping buffer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6759AC2-C4EC-D142-AC5F-A3340BEE3EAD}"/>
              </a:ext>
            </a:extLst>
          </p:cNvPr>
          <p:cNvSpPr txBox="1"/>
          <p:nvPr/>
        </p:nvSpPr>
        <p:spPr>
          <a:xfrm>
            <a:off x="8342957" y="5004598"/>
            <a:ext cx="16787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Timed release mechanism for packets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AE48CF-ED7A-7347-9735-217B07482AB5}"/>
              </a:ext>
            </a:extLst>
          </p:cNvPr>
          <p:cNvCxnSpPr>
            <a:cxnSpLocks/>
          </p:cNvCxnSpPr>
          <p:nvPr/>
        </p:nvCxnSpPr>
        <p:spPr>
          <a:xfrm>
            <a:off x="2207913" y="5004598"/>
            <a:ext cx="955030" cy="87153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79C5C946-6268-8F4C-A592-C6DBC980DC4F}"/>
              </a:ext>
            </a:extLst>
          </p:cNvPr>
          <p:cNvSpPr/>
          <p:nvPr/>
        </p:nvSpPr>
        <p:spPr>
          <a:xfrm>
            <a:off x="3334513" y="5312691"/>
            <a:ext cx="422534" cy="1285667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87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 animBg="1"/>
      <p:bldP spid="90115" grpId="0" animBg="1"/>
      <p:bldP spid="90118" grpId="0" animBg="1"/>
      <p:bldP spid="90119" grpId="0" animBg="1"/>
      <p:bldP spid="90120" grpId="0" animBg="1"/>
      <p:bldP spid="90121" grpId="0" animBg="1"/>
      <p:bldP spid="90122" grpId="0" animBg="1"/>
      <p:bldP spid="90123" grpId="0" animBg="1"/>
      <p:bldP spid="90125" grpId="0" animBg="1"/>
      <p:bldP spid="90126" grpId="0" animBg="1"/>
      <p:bldP spid="90127" grpId="0" animBg="1"/>
      <p:bldP spid="90128" grpId="0" animBg="1"/>
      <p:bldP spid="90129" grpId="0" animBg="1"/>
      <p:bldP spid="90130" grpId="0" animBg="1"/>
      <p:bldP spid="90131" grpId="0" animBg="1"/>
      <p:bldP spid="90132" grpId="0" animBg="1"/>
      <p:bldP spid="90134" grpId="0"/>
      <p:bldP spid="90135" grpId="0"/>
      <p:bldP spid="25" grpId="0"/>
      <p:bldP spid="27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3" grpId="0" animBg="1"/>
      <p:bldP spid="9" grpId="0"/>
      <p:bldP spid="46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>
            <a:extLst>
              <a:ext uri="{FF2B5EF4-FFF2-40B4-BE49-F238E27FC236}">
                <a16:creationId xmlns:a16="http://schemas.microsoft.com/office/drawing/2014/main" id="{3FC0681C-A5E4-44CD-862D-9C1BCD02D3A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5"/>
            <a:ext cx="10515600" cy="4794116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Packets may enter in a </a:t>
            </a:r>
            <a:r>
              <a:rPr lang="en-US" altLang="en-US" dirty="0">
                <a:solidFill>
                  <a:srgbClr val="C00000"/>
                </a:solidFill>
              </a:rPr>
              <a:t>bursty</a:t>
            </a:r>
            <a:r>
              <a:rPr lang="en-US" altLang="en-US" dirty="0"/>
              <a:t> manner</a:t>
            </a:r>
          </a:p>
          <a:p>
            <a:r>
              <a:rPr lang="en-US" altLang="en-US" dirty="0"/>
              <a:t>However, once they pass through the leaky bucket, they are </a:t>
            </a:r>
            <a:r>
              <a:rPr lang="en-US" altLang="en-US" dirty="0">
                <a:solidFill>
                  <a:srgbClr val="C00000"/>
                </a:solidFill>
              </a:rPr>
              <a:t>evenly spaced</a:t>
            </a:r>
          </a:p>
          <a:p>
            <a:r>
              <a:rPr lang="en-US" altLang="en-US" dirty="0"/>
              <a:t>The </a:t>
            </a:r>
            <a:r>
              <a:rPr lang="en-US" altLang="en-US" dirty="0">
                <a:solidFill>
                  <a:srgbClr val="C00000"/>
                </a:solidFill>
              </a:rPr>
              <a:t>shaping buffer</a:t>
            </a:r>
            <a:r>
              <a:rPr lang="en-US" altLang="en-US" dirty="0"/>
              <a:t> holds packets up to a certain point</a:t>
            </a:r>
          </a:p>
          <a:p>
            <a:pPr lvl="1"/>
            <a:r>
              <a:rPr lang="en-US" altLang="en-US" dirty="0"/>
              <a:t>If the buffer is full, packets are dropped (true of any shaper)</a:t>
            </a:r>
          </a:p>
          <a:p>
            <a:r>
              <a:rPr lang="en-US" altLang="en-US" dirty="0"/>
              <a:t>Setting the rate is a policy concern</a:t>
            </a:r>
          </a:p>
          <a:p>
            <a:pPr lvl="1"/>
            <a:r>
              <a:rPr lang="en-US" altLang="en-US" dirty="0"/>
              <a:t>Assume an admin provides us the rate</a:t>
            </a:r>
          </a:p>
          <a:p>
            <a:r>
              <a:rPr lang="en-US" altLang="en-US" dirty="0"/>
              <a:t>Shapers may be used in the core of a network to limit bandwidth use, or at the edge to pace packets entering the network in the first place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A959E18-F917-0646-AEE5-EEBC26D6B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Leaky Bucket Shaper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70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36B3CC8D-75C0-467A-A24A-9C59AB127C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3864"/>
            <a:ext cx="10084496" cy="1201890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Leaky Bucket Shaper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2E28C881-4BC5-4812-A81D-0D4446832F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825624"/>
            <a:ext cx="10515600" cy="4575175"/>
          </a:xfrm>
          <a:noFill/>
        </p:spPr>
        <p:txBody>
          <a:bodyPr>
            <a:normAutofit/>
          </a:bodyPr>
          <a:lstStyle/>
          <a:p>
            <a:r>
              <a:rPr lang="en-US" altLang="en-US" dirty="0"/>
              <a:t>For a leaky bucket shaper, assume </a:t>
            </a:r>
            <a:r>
              <a:rPr lang="en-US" altLang="en-US" dirty="0">
                <a:solidFill>
                  <a:srgbClr val="C00000"/>
                </a:solidFill>
              </a:rPr>
              <a:t>average rate == peak rate</a:t>
            </a:r>
          </a:p>
          <a:p>
            <a:endParaRPr lang="en-US" altLang="en-US" dirty="0">
              <a:solidFill>
                <a:srgbClr val="C00000"/>
              </a:solidFill>
            </a:endParaRPr>
          </a:p>
          <a:p>
            <a:r>
              <a:rPr lang="en-US" altLang="en-US" dirty="0"/>
              <a:t>However, many Internet transfers just have a few packets</a:t>
            </a:r>
          </a:p>
          <a:p>
            <a:pPr lvl="1"/>
            <a:r>
              <a:rPr lang="en-US" altLang="en-US" dirty="0"/>
              <a:t>For example, web requests and responses</a:t>
            </a:r>
          </a:p>
          <a:p>
            <a:pPr lvl="1"/>
            <a:r>
              <a:rPr lang="en-US" altLang="en-US" dirty="0"/>
              <a:t>Enforcing rate limit for those can significantly delay completion</a:t>
            </a:r>
            <a:endParaRPr lang="en-US" altLang="en-US" dirty="0">
              <a:solidFill>
                <a:srgbClr val="C00000"/>
              </a:solidFill>
            </a:endParaRPr>
          </a:p>
          <a:p>
            <a:endParaRPr lang="en-US" altLang="en-US" dirty="0"/>
          </a:p>
          <a:p>
            <a:r>
              <a:rPr lang="en-US" altLang="en-US" dirty="0"/>
              <a:t>We often wish to have peak rate higher than avg rate</a:t>
            </a:r>
          </a:p>
          <a:p>
            <a:pPr lvl="1"/>
            <a:r>
              <a:rPr lang="en-US" altLang="en-US" dirty="0"/>
              <a:t>If so, use a </a:t>
            </a:r>
            <a:r>
              <a:rPr lang="en-US" altLang="en-US" dirty="0">
                <a:solidFill>
                  <a:srgbClr val="C00000"/>
                </a:solidFill>
              </a:rPr>
              <a:t>token bucket: </a:t>
            </a:r>
            <a:r>
              <a:rPr lang="en-US" altLang="en-US" dirty="0"/>
              <a:t>burst-tolerant version of a leaky bucket</a:t>
            </a:r>
          </a:p>
        </p:txBody>
      </p:sp>
    </p:spTree>
    <p:extLst>
      <p:ext uri="{BB962C8B-B14F-4D97-AF65-F5344CB8AC3E}">
        <p14:creationId xmlns:p14="http://schemas.microsoft.com/office/powerpoint/2010/main" val="365356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E8D9-81DE-2E4B-86C8-0BC114B12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shaper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F433D-B593-8945-9012-93E6BAA0E4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261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EA449C04-4DB7-AF42-855F-A8E2A4307BEF}"/>
              </a:ext>
            </a:extLst>
          </p:cNvPr>
          <p:cNvSpPr/>
          <p:nvPr/>
        </p:nvSpPr>
        <p:spPr>
          <a:xfrm>
            <a:off x="9412847" y="3247479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96946-1BCF-CE40-B5CB-8C85944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shaper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BDF754-FD03-E448-93CA-511A387F6790}"/>
              </a:ext>
            </a:extLst>
          </p:cNvPr>
          <p:cNvGrpSpPr/>
          <p:nvPr/>
        </p:nvGrpSpPr>
        <p:grpSpPr>
          <a:xfrm>
            <a:off x="9208394" y="2042779"/>
            <a:ext cx="1259983" cy="1644940"/>
            <a:chOff x="9208394" y="2042779"/>
            <a:chExt cx="1259983" cy="16449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F6EF9B-6D48-E142-B8FB-BEF040C1064C}"/>
                </a:ext>
              </a:extLst>
            </p:cNvPr>
            <p:cNvCxnSpPr/>
            <p:nvPr/>
          </p:nvCxnSpPr>
          <p:spPr>
            <a:xfrm>
              <a:off x="9208394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C54C57-3FDE-F041-8AAF-B08A548F9782}"/>
                </a:ext>
              </a:extLst>
            </p:cNvPr>
            <p:cNvCxnSpPr/>
            <p:nvPr/>
          </p:nvCxnSpPr>
          <p:spPr>
            <a:xfrm>
              <a:off x="10468377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0929C7-BDA9-534B-A872-31C48D380FC9}"/>
                </a:ext>
              </a:extLst>
            </p:cNvPr>
            <p:cNvCxnSpPr/>
            <p:nvPr/>
          </p:nvCxnSpPr>
          <p:spPr>
            <a:xfrm>
              <a:off x="9208394" y="3687719"/>
              <a:ext cx="124925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DA203E-482E-3A42-AEAD-A7BFBE008B6D}"/>
              </a:ext>
            </a:extLst>
          </p:cNvPr>
          <p:cNvGrpSpPr/>
          <p:nvPr/>
        </p:nvGrpSpPr>
        <p:grpSpPr>
          <a:xfrm>
            <a:off x="7443988" y="4160865"/>
            <a:ext cx="1204297" cy="398186"/>
            <a:chOff x="4910435" y="3632154"/>
            <a:chExt cx="1719948" cy="39818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7C4C6A-D75D-0440-8F2B-4C22EC99ECE5}"/>
                </a:ext>
              </a:extLst>
            </p:cNvPr>
            <p:cNvCxnSpPr/>
            <p:nvPr/>
          </p:nvCxnSpPr>
          <p:spPr>
            <a:xfrm>
              <a:off x="4910435" y="365308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E5DA5D-8148-2E4B-B3E8-87E585E4D85B}"/>
                </a:ext>
              </a:extLst>
            </p:cNvPr>
            <p:cNvCxnSpPr/>
            <p:nvPr/>
          </p:nvCxnSpPr>
          <p:spPr>
            <a:xfrm>
              <a:off x="4936193" y="403034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9B76A2-D738-D04F-92ED-821DC7CC5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1087" y="3632154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0C5595-33E6-E54E-B48D-F95F5BF82B3C}"/>
              </a:ext>
            </a:extLst>
          </p:cNvPr>
          <p:cNvSpPr/>
          <p:nvPr/>
        </p:nvSpPr>
        <p:spPr>
          <a:xfrm>
            <a:off x="8316199" y="4216344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65E59E8-7B6F-054E-BBF0-3EFB4D264A60}"/>
              </a:ext>
            </a:extLst>
          </p:cNvPr>
          <p:cNvSpPr/>
          <p:nvPr/>
        </p:nvSpPr>
        <p:spPr>
          <a:xfrm>
            <a:off x="8037334" y="4218626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FA764-59A5-FC45-81C3-03E4EDB6B9DD}"/>
              </a:ext>
            </a:extLst>
          </p:cNvPr>
          <p:cNvSpPr/>
          <p:nvPr/>
        </p:nvSpPr>
        <p:spPr>
          <a:xfrm>
            <a:off x="7758469" y="422017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B5A478-897F-E944-8B27-2768198AC47D}"/>
              </a:ext>
            </a:extLst>
          </p:cNvPr>
          <p:cNvSpPr txBox="1"/>
          <p:nvPr/>
        </p:nvSpPr>
        <p:spPr>
          <a:xfrm>
            <a:off x="9066568" y="4040210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Remove token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60D32DF-29D2-E940-812C-6B5DE3B2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968375" cy="5032371"/>
          </a:xfrm>
        </p:spPr>
        <p:txBody>
          <a:bodyPr>
            <a:normAutofit/>
          </a:bodyPr>
          <a:lstStyle/>
          <a:p>
            <a:r>
              <a:rPr lang="en-US" dirty="0"/>
              <a:t>Limits traffic class to a specified average rate </a:t>
            </a:r>
            <a:r>
              <a:rPr lang="en-US" dirty="0">
                <a:solidFill>
                  <a:srgbClr val="C00000"/>
                </a:solidFill>
              </a:rPr>
              <a:t>r</a:t>
            </a:r>
            <a:r>
              <a:rPr lang="en-US" dirty="0"/>
              <a:t> and burst size </a:t>
            </a:r>
            <a:r>
              <a:rPr lang="en-US" dirty="0">
                <a:solidFill>
                  <a:srgbClr val="C00000"/>
                </a:solidFill>
              </a:rPr>
              <a:t>B</a:t>
            </a:r>
          </a:p>
          <a:p>
            <a:r>
              <a:rPr lang="en-US" dirty="0"/>
              <a:t>Tokens are filled in at rate </a:t>
            </a:r>
            <a:r>
              <a:rPr lang="en-US" dirty="0">
                <a:solidFill>
                  <a:srgbClr val="C00000"/>
                </a:solidFill>
              </a:rPr>
              <a:t>r</a:t>
            </a:r>
          </a:p>
          <a:p>
            <a:r>
              <a:rPr lang="en-US" dirty="0"/>
              <a:t>The token bucket can hold a maximum of </a:t>
            </a:r>
            <a:r>
              <a:rPr lang="en-US" dirty="0">
                <a:solidFill>
                  <a:srgbClr val="C00000"/>
                </a:solidFill>
              </a:rPr>
              <a:t>B</a:t>
            </a:r>
            <a:r>
              <a:rPr lang="en-US" dirty="0"/>
              <a:t> tokens. Further tokens dropped</a:t>
            </a:r>
          </a:p>
          <a:p>
            <a:pPr lvl="1"/>
            <a:r>
              <a:rPr lang="en-US" dirty="0"/>
              <a:t>Note: distinct from shaping buffer size</a:t>
            </a:r>
          </a:p>
          <a:p>
            <a:r>
              <a:rPr lang="en-US" dirty="0"/>
              <a:t>Suppose a packet is at the head of the shaping buffer</a:t>
            </a:r>
          </a:p>
          <a:p>
            <a:r>
              <a:rPr lang="en-US" dirty="0"/>
              <a:t>If a token exists in the bucket, </a:t>
            </a:r>
            <a:r>
              <a:rPr lang="en-US" dirty="0">
                <a:solidFill>
                  <a:srgbClr val="C00000"/>
                </a:solidFill>
              </a:rPr>
              <a:t>remove</a:t>
            </a:r>
            <a:r>
              <a:rPr lang="en-US" dirty="0"/>
              <a:t> token, and </a:t>
            </a:r>
            <a:r>
              <a:rPr lang="en-US" dirty="0">
                <a:solidFill>
                  <a:srgbClr val="C00000"/>
                </a:solidFill>
              </a:rPr>
              <a:t>transmit</a:t>
            </a:r>
            <a:r>
              <a:rPr lang="en-US" dirty="0"/>
              <a:t> the packet</a:t>
            </a:r>
          </a:p>
          <a:p>
            <a:pPr lvl="1"/>
            <a:r>
              <a:rPr lang="en-US" dirty="0"/>
              <a:t>If not, </a:t>
            </a:r>
            <a:r>
              <a:rPr lang="en-US" dirty="0">
                <a:solidFill>
                  <a:srgbClr val="C00000"/>
                </a:solidFill>
              </a:rPr>
              <a:t>wait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3F397C-72A8-2042-BC38-9AD04D30D635}"/>
              </a:ext>
            </a:extLst>
          </p:cNvPr>
          <p:cNvSpPr/>
          <p:nvPr/>
        </p:nvSpPr>
        <p:spPr>
          <a:xfrm>
            <a:off x="9412848" y="3080054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7039C-2817-EB49-A8AA-8DD9DC0E7CED}"/>
              </a:ext>
            </a:extLst>
          </p:cNvPr>
          <p:cNvSpPr/>
          <p:nvPr/>
        </p:nvSpPr>
        <p:spPr>
          <a:xfrm>
            <a:off x="9412847" y="2910225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468823-0097-5E4A-B6CD-058F174D31C8}"/>
              </a:ext>
            </a:extLst>
          </p:cNvPr>
          <p:cNvSpPr/>
          <p:nvPr/>
        </p:nvSpPr>
        <p:spPr>
          <a:xfrm>
            <a:off x="10659951" y="1472072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D7FE39F-3316-0C43-8B73-1B2B1DE49DC8}"/>
              </a:ext>
            </a:extLst>
          </p:cNvPr>
          <p:cNvSpPr/>
          <p:nvPr/>
        </p:nvSpPr>
        <p:spPr>
          <a:xfrm>
            <a:off x="9711068" y="1588463"/>
            <a:ext cx="759456" cy="953036"/>
          </a:xfrm>
          <a:custGeom>
            <a:avLst/>
            <a:gdLst>
              <a:gd name="connsiteX0" fmla="*/ 759456 w 759456"/>
              <a:gd name="connsiteY0" fmla="*/ 0 h 953036"/>
              <a:gd name="connsiteX1" fmla="*/ 89755 w 759456"/>
              <a:gd name="connsiteY1" fmla="*/ 244698 h 953036"/>
              <a:gd name="connsiteX2" fmla="*/ 25360 w 759456"/>
              <a:gd name="connsiteY2" fmla="*/ 953036 h 95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456" h="953036">
                <a:moveTo>
                  <a:pt x="759456" y="0"/>
                </a:moveTo>
                <a:cubicBezTo>
                  <a:pt x="485780" y="42929"/>
                  <a:pt x="212104" y="85859"/>
                  <a:pt x="89755" y="244698"/>
                </a:cubicBezTo>
                <a:cubicBezTo>
                  <a:pt x="-32594" y="403537"/>
                  <a:pt x="-3617" y="678286"/>
                  <a:pt x="25360" y="95303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CE6C7-8688-2842-8B0F-6CA4AA09268B}"/>
              </a:ext>
            </a:extLst>
          </p:cNvPr>
          <p:cNvSpPr txBox="1"/>
          <p:nvPr/>
        </p:nvSpPr>
        <p:spPr>
          <a:xfrm>
            <a:off x="10734608" y="4196128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Transmit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4767453-07B7-294D-BBAF-7F54EA2C2B0A}"/>
              </a:ext>
            </a:extLst>
          </p:cNvPr>
          <p:cNvSpPr/>
          <p:nvPr/>
        </p:nvSpPr>
        <p:spPr>
          <a:xfrm>
            <a:off x="11806492" y="4204900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074D4-A4CE-1849-BD82-B47BBC6540C5}"/>
              </a:ext>
            </a:extLst>
          </p:cNvPr>
          <p:cNvSpPr txBox="1"/>
          <p:nvPr/>
        </p:nvSpPr>
        <p:spPr>
          <a:xfrm>
            <a:off x="8493616" y="1506022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Fill at rate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E0DED-840F-744C-93DB-D76852F2322E}"/>
              </a:ext>
            </a:extLst>
          </p:cNvPr>
          <p:cNvCxnSpPr>
            <a:cxnSpLocks/>
          </p:cNvCxnSpPr>
          <p:nvPr/>
        </p:nvCxnSpPr>
        <p:spPr>
          <a:xfrm flipV="1">
            <a:off x="8811660" y="4388002"/>
            <a:ext cx="47667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00124C-A164-6649-8ACE-B9786063DFDA}"/>
              </a:ext>
            </a:extLst>
          </p:cNvPr>
          <p:cNvCxnSpPr>
            <a:cxnSpLocks/>
          </p:cNvCxnSpPr>
          <p:nvPr/>
        </p:nvCxnSpPr>
        <p:spPr>
          <a:xfrm flipV="1">
            <a:off x="10253892" y="4397494"/>
            <a:ext cx="55389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6A0D05-C094-9A4D-809B-AA8EAFBBDE65}"/>
              </a:ext>
            </a:extLst>
          </p:cNvPr>
          <p:cNvSpPr txBox="1"/>
          <p:nvPr/>
        </p:nvSpPr>
        <p:spPr>
          <a:xfrm>
            <a:off x="7259213" y="4693989"/>
            <a:ext cx="182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Shaping buffer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162797-2C8E-8442-BC3C-34008649BF84}"/>
              </a:ext>
            </a:extLst>
          </p:cNvPr>
          <p:cNvSpPr txBox="1"/>
          <p:nvPr/>
        </p:nvSpPr>
        <p:spPr>
          <a:xfrm>
            <a:off x="11225687" y="2537939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Bucket size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29172640-BA8B-1D4F-BA92-9A95E6E79E61}"/>
              </a:ext>
            </a:extLst>
          </p:cNvPr>
          <p:cNvSpPr/>
          <p:nvPr/>
        </p:nvSpPr>
        <p:spPr>
          <a:xfrm>
            <a:off x="10782489" y="2120635"/>
            <a:ext cx="381415" cy="148922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10F104EB-D00C-4147-9353-C2CEAEE723FA}"/>
              </a:ext>
            </a:extLst>
          </p:cNvPr>
          <p:cNvSpPr/>
          <p:nvPr/>
        </p:nvSpPr>
        <p:spPr>
          <a:xfrm>
            <a:off x="8037334" y="3344178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772E3191-3BFC-9A45-BA64-47699328ADFD}"/>
              </a:ext>
            </a:extLst>
          </p:cNvPr>
          <p:cNvSpPr/>
          <p:nvPr/>
        </p:nvSpPr>
        <p:spPr>
          <a:xfrm>
            <a:off x="7046696" y="3541690"/>
            <a:ext cx="873811" cy="811369"/>
          </a:xfrm>
          <a:custGeom>
            <a:avLst/>
            <a:gdLst>
              <a:gd name="connsiteX0" fmla="*/ 873811 w 873811"/>
              <a:gd name="connsiteY0" fmla="*/ 0 h 811369"/>
              <a:gd name="connsiteX1" fmla="*/ 281383 w 873811"/>
              <a:gd name="connsiteY1" fmla="*/ 334851 h 811369"/>
              <a:gd name="connsiteX2" fmla="*/ 10927 w 873811"/>
              <a:gd name="connsiteY2" fmla="*/ 721217 h 811369"/>
              <a:gd name="connsiteX3" fmla="*/ 629112 w 873811"/>
              <a:gd name="connsiteY3" fmla="*/ 811369 h 81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811" h="811369">
                <a:moveTo>
                  <a:pt x="873811" y="0"/>
                </a:moveTo>
                <a:cubicBezTo>
                  <a:pt x="649504" y="107324"/>
                  <a:pt x="425197" y="214648"/>
                  <a:pt x="281383" y="334851"/>
                </a:cubicBezTo>
                <a:cubicBezTo>
                  <a:pt x="137569" y="455054"/>
                  <a:pt x="-47028" y="641797"/>
                  <a:pt x="10927" y="721217"/>
                </a:cubicBezTo>
                <a:cubicBezTo>
                  <a:pt x="68882" y="800637"/>
                  <a:pt x="348997" y="806003"/>
                  <a:pt x="629112" y="81136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C249D66-D817-E341-88F7-2D9BC39A2B5E}"/>
              </a:ext>
            </a:extLst>
          </p:cNvPr>
          <p:cNvSpPr txBox="1"/>
          <p:nvPr/>
        </p:nvSpPr>
        <p:spPr>
          <a:xfrm>
            <a:off x="7857006" y="2936469"/>
            <a:ext cx="107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203014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3" grpId="0" animBg="1"/>
      <p:bldP spid="13" grpId="1" animBg="1"/>
      <p:bldP spid="14" grpId="0" animBg="1"/>
      <p:bldP spid="15" grpId="0" animBg="1"/>
      <p:bldP spid="20" grpId="0"/>
      <p:bldP spid="26" grpId="0" animBg="1"/>
      <p:bldP spid="28" grpId="0" animBg="1"/>
      <p:bldP spid="28" grpId="1" animBg="1"/>
      <p:bldP spid="29" grpId="0" animBg="1"/>
      <p:bldP spid="30" grpId="0" animBg="1"/>
      <p:bldP spid="31" grpId="0"/>
      <p:bldP spid="32" grpId="0" animBg="1"/>
      <p:bldP spid="33" grpId="0"/>
      <p:bldP spid="38" grpId="0"/>
      <p:bldP spid="39" grpId="0"/>
      <p:bldP spid="40" grpId="0" animBg="1"/>
      <p:bldP spid="42" grpId="0" animBg="1"/>
      <p:bldP spid="43" grpId="0" animBg="1"/>
      <p:bldP spid="4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EA449C04-4DB7-AF42-855F-A8E2A4307BEF}"/>
              </a:ext>
            </a:extLst>
          </p:cNvPr>
          <p:cNvSpPr/>
          <p:nvPr/>
        </p:nvSpPr>
        <p:spPr>
          <a:xfrm>
            <a:off x="9412847" y="3247479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96946-1BCF-CE40-B5CB-8C85944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shaper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BDF754-FD03-E448-93CA-511A387F6790}"/>
              </a:ext>
            </a:extLst>
          </p:cNvPr>
          <p:cNvGrpSpPr/>
          <p:nvPr/>
        </p:nvGrpSpPr>
        <p:grpSpPr>
          <a:xfrm>
            <a:off x="9208394" y="2042779"/>
            <a:ext cx="1259983" cy="1644940"/>
            <a:chOff x="9208394" y="2042779"/>
            <a:chExt cx="1259983" cy="16449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F6EF9B-6D48-E142-B8FB-BEF040C1064C}"/>
                </a:ext>
              </a:extLst>
            </p:cNvPr>
            <p:cNvCxnSpPr/>
            <p:nvPr/>
          </p:nvCxnSpPr>
          <p:spPr>
            <a:xfrm>
              <a:off x="9208394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C54C57-3FDE-F041-8AAF-B08A548F9782}"/>
                </a:ext>
              </a:extLst>
            </p:cNvPr>
            <p:cNvCxnSpPr/>
            <p:nvPr/>
          </p:nvCxnSpPr>
          <p:spPr>
            <a:xfrm>
              <a:off x="10468377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0929C7-BDA9-534B-A872-31C48D380FC9}"/>
                </a:ext>
              </a:extLst>
            </p:cNvPr>
            <p:cNvCxnSpPr/>
            <p:nvPr/>
          </p:nvCxnSpPr>
          <p:spPr>
            <a:xfrm>
              <a:off x="9208394" y="3687719"/>
              <a:ext cx="124925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DA203E-482E-3A42-AEAD-A7BFBE008B6D}"/>
              </a:ext>
            </a:extLst>
          </p:cNvPr>
          <p:cNvGrpSpPr/>
          <p:nvPr/>
        </p:nvGrpSpPr>
        <p:grpSpPr>
          <a:xfrm>
            <a:off x="7443988" y="4160865"/>
            <a:ext cx="1204297" cy="398186"/>
            <a:chOff x="4910435" y="3632154"/>
            <a:chExt cx="1719948" cy="39818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7C4C6A-D75D-0440-8F2B-4C22EC99ECE5}"/>
                </a:ext>
              </a:extLst>
            </p:cNvPr>
            <p:cNvCxnSpPr/>
            <p:nvPr/>
          </p:nvCxnSpPr>
          <p:spPr>
            <a:xfrm>
              <a:off x="4910435" y="365308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E5DA5D-8148-2E4B-B3E8-87E585E4D85B}"/>
                </a:ext>
              </a:extLst>
            </p:cNvPr>
            <p:cNvCxnSpPr/>
            <p:nvPr/>
          </p:nvCxnSpPr>
          <p:spPr>
            <a:xfrm>
              <a:off x="4936193" y="403034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9B76A2-D738-D04F-92ED-821DC7CC5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1087" y="3632154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0C5595-33E6-E54E-B48D-F95F5BF82B3C}"/>
              </a:ext>
            </a:extLst>
          </p:cNvPr>
          <p:cNvSpPr/>
          <p:nvPr/>
        </p:nvSpPr>
        <p:spPr>
          <a:xfrm>
            <a:off x="8316199" y="4216344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65E59E8-7B6F-054E-BBF0-3EFB4D264A60}"/>
              </a:ext>
            </a:extLst>
          </p:cNvPr>
          <p:cNvSpPr/>
          <p:nvPr/>
        </p:nvSpPr>
        <p:spPr>
          <a:xfrm>
            <a:off x="8037334" y="4218626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FA764-59A5-FC45-81C3-03E4EDB6B9DD}"/>
              </a:ext>
            </a:extLst>
          </p:cNvPr>
          <p:cNvSpPr/>
          <p:nvPr/>
        </p:nvSpPr>
        <p:spPr>
          <a:xfrm>
            <a:off x="7758469" y="422017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B5A478-897F-E944-8B27-2768198AC47D}"/>
              </a:ext>
            </a:extLst>
          </p:cNvPr>
          <p:cNvSpPr txBox="1"/>
          <p:nvPr/>
        </p:nvSpPr>
        <p:spPr>
          <a:xfrm>
            <a:off x="9066568" y="4040210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Remove token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60D32DF-29D2-E940-812C-6B5DE3B2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968375" cy="5032371"/>
          </a:xfrm>
        </p:spPr>
        <p:txBody>
          <a:bodyPr>
            <a:normAutofit/>
          </a:bodyPr>
          <a:lstStyle/>
          <a:p>
            <a:r>
              <a:rPr lang="en-US" dirty="0"/>
              <a:t>In time t, the maximum number of packets that depart the shaper is            </a:t>
            </a:r>
            <a:r>
              <a:rPr lang="en-US" dirty="0">
                <a:solidFill>
                  <a:srgbClr val="C00000"/>
                </a:solidFill>
              </a:rPr>
              <a:t>(r * t) + B</a:t>
            </a:r>
          </a:p>
          <a:p>
            <a:r>
              <a:rPr lang="en-US" dirty="0"/>
              <a:t>A full bucket of tokens would allow small flows to go through unaffected</a:t>
            </a:r>
          </a:p>
          <a:p>
            <a:pPr lvl="1"/>
            <a:r>
              <a:rPr lang="en-US" dirty="0"/>
              <a:t>A maximum burst of B packets</a:t>
            </a:r>
          </a:p>
          <a:p>
            <a:r>
              <a:rPr lang="en-US" dirty="0"/>
              <a:t>Longer flows have average rate r</a:t>
            </a:r>
          </a:p>
          <a:p>
            <a:pPr lvl="1"/>
            <a:r>
              <a:rPr lang="en-US" dirty="0"/>
              <a:t>Bucket emptied initially, the rest of the      flow must respect the token fill rate</a:t>
            </a:r>
          </a:p>
          <a:p>
            <a:pPr lvl="1"/>
            <a:r>
              <a:rPr lang="en-US" dirty="0"/>
              <a:t>As t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sz="2800" dirty="0">
                <a:latin typeface="Arial" charset="0"/>
                <a:cs typeface="Arial" charset="0"/>
              </a:rPr>
              <a:t>∞</a:t>
            </a:r>
            <a:r>
              <a:rPr lang="en-US" dirty="0">
                <a:latin typeface="Arial" charset="0"/>
                <a:cs typeface="Arial" charset="0"/>
              </a:rPr>
              <a:t>, the average rate approaches r</a:t>
            </a:r>
          </a:p>
          <a:p>
            <a:pPr lvl="1"/>
            <a:r>
              <a:rPr lang="en-US" dirty="0">
                <a:latin typeface="Arial" charset="0"/>
                <a:cs typeface="Arial" charset="0"/>
              </a:rPr>
              <a:t>That is, (1/t) * (r*t + B) </a:t>
            </a:r>
            <a:r>
              <a:rPr lang="en-US" dirty="0">
                <a:latin typeface="Arial" charset="0"/>
                <a:cs typeface="Arial" charset="0"/>
                <a:sym typeface="Wingdings" pitchFamily="2" charset="2"/>
              </a:rPr>
              <a:t></a:t>
            </a:r>
            <a:r>
              <a:rPr lang="en-US" dirty="0">
                <a:latin typeface="Arial" charset="0"/>
                <a:cs typeface="Arial" charset="0"/>
              </a:rPr>
              <a:t> r</a:t>
            </a:r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3F397C-72A8-2042-BC38-9AD04D30D635}"/>
              </a:ext>
            </a:extLst>
          </p:cNvPr>
          <p:cNvSpPr/>
          <p:nvPr/>
        </p:nvSpPr>
        <p:spPr>
          <a:xfrm>
            <a:off x="9412848" y="3080054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7039C-2817-EB49-A8AA-8DD9DC0E7CED}"/>
              </a:ext>
            </a:extLst>
          </p:cNvPr>
          <p:cNvSpPr/>
          <p:nvPr/>
        </p:nvSpPr>
        <p:spPr>
          <a:xfrm>
            <a:off x="9412847" y="2910225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468823-0097-5E4A-B6CD-058F174D31C8}"/>
              </a:ext>
            </a:extLst>
          </p:cNvPr>
          <p:cNvSpPr/>
          <p:nvPr/>
        </p:nvSpPr>
        <p:spPr>
          <a:xfrm>
            <a:off x="10659951" y="1472072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D7FE39F-3316-0C43-8B73-1B2B1DE49DC8}"/>
              </a:ext>
            </a:extLst>
          </p:cNvPr>
          <p:cNvSpPr/>
          <p:nvPr/>
        </p:nvSpPr>
        <p:spPr>
          <a:xfrm>
            <a:off x="9711068" y="1588463"/>
            <a:ext cx="759456" cy="953036"/>
          </a:xfrm>
          <a:custGeom>
            <a:avLst/>
            <a:gdLst>
              <a:gd name="connsiteX0" fmla="*/ 759456 w 759456"/>
              <a:gd name="connsiteY0" fmla="*/ 0 h 953036"/>
              <a:gd name="connsiteX1" fmla="*/ 89755 w 759456"/>
              <a:gd name="connsiteY1" fmla="*/ 244698 h 953036"/>
              <a:gd name="connsiteX2" fmla="*/ 25360 w 759456"/>
              <a:gd name="connsiteY2" fmla="*/ 953036 h 95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456" h="953036">
                <a:moveTo>
                  <a:pt x="759456" y="0"/>
                </a:moveTo>
                <a:cubicBezTo>
                  <a:pt x="485780" y="42929"/>
                  <a:pt x="212104" y="85859"/>
                  <a:pt x="89755" y="244698"/>
                </a:cubicBezTo>
                <a:cubicBezTo>
                  <a:pt x="-32594" y="403537"/>
                  <a:pt x="-3617" y="678286"/>
                  <a:pt x="25360" y="95303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CE6C7-8688-2842-8B0F-6CA4AA09268B}"/>
              </a:ext>
            </a:extLst>
          </p:cNvPr>
          <p:cNvSpPr txBox="1"/>
          <p:nvPr/>
        </p:nvSpPr>
        <p:spPr>
          <a:xfrm>
            <a:off x="10734608" y="4196128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Transmit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4767453-07B7-294D-BBAF-7F54EA2C2B0A}"/>
              </a:ext>
            </a:extLst>
          </p:cNvPr>
          <p:cNvSpPr/>
          <p:nvPr/>
        </p:nvSpPr>
        <p:spPr>
          <a:xfrm>
            <a:off x="11806492" y="4204900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074D4-A4CE-1849-BD82-B47BBC6540C5}"/>
              </a:ext>
            </a:extLst>
          </p:cNvPr>
          <p:cNvSpPr txBox="1"/>
          <p:nvPr/>
        </p:nvSpPr>
        <p:spPr>
          <a:xfrm>
            <a:off x="8493616" y="1506022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Fill at rate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E0DED-840F-744C-93DB-D76852F2322E}"/>
              </a:ext>
            </a:extLst>
          </p:cNvPr>
          <p:cNvCxnSpPr>
            <a:cxnSpLocks/>
          </p:cNvCxnSpPr>
          <p:nvPr/>
        </p:nvCxnSpPr>
        <p:spPr>
          <a:xfrm flipV="1">
            <a:off x="8811660" y="4388002"/>
            <a:ext cx="47667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00124C-A164-6649-8ACE-B9786063DFDA}"/>
              </a:ext>
            </a:extLst>
          </p:cNvPr>
          <p:cNvCxnSpPr>
            <a:cxnSpLocks/>
          </p:cNvCxnSpPr>
          <p:nvPr/>
        </p:nvCxnSpPr>
        <p:spPr>
          <a:xfrm flipV="1">
            <a:off x="10253892" y="4397494"/>
            <a:ext cx="55389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6A0D05-C094-9A4D-809B-AA8EAFBBDE65}"/>
              </a:ext>
            </a:extLst>
          </p:cNvPr>
          <p:cNvSpPr txBox="1"/>
          <p:nvPr/>
        </p:nvSpPr>
        <p:spPr>
          <a:xfrm>
            <a:off x="7259213" y="4693989"/>
            <a:ext cx="182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Shaping buffer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162797-2C8E-8442-BC3C-34008649BF84}"/>
              </a:ext>
            </a:extLst>
          </p:cNvPr>
          <p:cNvSpPr txBox="1"/>
          <p:nvPr/>
        </p:nvSpPr>
        <p:spPr>
          <a:xfrm>
            <a:off x="11225687" y="2537939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Bucket size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29172640-BA8B-1D4F-BA92-9A95E6E79E61}"/>
              </a:ext>
            </a:extLst>
          </p:cNvPr>
          <p:cNvSpPr/>
          <p:nvPr/>
        </p:nvSpPr>
        <p:spPr>
          <a:xfrm>
            <a:off x="10782489" y="2120635"/>
            <a:ext cx="381415" cy="148922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5E5E05E-99AE-4C40-8B14-811A386B86CA}"/>
              </a:ext>
            </a:extLst>
          </p:cNvPr>
          <p:cNvSpPr/>
          <p:nvPr/>
        </p:nvSpPr>
        <p:spPr>
          <a:xfrm>
            <a:off x="8037334" y="3344178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08EE7E0-0D42-9F49-99D1-86FCC131C2BF}"/>
              </a:ext>
            </a:extLst>
          </p:cNvPr>
          <p:cNvSpPr/>
          <p:nvPr/>
        </p:nvSpPr>
        <p:spPr>
          <a:xfrm>
            <a:off x="7046696" y="3541690"/>
            <a:ext cx="873811" cy="811369"/>
          </a:xfrm>
          <a:custGeom>
            <a:avLst/>
            <a:gdLst>
              <a:gd name="connsiteX0" fmla="*/ 873811 w 873811"/>
              <a:gd name="connsiteY0" fmla="*/ 0 h 811369"/>
              <a:gd name="connsiteX1" fmla="*/ 281383 w 873811"/>
              <a:gd name="connsiteY1" fmla="*/ 334851 h 811369"/>
              <a:gd name="connsiteX2" fmla="*/ 10927 w 873811"/>
              <a:gd name="connsiteY2" fmla="*/ 721217 h 811369"/>
              <a:gd name="connsiteX3" fmla="*/ 629112 w 873811"/>
              <a:gd name="connsiteY3" fmla="*/ 811369 h 81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811" h="811369">
                <a:moveTo>
                  <a:pt x="873811" y="0"/>
                </a:moveTo>
                <a:cubicBezTo>
                  <a:pt x="649504" y="107324"/>
                  <a:pt x="425197" y="214648"/>
                  <a:pt x="281383" y="334851"/>
                </a:cubicBezTo>
                <a:cubicBezTo>
                  <a:pt x="137569" y="455054"/>
                  <a:pt x="-47028" y="641797"/>
                  <a:pt x="10927" y="721217"/>
                </a:cubicBezTo>
                <a:cubicBezTo>
                  <a:pt x="68882" y="800637"/>
                  <a:pt x="348997" y="806003"/>
                  <a:pt x="629112" y="81136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68ABB-761A-A347-ACBD-B0061DD5A2FD}"/>
              </a:ext>
            </a:extLst>
          </p:cNvPr>
          <p:cNvSpPr txBox="1"/>
          <p:nvPr/>
        </p:nvSpPr>
        <p:spPr>
          <a:xfrm>
            <a:off x="7857006" y="2936469"/>
            <a:ext cx="107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</a:t>
            </a:r>
          </a:p>
        </p:txBody>
      </p:sp>
    </p:spTree>
    <p:extLst>
      <p:ext uri="{BB962C8B-B14F-4D97-AF65-F5344CB8AC3E}">
        <p14:creationId xmlns:p14="http://schemas.microsoft.com/office/powerpoint/2010/main" val="12875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6042AB0-441B-49FE-8D5E-E56A0852F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9650" y="649995"/>
            <a:ext cx="10182225" cy="1102607"/>
          </a:xfrm>
        </p:spPr>
        <p:txBody>
          <a:bodyPr>
            <a:normAutofit/>
          </a:bodyPr>
          <a:lstStyle/>
          <a:p>
            <a:r>
              <a:rPr lang="en-US" altLang="en-US" dirty="0"/>
              <a:t>Network support for applications</a:t>
            </a:r>
          </a:p>
        </p:txBody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2CD66088-5D06-44D5-8383-2BC0ADBA90F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76302" y="1941514"/>
            <a:ext cx="10586828" cy="4421186"/>
          </a:xfrm>
        </p:spPr>
        <p:txBody>
          <a:bodyPr>
            <a:noAutofit/>
          </a:bodyPr>
          <a:lstStyle/>
          <a:p>
            <a:r>
              <a:rPr lang="en-US" altLang="en-US" dirty="0"/>
              <a:t>A </a:t>
            </a:r>
            <a:r>
              <a:rPr lang="en-US" altLang="en-US" dirty="0">
                <a:solidFill>
                  <a:srgbClr val="C00000"/>
                </a:solidFill>
              </a:rPr>
              <a:t>best effort</a:t>
            </a:r>
            <a:r>
              <a:rPr lang="en-US" altLang="en-US" dirty="0"/>
              <a:t> Internet architecture does not offer any guarantees on delay, bandwidth, and loss</a:t>
            </a:r>
          </a:p>
          <a:p>
            <a:pPr lvl="1"/>
            <a:r>
              <a:rPr lang="en-US" altLang="en-US" dirty="0"/>
              <a:t>Network may drop, reorder, corrupt packets</a:t>
            </a:r>
          </a:p>
          <a:p>
            <a:pPr lvl="1"/>
            <a:r>
              <a:rPr lang="en-US" altLang="en-US" dirty="0"/>
              <a:t>Network may treat traffic randomly regardless of their “importance”</a:t>
            </a:r>
          </a:p>
          <a:p>
            <a:r>
              <a:rPr lang="en-US" altLang="en-US" dirty="0"/>
              <a:t>However, many apps require special treatment &amp; guarantees</a:t>
            </a:r>
          </a:p>
          <a:p>
            <a:pPr lvl="1"/>
            <a:r>
              <a:rPr lang="en-US" altLang="en-US" dirty="0"/>
              <a:t>E.g., voice over IP (phone calls) require strict delay guarantees</a:t>
            </a:r>
          </a:p>
          <a:p>
            <a:pPr lvl="1"/>
            <a:r>
              <a:rPr lang="en-US" altLang="en-US" dirty="0"/>
              <a:t>E.g., HD video requires a reasonable minimum bandwidth</a:t>
            </a:r>
          </a:p>
          <a:p>
            <a:pPr lvl="1"/>
            <a:r>
              <a:rPr lang="en-US" altLang="en-US" dirty="0"/>
              <a:t>E.g., remote surgery with 3D-vision requires strict sync &amp; latency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Q: How to provide quality of service (QoS) for apps? </a:t>
            </a:r>
          </a:p>
          <a:p>
            <a:pPr marL="0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6018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FC746-7E0F-BD46-80B8-558D9DD03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policers</a:t>
            </a:r>
          </a:p>
        </p:txBody>
      </p:sp>
    </p:spTree>
    <p:extLst>
      <p:ext uri="{BB962C8B-B14F-4D97-AF65-F5344CB8AC3E}">
        <p14:creationId xmlns:p14="http://schemas.microsoft.com/office/powerpoint/2010/main" val="2510052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EA449C04-4DB7-AF42-855F-A8E2A4307BEF}"/>
              </a:ext>
            </a:extLst>
          </p:cNvPr>
          <p:cNvSpPr/>
          <p:nvPr/>
        </p:nvSpPr>
        <p:spPr>
          <a:xfrm>
            <a:off x="9412847" y="3247479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96946-1BCF-CE40-B5CB-8C8594471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 bucket policer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3BDF754-FD03-E448-93CA-511A387F6790}"/>
              </a:ext>
            </a:extLst>
          </p:cNvPr>
          <p:cNvGrpSpPr/>
          <p:nvPr/>
        </p:nvGrpSpPr>
        <p:grpSpPr>
          <a:xfrm>
            <a:off x="9208394" y="2042779"/>
            <a:ext cx="1259983" cy="1644940"/>
            <a:chOff x="9208394" y="2042779"/>
            <a:chExt cx="1259983" cy="164494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F6EF9B-6D48-E142-B8FB-BEF040C1064C}"/>
                </a:ext>
              </a:extLst>
            </p:cNvPr>
            <p:cNvCxnSpPr/>
            <p:nvPr/>
          </p:nvCxnSpPr>
          <p:spPr>
            <a:xfrm>
              <a:off x="9208394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2C54C57-3FDE-F041-8AAF-B08A548F9782}"/>
                </a:ext>
              </a:extLst>
            </p:cNvPr>
            <p:cNvCxnSpPr/>
            <p:nvPr/>
          </p:nvCxnSpPr>
          <p:spPr>
            <a:xfrm>
              <a:off x="10468377" y="2042779"/>
              <a:ext cx="0" cy="164494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F0929C7-BDA9-534B-A872-31C48D380FC9}"/>
                </a:ext>
              </a:extLst>
            </p:cNvPr>
            <p:cNvCxnSpPr/>
            <p:nvPr/>
          </p:nvCxnSpPr>
          <p:spPr>
            <a:xfrm>
              <a:off x="9208394" y="3687719"/>
              <a:ext cx="1249251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3DA203E-482E-3A42-AEAD-A7BFBE008B6D}"/>
              </a:ext>
            </a:extLst>
          </p:cNvPr>
          <p:cNvGrpSpPr/>
          <p:nvPr/>
        </p:nvGrpSpPr>
        <p:grpSpPr>
          <a:xfrm>
            <a:off x="7443988" y="4160865"/>
            <a:ext cx="1204297" cy="398186"/>
            <a:chOff x="4910435" y="3632154"/>
            <a:chExt cx="1719948" cy="39818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B7C4C6A-D75D-0440-8F2B-4C22EC99ECE5}"/>
                </a:ext>
              </a:extLst>
            </p:cNvPr>
            <p:cNvCxnSpPr/>
            <p:nvPr/>
          </p:nvCxnSpPr>
          <p:spPr>
            <a:xfrm>
              <a:off x="4910435" y="365308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0E5DA5D-8148-2E4B-B3E8-87E585E4D85B}"/>
                </a:ext>
              </a:extLst>
            </p:cNvPr>
            <p:cNvCxnSpPr/>
            <p:nvPr/>
          </p:nvCxnSpPr>
          <p:spPr>
            <a:xfrm>
              <a:off x="4936193" y="403034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D9B76A2-D738-D04F-92ED-821DC7CC5C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1087" y="3632154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C0C5595-33E6-E54E-B48D-F95F5BF82B3C}"/>
              </a:ext>
            </a:extLst>
          </p:cNvPr>
          <p:cNvSpPr/>
          <p:nvPr/>
        </p:nvSpPr>
        <p:spPr>
          <a:xfrm>
            <a:off x="8316199" y="4216344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65E59E8-7B6F-054E-BBF0-3EFB4D264A60}"/>
              </a:ext>
            </a:extLst>
          </p:cNvPr>
          <p:cNvSpPr/>
          <p:nvPr/>
        </p:nvSpPr>
        <p:spPr>
          <a:xfrm>
            <a:off x="8037334" y="4218626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8C2FA764-59A5-FC45-81C3-03E4EDB6B9DD}"/>
              </a:ext>
            </a:extLst>
          </p:cNvPr>
          <p:cNvSpPr/>
          <p:nvPr/>
        </p:nvSpPr>
        <p:spPr>
          <a:xfrm>
            <a:off x="7758469" y="422017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7B5A478-897F-E944-8B27-2768198AC47D}"/>
              </a:ext>
            </a:extLst>
          </p:cNvPr>
          <p:cNvSpPr txBox="1"/>
          <p:nvPr/>
        </p:nvSpPr>
        <p:spPr>
          <a:xfrm>
            <a:off x="9066568" y="4040210"/>
            <a:ext cx="1429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Remove token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60D32DF-29D2-E940-812C-6B5DE3B23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968375" cy="5032371"/>
          </a:xfrm>
        </p:spPr>
        <p:txBody>
          <a:bodyPr>
            <a:normAutofit/>
          </a:bodyPr>
          <a:lstStyle/>
          <a:p>
            <a:r>
              <a:rPr lang="en-US" dirty="0"/>
              <a:t>A token bucket policer is just a token bucket shaper without the shaping buffer</a:t>
            </a:r>
          </a:p>
          <a:p>
            <a:r>
              <a:rPr lang="en-US" dirty="0"/>
              <a:t>No place for packets to wait if there are no tokens</a:t>
            </a:r>
          </a:p>
          <a:p>
            <a:r>
              <a:rPr lang="en-US" dirty="0"/>
              <a:t>If token exists, packet transmitted.</a:t>
            </a:r>
          </a:p>
          <a:p>
            <a:r>
              <a:rPr lang="en-US" dirty="0"/>
              <a:t>If not, packet </a:t>
            </a:r>
            <a:r>
              <a:rPr lang="en-US" dirty="0">
                <a:solidFill>
                  <a:srgbClr val="C00000"/>
                </a:solidFill>
              </a:rPr>
              <a:t>dropped</a:t>
            </a:r>
          </a:p>
          <a:p>
            <a:r>
              <a:rPr lang="en-US" dirty="0"/>
              <a:t>Simple and efficient to implement. </a:t>
            </a:r>
          </a:p>
          <a:p>
            <a:r>
              <a:rPr lang="en-US" dirty="0">
                <a:solidFill>
                  <a:srgbClr val="C00000"/>
                </a:solidFill>
              </a:rPr>
              <a:t>The internet has tons of token bucket policers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E3F397C-72A8-2042-BC38-9AD04D30D635}"/>
              </a:ext>
            </a:extLst>
          </p:cNvPr>
          <p:cNvSpPr/>
          <p:nvPr/>
        </p:nvSpPr>
        <p:spPr>
          <a:xfrm>
            <a:off x="9412848" y="3080054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57039C-2817-EB49-A8AA-8DD9DC0E7CED}"/>
              </a:ext>
            </a:extLst>
          </p:cNvPr>
          <p:cNvSpPr/>
          <p:nvPr/>
        </p:nvSpPr>
        <p:spPr>
          <a:xfrm>
            <a:off x="9412847" y="2910225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7468823-0097-5E4A-B6CD-058F174D31C8}"/>
              </a:ext>
            </a:extLst>
          </p:cNvPr>
          <p:cNvSpPr/>
          <p:nvPr/>
        </p:nvSpPr>
        <p:spPr>
          <a:xfrm>
            <a:off x="10659951" y="1472072"/>
            <a:ext cx="759853" cy="255174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50800">
            <a:solidFill>
              <a:schemeClr val="accent4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CD7FE39F-3316-0C43-8B73-1B2B1DE49DC8}"/>
              </a:ext>
            </a:extLst>
          </p:cNvPr>
          <p:cNvSpPr/>
          <p:nvPr/>
        </p:nvSpPr>
        <p:spPr>
          <a:xfrm>
            <a:off x="9711068" y="1588463"/>
            <a:ext cx="759456" cy="953036"/>
          </a:xfrm>
          <a:custGeom>
            <a:avLst/>
            <a:gdLst>
              <a:gd name="connsiteX0" fmla="*/ 759456 w 759456"/>
              <a:gd name="connsiteY0" fmla="*/ 0 h 953036"/>
              <a:gd name="connsiteX1" fmla="*/ 89755 w 759456"/>
              <a:gd name="connsiteY1" fmla="*/ 244698 h 953036"/>
              <a:gd name="connsiteX2" fmla="*/ 25360 w 759456"/>
              <a:gd name="connsiteY2" fmla="*/ 953036 h 95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456" h="953036">
                <a:moveTo>
                  <a:pt x="759456" y="0"/>
                </a:moveTo>
                <a:cubicBezTo>
                  <a:pt x="485780" y="42929"/>
                  <a:pt x="212104" y="85859"/>
                  <a:pt x="89755" y="244698"/>
                </a:cubicBezTo>
                <a:cubicBezTo>
                  <a:pt x="-32594" y="403537"/>
                  <a:pt x="-3617" y="678286"/>
                  <a:pt x="25360" y="953036"/>
                </a:cubicBezTo>
              </a:path>
            </a:pathLst>
          </a:custGeom>
          <a:noFill/>
          <a:ln w="508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5DCE6C7-8688-2842-8B0F-6CA4AA09268B}"/>
              </a:ext>
            </a:extLst>
          </p:cNvPr>
          <p:cNvSpPr txBox="1"/>
          <p:nvPr/>
        </p:nvSpPr>
        <p:spPr>
          <a:xfrm>
            <a:off x="10734608" y="4196128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Transmit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34767453-07B7-294D-BBAF-7F54EA2C2B0A}"/>
              </a:ext>
            </a:extLst>
          </p:cNvPr>
          <p:cNvSpPr/>
          <p:nvPr/>
        </p:nvSpPr>
        <p:spPr>
          <a:xfrm>
            <a:off x="11806492" y="4204900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D074D4-A4CE-1849-BD82-B47BBC6540C5}"/>
              </a:ext>
            </a:extLst>
          </p:cNvPr>
          <p:cNvSpPr txBox="1"/>
          <p:nvPr/>
        </p:nvSpPr>
        <p:spPr>
          <a:xfrm>
            <a:off x="8493616" y="1506022"/>
            <a:ext cx="1429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Fill at rate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</a:t>
            </a:r>
            <a:endParaRPr lang="en-US" dirty="0">
              <a:latin typeface="Helvetica" pitchFamily="2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B2E0DED-840F-744C-93DB-D76852F2322E}"/>
              </a:ext>
            </a:extLst>
          </p:cNvPr>
          <p:cNvCxnSpPr>
            <a:cxnSpLocks/>
          </p:cNvCxnSpPr>
          <p:nvPr/>
        </p:nvCxnSpPr>
        <p:spPr>
          <a:xfrm flipV="1">
            <a:off x="8811660" y="4388002"/>
            <a:ext cx="47667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900124C-A164-6649-8ACE-B9786063DFDA}"/>
              </a:ext>
            </a:extLst>
          </p:cNvPr>
          <p:cNvCxnSpPr>
            <a:cxnSpLocks/>
          </p:cNvCxnSpPr>
          <p:nvPr/>
        </p:nvCxnSpPr>
        <p:spPr>
          <a:xfrm flipV="1">
            <a:off x="10253892" y="4397494"/>
            <a:ext cx="553897" cy="9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A6A0D05-C094-9A4D-809B-AA8EAFBBDE65}"/>
              </a:ext>
            </a:extLst>
          </p:cNvPr>
          <p:cNvSpPr txBox="1"/>
          <p:nvPr/>
        </p:nvSpPr>
        <p:spPr>
          <a:xfrm>
            <a:off x="7259213" y="4693989"/>
            <a:ext cx="1828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Shaping buffer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0162797-2C8E-8442-BC3C-34008649BF84}"/>
              </a:ext>
            </a:extLst>
          </p:cNvPr>
          <p:cNvSpPr txBox="1"/>
          <p:nvPr/>
        </p:nvSpPr>
        <p:spPr>
          <a:xfrm>
            <a:off x="11225687" y="2537939"/>
            <a:ext cx="11726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Bucket size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B</a:t>
            </a:r>
          </a:p>
        </p:txBody>
      </p:sp>
      <p:sp>
        <p:nvSpPr>
          <p:cNvPr id="40" name="Right Brace 39">
            <a:extLst>
              <a:ext uri="{FF2B5EF4-FFF2-40B4-BE49-F238E27FC236}">
                <a16:creationId xmlns:a16="http://schemas.microsoft.com/office/drawing/2014/main" id="{29172640-BA8B-1D4F-BA92-9A95E6E79E61}"/>
              </a:ext>
            </a:extLst>
          </p:cNvPr>
          <p:cNvSpPr/>
          <p:nvPr/>
        </p:nvSpPr>
        <p:spPr>
          <a:xfrm>
            <a:off x="10782489" y="2120635"/>
            <a:ext cx="381415" cy="1489228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5E5E05E-99AE-4C40-8B14-811A386B86CA}"/>
              </a:ext>
            </a:extLst>
          </p:cNvPr>
          <p:cNvSpPr/>
          <p:nvPr/>
        </p:nvSpPr>
        <p:spPr>
          <a:xfrm>
            <a:off x="8037334" y="3344178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908EE7E0-0D42-9F49-99D1-86FCC131C2BF}"/>
              </a:ext>
            </a:extLst>
          </p:cNvPr>
          <p:cNvSpPr/>
          <p:nvPr/>
        </p:nvSpPr>
        <p:spPr>
          <a:xfrm>
            <a:off x="7046696" y="3541690"/>
            <a:ext cx="873811" cy="811369"/>
          </a:xfrm>
          <a:custGeom>
            <a:avLst/>
            <a:gdLst>
              <a:gd name="connsiteX0" fmla="*/ 873811 w 873811"/>
              <a:gd name="connsiteY0" fmla="*/ 0 h 811369"/>
              <a:gd name="connsiteX1" fmla="*/ 281383 w 873811"/>
              <a:gd name="connsiteY1" fmla="*/ 334851 h 811369"/>
              <a:gd name="connsiteX2" fmla="*/ 10927 w 873811"/>
              <a:gd name="connsiteY2" fmla="*/ 721217 h 811369"/>
              <a:gd name="connsiteX3" fmla="*/ 629112 w 873811"/>
              <a:gd name="connsiteY3" fmla="*/ 811369 h 81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73811" h="811369">
                <a:moveTo>
                  <a:pt x="873811" y="0"/>
                </a:moveTo>
                <a:cubicBezTo>
                  <a:pt x="649504" y="107324"/>
                  <a:pt x="425197" y="214648"/>
                  <a:pt x="281383" y="334851"/>
                </a:cubicBezTo>
                <a:cubicBezTo>
                  <a:pt x="137569" y="455054"/>
                  <a:pt x="-47028" y="641797"/>
                  <a:pt x="10927" y="721217"/>
                </a:cubicBezTo>
                <a:cubicBezTo>
                  <a:pt x="68882" y="800637"/>
                  <a:pt x="348997" y="806003"/>
                  <a:pt x="629112" y="811369"/>
                </a:cubicBezTo>
              </a:path>
            </a:pathLst>
          </a:custGeom>
          <a:noFill/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68ABB-761A-A347-ACBD-B0061DD5A2FD}"/>
              </a:ext>
            </a:extLst>
          </p:cNvPr>
          <p:cNvSpPr txBox="1"/>
          <p:nvPr/>
        </p:nvSpPr>
        <p:spPr>
          <a:xfrm>
            <a:off x="7857006" y="2936469"/>
            <a:ext cx="1078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10D492-BB31-004B-B593-FF0A3CB5E13A}"/>
              </a:ext>
            </a:extLst>
          </p:cNvPr>
          <p:cNvCxnSpPr/>
          <p:nvPr/>
        </p:nvCxnSpPr>
        <p:spPr>
          <a:xfrm>
            <a:off x="7046696" y="3661127"/>
            <a:ext cx="2241641" cy="1683605"/>
          </a:xfrm>
          <a:prstGeom prst="line">
            <a:avLst/>
          </a:prstGeom>
          <a:ln w="1016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945C08-F737-E943-8907-AE5874FFBF12}"/>
              </a:ext>
            </a:extLst>
          </p:cNvPr>
          <p:cNvCxnSpPr>
            <a:cxnSpLocks/>
          </p:cNvCxnSpPr>
          <p:nvPr/>
        </p:nvCxnSpPr>
        <p:spPr>
          <a:xfrm flipH="1">
            <a:off x="7165834" y="3541690"/>
            <a:ext cx="1926480" cy="1810288"/>
          </a:xfrm>
          <a:prstGeom prst="line">
            <a:avLst/>
          </a:prstGeom>
          <a:ln w="1016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32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4414-7DEF-3548-9719-DDCF338C8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study from 2016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02FD60-5E8B-7A42-B19A-06F1695D1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21" y="1690688"/>
            <a:ext cx="8508267" cy="42960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B7734E-76BD-A74F-A2B1-E56C2172BB4B}"/>
              </a:ext>
            </a:extLst>
          </p:cNvPr>
          <p:cNvSpPr txBox="1"/>
          <p:nvPr/>
        </p:nvSpPr>
        <p:spPr>
          <a:xfrm>
            <a:off x="654721" y="6151224"/>
            <a:ext cx="7915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Helvetica" pitchFamily="2" charset="0"/>
              </a:rPr>
              <a:t>Flach</a:t>
            </a:r>
            <a:r>
              <a:rPr lang="en-US" dirty="0">
                <a:latin typeface="Helvetica" pitchFamily="2" charset="0"/>
              </a:rPr>
              <a:t> et al., An Internet-Wide Analysis of Traffic Policing, SIGCOMM 2016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6F3DEB-1927-CC41-B688-3DA9450C1A7E}"/>
              </a:ext>
            </a:extLst>
          </p:cNvPr>
          <p:cNvSpPr/>
          <p:nvPr/>
        </p:nvSpPr>
        <p:spPr>
          <a:xfrm>
            <a:off x="5009882" y="2295323"/>
            <a:ext cx="1086118" cy="2871989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DAE86A-F375-AB42-A5A3-1E693B4FE892}"/>
              </a:ext>
            </a:extLst>
          </p:cNvPr>
          <p:cNvSpPr txBox="1"/>
          <p:nvPr/>
        </p:nvSpPr>
        <p:spPr>
          <a:xfrm>
            <a:off x="9491730" y="1392841"/>
            <a:ext cx="2148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Small but non-trivial fraction of policed links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97E701-229E-FC4D-8AD0-C1E551601B3F}"/>
              </a:ext>
            </a:extLst>
          </p:cNvPr>
          <p:cNvCxnSpPr>
            <a:stCxn id="7" idx="1"/>
          </p:cNvCxnSpPr>
          <p:nvPr/>
        </p:nvCxnSpPr>
        <p:spPr>
          <a:xfrm flipH="1">
            <a:off x="6001556" y="2177671"/>
            <a:ext cx="3490174" cy="5268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9D82784-1C19-DD41-A3AF-8530306D0129}"/>
              </a:ext>
            </a:extLst>
          </p:cNvPr>
          <p:cNvSpPr txBox="1"/>
          <p:nvPr/>
        </p:nvSpPr>
        <p:spPr>
          <a:xfrm>
            <a:off x="9863071" y="3151107"/>
            <a:ext cx="21485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Significant impact on packet loss rate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06F8AC8-3127-6648-BCAB-2089B1866D9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8748883" y="3935937"/>
            <a:ext cx="1114188" cy="49159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6DB7D56-E5BE-034D-8699-7530DEC98B21}"/>
              </a:ext>
            </a:extLst>
          </p:cNvPr>
          <p:cNvSpPr/>
          <p:nvPr/>
        </p:nvSpPr>
        <p:spPr>
          <a:xfrm>
            <a:off x="6293475" y="4355880"/>
            <a:ext cx="1107583" cy="596811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BB19477-7293-794E-9FA2-68FF95AA9F88}"/>
              </a:ext>
            </a:extLst>
          </p:cNvPr>
          <p:cNvSpPr/>
          <p:nvPr/>
        </p:nvSpPr>
        <p:spPr>
          <a:xfrm>
            <a:off x="7949883" y="4355880"/>
            <a:ext cx="861231" cy="596811"/>
          </a:xfrm>
          <a:prstGeom prst="ellipse">
            <a:avLst/>
          </a:pr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C2D7E7-03C6-3642-9A71-EEC837567C8C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7401058" y="4654286"/>
            <a:ext cx="548825" cy="0"/>
          </a:xfrm>
          <a:prstGeom prst="straightConnector1">
            <a:avLst/>
          </a:prstGeom>
          <a:ln w="50800">
            <a:solidFill>
              <a:srgbClr val="C00000"/>
            </a:solidFill>
            <a:headEnd type="triangl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22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19C89-7C43-924D-9107-063BCBC1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on TCP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A7D12-5193-1844-BCBD-5ACCC1320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412" y="1380277"/>
            <a:ext cx="8134795" cy="52420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78D4B7-B5BD-D744-923C-FA0B5D8CEE4F}"/>
              </a:ext>
            </a:extLst>
          </p:cNvPr>
          <p:cNvSpPr txBox="1"/>
          <p:nvPr/>
        </p:nvSpPr>
        <p:spPr>
          <a:xfrm>
            <a:off x="8934357" y="4664330"/>
            <a:ext cx="2914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Slow start period: burst allowed with a full bucket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E40460-B593-EC42-9AA4-902D961D718B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2163651" y="4152161"/>
            <a:ext cx="6770706" cy="1112334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2059F5-4C77-1848-B07F-C5FFE0B5BBF6}"/>
              </a:ext>
            </a:extLst>
          </p:cNvPr>
          <p:cNvSpPr txBox="1"/>
          <p:nvPr/>
        </p:nvSpPr>
        <p:spPr>
          <a:xfrm>
            <a:off x="8934356" y="1571176"/>
            <a:ext cx="29142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Policers drop multiple packets in a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burst</a:t>
            </a:r>
            <a:r>
              <a:rPr lang="en-US" sz="2400" dirty="0">
                <a:latin typeface="Helvetica" pitchFamily="2" charset="0"/>
              </a:rPr>
              <a:t>: causing RTOs and retransmissions after emptying of token bucket</a:t>
            </a:r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CB246-4EAE-544C-B92C-55DE762A72A1}"/>
              </a:ext>
            </a:extLst>
          </p:cNvPr>
          <p:cNvCxnSpPr>
            <a:cxnSpLocks/>
          </p:cNvCxnSpPr>
          <p:nvPr/>
        </p:nvCxnSpPr>
        <p:spPr>
          <a:xfrm flipH="1">
            <a:off x="4134118" y="1885083"/>
            <a:ext cx="4800237" cy="8207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284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E35B-71FF-8D49-B847-D7C5D174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on actual apps: YouTube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6E7CF-8DE4-734D-BAF8-ACA7B8512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Video </a:t>
            </a:r>
            <a:r>
              <a:rPr lang="en-US" dirty="0" err="1"/>
              <a:t>rebuffer</a:t>
            </a:r>
            <a:r>
              <a:rPr lang="en-US" dirty="0"/>
              <a:t> rate: </a:t>
            </a:r>
            <a:r>
              <a:rPr lang="en-US" dirty="0" err="1"/>
              <a:t>rebuffer</a:t>
            </a:r>
            <a:r>
              <a:rPr lang="en-US" dirty="0"/>
              <a:t> time / overall watch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BBF4AA-ED3D-664F-A4E6-0D7B96265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1" y="2929834"/>
            <a:ext cx="10961077" cy="285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437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AFE9C-5D73-E046-BA13-2B6ECB10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rate limiting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84777-1717-DA47-AAD4-85BFEDBEF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Rate limiting is a useful mechanism to isolate traffic classes from each other</a:t>
            </a:r>
          </a:p>
          <a:p>
            <a:endParaRPr lang="en-US" dirty="0"/>
          </a:p>
          <a:p>
            <a:r>
              <a:rPr lang="en-US" dirty="0"/>
              <a:t>Two strategies: policing and shaping</a:t>
            </a:r>
          </a:p>
          <a:p>
            <a:endParaRPr lang="en-US" dirty="0"/>
          </a:p>
          <a:p>
            <a:r>
              <a:rPr lang="en-US" dirty="0"/>
              <a:t>Leaky bucket and token bucket</a:t>
            </a:r>
          </a:p>
          <a:p>
            <a:endParaRPr lang="en-US" dirty="0"/>
          </a:p>
          <a:p>
            <a:r>
              <a:rPr lang="en-US" dirty="0"/>
              <a:t>The Internet has a lot of token bucket policers, causing real impact on TCP connections and app performance</a:t>
            </a:r>
          </a:p>
        </p:txBody>
      </p:sp>
    </p:spTree>
    <p:extLst>
      <p:ext uri="{BB962C8B-B14F-4D97-AF65-F5344CB8AC3E}">
        <p14:creationId xmlns:p14="http://schemas.microsoft.com/office/powerpoint/2010/main" val="1141363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4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DF49-21AF-EB4E-90B1-B6A3EB6D7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best effort isn’t enough: </a:t>
            </a:r>
            <a:r>
              <a:rPr lang="en-US" dirty="0">
                <a:solidFill>
                  <a:srgbClr val="C00000"/>
                </a:solidFill>
              </a:rPr>
              <a:t>Contention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00DD-A444-4445-99E9-207622053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97209" cy="486576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Resource contention occurs in the </a:t>
            </a:r>
            <a:r>
              <a:rPr lang="en-US" dirty="0">
                <a:solidFill>
                  <a:srgbClr val="C00000"/>
                </a:solidFill>
              </a:rPr>
              <a:t>core </a:t>
            </a:r>
            <a:r>
              <a:rPr lang="en-US" dirty="0"/>
              <a:t>of the network</a:t>
            </a:r>
          </a:p>
          <a:p>
            <a:r>
              <a:rPr lang="en-US" dirty="0"/>
              <a:t>Congestion control will react, but may be too little &amp; too late:</a:t>
            </a:r>
          </a:p>
          <a:p>
            <a:pPr lvl="1"/>
            <a:r>
              <a:rPr lang="en-US" dirty="0"/>
              <a:t>Congestion control can’t prevent packet drops “now”</a:t>
            </a:r>
          </a:p>
          <a:p>
            <a:pPr lvl="1"/>
            <a:r>
              <a:rPr lang="en-US" dirty="0"/>
              <a:t>Congestion control won’t prevent high-sending-rate flows from inflicting large delays or recurring drops</a:t>
            </a:r>
          </a:p>
        </p:txBody>
      </p:sp>
      <p:pic>
        <p:nvPicPr>
          <p:cNvPr id="4" name="Picture 19" descr="Router Clip Art">
            <a:extLst>
              <a:ext uri="{FF2B5EF4-FFF2-40B4-BE49-F238E27FC236}">
                <a16:creationId xmlns:a16="http://schemas.microsoft.com/office/drawing/2014/main" id="{E5C56482-7A69-034F-8602-1CC508401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732" y="2651917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B00D4E8-7DDC-9846-8FF8-91CB94E5292D}"/>
              </a:ext>
            </a:extLst>
          </p:cNvPr>
          <p:cNvGrpSpPr/>
          <p:nvPr/>
        </p:nvGrpSpPr>
        <p:grpSpPr>
          <a:xfrm>
            <a:off x="7566866" y="2004685"/>
            <a:ext cx="1694190" cy="379750"/>
            <a:chOff x="7779380" y="719528"/>
            <a:chExt cx="1694190" cy="37975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EE9E37-5855-5F49-925F-E067C7F64518}"/>
                </a:ext>
              </a:extLst>
            </p:cNvPr>
            <p:cNvCxnSpPr/>
            <p:nvPr/>
          </p:nvCxnSpPr>
          <p:spPr>
            <a:xfrm>
              <a:off x="7779380" y="719528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E4D2F7-A8D3-9142-9B1E-653C184D85F4}"/>
                </a:ext>
              </a:extLst>
            </p:cNvPr>
            <p:cNvCxnSpPr/>
            <p:nvPr/>
          </p:nvCxnSpPr>
          <p:spPr>
            <a:xfrm>
              <a:off x="7779380" y="1096780"/>
              <a:ext cx="169419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DEEDF4C-4029-4641-B27C-6A0C668C86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9380" y="719528"/>
              <a:ext cx="0" cy="37975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61EA896-CD11-6145-9B38-7E60800EE094}"/>
              </a:ext>
            </a:extLst>
          </p:cNvPr>
          <p:cNvSpPr/>
          <p:nvPr/>
        </p:nvSpPr>
        <p:spPr>
          <a:xfrm>
            <a:off x="8988655" y="2033673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6BC4F4F-9460-E84D-9B85-8B8D9C0084E3}"/>
              </a:ext>
            </a:extLst>
          </p:cNvPr>
          <p:cNvSpPr/>
          <p:nvPr/>
        </p:nvSpPr>
        <p:spPr>
          <a:xfrm>
            <a:off x="8709790" y="2035955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38D772C-D62A-074F-A136-CFC6D8AD458E}"/>
              </a:ext>
            </a:extLst>
          </p:cNvPr>
          <p:cNvSpPr/>
          <p:nvPr/>
        </p:nvSpPr>
        <p:spPr>
          <a:xfrm>
            <a:off x="8430925" y="2037506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5825DE7-0478-FE4B-A7AE-43508DE84596}"/>
              </a:ext>
            </a:extLst>
          </p:cNvPr>
          <p:cNvSpPr/>
          <p:nvPr/>
        </p:nvSpPr>
        <p:spPr>
          <a:xfrm>
            <a:off x="8152060" y="2039788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C80C2B5-5A4B-764C-A02D-761B9409EC13}"/>
              </a:ext>
            </a:extLst>
          </p:cNvPr>
          <p:cNvSpPr/>
          <p:nvPr/>
        </p:nvSpPr>
        <p:spPr>
          <a:xfrm>
            <a:off x="7879659" y="2033975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E708552-FCEE-A24F-8C25-43944B062682}"/>
              </a:ext>
            </a:extLst>
          </p:cNvPr>
          <p:cNvSpPr/>
          <p:nvPr/>
        </p:nvSpPr>
        <p:spPr>
          <a:xfrm>
            <a:off x="7600794" y="2036257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8AF424B-0563-9040-8F6B-8E5ACB9B9505}"/>
              </a:ext>
            </a:extLst>
          </p:cNvPr>
          <p:cNvSpPr/>
          <p:nvPr/>
        </p:nvSpPr>
        <p:spPr>
          <a:xfrm>
            <a:off x="6357531" y="1989701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ACED857-A51C-9447-A451-CC1B7CFEC20C}"/>
              </a:ext>
            </a:extLst>
          </p:cNvPr>
          <p:cNvSpPr/>
          <p:nvPr/>
        </p:nvSpPr>
        <p:spPr>
          <a:xfrm>
            <a:off x="6255330" y="2111759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7BF0799-E60D-DB48-B09C-B38C81AF8568}"/>
              </a:ext>
            </a:extLst>
          </p:cNvPr>
          <p:cNvSpPr/>
          <p:nvPr/>
        </p:nvSpPr>
        <p:spPr>
          <a:xfrm>
            <a:off x="6143287" y="221910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5" descr="ANd9GcTXHm9XcH9T0I0EOJrLBOGANosV-xO3mlldiVZue4LYNHmLIOt0">
            <a:extLst>
              <a:ext uri="{FF2B5EF4-FFF2-40B4-BE49-F238E27FC236}">
                <a16:creationId xmlns:a16="http://schemas.microsoft.com/office/drawing/2014/main" id="{EB6C8660-78D7-F142-9B09-797FF89F7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8" y="2806445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 descr="ANd9GcTXHm9XcH9T0I0EOJrLBOGANosV-xO3mlldiVZue4LYNHmLIOt0">
            <a:extLst>
              <a:ext uri="{FF2B5EF4-FFF2-40B4-BE49-F238E27FC236}">
                <a16:creationId xmlns:a16="http://schemas.microsoft.com/office/drawing/2014/main" id="{3DE6F6A7-9F8C-C145-8E32-0FB579A0C0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944" y="2109741"/>
            <a:ext cx="12192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1D1F1D4-79EC-B64E-9D0F-F8E193377420}"/>
              </a:ext>
            </a:extLst>
          </p:cNvPr>
          <p:cNvCxnSpPr>
            <a:cxnSpLocks/>
          </p:cNvCxnSpPr>
          <p:nvPr/>
        </p:nvCxnSpPr>
        <p:spPr>
          <a:xfrm>
            <a:off x="4254237" y="2822191"/>
            <a:ext cx="2163619" cy="25211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299A45-3104-1C47-9C35-D455B0CAF05A}"/>
              </a:ext>
            </a:extLst>
          </p:cNvPr>
          <p:cNvCxnSpPr>
            <a:cxnSpLocks/>
          </p:cNvCxnSpPr>
          <p:nvPr/>
        </p:nvCxnSpPr>
        <p:spPr>
          <a:xfrm flipV="1">
            <a:off x="2778773" y="3553191"/>
            <a:ext cx="3516793" cy="20366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D257B5-E74A-D147-89D1-FA1825E6C37A}"/>
              </a:ext>
            </a:extLst>
          </p:cNvPr>
          <p:cNvCxnSpPr>
            <a:cxnSpLocks/>
          </p:cNvCxnSpPr>
          <p:nvPr/>
        </p:nvCxnSpPr>
        <p:spPr>
          <a:xfrm>
            <a:off x="8508576" y="3279086"/>
            <a:ext cx="2225685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3E90D9-C310-2046-A1BA-0FCA1C55F18E}"/>
              </a:ext>
            </a:extLst>
          </p:cNvPr>
          <p:cNvSpPr txBox="1"/>
          <p:nvPr/>
        </p:nvSpPr>
        <p:spPr>
          <a:xfrm>
            <a:off x="2060024" y="1462966"/>
            <a:ext cx="267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Conf call: Requires low latency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182D8F1-368C-CD4C-8873-2587A47CD465}"/>
              </a:ext>
            </a:extLst>
          </p:cNvPr>
          <p:cNvSpPr txBox="1"/>
          <p:nvPr/>
        </p:nvSpPr>
        <p:spPr>
          <a:xfrm>
            <a:off x="426963" y="2139263"/>
            <a:ext cx="2676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BitTorrent: Requires high throughput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B68CEA9-4CC8-1843-A218-717805074CB1}"/>
              </a:ext>
            </a:extLst>
          </p:cNvPr>
          <p:cNvSpPr/>
          <p:nvPr/>
        </p:nvSpPr>
        <p:spPr>
          <a:xfrm>
            <a:off x="3968167" y="1820727"/>
            <a:ext cx="272401" cy="316949"/>
          </a:xfrm>
          <a:prstGeom prst="roundRect">
            <a:avLst/>
          </a:prstGeom>
          <a:solidFill>
            <a:schemeClr val="accent5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110C8A38-025B-F341-A8FB-A4CE0754808D}"/>
              </a:ext>
            </a:extLst>
          </p:cNvPr>
          <p:cNvSpPr/>
          <p:nvPr/>
        </p:nvSpPr>
        <p:spPr>
          <a:xfrm>
            <a:off x="2394597" y="2511088"/>
            <a:ext cx="272401" cy="31694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771F7D-A3C3-4349-8724-DD54EDCFB25D}"/>
              </a:ext>
            </a:extLst>
          </p:cNvPr>
          <p:cNvSpPr txBox="1"/>
          <p:nvPr/>
        </p:nvSpPr>
        <p:spPr>
          <a:xfrm>
            <a:off x="8142423" y="1375405"/>
            <a:ext cx="1268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High delay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D9E70B2-56D5-4E43-ADA4-9EA373181F93}"/>
              </a:ext>
            </a:extLst>
          </p:cNvPr>
          <p:cNvCxnSpPr>
            <a:cxnSpLocks/>
          </p:cNvCxnSpPr>
          <p:nvPr/>
        </p:nvCxnSpPr>
        <p:spPr>
          <a:xfrm flipV="1">
            <a:off x="8152060" y="1824668"/>
            <a:ext cx="1070863" cy="956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48AEF91-357A-8A4A-A8C0-AD93369313BA}"/>
              </a:ext>
            </a:extLst>
          </p:cNvPr>
          <p:cNvSpPr txBox="1"/>
          <p:nvPr/>
        </p:nvSpPr>
        <p:spPr>
          <a:xfrm>
            <a:off x="5707580" y="1529393"/>
            <a:ext cx="15957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Packet drops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F1EB8-16A7-6543-8393-A5E577048EBC}"/>
              </a:ext>
            </a:extLst>
          </p:cNvPr>
          <p:cNvSpPr txBox="1"/>
          <p:nvPr/>
        </p:nvSpPr>
        <p:spPr>
          <a:xfrm>
            <a:off x="7667563" y="2377581"/>
            <a:ext cx="15553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FIFO queue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B196132-A373-D147-89D3-54CC49478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7671" y="1387795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57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26" grpId="0"/>
      <p:bldP spid="27" grpId="0"/>
      <p:bldP spid="28" grpId="0" animBg="1"/>
      <p:bldP spid="29" grpId="0" animBg="1"/>
      <p:bldP spid="30" grpId="0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EA3896-9FD1-5541-8A5F-19A7D01A24E0}"/>
              </a:ext>
            </a:extLst>
          </p:cNvPr>
          <p:cNvSpPr txBox="1"/>
          <p:nvPr/>
        </p:nvSpPr>
        <p:spPr>
          <a:xfrm>
            <a:off x="1226544" y="1558379"/>
            <a:ext cx="973891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Helvetica" pitchFamily="2" charset="0"/>
              </a:rPr>
              <a:t>Can networks help improve the quality of service for applications?</a:t>
            </a:r>
          </a:p>
          <a:p>
            <a:pPr algn="ctr"/>
            <a:endParaRPr lang="en-US" sz="4400" dirty="0">
              <a:latin typeface="Helvetica" pitchFamily="2" charset="0"/>
            </a:endParaRPr>
          </a:p>
          <a:p>
            <a:pPr algn="ctr"/>
            <a:r>
              <a:rPr lang="en-US" sz="4400" dirty="0">
                <a:latin typeface="Helvetica" pitchFamily="2" charset="0"/>
              </a:rPr>
              <a:t>Yes, but networks must become </a:t>
            </a:r>
          </a:p>
          <a:p>
            <a:pPr algn="ctr"/>
            <a:r>
              <a:rPr lang="en-US" sz="4400" dirty="0">
                <a:latin typeface="Helvetica" pitchFamily="2" charset="0"/>
              </a:rPr>
              <a:t>better than best-effort.</a:t>
            </a:r>
          </a:p>
        </p:txBody>
      </p:sp>
    </p:spTree>
    <p:extLst>
      <p:ext uri="{BB962C8B-B14F-4D97-AF65-F5344CB8AC3E}">
        <p14:creationId xmlns:p14="http://schemas.microsoft.com/office/powerpoint/2010/main" val="397845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Approach 1: Provision more capacity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2031866"/>
            <a:ext cx="10751545" cy="47529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If you’re an ISP (e.g., AT&amp;T), you might </a:t>
            </a:r>
            <a:r>
              <a:rPr lang="en-US" dirty="0">
                <a:solidFill>
                  <a:srgbClr val="C00000"/>
                </a:solidFill>
              </a:rPr>
              <a:t>deploy enough capacity</a:t>
            </a:r>
            <a:r>
              <a:rPr lang="en-US" dirty="0"/>
              <a:t> so that contention doesn’t occur any more</a:t>
            </a:r>
          </a:p>
          <a:p>
            <a:pPr lvl="1">
              <a:defRPr/>
            </a:pPr>
            <a:r>
              <a:rPr lang="en-US" dirty="0"/>
              <a:t>Low complexity: can use current “best effort” network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However, this approach incurs </a:t>
            </a:r>
            <a:r>
              <a:rPr lang="en-US" dirty="0">
                <a:solidFill>
                  <a:srgbClr val="C00000"/>
                </a:solidFill>
              </a:rPr>
              <a:t>high costs (e.g., bandwidth)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key challenge: estimating how much bandwidth is enough</a:t>
            </a:r>
          </a:p>
          <a:p>
            <a:pPr lvl="1">
              <a:defRPr/>
            </a:pPr>
            <a:r>
              <a:rPr lang="en-US" dirty="0"/>
              <a:t>Need to estimate demand over time</a:t>
            </a:r>
          </a:p>
          <a:p>
            <a:pPr lvl="1">
              <a:defRPr/>
            </a:pPr>
            <a:r>
              <a:rPr lang="en-US" dirty="0"/>
              <a:t>Network operators can do this quite well usually </a:t>
            </a:r>
          </a:p>
          <a:p>
            <a:pPr lvl="1">
              <a:defRPr/>
            </a:pPr>
            <a:r>
              <a:rPr lang="en-US" dirty="0"/>
              <a:t>But there are exceptional circumstances: pandemics, Superbowl, etc.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809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0F33F-1CA3-AD45-B5A5-93D08B42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Classes of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41CC6-6166-5F47-A01E-FDF5323F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5749" cy="484021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Have the network treat different traffic differently</a:t>
            </a:r>
          </a:p>
          <a:p>
            <a:pPr lvl="1"/>
            <a:r>
              <a:rPr lang="en-US" dirty="0"/>
              <a:t>Also called </a:t>
            </a:r>
            <a:r>
              <a:rPr lang="en-US" dirty="0">
                <a:solidFill>
                  <a:srgbClr val="C00000"/>
                </a:solidFill>
              </a:rPr>
              <a:t>traffic differentiation</a:t>
            </a:r>
          </a:p>
          <a:p>
            <a:endParaRPr lang="en-US" dirty="0"/>
          </a:p>
          <a:p>
            <a:r>
              <a:rPr lang="en-US" dirty="0"/>
              <a:t>Analogy: lines at an airport (e.g., first class vs. economy)</a:t>
            </a:r>
          </a:p>
          <a:p>
            <a:endParaRPr lang="en-US" dirty="0"/>
          </a:p>
          <a:p>
            <a:r>
              <a:rPr lang="en-US" dirty="0"/>
              <a:t>Partition traffic into classes and offer service guarantees </a:t>
            </a:r>
            <a:r>
              <a:rPr lang="en-US" dirty="0">
                <a:solidFill>
                  <a:srgbClr val="C00000"/>
                </a:solidFill>
              </a:rPr>
              <a:t>per class </a:t>
            </a:r>
            <a:r>
              <a:rPr lang="en-US" dirty="0"/>
              <a:t>and </a:t>
            </a:r>
            <a:r>
              <a:rPr lang="en-US" dirty="0">
                <a:solidFill>
                  <a:srgbClr val="C00000"/>
                </a:solidFill>
              </a:rPr>
              <a:t>across classes</a:t>
            </a:r>
          </a:p>
          <a:p>
            <a:pPr lvl="1"/>
            <a:r>
              <a:rPr lang="en-US" dirty="0"/>
              <a:t>Classes may be indicated using the IP type of service header bits</a:t>
            </a:r>
          </a:p>
          <a:p>
            <a:pPr lvl="1"/>
            <a:r>
              <a:rPr lang="en-US" dirty="0"/>
              <a:t>Classes may be inferred from IP &amp; transport headers (e.g.,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/ports)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Packet classification:</a:t>
            </a:r>
            <a:r>
              <a:rPr lang="en-US" dirty="0"/>
              <a:t> assigning packets to classes</a:t>
            </a:r>
          </a:p>
          <a:p>
            <a:pPr lvl="1"/>
            <a:r>
              <a:rPr lang="en-US" dirty="0"/>
              <a:t>(Not in scope: we won’t discuss packet classification)</a:t>
            </a:r>
          </a:p>
        </p:txBody>
      </p:sp>
    </p:spTree>
    <p:extLst>
      <p:ext uri="{BB962C8B-B14F-4D97-AF65-F5344CB8AC3E}">
        <p14:creationId xmlns:p14="http://schemas.microsoft.com/office/powerpoint/2010/main" val="96215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AFF30-2D9C-9A41-9C4D-90E05F016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Kinds of Service Guarantees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27334-88C3-BA4C-9067-1A64F4C0F8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9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74" name="Line 226"/>
          <p:cNvSpPr>
            <a:spLocks noChangeShapeType="1"/>
          </p:cNvSpPr>
          <p:nvPr/>
        </p:nvSpPr>
        <p:spPr bwMode="auto">
          <a:xfrm>
            <a:off x="3633788" y="3122613"/>
            <a:ext cx="4627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08" name="Group 221"/>
          <p:cNvGrpSpPr>
            <a:grpSpLocks/>
          </p:cNvGrpSpPr>
          <p:nvPr/>
        </p:nvGrpSpPr>
        <p:grpSpPr bwMode="auto">
          <a:xfrm>
            <a:off x="4071938" y="2643189"/>
            <a:ext cx="1319212" cy="795337"/>
            <a:chOff x="1605" y="1665"/>
            <a:chExt cx="556" cy="501"/>
          </a:xfrm>
        </p:grpSpPr>
        <p:sp>
          <p:nvSpPr>
            <p:cNvPr id="232661" name="Freeform 213"/>
            <p:cNvSpPr>
              <a:spLocks/>
            </p:cNvSpPr>
            <p:nvPr/>
          </p:nvSpPr>
          <p:spPr bwMode="auto">
            <a:xfrm>
              <a:off x="1605" y="1739"/>
              <a:ext cx="556" cy="241"/>
            </a:xfrm>
            <a:custGeom>
              <a:avLst/>
              <a:gdLst>
                <a:gd name="T0" fmla="*/ 5 w 556"/>
                <a:gd name="T1" fmla="*/ 18 h 252"/>
                <a:gd name="T2" fmla="*/ 47 w 556"/>
                <a:gd name="T3" fmla="*/ 52 h 252"/>
                <a:gd name="T4" fmla="*/ 119 w 556"/>
                <a:gd name="T5" fmla="*/ 75 h 252"/>
                <a:gd name="T6" fmla="*/ 180 w 556"/>
                <a:gd name="T7" fmla="*/ 79 h 252"/>
                <a:gd name="T8" fmla="*/ 257 w 556"/>
                <a:gd name="T9" fmla="*/ 87 h 252"/>
                <a:gd name="T10" fmla="*/ 315 w 556"/>
                <a:gd name="T11" fmla="*/ 87 h 252"/>
                <a:gd name="T12" fmla="*/ 387 w 556"/>
                <a:gd name="T13" fmla="*/ 81 h 252"/>
                <a:gd name="T14" fmla="*/ 452 w 556"/>
                <a:gd name="T15" fmla="*/ 70 h 252"/>
                <a:gd name="T16" fmla="*/ 531 w 556"/>
                <a:gd name="T17" fmla="*/ 37 h 252"/>
                <a:gd name="T18" fmla="*/ 552 w 556"/>
                <a:gd name="T19" fmla="*/ 27 h 252"/>
                <a:gd name="T20" fmla="*/ 550 w 556"/>
                <a:gd name="T21" fmla="*/ 160 h 252"/>
                <a:gd name="T22" fmla="*/ 518 w 556"/>
                <a:gd name="T23" fmla="*/ 196 h 252"/>
                <a:gd name="T24" fmla="*/ 489 w 556"/>
                <a:gd name="T25" fmla="*/ 216 h 252"/>
                <a:gd name="T26" fmla="*/ 450 w 556"/>
                <a:gd name="T27" fmla="*/ 231 h 252"/>
                <a:gd name="T28" fmla="*/ 393 w 556"/>
                <a:gd name="T29" fmla="*/ 244 h 252"/>
                <a:gd name="T30" fmla="*/ 323 w 556"/>
                <a:gd name="T31" fmla="*/ 251 h 252"/>
                <a:gd name="T32" fmla="*/ 261 w 556"/>
                <a:gd name="T33" fmla="*/ 252 h 252"/>
                <a:gd name="T34" fmla="*/ 205 w 556"/>
                <a:gd name="T35" fmla="*/ 248 h 252"/>
                <a:gd name="T36" fmla="*/ 155 w 556"/>
                <a:gd name="T37" fmla="*/ 241 h 252"/>
                <a:gd name="T38" fmla="*/ 88 w 556"/>
                <a:gd name="T39" fmla="*/ 224 h 252"/>
                <a:gd name="T40" fmla="*/ 51 w 556"/>
                <a:gd name="T41" fmla="*/ 209 h 252"/>
                <a:gd name="T42" fmla="*/ 25 w 556"/>
                <a:gd name="T43" fmla="*/ 181 h 252"/>
                <a:gd name="T44" fmla="*/ 5 w 556"/>
                <a:gd name="T45" fmla="*/ 157 h 252"/>
                <a:gd name="T46" fmla="*/ 5 w 556"/>
                <a:gd name="T47" fmla="*/ 18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56" h="252">
                  <a:moveTo>
                    <a:pt x="5" y="18"/>
                  </a:moveTo>
                  <a:cubicBezTo>
                    <a:pt x="12" y="0"/>
                    <a:pt x="28" y="43"/>
                    <a:pt x="47" y="52"/>
                  </a:cubicBezTo>
                  <a:cubicBezTo>
                    <a:pt x="66" y="61"/>
                    <a:pt x="97" y="71"/>
                    <a:pt x="119" y="75"/>
                  </a:cubicBezTo>
                  <a:cubicBezTo>
                    <a:pt x="141" y="79"/>
                    <a:pt x="157" y="77"/>
                    <a:pt x="180" y="79"/>
                  </a:cubicBezTo>
                  <a:cubicBezTo>
                    <a:pt x="203" y="81"/>
                    <a:pt x="235" y="86"/>
                    <a:pt x="257" y="87"/>
                  </a:cubicBezTo>
                  <a:cubicBezTo>
                    <a:pt x="279" y="88"/>
                    <a:pt x="293" y="88"/>
                    <a:pt x="315" y="87"/>
                  </a:cubicBezTo>
                  <a:cubicBezTo>
                    <a:pt x="337" y="86"/>
                    <a:pt x="364" y="84"/>
                    <a:pt x="387" y="81"/>
                  </a:cubicBezTo>
                  <a:cubicBezTo>
                    <a:pt x="410" y="78"/>
                    <a:pt x="428" y="77"/>
                    <a:pt x="452" y="70"/>
                  </a:cubicBezTo>
                  <a:cubicBezTo>
                    <a:pt x="476" y="63"/>
                    <a:pt x="514" y="44"/>
                    <a:pt x="531" y="37"/>
                  </a:cubicBezTo>
                  <a:cubicBezTo>
                    <a:pt x="548" y="30"/>
                    <a:pt x="549" y="7"/>
                    <a:pt x="552" y="27"/>
                  </a:cubicBezTo>
                  <a:cubicBezTo>
                    <a:pt x="555" y="47"/>
                    <a:pt x="556" y="132"/>
                    <a:pt x="550" y="160"/>
                  </a:cubicBezTo>
                  <a:cubicBezTo>
                    <a:pt x="544" y="188"/>
                    <a:pt x="527" y="187"/>
                    <a:pt x="518" y="196"/>
                  </a:cubicBezTo>
                  <a:cubicBezTo>
                    <a:pt x="508" y="206"/>
                    <a:pt x="500" y="210"/>
                    <a:pt x="489" y="216"/>
                  </a:cubicBezTo>
                  <a:cubicBezTo>
                    <a:pt x="478" y="221"/>
                    <a:pt x="465" y="227"/>
                    <a:pt x="450" y="231"/>
                  </a:cubicBezTo>
                  <a:cubicBezTo>
                    <a:pt x="434" y="235"/>
                    <a:pt x="414" y="241"/>
                    <a:pt x="393" y="244"/>
                  </a:cubicBezTo>
                  <a:cubicBezTo>
                    <a:pt x="371" y="246"/>
                    <a:pt x="344" y="249"/>
                    <a:pt x="323" y="251"/>
                  </a:cubicBezTo>
                  <a:cubicBezTo>
                    <a:pt x="301" y="252"/>
                    <a:pt x="280" y="252"/>
                    <a:pt x="261" y="252"/>
                  </a:cubicBezTo>
                  <a:cubicBezTo>
                    <a:pt x="241" y="252"/>
                    <a:pt x="222" y="249"/>
                    <a:pt x="205" y="248"/>
                  </a:cubicBezTo>
                  <a:cubicBezTo>
                    <a:pt x="187" y="246"/>
                    <a:pt x="174" y="245"/>
                    <a:pt x="155" y="241"/>
                  </a:cubicBezTo>
                  <a:cubicBezTo>
                    <a:pt x="135" y="237"/>
                    <a:pt x="104" y="230"/>
                    <a:pt x="88" y="224"/>
                  </a:cubicBezTo>
                  <a:cubicBezTo>
                    <a:pt x="71" y="219"/>
                    <a:pt x="62" y="216"/>
                    <a:pt x="51" y="209"/>
                  </a:cubicBezTo>
                  <a:cubicBezTo>
                    <a:pt x="40" y="202"/>
                    <a:pt x="32" y="189"/>
                    <a:pt x="25" y="181"/>
                  </a:cubicBezTo>
                  <a:cubicBezTo>
                    <a:pt x="17" y="173"/>
                    <a:pt x="8" y="184"/>
                    <a:pt x="5" y="157"/>
                  </a:cubicBezTo>
                  <a:cubicBezTo>
                    <a:pt x="2" y="131"/>
                    <a:pt x="0" y="34"/>
                    <a:pt x="5" y="18"/>
                  </a:cubicBezTo>
                  <a:close/>
                </a:path>
              </a:pathLst>
            </a:custGeom>
            <a:gradFill rotWithShape="1">
              <a:gsLst>
                <a:gs pos="0">
                  <a:schemeClr val="hlink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1" name="Oval 83"/>
            <p:cNvSpPr>
              <a:spLocks noChangeArrowheads="1"/>
            </p:cNvSpPr>
            <p:nvPr/>
          </p:nvSpPr>
          <p:spPr bwMode="auto">
            <a:xfrm>
              <a:off x="1610" y="1784"/>
              <a:ext cx="549" cy="137"/>
            </a:xfrm>
            <a:prstGeom prst="ellips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gradFill rotWithShape="1">
                    <a:gsLst>
                      <a:gs pos="0">
                        <a:schemeClr val="hlink"/>
                      </a:gs>
                      <a:gs pos="100000">
                        <a:srgbClr val="FFFFFF"/>
                      </a:gs>
                    </a:gsLst>
                    <a:lin ang="5400000" scaled="1"/>
                  </a:gra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2" name="Line 84"/>
            <p:cNvSpPr>
              <a:spLocks noChangeShapeType="1"/>
            </p:cNvSpPr>
            <p:nvPr/>
          </p:nvSpPr>
          <p:spPr bwMode="auto">
            <a:xfrm>
              <a:off x="1612" y="1763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3" name="Line 85"/>
            <p:cNvSpPr>
              <a:spLocks noChangeShapeType="1"/>
            </p:cNvSpPr>
            <p:nvPr/>
          </p:nvSpPr>
          <p:spPr bwMode="auto">
            <a:xfrm>
              <a:off x="2160" y="1739"/>
              <a:ext cx="0" cy="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535" name="Oval 87"/>
            <p:cNvSpPr>
              <a:spLocks noChangeArrowheads="1"/>
            </p:cNvSpPr>
            <p:nvPr/>
          </p:nvSpPr>
          <p:spPr bwMode="auto">
            <a:xfrm>
              <a:off x="1607" y="1665"/>
              <a:ext cx="550" cy="158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65" name="Group 88"/>
            <p:cNvGrpSpPr>
              <a:grpSpLocks/>
            </p:cNvGrpSpPr>
            <p:nvPr/>
          </p:nvGrpSpPr>
          <p:grpSpPr bwMode="auto">
            <a:xfrm>
              <a:off x="1740" y="1700"/>
              <a:ext cx="272" cy="92"/>
              <a:chOff x="2848" y="848"/>
              <a:chExt cx="140" cy="98"/>
            </a:xfrm>
          </p:grpSpPr>
          <p:sp>
            <p:nvSpPr>
              <p:cNvPr id="232537" name="Line 8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8" name="Line 9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39" name="Line 9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66" name="Group 92"/>
            <p:cNvGrpSpPr>
              <a:grpSpLocks/>
            </p:cNvGrpSpPr>
            <p:nvPr/>
          </p:nvGrpSpPr>
          <p:grpSpPr bwMode="auto">
            <a:xfrm flipV="1">
              <a:off x="1740" y="1699"/>
              <a:ext cx="272" cy="92"/>
              <a:chOff x="2848" y="848"/>
              <a:chExt cx="140" cy="98"/>
            </a:xfrm>
          </p:grpSpPr>
          <p:sp>
            <p:nvSpPr>
              <p:cNvPr id="232541" name="Line 9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2" name="Line 9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543" name="Line 9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sp>
          <p:nvSpPr>
            <p:cNvPr id="232662" name="Oval 214"/>
            <p:cNvSpPr>
              <a:spLocks noChangeArrowheads="1"/>
            </p:cNvSpPr>
            <p:nvPr/>
          </p:nvSpPr>
          <p:spPr bwMode="auto">
            <a:xfrm>
              <a:off x="1609" y="2008"/>
              <a:ext cx="550" cy="158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100000">
                  <a:schemeClr val="hlink"/>
                </a:gs>
              </a:gsLst>
              <a:lin ang="5400000" scaled="1"/>
            </a:gradFill>
            <a:ln w="31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149509" name="Group 220"/>
          <p:cNvGrpSpPr>
            <a:grpSpLocks/>
          </p:cNvGrpSpPr>
          <p:nvPr/>
        </p:nvGrpSpPr>
        <p:grpSpPr bwMode="auto">
          <a:xfrm>
            <a:off x="5173408" y="2311402"/>
            <a:ext cx="965200" cy="196850"/>
            <a:chOff x="3150" y="1799"/>
            <a:chExt cx="643" cy="204"/>
          </a:xfrm>
        </p:grpSpPr>
        <p:sp>
          <p:nvSpPr>
            <p:cNvPr id="232664" name="Rectangle 216"/>
            <p:cNvSpPr>
              <a:spLocks noChangeArrowheads="1"/>
            </p:cNvSpPr>
            <p:nvPr/>
          </p:nvSpPr>
          <p:spPr bwMode="auto">
            <a:xfrm>
              <a:off x="3633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5" name="Rectangle 217"/>
            <p:cNvSpPr>
              <a:spLocks noChangeArrowheads="1"/>
            </p:cNvSpPr>
            <p:nvPr/>
          </p:nvSpPr>
          <p:spPr bwMode="auto">
            <a:xfrm>
              <a:off x="3472" y="1799"/>
              <a:ext cx="162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6" name="Rectangle 218"/>
            <p:cNvSpPr>
              <a:spLocks noChangeArrowheads="1"/>
            </p:cNvSpPr>
            <p:nvPr/>
          </p:nvSpPr>
          <p:spPr bwMode="auto">
            <a:xfrm>
              <a:off x="3311" y="1799"/>
              <a:ext cx="161" cy="204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67" name="Rectangle 219"/>
            <p:cNvSpPr>
              <a:spLocks noChangeArrowheads="1"/>
            </p:cNvSpPr>
            <p:nvPr/>
          </p:nvSpPr>
          <p:spPr bwMode="auto">
            <a:xfrm>
              <a:off x="3150" y="1799"/>
              <a:ext cx="160" cy="20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32671" name="Line 223"/>
          <p:cNvSpPr>
            <a:spLocks noChangeShapeType="1"/>
          </p:cNvSpPr>
          <p:nvPr/>
        </p:nvSpPr>
        <p:spPr bwMode="auto">
          <a:xfrm flipH="1">
            <a:off x="3338514" y="2320925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2" name="Line 224"/>
          <p:cNvSpPr>
            <a:spLocks noChangeShapeType="1"/>
          </p:cNvSpPr>
          <p:nvPr/>
        </p:nvSpPr>
        <p:spPr bwMode="auto">
          <a:xfrm flipH="1" flipV="1">
            <a:off x="3043238" y="3883025"/>
            <a:ext cx="309562" cy="142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3" name="Line 225"/>
          <p:cNvSpPr>
            <a:spLocks noChangeShapeType="1"/>
          </p:cNvSpPr>
          <p:nvPr/>
        </p:nvSpPr>
        <p:spPr bwMode="auto">
          <a:xfrm flipH="1">
            <a:off x="3494088" y="2306638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5" name="Line 227"/>
          <p:cNvSpPr>
            <a:spLocks noChangeShapeType="1"/>
          </p:cNvSpPr>
          <p:nvPr/>
        </p:nvSpPr>
        <p:spPr bwMode="auto">
          <a:xfrm flipH="1">
            <a:off x="7993064" y="2235200"/>
            <a:ext cx="604837" cy="15763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6" name="Line 228"/>
          <p:cNvSpPr>
            <a:spLocks noChangeShapeType="1"/>
          </p:cNvSpPr>
          <p:nvPr/>
        </p:nvSpPr>
        <p:spPr bwMode="auto">
          <a:xfrm flipH="1">
            <a:off x="8008938" y="3808413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677" name="Line 229"/>
          <p:cNvSpPr>
            <a:spLocks noChangeShapeType="1"/>
          </p:cNvSpPr>
          <p:nvPr/>
        </p:nvSpPr>
        <p:spPr bwMode="auto">
          <a:xfrm flipH="1" flipV="1">
            <a:off x="8597900" y="2235200"/>
            <a:ext cx="32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16" name="Group 232"/>
          <p:cNvGrpSpPr>
            <a:grpSpLocks/>
          </p:cNvGrpSpPr>
          <p:nvPr/>
        </p:nvGrpSpPr>
        <p:grpSpPr bwMode="auto">
          <a:xfrm>
            <a:off x="6516689" y="2865438"/>
            <a:ext cx="1247775" cy="417512"/>
            <a:chOff x="3600" y="219"/>
            <a:chExt cx="360" cy="175"/>
          </a:xfrm>
        </p:grpSpPr>
        <p:sp>
          <p:nvSpPr>
            <p:cNvPr id="232681" name="Oval 233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2" name="Line 234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3" name="Line 235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32684" name="Rectangle 236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sz="2400" dirty="0">
                <a:latin typeface="Arial"/>
                <a:cs typeface="Arial"/>
              </a:endParaRPr>
            </a:p>
          </p:txBody>
        </p:sp>
        <p:sp>
          <p:nvSpPr>
            <p:cNvPr id="232685" name="Oval 237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grpSp>
          <p:nvGrpSpPr>
            <p:cNvPr id="149548" name="Group 238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2687" name="Line 23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8" name="Line 24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89" name="Line 24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  <p:grpSp>
          <p:nvGrpSpPr>
            <p:cNvPr id="149549" name="Group 242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32691" name="Line 243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2" name="Line 244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32693" name="Line 245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32694" name="Text Box 246"/>
          <p:cNvSpPr txBox="1">
            <a:spLocks noChangeArrowheads="1"/>
          </p:cNvSpPr>
          <p:nvPr/>
        </p:nvSpPr>
        <p:spPr bwMode="auto">
          <a:xfrm>
            <a:off x="4456113" y="2174875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R1</a:t>
            </a:r>
          </a:p>
        </p:txBody>
      </p:sp>
      <p:sp>
        <p:nvSpPr>
          <p:cNvPr id="232695" name="Text Box 247"/>
          <p:cNvSpPr txBox="1">
            <a:spLocks noChangeArrowheads="1"/>
          </p:cNvSpPr>
          <p:nvPr/>
        </p:nvSpPr>
        <p:spPr bwMode="auto">
          <a:xfrm>
            <a:off x="6943726" y="2298700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R2</a:t>
            </a:r>
          </a:p>
        </p:txBody>
      </p:sp>
      <p:sp>
        <p:nvSpPr>
          <p:cNvPr id="232696" name="Text Box 248"/>
          <p:cNvSpPr txBox="1">
            <a:spLocks noChangeArrowheads="1"/>
          </p:cNvSpPr>
          <p:nvPr/>
        </p:nvSpPr>
        <p:spPr bwMode="auto">
          <a:xfrm>
            <a:off x="2400301" y="204628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H1</a:t>
            </a:r>
          </a:p>
        </p:txBody>
      </p:sp>
      <p:sp>
        <p:nvSpPr>
          <p:cNvPr id="232697" name="Text Box 249"/>
          <p:cNvSpPr txBox="1">
            <a:spLocks noChangeArrowheads="1"/>
          </p:cNvSpPr>
          <p:nvPr/>
        </p:nvSpPr>
        <p:spPr bwMode="auto">
          <a:xfrm>
            <a:off x="2017713" y="3746500"/>
            <a:ext cx="512762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H2</a:t>
            </a:r>
          </a:p>
        </p:txBody>
      </p:sp>
      <p:sp>
        <p:nvSpPr>
          <p:cNvPr id="232698" name="Text Box 250"/>
          <p:cNvSpPr txBox="1">
            <a:spLocks noChangeArrowheads="1"/>
          </p:cNvSpPr>
          <p:nvPr/>
        </p:nvSpPr>
        <p:spPr bwMode="auto">
          <a:xfrm>
            <a:off x="9585326" y="1916113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H3</a:t>
            </a:r>
          </a:p>
        </p:txBody>
      </p:sp>
      <p:sp>
        <p:nvSpPr>
          <p:cNvPr id="232699" name="Text Box 251"/>
          <p:cNvSpPr txBox="1">
            <a:spLocks noChangeArrowheads="1"/>
          </p:cNvSpPr>
          <p:nvPr/>
        </p:nvSpPr>
        <p:spPr bwMode="auto">
          <a:xfrm>
            <a:off x="9077326" y="3475038"/>
            <a:ext cx="5127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H4</a:t>
            </a:r>
          </a:p>
        </p:txBody>
      </p:sp>
      <p:sp>
        <p:nvSpPr>
          <p:cNvPr id="232700" name="Text Box 252"/>
          <p:cNvSpPr txBox="1">
            <a:spLocks noChangeArrowheads="1"/>
          </p:cNvSpPr>
          <p:nvPr/>
        </p:nvSpPr>
        <p:spPr bwMode="auto">
          <a:xfrm>
            <a:off x="5510213" y="3690938"/>
            <a:ext cx="17589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latin typeface="Arial"/>
                <a:cs typeface="Arial"/>
              </a:rPr>
              <a:t>1.5 Mbps link</a:t>
            </a:r>
          </a:p>
        </p:txBody>
      </p:sp>
      <p:sp>
        <p:nvSpPr>
          <p:cNvPr id="232701" name="Line 253"/>
          <p:cNvSpPr>
            <a:spLocks noChangeShapeType="1"/>
          </p:cNvSpPr>
          <p:nvPr/>
        </p:nvSpPr>
        <p:spPr bwMode="auto">
          <a:xfrm>
            <a:off x="5618163" y="3263900"/>
            <a:ext cx="309562" cy="393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4" name="Freeform 256"/>
          <p:cNvSpPr>
            <a:spLocks/>
          </p:cNvSpPr>
          <p:nvPr/>
        </p:nvSpPr>
        <p:spPr bwMode="auto">
          <a:xfrm>
            <a:off x="3563938" y="2068514"/>
            <a:ext cx="5275262" cy="928687"/>
          </a:xfrm>
          <a:custGeom>
            <a:avLst/>
            <a:gdLst>
              <a:gd name="T0" fmla="*/ 0 w 3323"/>
              <a:gd name="T1" fmla="*/ 71 h 585"/>
              <a:gd name="T2" fmla="*/ 346 w 3323"/>
              <a:gd name="T3" fmla="*/ 71 h 585"/>
              <a:gd name="T4" fmla="*/ 133 w 3323"/>
              <a:gd name="T5" fmla="*/ 567 h 585"/>
              <a:gd name="T6" fmla="*/ 2844 w 3323"/>
              <a:gd name="T7" fmla="*/ 585 h 585"/>
              <a:gd name="T8" fmla="*/ 3101 w 3323"/>
              <a:gd name="T9" fmla="*/ 0 h 585"/>
              <a:gd name="T10" fmla="*/ 3323 w 3323"/>
              <a:gd name="T11" fmla="*/ 0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323" h="585">
                <a:moveTo>
                  <a:pt x="0" y="71"/>
                </a:moveTo>
                <a:lnTo>
                  <a:pt x="346" y="71"/>
                </a:lnTo>
                <a:lnTo>
                  <a:pt x="133" y="567"/>
                </a:lnTo>
                <a:lnTo>
                  <a:pt x="2844" y="585"/>
                </a:lnTo>
                <a:lnTo>
                  <a:pt x="3101" y="0"/>
                </a:lnTo>
                <a:lnTo>
                  <a:pt x="3323" y="0"/>
                </a:ln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32705" name="Freeform 257"/>
          <p:cNvSpPr>
            <a:spLocks/>
          </p:cNvSpPr>
          <p:nvPr/>
        </p:nvSpPr>
        <p:spPr bwMode="auto">
          <a:xfrm>
            <a:off x="3254376" y="3179764"/>
            <a:ext cx="5078413" cy="801687"/>
          </a:xfrm>
          <a:custGeom>
            <a:avLst/>
            <a:gdLst>
              <a:gd name="T0" fmla="*/ 0 w 3199"/>
              <a:gd name="T1" fmla="*/ 505 h 505"/>
              <a:gd name="T2" fmla="*/ 97 w 3199"/>
              <a:gd name="T3" fmla="*/ 496 h 505"/>
              <a:gd name="T4" fmla="*/ 284 w 3199"/>
              <a:gd name="T5" fmla="*/ 0 h 505"/>
              <a:gd name="T6" fmla="*/ 3048 w 3199"/>
              <a:gd name="T7" fmla="*/ 0 h 505"/>
              <a:gd name="T8" fmla="*/ 2862 w 3199"/>
              <a:gd name="T9" fmla="*/ 461 h 505"/>
              <a:gd name="T10" fmla="*/ 3199 w 3199"/>
              <a:gd name="T11" fmla="*/ 461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3199" h="505">
                <a:moveTo>
                  <a:pt x="0" y="505"/>
                </a:moveTo>
                <a:lnTo>
                  <a:pt x="97" y="496"/>
                </a:lnTo>
                <a:lnTo>
                  <a:pt x="284" y="0"/>
                </a:lnTo>
                <a:lnTo>
                  <a:pt x="3048" y="0"/>
                </a:lnTo>
                <a:lnTo>
                  <a:pt x="2862" y="461"/>
                </a:lnTo>
                <a:lnTo>
                  <a:pt x="3199" y="461"/>
                </a:lnTo>
              </a:path>
            </a:pathLst>
          </a:custGeom>
          <a:noFill/>
          <a:ln w="571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149531" name="Group 542"/>
          <p:cNvGrpSpPr>
            <a:grpSpLocks/>
          </p:cNvGrpSpPr>
          <p:nvPr/>
        </p:nvGrpSpPr>
        <p:grpSpPr bwMode="auto">
          <a:xfrm>
            <a:off x="2336801" y="3467101"/>
            <a:ext cx="944563" cy="968375"/>
            <a:chOff x="-44" y="1473"/>
            <a:chExt cx="981" cy="1105"/>
          </a:xfrm>
        </p:grpSpPr>
        <p:pic>
          <p:nvPicPr>
            <p:cNvPr id="149541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2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2" name="Group 542"/>
          <p:cNvGrpSpPr>
            <a:grpSpLocks/>
          </p:cNvGrpSpPr>
          <p:nvPr/>
        </p:nvGrpSpPr>
        <p:grpSpPr bwMode="auto">
          <a:xfrm>
            <a:off x="2674938" y="1879600"/>
            <a:ext cx="944562" cy="966788"/>
            <a:chOff x="-44" y="1473"/>
            <a:chExt cx="981" cy="1105"/>
          </a:xfrm>
        </p:grpSpPr>
        <p:pic>
          <p:nvPicPr>
            <p:cNvPr id="149539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40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3" name="Group 542"/>
          <p:cNvGrpSpPr>
            <a:grpSpLocks/>
          </p:cNvGrpSpPr>
          <p:nvPr/>
        </p:nvGrpSpPr>
        <p:grpSpPr bwMode="auto">
          <a:xfrm flipH="1">
            <a:off x="8755064" y="1736725"/>
            <a:ext cx="942975" cy="966788"/>
            <a:chOff x="-44" y="1473"/>
            <a:chExt cx="981" cy="1105"/>
          </a:xfrm>
        </p:grpSpPr>
        <p:pic>
          <p:nvPicPr>
            <p:cNvPr id="149537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8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grpSp>
        <p:nvGrpSpPr>
          <p:cNvPr id="149534" name="Group 542"/>
          <p:cNvGrpSpPr>
            <a:grpSpLocks/>
          </p:cNvGrpSpPr>
          <p:nvPr/>
        </p:nvGrpSpPr>
        <p:grpSpPr bwMode="auto">
          <a:xfrm flipH="1">
            <a:off x="8307388" y="3386139"/>
            <a:ext cx="944562" cy="968375"/>
            <a:chOff x="-44" y="1473"/>
            <a:chExt cx="981" cy="1105"/>
          </a:xfrm>
        </p:grpSpPr>
        <p:pic>
          <p:nvPicPr>
            <p:cNvPr id="1495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95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F6F7512C-9728-8F4D-A035-DDC163AC2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(1) Strict prioritization</a:t>
            </a:r>
          </a:p>
        </p:txBody>
      </p:sp>
      <p:sp>
        <p:nvSpPr>
          <p:cNvPr id="72" name="Rectangle 3">
            <a:extLst>
              <a:ext uri="{FF2B5EF4-FFF2-40B4-BE49-F238E27FC236}">
                <a16:creationId xmlns:a16="http://schemas.microsoft.com/office/drawing/2014/main" id="{4D2E3C33-D192-2A4C-96E5-D91C65215B99}"/>
              </a:ext>
            </a:extLst>
          </p:cNvPr>
          <p:cNvSpPr txBox="1">
            <a:spLocks noChangeArrowheads="1"/>
          </p:cNvSpPr>
          <p:nvPr/>
        </p:nvSpPr>
        <p:spPr>
          <a:xfrm>
            <a:off x="980455" y="4757948"/>
            <a:ext cx="10373346" cy="19637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Suppose a 1Mbps interactive flow and an HTTP connection share a 1.5 Mbps link. </a:t>
            </a:r>
          </a:p>
          <a:p>
            <a:pPr>
              <a:defRPr/>
            </a:pPr>
            <a:r>
              <a:rPr lang="en-US" dirty="0"/>
              <a:t>A network operator (e.g., Rutgers admin) might choose to </a:t>
            </a:r>
            <a:r>
              <a:rPr lang="en-US" dirty="0">
                <a:solidFill>
                  <a:srgbClr val="C00000"/>
                </a:solidFill>
              </a:rPr>
              <a:t>prioritize</a:t>
            </a:r>
            <a:r>
              <a:rPr lang="en-US" dirty="0"/>
              <a:t> the interactive app strictly over the HTTP flow.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D098A3-2A4D-C342-8A0D-73D7E0219A73}"/>
              </a:ext>
            </a:extLst>
          </p:cNvPr>
          <p:cNvSpPr txBox="1"/>
          <p:nvPr/>
        </p:nvSpPr>
        <p:spPr>
          <a:xfrm>
            <a:off x="980454" y="3796785"/>
            <a:ext cx="940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HTTP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DC6A740-14EC-0748-A4DC-2E63514C1463}"/>
              </a:ext>
            </a:extLst>
          </p:cNvPr>
          <p:cNvSpPr txBox="1"/>
          <p:nvPr/>
        </p:nvSpPr>
        <p:spPr>
          <a:xfrm>
            <a:off x="1174632" y="1846203"/>
            <a:ext cx="13187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Conf call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E40C9-4BDF-7445-9A73-674F8F972012}"/>
              </a:ext>
            </a:extLst>
          </p:cNvPr>
          <p:cNvSpPr txBox="1"/>
          <p:nvPr/>
        </p:nvSpPr>
        <p:spPr>
          <a:xfrm>
            <a:off x="2494193" y="1253504"/>
            <a:ext cx="6285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Transmitted immediately regardless of HTTP packets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313735-3271-8C42-ABAE-83B9116A2F82}"/>
              </a:ext>
            </a:extLst>
          </p:cNvPr>
          <p:cNvCxnSpPr>
            <a:cxnSpLocks/>
          </p:cNvCxnSpPr>
          <p:nvPr/>
        </p:nvCxnSpPr>
        <p:spPr>
          <a:xfrm flipH="1">
            <a:off x="5293495" y="1655074"/>
            <a:ext cx="161750" cy="56356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6F13C27-BBE8-584D-82A6-F7A53B4F314C}"/>
              </a:ext>
            </a:extLst>
          </p:cNvPr>
          <p:cNvCxnSpPr>
            <a:cxnSpLocks/>
          </p:cNvCxnSpPr>
          <p:nvPr/>
        </p:nvCxnSpPr>
        <p:spPr>
          <a:xfrm>
            <a:off x="5846488" y="1669008"/>
            <a:ext cx="172033" cy="5496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4" name="Picture 83">
            <a:extLst>
              <a:ext uri="{FF2B5EF4-FFF2-40B4-BE49-F238E27FC236}">
                <a16:creationId xmlns:a16="http://schemas.microsoft.com/office/drawing/2014/main" id="{57363935-531E-AC4C-AB31-D9FB4A385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4873" y="2168711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2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3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23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3" grpId="0"/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15685</TotalTime>
  <Words>1821</Words>
  <Application>Microsoft Macintosh PowerPoint</Application>
  <PresentationFormat>Widescreen</PresentationFormat>
  <Paragraphs>330</Paragraphs>
  <Slides>36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Helvetica</vt:lpstr>
      <vt:lpstr>Times New Roman</vt:lpstr>
      <vt:lpstr>Office Theme</vt:lpstr>
      <vt:lpstr>CS 352 Network Service Guarantees</vt:lpstr>
      <vt:lpstr>Network</vt:lpstr>
      <vt:lpstr>Network support for applications</vt:lpstr>
      <vt:lpstr>Why best effort isn’t enough: Contention</vt:lpstr>
      <vt:lpstr>PowerPoint Presentation</vt:lpstr>
      <vt:lpstr>Approach 1: Provision more capacity</vt:lpstr>
      <vt:lpstr>Approach 2: Classes of service</vt:lpstr>
      <vt:lpstr>Kinds of Service Guarantees</vt:lpstr>
      <vt:lpstr>(1) Strict prioritization</vt:lpstr>
      <vt:lpstr>(2) Rate limiting</vt:lpstr>
      <vt:lpstr>(3) Weighted fair sharing</vt:lpstr>
      <vt:lpstr>(3) Weighted fair sharing</vt:lpstr>
      <vt:lpstr>(3) Weighted fair sharing</vt:lpstr>
      <vt:lpstr>Q: Where are guarantees enforced?</vt:lpstr>
      <vt:lpstr>Why care about service guarantees?</vt:lpstr>
      <vt:lpstr>PowerPoint Presentation</vt:lpstr>
      <vt:lpstr>CS 352 Rate Limiting</vt:lpstr>
      <vt:lpstr>Review</vt:lpstr>
      <vt:lpstr>Measures of transmission rate</vt:lpstr>
      <vt:lpstr>Measures of transmission rate</vt:lpstr>
      <vt:lpstr>Rate enforcement</vt:lpstr>
      <vt:lpstr>Shaping</vt:lpstr>
      <vt:lpstr>Leaky bucket shaper</vt:lpstr>
      <vt:lpstr>Intuition: release packets at steady rate</vt:lpstr>
      <vt:lpstr>Leaky Bucket Shaper</vt:lpstr>
      <vt:lpstr>Leaky Bucket Shaper</vt:lpstr>
      <vt:lpstr>Token bucket shaper</vt:lpstr>
      <vt:lpstr>Token bucket shaper</vt:lpstr>
      <vt:lpstr>Token bucket shaper</vt:lpstr>
      <vt:lpstr>Token bucket policers</vt:lpstr>
      <vt:lpstr>Token bucket policer</vt:lpstr>
      <vt:lpstr>Google study from 2016</vt:lpstr>
      <vt:lpstr>Impact on TCP</vt:lpstr>
      <vt:lpstr>Effect on actual apps: YouTube</vt:lpstr>
      <vt:lpstr>Summary of rate limiting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9076</cp:revision>
  <dcterms:created xsi:type="dcterms:W3CDTF">2019-01-23T03:40:12Z</dcterms:created>
  <dcterms:modified xsi:type="dcterms:W3CDTF">2021-03-23T10:33:47Z</dcterms:modified>
</cp:coreProperties>
</file>