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362" r:id="rId4"/>
    <p:sldId id="816" r:id="rId5"/>
    <p:sldId id="820" r:id="rId6"/>
    <p:sldId id="828" r:id="rId7"/>
    <p:sldId id="829" r:id="rId8"/>
    <p:sldId id="830" r:id="rId9"/>
    <p:sldId id="831" r:id="rId10"/>
    <p:sldId id="832" r:id="rId11"/>
    <p:sldId id="833" r:id="rId12"/>
    <p:sldId id="834" r:id="rId13"/>
    <p:sldId id="822" r:id="rId14"/>
    <p:sldId id="835" r:id="rId15"/>
    <p:sldId id="837" r:id="rId16"/>
    <p:sldId id="838" r:id="rId17"/>
    <p:sldId id="839" r:id="rId18"/>
    <p:sldId id="840" r:id="rId19"/>
    <p:sldId id="841" r:id="rId20"/>
    <p:sldId id="842" r:id="rId21"/>
    <p:sldId id="814" r:id="rId22"/>
    <p:sldId id="843" r:id="rId23"/>
    <p:sldId id="845" r:id="rId24"/>
    <p:sldId id="844" r:id="rId25"/>
    <p:sldId id="848" r:id="rId26"/>
    <p:sldId id="850" r:id="rId27"/>
    <p:sldId id="851" r:id="rId28"/>
    <p:sldId id="856" r:id="rId29"/>
    <p:sldId id="853" r:id="rId30"/>
    <p:sldId id="855" r:id="rId31"/>
    <p:sldId id="70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89"/>
    <p:restoredTop sz="94664"/>
  </p:normalViewPr>
  <p:slideViewPr>
    <p:cSldViewPr snapToGrid="0" snapToObjects="1">
      <p:cViewPr>
        <p:scale>
          <a:sx n="110" d="100"/>
          <a:sy n="110" d="100"/>
        </p:scale>
        <p:origin x="5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3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74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9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1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Router Design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15.1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</p:spTree>
    <p:extLst>
      <p:ext uri="{BB962C8B-B14F-4D97-AF65-F5344CB8AC3E}">
        <p14:creationId xmlns:p14="http://schemas.microsoft.com/office/powerpoint/2010/main" val="92740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22300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is optimized to be fast enough for the access pattern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21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i.e., there are no queues due to inefficiencies at the input port or the switching fabric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9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9170" cy="48245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i.e., there are no queues due to inefficiencies at the input port or the switching fabric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Typically, these (per-output-port) queues form on the output side</a:t>
            </a:r>
          </a:p>
          <a:p>
            <a:pPr lvl="1"/>
            <a:r>
              <a:rPr lang="en-US" dirty="0"/>
              <a:t>But queues can also form on the input side if the fabric can’t even move packets to the output port’s buffer (</a:t>
            </a:r>
            <a:r>
              <a:rPr lang="en-US" dirty="0" err="1"/>
              <a:t>ie</a:t>
            </a:r>
            <a:r>
              <a:rPr lang="en-US" dirty="0"/>
              <a:t>: if output-side buffer filled up)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0C5B7FA2-A59A-1347-8F4C-C332E3C3EA65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58FA8F1-EC6A-0243-B4A0-CB5EBECD5B98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C08E60A-F3AB-B54A-B1BB-C4F84E8DAA4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our discussions regarding router buffer sizes in the transport layer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274863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137890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306782" y="4838006"/>
            <a:ext cx="115784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The network will make its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best effort</a:t>
            </a:r>
            <a:r>
              <a:rPr lang="en-US" sz="2800" dirty="0">
                <a:latin typeface="Helvetica" pitchFamily="2" charset="0"/>
              </a:rPr>
              <a:t> to deliver packets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but doesn’t guarantee anything. 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3909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1" animBg="1"/>
      <p:bldP spid="250" grpId="0"/>
      <p:bldP spid="25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03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ongest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refix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M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atching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15.2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7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102263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48579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8143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29077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chooses to connect to a different ISP for its Internet service.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It is possible for this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7392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65197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6953" y="5273565"/>
            <a:ext cx="174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blocks)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895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09645"/>
              </p:ext>
            </p:extLst>
          </p:nvPr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6953" y="5273565"/>
            <a:ext cx="174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blocks)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541421"/>
            <a:ext cx="19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me pkts for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138124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Clearly, towards ISP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52100"/>
              </p:ext>
            </p:extLst>
          </p:nvPr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124" y="5638801"/>
            <a:ext cx="174276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9" y="2674936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>
            <a:cxnSpLocks/>
          </p:cNvCxnSpPr>
          <p:nvPr/>
        </p:nvCxnSpPr>
        <p:spPr>
          <a:xfrm flipV="1">
            <a:off x="8039595" y="2049137"/>
            <a:ext cx="950169" cy="390475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This lecture is about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DB31-05C0-634A-9C4E-E01C6C3B6E42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44EC3-8962-8344-B18E-5B3E76734C01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</p:spTree>
    <p:extLst>
      <p:ext uri="{BB962C8B-B14F-4D97-AF65-F5344CB8AC3E}">
        <p14:creationId xmlns:p14="http://schemas.microsoft.com/office/powerpoint/2010/main" val="420584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9F5-5157-EE4B-9EDF-765A263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and evolving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1A5-3EC8-9848-97FA-A72E6BF9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13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different kinds of routers, with their own designs</a:t>
            </a:r>
          </a:p>
          <a:p>
            <a:pPr lvl="1"/>
            <a:r>
              <a:rPr lang="en-US" dirty="0"/>
              <a:t>Access routers (e.g., home </a:t>
            </a:r>
            <a:r>
              <a:rPr lang="en-US" dirty="0" err="1"/>
              <a:t>WiFi</a:t>
            </a:r>
            <a:r>
              <a:rPr lang="en-US" dirty="0"/>
              <a:t>), chassis/core routers, top-of-rack switches</a:t>
            </a:r>
          </a:p>
          <a:p>
            <a:pPr lvl="1"/>
            <a:endParaRPr lang="en-US" dirty="0"/>
          </a:p>
          <a:p>
            <a:r>
              <a:rPr lang="en-US" dirty="0"/>
              <a:t>Router designs have also evolved significantly over time</a:t>
            </a:r>
          </a:p>
          <a:p>
            <a:endParaRPr lang="en-US" dirty="0"/>
          </a:p>
          <a:p>
            <a:r>
              <a:rPr lang="en-US" dirty="0"/>
              <a:t>For simplicity and concreteness, we will learn about one high-speed router design from the early 2000s.</a:t>
            </a:r>
          </a:p>
          <a:p>
            <a:endParaRPr lang="en-US" dirty="0"/>
          </a:p>
          <a:p>
            <a:r>
              <a:rPr lang="en-US" dirty="0"/>
              <a:t>Called the </a:t>
            </a:r>
            <a:r>
              <a:rPr lang="en-US" dirty="0">
                <a:solidFill>
                  <a:srgbClr val="C00000"/>
                </a:solidFill>
              </a:rPr>
              <a:t>MGR (multi-gigabit router)</a:t>
            </a:r>
            <a:r>
              <a:rPr lang="en-US" dirty="0"/>
              <a:t>. It could support an aggregate rate of 50 Gbit/s (1 G = 10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Today’s single-chip routers can support aggregate rates of ~10 Tbit/s (1 T = 10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 termination:</a:t>
            </a:r>
            <a:r>
              <a:rPr lang="en-US" sz="2400" dirty="0"/>
              <a:t> receives physical (analog) signals and turns them into digital signals. </a:t>
            </a:r>
          </a:p>
          <a:p>
            <a:endParaRPr lang="en-US" sz="2400" dirty="0"/>
          </a:p>
          <a:p>
            <a:r>
              <a:rPr lang="en-US" sz="2400" dirty="0"/>
              <a:t>Speed of data on a single network interface termed </a:t>
            </a:r>
            <a:r>
              <a:rPr lang="en-US" sz="2400" dirty="0">
                <a:solidFill>
                  <a:srgbClr val="C00000"/>
                </a:solidFill>
              </a:rPr>
              <a:t>line speed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line rate </a:t>
            </a:r>
            <a:r>
              <a:rPr lang="en-US" sz="2400" dirty="0"/>
              <a:t>(e.g., 100 Mbit/s)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Link layer:</a:t>
            </a:r>
            <a:r>
              <a:rPr lang="en-US" sz="2400" dirty="0"/>
              <a:t> performs medium access control functions (e.g., Ethernet): more on this much later.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25530"/>
            <a:ext cx="5084271" cy="1721436"/>
            <a:chOff x="6657506" y="1125530"/>
            <a:chExt cx="5084271" cy="172143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2553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/>
          <p:nvPr/>
        </p:nvCxnSpPr>
        <p:spPr>
          <a:xfrm flipH="1">
            <a:off x="6377684" y="2930189"/>
            <a:ext cx="279822" cy="11022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55F13-90F9-354C-82A9-752FF008475A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28" grpId="0" animBg="1"/>
      <p:bldP spid="51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38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815036" cy="4954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dirty="0"/>
              <a:t>Example: if </a:t>
            </a:r>
            <a:r>
              <a:rPr lang="en-US" dirty="0" err="1"/>
              <a:t>dst</a:t>
            </a:r>
            <a:r>
              <a:rPr lang="en-US" dirty="0"/>
              <a:t> IP on packet is 65.45.145.34, it matches the forwarding table prefix 65.0.0.0/8.</a:t>
            </a:r>
          </a:p>
          <a:p>
            <a:pPr marL="0" indent="0">
              <a:buNone/>
            </a:pPr>
            <a:r>
              <a:rPr lang="en-US" dirty="0"/>
              <a:t>The packet is forwarded out port 3.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CBA590B8-253E-194A-8AFF-EA7F99F918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7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12458</TotalTime>
  <Words>2030</Words>
  <Application>Microsoft Macintosh PowerPoint</Application>
  <PresentationFormat>Widescreen</PresentationFormat>
  <Paragraphs>601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Times</vt:lpstr>
      <vt:lpstr>Times New Roman</vt:lpstr>
      <vt:lpstr>Office Theme</vt:lpstr>
      <vt:lpstr>CS 352 Router Design</vt:lpstr>
      <vt:lpstr>Network</vt:lpstr>
      <vt:lpstr>This lecture is about routers</vt:lpstr>
      <vt:lpstr>What’s inside a router?</vt:lpstr>
      <vt:lpstr>Router architecture overview</vt:lpstr>
      <vt:lpstr>Different and evolving designs</vt:lpstr>
      <vt:lpstr>Input port functions</vt:lpstr>
      <vt:lpstr>Input port functions</vt:lpstr>
      <vt:lpstr>Route lookups</vt:lpstr>
      <vt:lpstr>Route lookups</vt:lpstr>
      <vt:lpstr>Route lookups</vt:lpstr>
      <vt:lpstr>Route lookups</vt:lpstr>
      <vt:lpstr>Types of fabrics</vt:lpstr>
      <vt:lpstr>Types of fabrics</vt:lpstr>
      <vt:lpstr>Fabrics</vt:lpstr>
      <vt:lpstr>Fabrics</vt:lpstr>
      <vt:lpstr>Fabrics</vt:lpstr>
      <vt:lpstr>Output port functions</vt:lpstr>
      <vt:lpstr>Output port functions</vt:lpstr>
      <vt:lpstr>Control (plane) processor</vt:lpstr>
      <vt:lpstr>PowerPoint Presentation</vt:lpstr>
      <vt:lpstr>PowerPoint Presentation</vt:lpstr>
      <vt:lpstr>CS 352 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5938</cp:revision>
  <dcterms:created xsi:type="dcterms:W3CDTF">2019-01-23T03:40:12Z</dcterms:created>
  <dcterms:modified xsi:type="dcterms:W3CDTF">2021-03-14T12:48:47Z</dcterms:modified>
</cp:coreProperties>
</file>