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659" r:id="rId2"/>
    <p:sldId id="614" r:id="rId3"/>
    <p:sldId id="616" r:id="rId4"/>
    <p:sldId id="660" r:id="rId5"/>
    <p:sldId id="644" r:id="rId6"/>
    <p:sldId id="688" r:id="rId7"/>
    <p:sldId id="690" r:id="rId8"/>
    <p:sldId id="687" r:id="rId9"/>
    <p:sldId id="691" r:id="rId10"/>
    <p:sldId id="693" r:id="rId11"/>
    <p:sldId id="692" r:id="rId12"/>
    <p:sldId id="686" r:id="rId13"/>
    <p:sldId id="661" r:id="rId14"/>
    <p:sldId id="623" r:id="rId15"/>
    <p:sldId id="662" r:id="rId16"/>
    <p:sldId id="663" r:id="rId17"/>
    <p:sldId id="626" r:id="rId18"/>
    <p:sldId id="677" r:id="rId19"/>
    <p:sldId id="678" r:id="rId20"/>
    <p:sldId id="666" r:id="rId21"/>
    <p:sldId id="676" r:id="rId22"/>
    <p:sldId id="667" r:id="rId23"/>
    <p:sldId id="668" r:id="rId24"/>
    <p:sldId id="669" r:id="rId25"/>
    <p:sldId id="670" r:id="rId26"/>
    <p:sldId id="673" r:id="rId27"/>
    <p:sldId id="628" r:id="rId28"/>
    <p:sldId id="664" r:id="rId29"/>
    <p:sldId id="674" r:id="rId30"/>
    <p:sldId id="650" r:id="rId31"/>
    <p:sldId id="629" r:id="rId32"/>
    <p:sldId id="631" r:id="rId33"/>
    <p:sldId id="632" r:id="rId34"/>
    <p:sldId id="633" r:id="rId35"/>
    <p:sldId id="680" r:id="rId36"/>
    <p:sldId id="681" r:id="rId37"/>
    <p:sldId id="682" r:id="rId38"/>
    <p:sldId id="406" r:id="rId39"/>
    <p:sldId id="407" r:id="rId40"/>
    <p:sldId id="647" r:id="rId41"/>
    <p:sldId id="683" r:id="rId42"/>
    <p:sldId id="675" r:id="rId43"/>
    <p:sldId id="685" r:id="rId44"/>
    <p:sldId id="694" r:id="rId45"/>
    <p:sldId id="696" r:id="rId46"/>
    <p:sldId id="695" r:id="rId47"/>
    <p:sldId id="697" r:id="rId48"/>
    <p:sldId id="698" r:id="rId49"/>
    <p:sldId id="699" r:id="rId50"/>
    <p:sldId id="494" r:id="rId51"/>
    <p:sldId id="700" r:id="rId52"/>
    <p:sldId id="70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0C41CA2-0C5E-430A-9B60-410BCCA1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9EEB8-1984-4A97-A3D9-7371D412B7C9}" type="slidenum">
              <a:rPr lang="en-US" altLang="en-US" sz="1400" smtClean="0"/>
              <a:pPr/>
              <a:t>38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DCADE1D-04DA-4F98-8CE8-B6FBBDD2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CB6AC85-E7B5-4964-9F71-DB55F55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55" tIns="48177" rIns="96355" bIns="48177"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5993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02E718-2FA1-4771-8FDE-B00AA5E0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A83ED-BA02-4F94-977B-4E07C9B050C4}" type="slidenum">
              <a:rPr lang="en-US" altLang="en-US" sz="1400" smtClean="0"/>
              <a:pPr/>
              <a:t>39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EF7FB5-12AE-4DE0-8BBA-6EFDEDC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850898-32C8-44CD-8C12-29852E9A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55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Bandwidth-Delay Product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34EA-52F4-304B-A86B-134BC560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C3495-6CCC-C248-80F5-C4DCCD8D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Detecting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&amp;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Reacting to Losses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6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TCP loss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DDA7-5D55-9646-83D4-65F9BA60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01159-25EB-B342-8A4D-98FE8D518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A9A2-6813-034B-AB9D-FF1137DF8F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5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 best-effort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194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Computing the Retransmit Timeout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17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B9A0-8584-7D4A-BAC0-90CC0D81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(RTO)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59057-F272-3F43-AD36-6D07D41F4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25696"/>
          </a:xfrm>
        </p:spPr>
        <p:txBody>
          <a:bodyPr>
            <a:normAutofit/>
          </a:bodyPr>
          <a:lstStyle/>
          <a:p>
            <a:r>
              <a:rPr lang="en-US" dirty="0"/>
              <a:t>Useful for reliable delivery and congestion control</a:t>
            </a:r>
          </a:p>
          <a:p>
            <a:r>
              <a:rPr lang="en-US" dirty="0">
                <a:solidFill>
                  <a:srgbClr val="C00000"/>
                </a:solidFill>
              </a:rPr>
              <a:t>How to pick the RTO value?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long: slow reaction to loss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Too short: premature retransmissions which are wasteful</a:t>
            </a:r>
          </a:p>
          <a:p>
            <a:r>
              <a:rPr lang="en-US" dirty="0">
                <a:solidFill>
                  <a:schemeClr val="tx1"/>
                </a:solidFill>
              </a:rPr>
              <a:t>Want: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dirty="0">
                <a:solidFill>
                  <a:srgbClr val="C00000"/>
                </a:solidFill>
              </a:rPr>
              <a:t>upper bound </a:t>
            </a:r>
            <a:r>
              <a:rPr lang="en-US" dirty="0">
                <a:solidFill>
                  <a:schemeClr val="tx1"/>
                </a:solidFill>
              </a:rPr>
              <a:t>of RTTs resulting from a successful packet + ACK</a:t>
            </a:r>
          </a:p>
          <a:p>
            <a:r>
              <a:rPr lang="en-US" dirty="0"/>
              <a:t>Intuition: somehow use the observed RTT (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Can we just directly set the latest RTT as the RTO?</a:t>
            </a:r>
          </a:p>
          <a:p>
            <a:r>
              <a:rPr lang="en-US" dirty="0">
                <a:solidFill>
                  <a:srgbClr val="C00000"/>
                </a:solidFill>
              </a:rPr>
              <a:t>No.</a:t>
            </a:r>
            <a:r>
              <a:rPr lang="en-US" dirty="0">
                <a:solidFill>
                  <a:schemeClr val="tx1"/>
                </a:solidFill>
              </a:rPr>
              <a:t> RTT can vary significantly!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Intermittent congestion, path changes, signal quality changes on wireless channel, etc.</a:t>
            </a:r>
          </a:p>
        </p:txBody>
      </p:sp>
    </p:spTree>
    <p:extLst>
      <p:ext uri="{BB962C8B-B14F-4D97-AF65-F5344CB8AC3E}">
        <p14:creationId xmlns:p14="http://schemas.microsoft.com/office/powerpoint/2010/main" val="350625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8034-3A40-0541-9987-9658F99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an “average” RTT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B2A3-1E44-924B-BBDE-5E6681B8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moving average (typical alpha = 1/8)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5B08D119-B545-7C47-8D4C-DFD9FAEE5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896" y="2565401"/>
            <a:ext cx="6272213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3">
            <a:extLst>
              <a:ext uri="{FF2B5EF4-FFF2-40B4-BE49-F238E27FC236}">
                <a16:creationId xmlns:a16="http://schemas.microsoft.com/office/drawing/2014/main" id="{1D1AF654-74DE-444E-9CC2-A164D4C29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96" y="2662239"/>
            <a:ext cx="2228850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64FDF834-9E7C-C548-A8BD-42B9AE3AA32A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889553" y="3513107"/>
            <a:ext cx="430887" cy="1792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RTT (milliseconds)</a:t>
            </a:r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1339A857-1FBF-6045-927B-CBF730CB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108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en-US" sz="1400">
                <a:latin typeface="Helvetica" pitchFamily="2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en-US" sz="1400">
                <a:latin typeface="Helvetica" pitchFamily="2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en-US" altLang="en-US" sz="1400">
                <a:latin typeface="Helvetica" pitchFamily="2" charset="0"/>
              </a:rPr>
              <a:t>fantasia.eurecom.fr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5A62800A-EE78-484C-B453-11D337B52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1180" y="5230813"/>
            <a:ext cx="12390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sampleRTT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B7D6C9FF-40D6-1344-B989-764199B79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4407" y="5548313"/>
            <a:ext cx="1490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EstimatedRTT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1" name="AutoShape 22">
            <a:extLst>
              <a:ext uri="{FF2B5EF4-FFF2-40B4-BE49-F238E27FC236}">
                <a16:creationId xmlns:a16="http://schemas.microsoft.com/office/drawing/2014/main" id="{40B89580-FFAB-6449-85D9-1887B04A5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59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AutoShape 23">
            <a:extLst>
              <a:ext uri="{FF2B5EF4-FFF2-40B4-BE49-F238E27FC236}">
                <a16:creationId xmlns:a16="http://schemas.microsoft.com/office/drawing/2014/main" id="{B94D6B88-F891-8B49-8A60-EC8085DFBB37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7369815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BF72D3BA-8DB6-D449-B4AE-77CEFC64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89" y="2305051"/>
            <a:ext cx="77412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(1 -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 dirty="0">
                <a:latin typeface="Courier New" panose="02070309020205020404" pitchFamily="49" charset="0"/>
              </a:rPr>
              <a:t>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59BF-95B7-D843-A7B9-B3A86EF1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Accounting for RTT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EAE5-A285-774F-A8C5-FA680BD3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425"/>
            <a:ext cx="10515600" cy="4351338"/>
          </a:xfrm>
        </p:spPr>
        <p:txBody>
          <a:bodyPr/>
          <a:lstStyle/>
          <a:p>
            <a:r>
              <a:rPr lang="en-US" dirty="0"/>
              <a:t>RTT samples can have a large </a:t>
            </a:r>
            <a:r>
              <a:rPr lang="en-US" dirty="0">
                <a:solidFill>
                  <a:srgbClr val="C00000"/>
                </a:solidFill>
              </a:rPr>
              <a:t>variance</a:t>
            </a:r>
          </a:p>
          <a:p>
            <a:r>
              <a:rPr lang="en-US" dirty="0">
                <a:solidFill>
                  <a:schemeClr val="tx1"/>
                </a:solidFill>
              </a:rPr>
              <a:t>Use a </a:t>
            </a:r>
            <a:r>
              <a:rPr lang="en-US" dirty="0">
                <a:solidFill>
                  <a:srgbClr val="C00000"/>
                </a:solidFill>
              </a:rPr>
              <a:t>safety margin</a:t>
            </a:r>
            <a:r>
              <a:rPr lang="en-US" dirty="0">
                <a:solidFill>
                  <a:schemeClr val="tx1"/>
                </a:solidFill>
              </a:rPr>
              <a:t> in the RTO estimate to account for variance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56056954-0181-1747-A53F-77EE98A070F0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3AAC57A4-6987-E94D-9EC8-B803ECFA8D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51C2C3BC-3E48-4049-B124-D423663F2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098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9F8F-F6D7-1F4D-B229-E1018F5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timeout computation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D72A76A-04A3-6F4E-8055-FDB342DE8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941" y="1976681"/>
            <a:ext cx="89741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= (1-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)*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8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8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800" b="1" dirty="0">
                <a:latin typeface="Courier New" panose="02070309020205020404" pitchFamily="49" charset="0"/>
              </a:rPr>
              <a:t>*|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5" name="Text Box 12">
            <a:extLst>
              <a:ext uri="{FF2B5EF4-FFF2-40B4-BE49-F238E27FC236}">
                <a16:creationId xmlns:a16="http://schemas.microsoft.com/office/drawing/2014/main" id="{737E6117-B789-7D4B-BE19-1A289BF5C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851" y="3027961"/>
            <a:ext cx="41822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(typically, </a:t>
            </a:r>
            <a:r>
              <a:rPr lang="en-US" altLang="en-US" sz="2400" b="1" dirty="0">
                <a:latin typeface="Courier New" panose="02070309020205020404" pitchFamily="49" charset="0"/>
                <a:sym typeface="Symbol" pitchFamily="2" charset="2"/>
              </a:rPr>
              <a:t> = 0.25)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F942E93-3EC0-434E-B47C-95D100877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406" y="4073487"/>
            <a:ext cx="9164449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b="1" dirty="0">
                <a:latin typeface="Courier New" panose="02070309020205020404" pitchFamily="49" charset="0"/>
              </a:rPr>
              <a:t>RTO =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EstimatedRTT</a:t>
            </a:r>
            <a:r>
              <a:rPr lang="en-US" altLang="en-US" sz="2800" b="1" dirty="0">
                <a:latin typeface="Courier New" panose="02070309020205020404" pitchFamily="49" charset="0"/>
              </a:rPr>
              <a:t> + 4*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DevRTT</a:t>
            </a:r>
            <a:endParaRPr lang="en-US" altLang="en-US" sz="2800" b="1" dirty="0">
              <a:latin typeface="Courier New" panose="02070309020205020404" pitchFamily="49" charset="0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04330121-EC03-D442-A493-F895FB69F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805" y="5128028"/>
            <a:ext cx="1976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average RTT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EA4DA184-DB88-2B45-95C2-4CA7866A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684" y="5128028"/>
            <a:ext cx="20329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400" dirty="0">
                <a:latin typeface="Helvetica" pitchFamily="2" charset="0"/>
              </a:rPr>
              <a:t>safety margin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BCFC8FFA-DC5F-9749-8A6F-17962D3A6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4183" y="4618036"/>
            <a:ext cx="0" cy="4460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1ED74F75-6C7C-A64F-A535-49F41AA3B1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4923" y="4605337"/>
            <a:ext cx="0" cy="4460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20" descr="alarm_clock_ringing">
            <a:extLst>
              <a:ext uri="{FF2B5EF4-FFF2-40B4-BE49-F238E27FC236}">
                <a16:creationId xmlns:a16="http://schemas.microsoft.com/office/drawing/2014/main" id="{C61AD11B-1342-D145-9DE3-FB669A330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98" y="3892654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CC6868-0E03-C84C-85F0-79A417553E89}"/>
              </a:ext>
            </a:extLst>
          </p:cNvPr>
          <p:cNvSpPr txBox="1"/>
          <p:nvPr/>
        </p:nvSpPr>
        <p:spPr>
          <a:xfrm>
            <a:off x="617220" y="5908336"/>
            <a:ext cx="10957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Conceptually, there is an RTO timer for each </a:t>
            </a:r>
            <a:r>
              <a:rPr lang="en-US" sz="3200" dirty="0" err="1">
                <a:latin typeface="Helvetica" pitchFamily="2" charset="0"/>
              </a:rPr>
              <a:t>seq</a:t>
            </a:r>
            <a:r>
              <a:rPr lang="en-US" sz="3200" dirty="0">
                <a:latin typeface="Helvetica" pitchFamily="2" charset="0"/>
              </a:rPr>
              <a:t> #.</a:t>
            </a:r>
          </a:p>
        </p:txBody>
      </p:sp>
    </p:spTree>
    <p:extLst>
      <p:ext uri="{BB962C8B-B14F-4D97-AF65-F5344CB8AC3E}">
        <p14:creationId xmlns:p14="http://schemas.microsoft.com/office/powerpoint/2010/main" val="323611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7C1C-F342-BB43-8732-A563A7B4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timers?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CBA6-D0E8-734D-976B-2DD11C5D4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2800" cy="486473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Timers are expensive</a:t>
            </a:r>
            <a:r>
              <a:rPr lang="en-US" dirty="0"/>
              <a:t> – we don’t want one per sequence #</a:t>
            </a:r>
          </a:p>
          <a:p>
            <a:pPr lvl="1"/>
            <a:r>
              <a:rPr lang="en-US" dirty="0"/>
              <a:t>Interrupts, OS data structures, and book-keeping</a:t>
            </a:r>
          </a:p>
          <a:p>
            <a:r>
              <a:rPr lang="en-US" dirty="0"/>
              <a:t>The TCP stack maintains just one “real” timer per connection</a:t>
            </a:r>
          </a:p>
          <a:p>
            <a:r>
              <a:rPr lang="en-US" dirty="0"/>
              <a:t>When a packet is transmitted, its transmission time is recorded</a:t>
            </a:r>
          </a:p>
          <a:p>
            <a:r>
              <a:rPr lang="en-US" dirty="0"/>
              <a:t>The only real timer in the system is the RTO for the first </a:t>
            </a:r>
            <a:r>
              <a:rPr lang="en-US" dirty="0" err="1"/>
              <a:t>unACK’ed</a:t>
            </a:r>
            <a:r>
              <a:rPr lang="en-US" dirty="0"/>
              <a:t> segment</a:t>
            </a:r>
          </a:p>
          <a:p>
            <a:pPr lvl="1"/>
            <a:r>
              <a:rPr lang="en-US" dirty="0"/>
              <a:t>Expiration interval: RTO</a:t>
            </a:r>
          </a:p>
          <a:p>
            <a:r>
              <a:rPr lang="en-US" dirty="0">
                <a:solidFill>
                  <a:srgbClr val="C00000"/>
                </a:solidFill>
              </a:rPr>
              <a:t>If ACK before RTO fires:</a:t>
            </a:r>
            <a:r>
              <a:rPr lang="en-US" dirty="0"/>
              <a:t> set timer for next </a:t>
            </a:r>
            <a:r>
              <a:rPr lang="en-US" dirty="0" err="1"/>
              <a:t>unACK’ed</a:t>
            </a:r>
            <a:r>
              <a:rPr lang="en-US" dirty="0"/>
              <a:t> segment, based on recorded transmission time of that segment</a:t>
            </a:r>
          </a:p>
          <a:p>
            <a:r>
              <a:rPr lang="en-US" dirty="0">
                <a:solidFill>
                  <a:srgbClr val="C00000"/>
                </a:solidFill>
              </a:rPr>
              <a:t>If RTO fires:</a:t>
            </a:r>
            <a:r>
              <a:rPr lang="en-US" dirty="0"/>
              <a:t> retransmit the segment, restart RTO timer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D43F-D786-8746-87F2-5BA0E2A55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ambiguity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48E2A-A99F-1642-BF80-F14CAFC0B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81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FEAE-FDA6-9E4F-9374-C906031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RTT of a retransmitted segment?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580662D5-F105-154C-9EE0-D7CC0D7F5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590802"/>
            <a:ext cx="0" cy="3260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91919993-02EF-1947-A260-AEB5E6098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3252788" cy="661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C7CC665-2C3E-2B4C-92CF-1DB8994B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777" y="2076491"/>
            <a:ext cx="140134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EED4F96-660D-214D-BDFA-7AE452945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2076491"/>
            <a:ext cx="1178529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6FEC2F10-9427-C045-B26E-A35F686104B8}"/>
              </a:ext>
            </a:extLst>
          </p:cNvPr>
          <p:cNvSpPr>
            <a:spLocks/>
          </p:cNvSpPr>
          <p:nvPr/>
        </p:nvSpPr>
        <p:spPr bwMode="auto">
          <a:xfrm>
            <a:off x="4066858" y="2971802"/>
            <a:ext cx="304800" cy="1592263"/>
          </a:xfrm>
          <a:prstGeom prst="leftBrace">
            <a:avLst>
              <a:gd name="adj1" fmla="val 43533"/>
              <a:gd name="adj2" fmla="val 50000"/>
            </a:avLst>
          </a:prstGeom>
          <a:noFill/>
          <a:ln w="508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67A87AA2-EF11-2344-AC08-92E7DEB73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377" y="3567878"/>
            <a:ext cx="7172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RTO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9CF694A2-0FAD-2E41-BD72-5ACEE92D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573588"/>
            <a:ext cx="3276600" cy="3143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6">
            <a:extLst>
              <a:ext uri="{FF2B5EF4-FFF2-40B4-BE49-F238E27FC236}">
                <a16:creationId xmlns:a16="http://schemas.microsoft.com/office/drawing/2014/main" id="{21FFC14E-ADED-B24A-8BCE-3EB1D0F8712E}"/>
              </a:ext>
            </a:extLst>
          </p:cNvPr>
          <p:cNvSpPr>
            <a:spLocks/>
          </p:cNvSpPr>
          <p:nvPr/>
        </p:nvSpPr>
        <p:spPr bwMode="auto">
          <a:xfrm>
            <a:off x="2087563" y="2939098"/>
            <a:ext cx="347663" cy="2716350"/>
          </a:xfrm>
          <a:prstGeom prst="leftBrace">
            <a:avLst>
              <a:gd name="adj1" fmla="val 68967"/>
              <a:gd name="adj2" fmla="val 50000"/>
            </a:avLst>
          </a:prstGeom>
          <a:noFill/>
          <a:ln w="50800">
            <a:solidFill>
              <a:srgbClr val="C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437AB78D-552A-4244-8033-64D99280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2" y="4128998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19" name="AutoShape 18">
            <a:extLst>
              <a:ext uri="{FF2B5EF4-FFF2-40B4-BE49-F238E27FC236}">
                <a16:creationId xmlns:a16="http://schemas.microsoft.com/office/drawing/2014/main" id="{6CFDE603-18C3-1046-92B4-B90DC65F5271}"/>
              </a:ext>
            </a:extLst>
          </p:cNvPr>
          <p:cNvSpPr>
            <a:spLocks/>
          </p:cNvSpPr>
          <p:nvPr/>
        </p:nvSpPr>
        <p:spPr bwMode="auto">
          <a:xfrm>
            <a:off x="3336928" y="4608131"/>
            <a:ext cx="304800" cy="928688"/>
          </a:xfrm>
          <a:prstGeom prst="leftBrace">
            <a:avLst>
              <a:gd name="adj1" fmla="val 25391"/>
              <a:gd name="adj2" fmla="val 50000"/>
            </a:avLst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4EBE5C88-939D-4D4E-A495-09720BBD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8" y="4924044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73BB5757-F704-9547-B5EE-E7FA7AF592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3633788"/>
            <a:ext cx="3200399" cy="1874839"/>
          </a:xfrm>
          <a:prstGeom prst="line">
            <a:avLst/>
          </a:prstGeom>
          <a:noFill/>
          <a:ln w="50800">
            <a:solidFill>
              <a:srgbClr val="C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79039860-C476-D948-966C-C0F92384D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2590802"/>
            <a:ext cx="0" cy="32607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CE0F5427-8C56-1A42-A3E6-5293096784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9137" y="4916807"/>
            <a:ext cx="3194049" cy="699767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5945CE92-7FC5-9546-B6FB-4DDA1AD5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377" y="5655448"/>
            <a:ext cx="1082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ACK arrives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04DCEB-BA3A-0D44-98EF-73FF514519D2}"/>
              </a:ext>
            </a:extLst>
          </p:cNvPr>
          <p:cNvCxnSpPr>
            <a:stCxn id="19" idx="0"/>
          </p:cNvCxnSpPr>
          <p:nvPr/>
        </p:nvCxnSpPr>
        <p:spPr>
          <a:xfrm>
            <a:off x="3641728" y="4608131"/>
            <a:ext cx="808499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E2BDF9-1990-B341-8680-7E09E10F91C9}"/>
              </a:ext>
            </a:extLst>
          </p:cNvPr>
          <p:cNvCxnSpPr/>
          <p:nvPr/>
        </p:nvCxnSpPr>
        <p:spPr>
          <a:xfrm>
            <a:off x="3679585" y="5542470"/>
            <a:ext cx="808499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6497AB-A044-BA41-96DC-798FF864D80A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2435226" y="2939098"/>
            <a:ext cx="2052857" cy="38353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AFB911-AB54-ED42-95EE-D44EF2993763}"/>
              </a:ext>
            </a:extLst>
          </p:cNvPr>
          <p:cNvCxnSpPr>
            <a:cxnSpLocks/>
          </p:cNvCxnSpPr>
          <p:nvPr/>
        </p:nvCxnSpPr>
        <p:spPr>
          <a:xfrm>
            <a:off x="2435228" y="5655448"/>
            <a:ext cx="2060233" cy="0"/>
          </a:xfrm>
          <a:prstGeom prst="line">
            <a:avLst/>
          </a:prstGeom>
          <a:ln w="508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9B53518-E2B0-6C4F-8D2E-EA8B376C6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4" y="2893028"/>
            <a:ext cx="1078246" cy="10782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344F4AB-D0FC-1746-97D6-222FD2C74BBB}"/>
              </a:ext>
            </a:extLst>
          </p:cNvPr>
          <p:cNvSpPr txBox="1"/>
          <p:nvPr/>
        </p:nvSpPr>
        <p:spPr>
          <a:xfrm>
            <a:off x="8492122" y="3539049"/>
            <a:ext cx="2739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Retransmission ambiguity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B62B37-558D-A646-B948-398796E329FF}"/>
              </a:ext>
            </a:extLst>
          </p:cNvPr>
          <p:cNvSpPr txBox="1"/>
          <p:nvPr/>
        </p:nvSpPr>
        <p:spPr>
          <a:xfrm>
            <a:off x="8492122" y="4916784"/>
            <a:ext cx="3215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Aside: problem would go away if packets had a flag to indicate retransmission, or a field to uniquely identify each transmission and its ACK</a:t>
            </a:r>
          </a:p>
          <a:p>
            <a:pPr algn="l"/>
            <a:r>
              <a:rPr lang="en-US" dirty="0">
                <a:latin typeface="Helvetica" pitchFamily="2" charset="0"/>
              </a:rPr>
              <a:t>(TCP has neither)</a:t>
            </a:r>
          </a:p>
        </p:txBody>
      </p:sp>
    </p:spTree>
    <p:extLst>
      <p:ext uri="{BB962C8B-B14F-4D97-AF65-F5344CB8AC3E}">
        <p14:creationId xmlns:p14="http://schemas.microsoft.com/office/powerpoint/2010/main" val="31423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/>
      <p:bldP spid="13" grpId="0" animBg="1"/>
      <p:bldP spid="17" grpId="0" animBg="1"/>
      <p:bldP spid="18" grpId="0"/>
      <p:bldP spid="19" grpId="0" animBg="1"/>
      <p:bldP spid="20" grpId="0"/>
      <p:bldP spid="21" grpId="0" animBg="1"/>
      <p:bldP spid="24" grpId="0" animBg="1"/>
      <p:bldP spid="25" grpId="0"/>
      <p:bldP spid="35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46B38CE4-D6D3-4941-B439-2EEAE4AD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8A24E-16FC-4C98-8068-CD7431884E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4E84C-0238-4926-8FA4-761ACED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1231880" cy="1325563"/>
          </a:xfrm>
        </p:spPr>
        <p:txBody>
          <a:bodyPr/>
          <a:lstStyle/>
          <a:p>
            <a:r>
              <a:rPr lang="en-US" altLang="en-US" dirty="0"/>
              <a:t>How to estimate RTT/RTO despite </a:t>
            </a:r>
            <a:r>
              <a:rPr lang="en-US" altLang="en-US" dirty="0" err="1"/>
              <a:t>retxmit</a:t>
            </a:r>
            <a:r>
              <a:rPr lang="en-US" altLang="en-US" dirty="0"/>
              <a:t>?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21465BC-95E8-40B1-893E-E3A2FC82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1231880" cy="4895850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One solution:</a:t>
            </a:r>
            <a:r>
              <a:rPr lang="en-US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Never update RTT measurements </a:t>
            </a:r>
            <a:r>
              <a:rPr lang="en-US" altLang="en-US" sz="3200" dirty="0"/>
              <a:t>based on ACKs from retransmitted packets</a:t>
            </a:r>
          </a:p>
          <a:p>
            <a:endParaRPr lang="en-US" altLang="en-US" sz="3200" dirty="0"/>
          </a:p>
          <a:p>
            <a:r>
              <a:rPr lang="en-US" altLang="en-US" sz="3200" dirty="0"/>
              <a:t>Problem: </a:t>
            </a:r>
            <a:r>
              <a:rPr lang="en-US" altLang="en-US" sz="3200" dirty="0">
                <a:solidFill>
                  <a:srgbClr val="C00000"/>
                </a:solidFill>
              </a:rPr>
              <a:t>Sudden change in RTT</a:t>
            </a:r>
            <a:r>
              <a:rPr lang="en-US" altLang="en-US" sz="3200" dirty="0"/>
              <a:t>, coupled with many retransmissions, can cause system to update RTT very late</a:t>
            </a:r>
          </a:p>
          <a:p>
            <a:pPr lvl="1"/>
            <a:r>
              <a:rPr lang="en-US" altLang="en-US" sz="2800" dirty="0"/>
              <a:t>Ex: Primary path failure leads to a high-RTT secondary path</a:t>
            </a:r>
          </a:p>
          <a:p>
            <a:pPr lvl="1"/>
            <a:endParaRPr lang="en-US" altLang="en-US" sz="3200" dirty="0"/>
          </a:p>
          <a:p>
            <a:r>
              <a:rPr lang="en-US" altLang="en-US" sz="3200" dirty="0"/>
              <a:t>If RTT estimates are not updated, the RTO estimate isn’t, and that leads to a host of other problems.</a:t>
            </a:r>
          </a:p>
          <a:p>
            <a:pPr lvl="1"/>
            <a:r>
              <a:rPr lang="en-US" altLang="en-US" sz="2800" dirty="0"/>
              <a:t>Ex: Unnecessary retransmissions since RTOs needlessly expire</a:t>
            </a:r>
          </a:p>
        </p:txBody>
      </p:sp>
    </p:spTree>
    <p:extLst>
      <p:ext uri="{BB962C8B-B14F-4D97-AF65-F5344CB8AC3E}">
        <p14:creationId xmlns:p14="http://schemas.microsoft.com/office/powerpoint/2010/main" val="184986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415F74BE-FFCE-41A4-BA74-5FB1DE7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E9F91-435B-4D71-878D-9F9FAD28C1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4665BD0-D889-4F4C-BBF4-2D2613AB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Karn’s</a:t>
            </a:r>
            <a:r>
              <a:rPr lang="en-US" altLang="en-US" dirty="0"/>
              <a:t> algorithm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66B50A-6FB6-48C3-9EB1-FB1CCCD5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1079480" cy="5032376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Use </a:t>
            </a:r>
            <a:r>
              <a:rPr lang="en-US" altLang="en-US" sz="3200" dirty="0">
                <a:solidFill>
                  <a:srgbClr val="C00000"/>
                </a:solidFill>
              </a:rPr>
              <a:t>back-off</a:t>
            </a:r>
            <a:r>
              <a:rPr lang="en-US" altLang="en-US" sz="3200" dirty="0"/>
              <a:t> as part of the </a:t>
            </a:r>
            <a:r>
              <a:rPr lang="en-US" altLang="en-US" sz="3200" dirty="0" err="1">
                <a:latin typeface="Courier" pitchFamily="2" charset="0"/>
              </a:rPr>
              <a:t>sampleRTT</a:t>
            </a:r>
            <a:r>
              <a:rPr lang="en-US" altLang="en-US" sz="3200" dirty="0"/>
              <a:t> computation</a:t>
            </a:r>
          </a:p>
          <a:p>
            <a:r>
              <a:rPr lang="en-US" altLang="en-US" sz="3200" dirty="0"/>
              <a:t>Whenever packet loss (RTO), RTO is increased by a factor</a:t>
            </a:r>
          </a:p>
          <a:p>
            <a:pPr lvl="1"/>
            <a:r>
              <a:rPr lang="en-US" altLang="en-US" sz="2800" dirty="0"/>
              <a:t>Conservatively assume that RTT may have increased since the last unambiguous </a:t>
            </a:r>
            <a:r>
              <a:rPr lang="en-US" altLang="en-US" sz="2800" dirty="0" err="1">
                <a:latin typeface="Courier" pitchFamily="2" charset="0"/>
              </a:rPr>
              <a:t>RTTsample</a:t>
            </a:r>
            <a:r>
              <a:rPr lang="en-US" altLang="en-US" sz="2800" dirty="0" err="1"/>
              <a:t>s</a:t>
            </a:r>
            <a:r>
              <a:rPr lang="en-US" altLang="en-US" sz="2800" dirty="0"/>
              <a:t> were obtained</a:t>
            </a:r>
          </a:p>
          <a:p>
            <a:r>
              <a:rPr lang="en-US" altLang="en-US" sz="3200" dirty="0"/>
              <a:t>Use this increased RTO as RTO estimate for the next segment </a:t>
            </a:r>
          </a:p>
          <a:p>
            <a:pPr lvl="1"/>
            <a:r>
              <a:rPr lang="en-US" altLang="en-US" sz="2800" dirty="0"/>
              <a:t>Don’t use the </a:t>
            </a:r>
            <a:r>
              <a:rPr lang="en-US" altLang="en-US" sz="2800" dirty="0" err="1">
                <a:latin typeface="Courier" pitchFamily="2" charset="0"/>
              </a:rPr>
              <a:t>estimatedRTT</a:t>
            </a:r>
            <a:r>
              <a:rPr lang="en-US" altLang="en-US" sz="2800" dirty="0"/>
              <a:t> from stale </a:t>
            </a:r>
            <a:r>
              <a:rPr lang="en-US" altLang="en-US" sz="2800" dirty="0" err="1">
                <a:latin typeface="Courier" pitchFamily="2" charset="0"/>
              </a:rPr>
              <a:t>sampleRTT</a:t>
            </a:r>
            <a:endParaRPr lang="en-US" altLang="en-US" sz="2800" dirty="0">
              <a:latin typeface="Courier" pitchFamily="2" charset="0"/>
            </a:endParaRPr>
          </a:p>
          <a:p>
            <a:r>
              <a:rPr lang="en-US" altLang="en-US" sz="3200" dirty="0"/>
              <a:t>Only after an ACK is received for a successful transmission is the RTO timer set to a value obtained from </a:t>
            </a:r>
            <a:r>
              <a:rPr lang="en-US" altLang="en-US" sz="3200" dirty="0" err="1">
                <a:latin typeface="Courier" pitchFamily="2" charset="0"/>
              </a:rPr>
              <a:t>EstimatedRTT</a:t>
            </a:r>
            <a:endParaRPr lang="en-US" altLang="en-US" sz="3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2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62C7-9D0E-DC4A-A73C-5FBFED49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Congestion control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8FF6-0D3D-814C-A388-B7442BC02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775" y="1825624"/>
            <a:ext cx="6358192" cy="503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Algorithm by which multiple endpoints </a:t>
            </a:r>
            <a:r>
              <a:rPr lang="en-US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fairly</a:t>
            </a:r>
            <a:r>
              <a:rPr lang="en-US" dirty="0"/>
              <a:t> share bottleneck link</a:t>
            </a:r>
          </a:p>
          <a:p>
            <a:endParaRPr lang="en-US" dirty="0"/>
          </a:p>
          <a:p>
            <a:r>
              <a:rPr lang="en-US" dirty="0"/>
              <a:t>So far, we’ve looked at just efficiency.</a:t>
            </a:r>
          </a:p>
          <a:p>
            <a:endParaRPr lang="en-US" dirty="0"/>
          </a:p>
          <a:p>
            <a:r>
              <a:rPr lang="en-US" dirty="0"/>
              <a:t>Steady state: </a:t>
            </a:r>
            <a:r>
              <a:rPr lang="en-US" dirty="0">
                <a:solidFill>
                  <a:srgbClr val="C00000"/>
                </a:solidFill>
              </a:rPr>
              <a:t>ACK clocking </a:t>
            </a:r>
            <a:r>
              <a:rPr lang="en-US" dirty="0"/>
              <a:t>(keep the pipe full, but don’t congest it)</a:t>
            </a:r>
          </a:p>
          <a:p>
            <a:endParaRPr lang="en-US" dirty="0"/>
          </a:p>
          <a:p>
            <a:r>
              <a:rPr lang="en-US" dirty="0"/>
              <a:t>Getting to steady state:</a:t>
            </a:r>
          </a:p>
          <a:p>
            <a:pPr lvl="1"/>
            <a:r>
              <a:rPr lang="en-US" dirty="0"/>
              <a:t>Slow start: exponential increase</a:t>
            </a:r>
          </a:p>
          <a:p>
            <a:pPr lvl="1"/>
            <a:r>
              <a:rPr lang="en-US" dirty="0"/>
              <a:t>TCP New Reno: Additive increase</a:t>
            </a:r>
          </a:p>
          <a:p>
            <a:pPr lvl="1"/>
            <a:r>
              <a:rPr lang="en-US" dirty="0"/>
              <a:t>TCP BBR: gain cycling &amp; filters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8996AF-0CEC-A144-86A9-2C07B567A453}"/>
              </a:ext>
            </a:extLst>
          </p:cNvPr>
          <p:cNvSpPr/>
          <p:nvPr/>
        </p:nvSpPr>
        <p:spPr>
          <a:xfrm>
            <a:off x="7127309" y="1878578"/>
            <a:ext cx="4806503" cy="118279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8DFF8-ECCA-3E47-950E-A1608426F493}"/>
              </a:ext>
            </a:extLst>
          </p:cNvPr>
          <p:cNvSpPr txBox="1"/>
          <p:nvPr/>
        </p:nvSpPr>
        <p:spPr>
          <a:xfrm>
            <a:off x="7565721" y="2085702"/>
            <a:ext cx="4132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7A209-6158-DF47-99B2-8704E4F27008}"/>
              </a:ext>
            </a:extLst>
          </p:cNvPr>
          <p:cNvSpPr/>
          <p:nvPr/>
        </p:nvSpPr>
        <p:spPr>
          <a:xfrm>
            <a:off x="7127309" y="4542143"/>
            <a:ext cx="4806503" cy="1294985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53D36-C768-AF42-93FD-1B41697283E2}"/>
              </a:ext>
            </a:extLst>
          </p:cNvPr>
          <p:cNvSpPr txBox="1"/>
          <p:nvPr/>
        </p:nvSpPr>
        <p:spPr>
          <a:xfrm>
            <a:off x="7302674" y="4958802"/>
            <a:ext cx="4395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B9409B-4894-514C-93AE-6099A1691F05}"/>
              </a:ext>
            </a:extLst>
          </p:cNvPr>
          <p:cNvCxnSpPr>
            <a:cxnSpLocks/>
          </p:cNvCxnSpPr>
          <p:nvPr/>
        </p:nvCxnSpPr>
        <p:spPr>
          <a:xfrm flipV="1">
            <a:off x="7320894" y="3154507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92313E-D856-9B4D-96DD-0BB4F4E3DE9E}"/>
              </a:ext>
            </a:extLst>
          </p:cNvPr>
          <p:cNvCxnSpPr>
            <a:cxnSpLocks/>
          </p:cNvCxnSpPr>
          <p:nvPr/>
        </p:nvCxnSpPr>
        <p:spPr>
          <a:xfrm>
            <a:off x="11571583" y="3242530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A3E457-F601-E64B-AD5C-B10CA95D3C64}"/>
              </a:ext>
            </a:extLst>
          </p:cNvPr>
          <p:cNvSpPr txBox="1"/>
          <p:nvPr/>
        </p:nvSpPr>
        <p:spPr>
          <a:xfrm>
            <a:off x="9174082" y="3269158"/>
            <a:ext cx="224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pPr algn="r"/>
            <a:r>
              <a:rPr lang="en-US" dirty="0">
                <a:latin typeface="Helvetica" pitchFamily="2" charset="0"/>
              </a:rPr>
              <a:t>Sending rate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r"/>
            <a:r>
              <a:rPr lang="en-US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BC5BC-F609-744E-8E69-DB1B67754F06}"/>
              </a:ext>
            </a:extLst>
          </p:cNvPr>
          <p:cNvSpPr txBox="1"/>
          <p:nvPr/>
        </p:nvSpPr>
        <p:spPr>
          <a:xfrm>
            <a:off x="7323808" y="3318722"/>
            <a:ext cx="1995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r>
              <a:rPr lang="en-US" dirty="0">
                <a:latin typeface="Helvetica" pitchFamily="2" charset="0"/>
              </a:rPr>
              <a:t>ACKs</a:t>
            </a:r>
          </a:p>
          <a:p>
            <a:r>
              <a:rPr lang="en-US" dirty="0">
                <a:latin typeface="Helvetica" pitchFamily="2" charset="0"/>
              </a:rPr>
              <a:t>Loss (RTOs), etc.</a:t>
            </a:r>
          </a:p>
        </p:txBody>
      </p:sp>
    </p:spTree>
    <p:extLst>
      <p:ext uri="{BB962C8B-B14F-4D97-AF65-F5344CB8AC3E}">
        <p14:creationId xmlns:p14="http://schemas.microsoft.com/office/powerpoint/2010/main" val="31654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E874-710D-A64D-99C0-01FDE48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CB3C3-4286-3748-B37D-CB1E98B9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RTO computation is an important part of TCP’s behavior under loss</a:t>
            </a:r>
          </a:p>
          <a:p>
            <a:endParaRPr lang="en-US" dirty="0"/>
          </a:p>
          <a:p>
            <a:r>
              <a:rPr lang="en-US" dirty="0"/>
              <a:t>TCP uses both an average RTT as well as the variance to obtain a safe prediction of an upper bound of a successful RTT</a:t>
            </a:r>
          </a:p>
          <a:p>
            <a:endParaRPr lang="en-US" dirty="0"/>
          </a:p>
          <a:p>
            <a:r>
              <a:rPr lang="en-US" dirty="0"/>
              <a:t>Resolve retransmission ambiguity under path changes by avoiding </a:t>
            </a:r>
            <a:r>
              <a:rPr lang="en-US" dirty="0" err="1">
                <a:latin typeface="Courier" pitchFamily="2" charset="0"/>
              </a:rPr>
              <a:t>sampleRTT</a:t>
            </a:r>
            <a:r>
              <a:rPr lang="en-US" dirty="0"/>
              <a:t> measurements and multiplicatively increasing the RTO each time </a:t>
            </a:r>
          </a:p>
        </p:txBody>
      </p:sp>
    </p:spTree>
    <p:extLst>
      <p:ext uri="{BB962C8B-B14F-4D97-AF65-F5344CB8AC3E}">
        <p14:creationId xmlns:p14="http://schemas.microsoft.com/office/powerpoint/2010/main" val="314730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8C2B-1185-FF46-87DB-E36EBCF5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3BDA2-C1FC-B748-A834-56AC1B064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65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3953" y="1533673"/>
            <a:ext cx="1148477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TCP Connection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13.4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27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548A-7581-564C-A41E-EF1DA391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325563"/>
          </a:xfrm>
        </p:spPr>
        <p:txBody>
          <a:bodyPr/>
          <a:lstStyle/>
          <a:p>
            <a:r>
              <a:rPr lang="en-US" dirty="0"/>
              <a:t>TCP connections need lots of bookkeeping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F3186-1F86-BA43-A262-E83789AF7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Socket buffer memory</a:t>
            </a:r>
          </a:p>
          <a:p>
            <a:endParaRPr lang="en-US" dirty="0"/>
          </a:p>
          <a:p>
            <a:r>
              <a:rPr lang="en-US" dirty="0"/>
              <a:t>Entries in connection lookup tables</a:t>
            </a:r>
          </a:p>
          <a:p>
            <a:endParaRPr lang="en-US" dirty="0"/>
          </a:p>
          <a:p>
            <a:r>
              <a:rPr lang="en-US" dirty="0"/>
              <a:t>Data structures and parameters (e.g., sequence numbers) in the operating system kernel</a:t>
            </a:r>
          </a:p>
          <a:p>
            <a:endParaRPr lang="en-US" dirty="0"/>
          </a:p>
          <a:p>
            <a:r>
              <a:rPr lang="en-US" dirty="0"/>
              <a:t>These resources can get expensive on machines running many connections, e.g., web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7467600" cy="5227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starting data transmission, TCP client and server perform a </a:t>
            </a:r>
            <a:r>
              <a:rPr lang="en-US" dirty="0">
                <a:solidFill>
                  <a:srgbClr val="C00000"/>
                </a:solidFill>
              </a:rPr>
              <a:t>handshake </a:t>
            </a:r>
            <a:r>
              <a:rPr lang="en-US" dirty="0"/>
              <a:t>and agree on parameters</a:t>
            </a:r>
          </a:p>
          <a:p>
            <a:endParaRPr lang="en-US" dirty="0"/>
          </a:p>
          <a:p>
            <a:r>
              <a:rPr lang="en-US" dirty="0"/>
              <a:t>TCP is </a:t>
            </a:r>
            <a:r>
              <a:rPr lang="en-US" dirty="0">
                <a:solidFill>
                  <a:srgbClr val="C00000"/>
                </a:solidFill>
              </a:rPr>
              <a:t>bidirectional</a:t>
            </a:r>
            <a:r>
              <a:rPr lang="en-US" dirty="0"/>
              <a:t>: independent set of sequence numbers for each direction</a:t>
            </a:r>
          </a:p>
          <a:p>
            <a:endParaRPr lang="en-US" dirty="0"/>
          </a:p>
          <a:p>
            <a:r>
              <a:rPr lang="en-US" dirty="0"/>
              <a:t>Sequence numbers start from a random initial value</a:t>
            </a:r>
          </a:p>
          <a:p>
            <a:endParaRPr lang="en-US" dirty="0"/>
          </a:p>
          <a:p>
            <a:r>
              <a:rPr lang="en-US" dirty="0"/>
              <a:t>Specific TCP </a:t>
            </a:r>
            <a:r>
              <a:rPr lang="en-US" dirty="0">
                <a:solidFill>
                  <a:srgbClr val="C00000"/>
                </a:solidFill>
              </a:rPr>
              <a:t>flags</a:t>
            </a:r>
            <a:r>
              <a:rPr lang="en-US" dirty="0"/>
              <a:t> indicate connection initiation and acceptance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96BE2C-C98A-184C-9F24-7A8186ACBBF7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F5298B-A024-1E49-B51F-9AD62D245005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32A21D-6605-8B4B-B160-7D64B2CD2433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F191EE-8671-CA42-9251-E70005CA53BD}"/>
              </a:ext>
            </a:extLst>
          </p:cNvPr>
          <p:cNvCxnSpPr/>
          <p:nvPr/>
        </p:nvCxnSpPr>
        <p:spPr>
          <a:xfrm flipH="1">
            <a:off x="9098280" y="4617720"/>
            <a:ext cx="2148840" cy="670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735463-4EE4-5D40-888C-3318C3A75000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D87FF-02E1-A04B-BC59-1CCDF7A8539B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6DC93A1-A6A3-2541-BD3B-D9914A42A3B2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CED643-0AFD-D149-AA0C-C2550A831070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0B2007-26CB-D94F-AF1B-7AFABE4D4B31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C6B2CA-9405-9E4E-936B-CF0CEC6D48A8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292101-313C-F94F-9237-A07C6EA59615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28F723-FD78-C640-ADD5-7BE4BF15363F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0C3170-DC05-844D-8D64-694072D206E0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4DAE71-8316-684A-96B9-AEE08C3BD1B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6403CCE-21BF-F94D-B61F-C78C9C191C0B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645355-DE16-5C4B-B1BA-A10D3C6703FC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B53880-D27E-7249-BDCD-1089903631F8}"/>
              </a:ext>
            </a:extLst>
          </p:cNvPr>
          <p:cNvSpPr txBox="1"/>
          <p:nvPr/>
        </p:nvSpPr>
        <p:spPr>
          <a:xfrm rot="746800">
            <a:off x="8846765" y="389441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 server </a:t>
            </a:r>
            <a:r>
              <a:rPr lang="en-US" dirty="0" err="1">
                <a:latin typeface="Helvetica" pitchFamily="2" charset="0"/>
              </a:rPr>
              <a:t>seq</a:t>
            </a:r>
            <a:r>
              <a:rPr lang="en-US" dirty="0">
                <a:latin typeface="Helvetica" pitchFamily="2" charset="0"/>
              </a:rPr>
              <a:t> 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E2490-04C2-0F42-9A96-674F4C062023}"/>
              </a:ext>
            </a:extLst>
          </p:cNvPr>
          <p:cNvSpPr txBox="1"/>
          <p:nvPr/>
        </p:nvSpPr>
        <p:spPr>
          <a:xfrm rot="20472648">
            <a:off x="9056811" y="4968722"/>
            <a:ext cx="2392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</a:t>
            </a:r>
            <a:r>
              <a:rPr lang="en-US" dirty="0">
                <a:latin typeface="Helvetica" pitchFamily="2" charset="0"/>
              </a:rPr>
              <a:t> client </a:t>
            </a:r>
            <a:r>
              <a:rPr lang="en-US" dirty="0" err="1">
                <a:latin typeface="Helvetica" pitchFamily="2" charset="0"/>
              </a:rPr>
              <a:t>seq</a:t>
            </a:r>
            <a:r>
              <a:rPr lang="en-US" dirty="0">
                <a:latin typeface="Helvetica" pitchFamily="2" charset="0"/>
              </a:rPr>
              <a:t>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4EE38-D4CD-214E-8E6E-962398125C78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E44209-2A4D-3541-A3E6-24A87BD7CFE6}"/>
              </a:ext>
            </a:extLst>
          </p:cNvPr>
          <p:cNvSpPr txBox="1"/>
          <p:nvPr/>
        </p:nvSpPr>
        <p:spPr>
          <a:xfrm rot="20557410">
            <a:off x="9195219" y="4544401"/>
            <a:ext cx="15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 / ACK</a:t>
            </a:r>
          </a:p>
        </p:txBody>
      </p:sp>
    </p:spTree>
    <p:extLst>
      <p:ext uri="{BB962C8B-B14F-4D97-AF65-F5344CB8AC3E}">
        <p14:creationId xmlns:p14="http://schemas.microsoft.com/office/powerpoint/2010/main" val="426695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B573-5AA0-2148-9450-378F247A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flags in the header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998A17-DD81-1441-BFDA-798365D1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05" y="1690688"/>
            <a:ext cx="7561376" cy="507641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8F1C54A-B46F-554A-B9F8-D48913172890}"/>
              </a:ext>
            </a:extLst>
          </p:cNvPr>
          <p:cNvSpPr/>
          <p:nvPr/>
        </p:nvSpPr>
        <p:spPr>
          <a:xfrm>
            <a:off x="5084737" y="3520440"/>
            <a:ext cx="294983" cy="109728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2B7F8F-ABE3-544B-BDDF-A15EF9778CBB}"/>
              </a:ext>
            </a:extLst>
          </p:cNvPr>
          <p:cNvSpPr/>
          <p:nvPr/>
        </p:nvSpPr>
        <p:spPr>
          <a:xfrm>
            <a:off x="5738889" y="3523156"/>
            <a:ext cx="294983" cy="1097280"/>
          </a:xfrm>
          <a:prstGeom prst="ellipse">
            <a:avLst/>
          </a:prstGeom>
          <a:noFill/>
          <a:ln w="381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73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handshake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5032375"/>
          </a:xfrm>
        </p:spPr>
        <p:txBody>
          <a:bodyPr>
            <a:normAutofit/>
          </a:bodyPr>
          <a:lstStyle/>
          <a:p>
            <a:r>
              <a:rPr lang="en-US" dirty="0"/>
              <a:t>Suppose the server receives the first SYN packet and decides to allocate all the resources needed for the connection.</a:t>
            </a:r>
          </a:p>
          <a:p>
            <a:r>
              <a:rPr lang="en-US" dirty="0"/>
              <a:t>What happens if a malicious client sends a ton of SYN packets?</a:t>
            </a:r>
          </a:p>
          <a:p>
            <a:r>
              <a:rPr lang="en-US" dirty="0">
                <a:solidFill>
                  <a:srgbClr val="C00000"/>
                </a:solidFill>
              </a:rPr>
              <a:t>Asymmetric work:</a:t>
            </a:r>
            <a:r>
              <a:rPr lang="en-US" dirty="0"/>
              <a:t> client doesn’t need to allocate any resources of its own</a:t>
            </a:r>
          </a:p>
          <a:p>
            <a:pPr lvl="1"/>
            <a:r>
              <a:rPr lang="en-US" dirty="0"/>
              <a:t>Just have to send a well-crafted packet</a:t>
            </a:r>
          </a:p>
          <a:p>
            <a:r>
              <a:rPr lang="en-US" dirty="0"/>
              <a:t>However, server’s resources exhausted!</a:t>
            </a:r>
          </a:p>
          <a:p>
            <a:r>
              <a:rPr lang="en-US" dirty="0">
                <a:solidFill>
                  <a:srgbClr val="C00000"/>
                </a:solidFill>
              </a:rPr>
              <a:t>SYN flood attack: </a:t>
            </a:r>
            <a:r>
              <a:rPr lang="en-US" dirty="0"/>
              <a:t>a form of </a:t>
            </a:r>
            <a:r>
              <a:rPr lang="en-US" dirty="0">
                <a:solidFill>
                  <a:srgbClr val="C00000"/>
                </a:solidFill>
              </a:rPr>
              <a:t>denial of service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916B00-115A-7548-907F-2343D4FF7FBF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12AEC-42D0-6A48-B0CA-E2070779CBEB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D03B0-C298-024D-8CF5-375D6BDC2EDA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22D34-F411-3246-83CC-EEF12F4544CB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91AFDA-2781-6D46-B100-6EA117CDD8AE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A03-AED2-DF4B-B1F4-FB859DB53955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D512-2D37-C947-B5CD-B5BF87A8729D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EF7B6-B54D-B741-B196-90AF3F244290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A43FE-54BE-F645-8F08-387DA1F64A93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25504-F7F6-D644-879E-F992AB714A3E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8FD8E-8DE5-274E-8C4F-B4834868EAAC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8C7D7-7CB3-EF44-A476-09FAE860D725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2F483D-8AF3-5D4D-AAC4-9D7A2C731DA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8C630E-36A7-3E4B-AEA0-DB9F5CFF4E20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C3FF0-8634-8745-B218-E3F6B49153DA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AE824-31B2-DA46-AC2B-64E3F31FA811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144D9-CC67-6943-9F29-2D6C7BE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0" y="5348489"/>
            <a:ext cx="1419860" cy="14198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8D870-AA2D-2E49-8615-0381D3D8BD2D}"/>
              </a:ext>
            </a:extLst>
          </p:cNvPr>
          <p:cNvCxnSpPr/>
          <p:nvPr/>
        </p:nvCxnSpPr>
        <p:spPr>
          <a:xfrm>
            <a:off x="9083040" y="388098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AC946-96EB-4D45-9407-451C9ACDD680}"/>
              </a:ext>
            </a:extLst>
          </p:cNvPr>
          <p:cNvSpPr txBox="1"/>
          <p:nvPr/>
        </p:nvSpPr>
        <p:spPr>
          <a:xfrm rot="942362">
            <a:off x="9879461" y="391450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387B-DAF2-784B-8DB2-C3E590F9D0D7}"/>
              </a:ext>
            </a:extLst>
          </p:cNvPr>
          <p:cNvCxnSpPr/>
          <p:nvPr/>
        </p:nvCxnSpPr>
        <p:spPr>
          <a:xfrm>
            <a:off x="9067800" y="412482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48ED4-0729-6042-B140-F3044A22BBB3}"/>
              </a:ext>
            </a:extLst>
          </p:cNvPr>
          <p:cNvSpPr txBox="1"/>
          <p:nvPr/>
        </p:nvSpPr>
        <p:spPr>
          <a:xfrm rot="942362">
            <a:off x="9864221" y="415834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AB390-EB29-D947-9CAF-10D07C1836C8}"/>
              </a:ext>
            </a:extLst>
          </p:cNvPr>
          <p:cNvCxnSpPr/>
          <p:nvPr/>
        </p:nvCxnSpPr>
        <p:spPr>
          <a:xfrm>
            <a:off x="9083040" y="436866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639C27-7A5B-734E-9991-CAC4EDE95C4C}"/>
              </a:ext>
            </a:extLst>
          </p:cNvPr>
          <p:cNvSpPr txBox="1"/>
          <p:nvPr/>
        </p:nvSpPr>
        <p:spPr>
          <a:xfrm rot="942362">
            <a:off x="9879461" y="440218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A958B-E36C-EC40-83B5-AB8FF571006D}"/>
              </a:ext>
            </a:extLst>
          </p:cNvPr>
          <p:cNvCxnSpPr/>
          <p:nvPr/>
        </p:nvCxnSpPr>
        <p:spPr>
          <a:xfrm>
            <a:off x="9067800" y="461250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7EFED2-F381-3D4C-996E-560D19D40CF7}"/>
              </a:ext>
            </a:extLst>
          </p:cNvPr>
          <p:cNvSpPr txBox="1"/>
          <p:nvPr/>
        </p:nvSpPr>
        <p:spPr>
          <a:xfrm rot="942362">
            <a:off x="9864221" y="464602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80235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/>
      <p:bldP spid="49" grpId="0"/>
      <p:bldP spid="51" grpId="0"/>
      <p:bldP spid="5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3DB1-6035-A349-8188-4A82E11F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19FB-04AE-CE4E-A4CE-D94E9AB58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1" y="1825624"/>
            <a:ext cx="792329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server should not allocate resources upon receiving the first client message (SYN)</a:t>
            </a:r>
          </a:p>
          <a:p>
            <a:endParaRPr lang="en-US" dirty="0"/>
          </a:p>
          <a:p>
            <a:r>
              <a:rPr lang="en-US" dirty="0"/>
              <a:t>The server cannot carry any application data in SYN/ACK</a:t>
            </a:r>
          </a:p>
          <a:p>
            <a:pPr lvl="1"/>
            <a:r>
              <a:rPr lang="en-US" dirty="0"/>
              <a:t>Server hasn’t yet allocated all necessary resources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Client cannot send any data in the SYN packet</a:t>
            </a:r>
          </a:p>
          <a:p>
            <a:endParaRPr lang="en-US" dirty="0"/>
          </a:p>
          <a:p>
            <a:r>
              <a:rPr lang="en-US" dirty="0"/>
              <a:t>Recall: HTTP requires an RTT for the handshake before sending HTTP 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916B00-115A-7548-907F-2343D4FF7FBF}"/>
              </a:ext>
            </a:extLst>
          </p:cNvPr>
          <p:cNvCxnSpPr/>
          <p:nvPr/>
        </p:nvCxnSpPr>
        <p:spPr>
          <a:xfrm>
            <a:off x="888492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312AEC-42D0-6A48-B0CA-E2070779CBEB}"/>
              </a:ext>
            </a:extLst>
          </p:cNvPr>
          <p:cNvCxnSpPr/>
          <p:nvPr/>
        </p:nvCxnSpPr>
        <p:spPr>
          <a:xfrm>
            <a:off x="11567160" y="3398520"/>
            <a:ext cx="0" cy="277368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DD03B0-C298-024D-8CF5-375D6BDC2EDA}"/>
              </a:ext>
            </a:extLst>
          </p:cNvPr>
          <p:cNvCxnSpPr/>
          <p:nvPr/>
        </p:nvCxnSpPr>
        <p:spPr>
          <a:xfrm>
            <a:off x="9083040" y="3627120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F222D34-F411-3246-83CC-EEF12F4544CB}"/>
              </a:ext>
            </a:extLst>
          </p:cNvPr>
          <p:cNvSpPr txBox="1"/>
          <p:nvPr/>
        </p:nvSpPr>
        <p:spPr>
          <a:xfrm>
            <a:off x="8519160" y="293685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91AFDA-2781-6D46-B100-6EA117CDD8AE}"/>
              </a:ext>
            </a:extLst>
          </p:cNvPr>
          <p:cNvSpPr txBox="1"/>
          <p:nvPr/>
        </p:nvSpPr>
        <p:spPr>
          <a:xfrm>
            <a:off x="11003280" y="2936854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97F3A03-AED2-DF4B-B1F4-FB859DB53955}"/>
              </a:ext>
            </a:extLst>
          </p:cNvPr>
          <p:cNvGrpSpPr/>
          <p:nvPr/>
        </p:nvGrpSpPr>
        <p:grpSpPr>
          <a:xfrm>
            <a:off x="8625840" y="1081564"/>
            <a:ext cx="914400" cy="899160"/>
            <a:chOff x="8519160" y="1264920"/>
            <a:chExt cx="914400" cy="89916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78DD512-2D37-C947-B5CD-B5BF87A8729D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A4EF7B6-B54D-B741-B196-90AF3F244290}"/>
                </a:ext>
              </a:extLst>
            </p:cNvPr>
            <p:cNvSpPr txBox="1"/>
            <p:nvPr/>
          </p:nvSpPr>
          <p:spPr>
            <a:xfrm>
              <a:off x="8580120" y="1391334"/>
              <a:ext cx="79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Client app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A43FE-54BE-F645-8F08-387DA1F64A93}"/>
              </a:ext>
            </a:extLst>
          </p:cNvPr>
          <p:cNvGrpSpPr/>
          <p:nvPr/>
        </p:nvGrpSpPr>
        <p:grpSpPr>
          <a:xfrm>
            <a:off x="11056620" y="1085582"/>
            <a:ext cx="914400" cy="899160"/>
            <a:chOff x="8519160" y="1264920"/>
            <a:chExt cx="914400" cy="8991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F925504-F7F6-D644-879E-F992AB714A3E}"/>
                </a:ext>
              </a:extLst>
            </p:cNvPr>
            <p:cNvSpPr/>
            <p:nvPr/>
          </p:nvSpPr>
          <p:spPr>
            <a:xfrm>
              <a:off x="8519160" y="1264920"/>
              <a:ext cx="914400" cy="899160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148FD8E-8DE5-274E-8C4F-B4834868EAAC}"/>
                </a:ext>
              </a:extLst>
            </p:cNvPr>
            <p:cNvSpPr txBox="1"/>
            <p:nvPr/>
          </p:nvSpPr>
          <p:spPr>
            <a:xfrm>
              <a:off x="8519160" y="1391334"/>
              <a:ext cx="914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Server app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B8C7D7-7CB3-EF44-A476-09FAE860D725}"/>
              </a:ext>
            </a:extLst>
          </p:cNvPr>
          <p:cNvCxnSpPr/>
          <p:nvPr/>
        </p:nvCxnSpPr>
        <p:spPr>
          <a:xfrm>
            <a:off x="888492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22F483D-8AF3-5D4D-AAC4-9D7A2C731DA5}"/>
              </a:ext>
            </a:extLst>
          </p:cNvPr>
          <p:cNvCxnSpPr/>
          <p:nvPr/>
        </p:nvCxnSpPr>
        <p:spPr>
          <a:xfrm>
            <a:off x="11567160" y="2148840"/>
            <a:ext cx="0" cy="78801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8C630E-36A7-3E4B-AEA0-DB9F5CFF4E20}"/>
              </a:ext>
            </a:extLst>
          </p:cNvPr>
          <p:cNvSpPr txBox="1"/>
          <p:nvPr/>
        </p:nvSpPr>
        <p:spPr>
          <a:xfrm>
            <a:off x="8896349" y="2567522"/>
            <a:ext cx="147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5C3FF0-8634-8745-B218-E3F6B49153DA}"/>
              </a:ext>
            </a:extLst>
          </p:cNvPr>
          <p:cNvSpPr txBox="1"/>
          <p:nvPr/>
        </p:nvSpPr>
        <p:spPr>
          <a:xfrm>
            <a:off x="10222230" y="2196288"/>
            <a:ext cx="134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urier" pitchFamily="2" charset="0"/>
              </a:rPr>
              <a:t>accept()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AE824-31B2-DA46-AC2B-64E3F31FA811}"/>
              </a:ext>
            </a:extLst>
          </p:cNvPr>
          <p:cNvSpPr txBox="1"/>
          <p:nvPr/>
        </p:nvSpPr>
        <p:spPr>
          <a:xfrm rot="942362">
            <a:off x="9872397" y="3448055"/>
            <a:ext cx="655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144D9-CC67-6943-9F29-2D6C7BED9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5860" y="5348489"/>
            <a:ext cx="1419860" cy="141986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58D870-AA2D-2E49-8615-0381D3D8BD2D}"/>
              </a:ext>
            </a:extLst>
          </p:cNvPr>
          <p:cNvCxnSpPr/>
          <p:nvPr/>
        </p:nvCxnSpPr>
        <p:spPr>
          <a:xfrm>
            <a:off x="9083040" y="388098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10AC946-96EB-4D45-9407-451C9ACDD680}"/>
              </a:ext>
            </a:extLst>
          </p:cNvPr>
          <p:cNvSpPr txBox="1"/>
          <p:nvPr/>
        </p:nvSpPr>
        <p:spPr>
          <a:xfrm rot="942362">
            <a:off x="9879461" y="391450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5C387B-DAF2-784B-8DB2-C3E590F9D0D7}"/>
              </a:ext>
            </a:extLst>
          </p:cNvPr>
          <p:cNvCxnSpPr/>
          <p:nvPr/>
        </p:nvCxnSpPr>
        <p:spPr>
          <a:xfrm>
            <a:off x="9067800" y="412482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48ED4-0729-6042-B140-F3044A22BBB3}"/>
              </a:ext>
            </a:extLst>
          </p:cNvPr>
          <p:cNvSpPr txBox="1"/>
          <p:nvPr/>
        </p:nvSpPr>
        <p:spPr>
          <a:xfrm rot="942362">
            <a:off x="9864221" y="415834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AAB390-EB29-D947-9CAF-10D07C1836C8}"/>
              </a:ext>
            </a:extLst>
          </p:cNvPr>
          <p:cNvCxnSpPr/>
          <p:nvPr/>
        </p:nvCxnSpPr>
        <p:spPr>
          <a:xfrm>
            <a:off x="9083040" y="436866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5639C27-7A5B-734E-9991-CAC4EDE95C4C}"/>
              </a:ext>
            </a:extLst>
          </p:cNvPr>
          <p:cNvSpPr txBox="1"/>
          <p:nvPr/>
        </p:nvSpPr>
        <p:spPr>
          <a:xfrm rot="942362">
            <a:off x="9879461" y="440218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9A958B-E36C-EC40-83B5-AB8FF571006D}"/>
              </a:ext>
            </a:extLst>
          </p:cNvPr>
          <p:cNvCxnSpPr/>
          <p:nvPr/>
        </p:nvCxnSpPr>
        <p:spPr>
          <a:xfrm>
            <a:off x="9067800" y="4612503"/>
            <a:ext cx="2270760" cy="5486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7EFED2-F381-3D4C-996E-560D19D40CF7}"/>
              </a:ext>
            </a:extLst>
          </p:cNvPr>
          <p:cNvSpPr txBox="1"/>
          <p:nvPr/>
        </p:nvSpPr>
        <p:spPr>
          <a:xfrm rot="942362">
            <a:off x="9864221" y="4646022"/>
            <a:ext cx="6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C00000"/>
                </a:solidFill>
                <a:latin typeface="Helvetica" pitchFamily="2" charset="0"/>
              </a:rPr>
              <a:t>SYN</a:t>
            </a:r>
          </a:p>
        </p:txBody>
      </p:sp>
    </p:spTree>
    <p:extLst>
      <p:ext uri="{BB962C8B-B14F-4D97-AF65-F5344CB8AC3E}">
        <p14:creationId xmlns:p14="http://schemas.microsoft.com/office/powerpoint/2010/main" val="20417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44DB-5861-4643-9A5D-47972AFB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the denial of service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10199-94D1-3A41-89E4-BFC7A76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3280" cy="4849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idea: </a:t>
            </a:r>
            <a:r>
              <a:rPr lang="en-US" dirty="0">
                <a:solidFill>
                  <a:srgbClr val="C00000"/>
                </a:solidFill>
              </a:rPr>
              <a:t>Make the client do more work </a:t>
            </a:r>
            <a:r>
              <a:rPr lang="en-US" dirty="0"/>
              <a:t>before allocating server resources</a:t>
            </a:r>
          </a:p>
          <a:p>
            <a:endParaRPr lang="en-US" dirty="0"/>
          </a:p>
          <a:p>
            <a:r>
              <a:rPr lang="en-US" dirty="0"/>
              <a:t>The client should send at least one more packet, responding to the data in the server’s SYN/ACK, before the server decides to call the connection </a:t>
            </a:r>
            <a:r>
              <a:rPr lang="en-US" dirty="0">
                <a:solidFill>
                  <a:srgbClr val="C00000"/>
                </a:solidFill>
              </a:rPr>
              <a:t>established</a:t>
            </a:r>
          </a:p>
          <a:p>
            <a:pPr lvl="1"/>
            <a:r>
              <a:rPr lang="en-US" dirty="0"/>
              <a:t>That is, before all required server resources like buffers are allocated</a:t>
            </a:r>
          </a:p>
          <a:p>
            <a:endParaRPr lang="en-US" dirty="0"/>
          </a:p>
          <a:p>
            <a:r>
              <a:rPr lang="en-US" dirty="0"/>
              <a:t>Result: 3-way handshake</a:t>
            </a:r>
          </a:p>
          <a:p>
            <a:pPr lvl="1"/>
            <a:endParaRPr lang="en-US" dirty="0"/>
          </a:p>
          <a:p>
            <a:r>
              <a:rPr lang="en-US" dirty="0"/>
              <a:t>Per-connection </a:t>
            </a:r>
            <a:r>
              <a:rPr lang="en-US" dirty="0">
                <a:solidFill>
                  <a:srgbClr val="C00000"/>
                </a:solidFill>
              </a:rPr>
              <a:t>finite state machine </a:t>
            </a:r>
            <a:r>
              <a:rPr lang="en-US" dirty="0"/>
              <a:t>tracks this process</a:t>
            </a:r>
          </a:p>
        </p:txBody>
      </p:sp>
    </p:spTree>
    <p:extLst>
      <p:ext uri="{BB962C8B-B14F-4D97-AF65-F5344CB8AC3E}">
        <p14:creationId xmlns:p14="http://schemas.microsoft.com/office/powerpoint/2010/main" val="140398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04FF-62D7-6E43-BBBB-F218F152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3-way handshake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6E3022-EF08-2B4A-97E8-6466965E5673}"/>
              </a:ext>
            </a:extLst>
          </p:cNvPr>
          <p:cNvCxnSpPr>
            <a:cxnSpLocks/>
          </p:cNvCxnSpPr>
          <p:nvPr/>
        </p:nvCxnSpPr>
        <p:spPr>
          <a:xfrm>
            <a:off x="4297680" y="1783080"/>
            <a:ext cx="0" cy="47701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8F5E7-4AE7-7947-8798-01144BF571C2}"/>
              </a:ext>
            </a:extLst>
          </p:cNvPr>
          <p:cNvCxnSpPr>
            <a:cxnSpLocks/>
          </p:cNvCxnSpPr>
          <p:nvPr/>
        </p:nvCxnSpPr>
        <p:spPr>
          <a:xfrm>
            <a:off x="7620000" y="1813560"/>
            <a:ext cx="0" cy="473964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63950B-EEA0-4649-AD59-47DC433BB716}"/>
              </a:ext>
            </a:extLst>
          </p:cNvPr>
          <p:cNvCxnSpPr>
            <a:cxnSpLocks/>
          </p:cNvCxnSpPr>
          <p:nvPr/>
        </p:nvCxnSpPr>
        <p:spPr>
          <a:xfrm>
            <a:off x="4434840" y="2209800"/>
            <a:ext cx="3017520" cy="944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9F3345-D8B1-D240-B5C0-4E975D6FC3E8}"/>
              </a:ext>
            </a:extLst>
          </p:cNvPr>
          <p:cNvCxnSpPr>
            <a:cxnSpLocks/>
          </p:cNvCxnSpPr>
          <p:nvPr/>
        </p:nvCxnSpPr>
        <p:spPr>
          <a:xfrm flipH="1">
            <a:off x="4434840" y="3529012"/>
            <a:ext cx="3017520" cy="754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6CF765-D544-D04C-BA2C-48693A7570E6}"/>
              </a:ext>
            </a:extLst>
          </p:cNvPr>
          <p:cNvCxnSpPr>
            <a:cxnSpLocks/>
          </p:cNvCxnSpPr>
          <p:nvPr/>
        </p:nvCxnSpPr>
        <p:spPr>
          <a:xfrm>
            <a:off x="4465321" y="4555330"/>
            <a:ext cx="3017520" cy="94488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74DD5B-F01C-0B48-AA2C-10C6B58100C7}"/>
              </a:ext>
            </a:extLst>
          </p:cNvPr>
          <p:cNvSpPr txBox="1"/>
          <p:nvPr/>
        </p:nvSpPr>
        <p:spPr>
          <a:xfrm>
            <a:off x="3444240" y="1351895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3175A0-0887-1F4A-A0DF-61CDEF410572}"/>
              </a:ext>
            </a:extLst>
          </p:cNvPr>
          <p:cNvSpPr txBox="1"/>
          <p:nvPr/>
        </p:nvSpPr>
        <p:spPr>
          <a:xfrm>
            <a:off x="6766560" y="1349187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Server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2DBF2F-4875-D84C-9A9F-F6BFAFB4971C}"/>
              </a:ext>
            </a:extLst>
          </p:cNvPr>
          <p:cNvGrpSpPr/>
          <p:nvPr/>
        </p:nvGrpSpPr>
        <p:grpSpPr>
          <a:xfrm>
            <a:off x="381000" y="1463040"/>
            <a:ext cx="1219200" cy="1219200"/>
            <a:chOff x="9448800" y="1935480"/>
            <a:chExt cx="1219200" cy="12192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3CB6CBD-F15A-6C4E-8306-6C080257DE7F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6B5A1D-A8BE-0943-B27B-D25946BAD2FF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CLOSED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6B8484-D1DD-4246-AF91-8D6CD40D62F2}"/>
              </a:ext>
            </a:extLst>
          </p:cNvPr>
          <p:cNvGrpSpPr/>
          <p:nvPr/>
        </p:nvGrpSpPr>
        <p:grpSpPr>
          <a:xfrm>
            <a:off x="2255522" y="2545080"/>
            <a:ext cx="1478279" cy="1219200"/>
            <a:chOff x="9342121" y="1935480"/>
            <a:chExt cx="1478279" cy="12192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47D9C99-8601-FF49-8F26-35042E3B302C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62987E-B158-C64F-A838-000B64B6FBDF}"/>
                </a:ext>
              </a:extLst>
            </p:cNvPr>
            <p:cNvSpPr txBox="1"/>
            <p:nvPr/>
          </p:nvSpPr>
          <p:spPr>
            <a:xfrm>
              <a:off x="9342121" y="2375803"/>
              <a:ext cx="147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SYN-SENT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B4E0F48-B7A0-E847-9F69-FD05ECF8F86A}"/>
              </a:ext>
            </a:extLst>
          </p:cNvPr>
          <p:cNvCxnSpPr>
            <a:endCxn id="25" idx="1"/>
          </p:cNvCxnSpPr>
          <p:nvPr/>
        </p:nvCxnSpPr>
        <p:spPr>
          <a:xfrm>
            <a:off x="1546861" y="2241917"/>
            <a:ext cx="993888" cy="4817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37865BB-C859-6D40-B100-96817B1F1272}"/>
              </a:ext>
            </a:extLst>
          </p:cNvPr>
          <p:cNvSpPr txBox="1"/>
          <p:nvPr/>
        </p:nvSpPr>
        <p:spPr>
          <a:xfrm>
            <a:off x="2910841" y="1752273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connect()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C275F6-D2D1-FE4B-89B8-8D27EC3EA9BA}"/>
              </a:ext>
            </a:extLst>
          </p:cNvPr>
          <p:cNvGrpSpPr/>
          <p:nvPr/>
        </p:nvGrpSpPr>
        <p:grpSpPr>
          <a:xfrm>
            <a:off x="8572497" y="2528888"/>
            <a:ext cx="1219200" cy="1219200"/>
            <a:chOff x="9448800" y="1935480"/>
            <a:chExt cx="1219200" cy="12192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107337-87BF-2546-A344-7BE5DAA1D922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BC9BA0-9BCA-554C-B23E-71FD98309FF7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LISTEN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CB85135-3CF8-B043-BEF4-520EF1858102}"/>
              </a:ext>
            </a:extLst>
          </p:cNvPr>
          <p:cNvGrpSpPr/>
          <p:nvPr/>
        </p:nvGrpSpPr>
        <p:grpSpPr>
          <a:xfrm>
            <a:off x="10447019" y="3610928"/>
            <a:ext cx="1478279" cy="1219200"/>
            <a:chOff x="9342121" y="1935480"/>
            <a:chExt cx="1478279" cy="12192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88E7D-3B5E-E047-B500-CC66D79DF6AD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AF7F98-1CA7-5840-A630-C1D1FBCD963C}"/>
                </a:ext>
              </a:extLst>
            </p:cNvPr>
            <p:cNvSpPr txBox="1"/>
            <p:nvPr/>
          </p:nvSpPr>
          <p:spPr>
            <a:xfrm>
              <a:off x="9342121" y="2375803"/>
              <a:ext cx="1478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SYN-RCVD</a:t>
              </a:r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5A73B8-571C-2942-9708-9ED8EDD66451}"/>
              </a:ext>
            </a:extLst>
          </p:cNvPr>
          <p:cNvCxnSpPr>
            <a:endCxn id="34" idx="1"/>
          </p:cNvCxnSpPr>
          <p:nvPr/>
        </p:nvCxnSpPr>
        <p:spPr>
          <a:xfrm>
            <a:off x="9738358" y="3307765"/>
            <a:ext cx="993888" cy="4817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F56B54-E4D5-8141-9105-3DA21483074A}"/>
              </a:ext>
            </a:extLst>
          </p:cNvPr>
          <p:cNvGrpSpPr/>
          <p:nvPr/>
        </p:nvGrpSpPr>
        <p:grpSpPr>
          <a:xfrm>
            <a:off x="10553698" y="1201252"/>
            <a:ext cx="1219200" cy="1219200"/>
            <a:chOff x="9448800" y="1935480"/>
            <a:chExt cx="1219200" cy="12192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76C1655-8794-4D48-A648-A9471721237C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E6AC5-7D9E-5D42-A996-161152E093F0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CLOSED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ED669B-6D92-324B-86E3-724C7CF62A69}"/>
              </a:ext>
            </a:extLst>
          </p:cNvPr>
          <p:cNvCxnSpPr>
            <a:cxnSpLocks/>
          </p:cNvCxnSpPr>
          <p:nvPr/>
        </p:nvCxnSpPr>
        <p:spPr>
          <a:xfrm flipH="1">
            <a:off x="9628389" y="2060310"/>
            <a:ext cx="940550" cy="6623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F5D9FFE-21C6-8440-A1C0-333A9917BC15}"/>
              </a:ext>
            </a:extLst>
          </p:cNvPr>
          <p:cNvSpPr txBox="1"/>
          <p:nvPr/>
        </p:nvSpPr>
        <p:spPr>
          <a:xfrm>
            <a:off x="9006837" y="1627079"/>
            <a:ext cx="131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bind()</a:t>
            </a:r>
          </a:p>
          <a:p>
            <a:pPr algn="l"/>
            <a:r>
              <a:rPr lang="en-US" dirty="0">
                <a:latin typeface="Courier" pitchFamily="2" charset="0"/>
              </a:rPr>
              <a:t>listen()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271695-C512-3942-AACF-A2447989FB9E}"/>
              </a:ext>
            </a:extLst>
          </p:cNvPr>
          <p:cNvGrpSpPr/>
          <p:nvPr/>
        </p:nvGrpSpPr>
        <p:grpSpPr>
          <a:xfrm>
            <a:off x="381000" y="3336130"/>
            <a:ext cx="1219200" cy="1219200"/>
            <a:chOff x="9448800" y="1935480"/>
            <a:chExt cx="1219200" cy="12192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D094510-71E3-894E-A862-FF5990DCA31D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943C85D-07F6-C84B-A618-488AB2889E8F}"/>
                </a:ext>
              </a:extLst>
            </p:cNvPr>
            <p:cNvSpPr txBox="1"/>
            <p:nvPr/>
          </p:nvSpPr>
          <p:spPr>
            <a:xfrm>
              <a:off x="951738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ESTAB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E2F9EEE0-8816-7646-9088-584F33CC52BD}"/>
              </a:ext>
            </a:extLst>
          </p:cNvPr>
          <p:cNvSpPr txBox="1"/>
          <p:nvPr/>
        </p:nvSpPr>
        <p:spPr>
          <a:xfrm>
            <a:off x="1158241" y="2646284"/>
            <a:ext cx="155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SYN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2683F9-693A-2846-9975-7E35AA5DD238}"/>
              </a:ext>
            </a:extLst>
          </p:cNvPr>
          <p:cNvSpPr txBox="1"/>
          <p:nvPr/>
        </p:nvSpPr>
        <p:spPr>
          <a:xfrm>
            <a:off x="9806937" y="2900880"/>
            <a:ext cx="2385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Upon receiving SYN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82F40C8-FA93-4F47-8CCC-B047440E6A7D}"/>
              </a:ext>
            </a:extLst>
          </p:cNvPr>
          <p:cNvGrpSpPr/>
          <p:nvPr/>
        </p:nvGrpSpPr>
        <p:grpSpPr>
          <a:xfrm>
            <a:off x="8597563" y="4573787"/>
            <a:ext cx="1219200" cy="1219200"/>
            <a:chOff x="9448800" y="1935480"/>
            <a:chExt cx="1219200" cy="12192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192B8CF-11B5-BD49-B27F-FF4D5EBDF467}"/>
                </a:ext>
              </a:extLst>
            </p:cNvPr>
            <p:cNvSpPr/>
            <p:nvPr/>
          </p:nvSpPr>
          <p:spPr>
            <a:xfrm>
              <a:off x="9448800" y="1935480"/>
              <a:ext cx="1219200" cy="1219200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5126CBA-BAE8-6144-B4BB-03576872E05F}"/>
                </a:ext>
              </a:extLst>
            </p:cNvPr>
            <p:cNvSpPr txBox="1"/>
            <p:nvPr/>
          </p:nvSpPr>
          <p:spPr>
            <a:xfrm>
              <a:off x="9547861" y="2375803"/>
              <a:ext cx="10515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Helvetica" pitchFamily="2" charset="0"/>
                </a:rPr>
                <a:t>ESTAB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82CE85-E75C-0F48-B893-99860872C648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9638215" y="4407924"/>
            <a:ext cx="940549" cy="3444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4BB4FE2-BE53-144D-BEA1-9647124ED374}"/>
              </a:ext>
            </a:extLst>
          </p:cNvPr>
          <p:cNvSpPr txBox="1"/>
          <p:nvPr/>
        </p:nvSpPr>
        <p:spPr>
          <a:xfrm>
            <a:off x="9875518" y="4962999"/>
            <a:ext cx="231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receiving ACK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1CC411-9BAC-F542-9A76-EE72481E54C9}"/>
              </a:ext>
            </a:extLst>
          </p:cNvPr>
          <p:cNvCxnSpPr>
            <a:cxnSpLocks/>
          </p:cNvCxnSpPr>
          <p:nvPr/>
        </p:nvCxnSpPr>
        <p:spPr>
          <a:xfrm flipH="1">
            <a:off x="1541522" y="3326068"/>
            <a:ext cx="869130" cy="3843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1C8E22F-BA4A-8049-AB8E-0647DAD42ACB}"/>
              </a:ext>
            </a:extLst>
          </p:cNvPr>
          <p:cNvSpPr txBox="1"/>
          <p:nvPr/>
        </p:nvSpPr>
        <p:spPr>
          <a:xfrm>
            <a:off x="1615440" y="3771581"/>
            <a:ext cx="245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Upon receiving SYN/ACK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63186D-5DA0-2F4D-A25C-259FF8CFB51F}"/>
              </a:ext>
            </a:extLst>
          </p:cNvPr>
          <p:cNvSpPr txBox="1"/>
          <p:nvPr/>
        </p:nvSpPr>
        <p:spPr>
          <a:xfrm rot="1325766">
            <a:off x="5256655" y="2157252"/>
            <a:ext cx="82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SYN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E12DA2-33F6-7647-BBA7-A86B1CB9A9E4}"/>
              </a:ext>
            </a:extLst>
          </p:cNvPr>
          <p:cNvSpPr txBox="1"/>
          <p:nvPr/>
        </p:nvSpPr>
        <p:spPr>
          <a:xfrm rot="1325766">
            <a:off x="5611486" y="4581597"/>
            <a:ext cx="822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174958-3767-ED4A-901B-EAA190F15EA9}"/>
              </a:ext>
            </a:extLst>
          </p:cNvPr>
          <p:cNvSpPr txBox="1"/>
          <p:nvPr/>
        </p:nvSpPr>
        <p:spPr>
          <a:xfrm rot="20733869">
            <a:off x="5115648" y="3487461"/>
            <a:ext cx="1601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SYN/ACK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3727416-F144-FD42-A734-437188637FA9}"/>
              </a:ext>
            </a:extLst>
          </p:cNvPr>
          <p:cNvCxnSpPr>
            <a:cxnSpLocks/>
          </p:cNvCxnSpPr>
          <p:nvPr/>
        </p:nvCxnSpPr>
        <p:spPr>
          <a:xfrm>
            <a:off x="4068852" y="2661524"/>
            <a:ext cx="0" cy="1832846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ECC478A-26F1-FB4C-8CE2-21954916DFFD}"/>
              </a:ext>
            </a:extLst>
          </p:cNvPr>
          <p:cNvSpPr txBox="1"/>
          <p:nvPr/>
        </p:nvSpPr>
        <p:spPr>
          <a:xfrm>
            <a:off x="2505516" y="4538008"/>
            <a:ext cx="17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Return from</a:t>
            </a:r>
          </a:p>
          <a:p>
            <a:pPr algn="r"/>
            <a:r>
              <a:rPr lang="en-US" dirty="0">
                <a:latin typeface="Courier" pitchFamily="2" charset="0"/>
              </a:rPr>
              <a:t>connect()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A07400-8020-1D4C-869A-33B2B6B637F5}"/>
              </a:ext>
            </a:extLst>
          </p:cNvPr>
          <p:cNvSpPr txBox="1"/>
          <p:nvPr/>
        </p:nvSpPr>
        <p:spPr>
          <a:xfrm>
            <a:off x="7637073" y="1779839"/>
            <a:ext cx="131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accept()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0AE59C-FD43-1047-A495-AD693698EA15}"/>
              </a:ext>
            </a:extLst>
          </p:cNvPr>
          <p:cNvCxnSpPr>
            <a:cxnSpLocks/>
          </p:cNvCxnSpPr>
          <p:nvPr/>
        </p:nvCxnSpPr>
        <p:spPr>
          <a:xfrm>
            <a:off x="7830290" y="2720024"/>
            <a:ext cx="0" cy="293334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CD2A36D-58B0-104A-AA67-6F7DAEF203C6}"/>
              </a:ext>
            </a:extLst>
          </p:cNvPr>
          <p:cNvSpPr txBox="1"/>
          <p:nvPr/>
        </p:nvSpPr>
        <p:spPr>
          <a:xfrm>
            <a:off x="7702987" y="5684042"/>
            <a:ext cx="177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from</a:t>
            </a:r>
          </a:p>
          <a:p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accept()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2837080-4591-D040-B071-BCDB90D4CB49}"/>
              </a:ext>
            </a:extLst>
          </p:cNvPr>
          <p:cNvCxnSpPr/>
          <p:nvPr/>
        </p:nvCxnSpPr>
        <p:spPr>
          <a:xfrm>
            <a:off x="4076471" y="2130892"/>
            <a:ext cx="0" cy="5334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72D4E2-48C3-8C4F-99E5-C7A6E7255C60}"/>
              </a:ext>
            </a:extLst>
          </p:cNvPr>
          <p:cNvCxnSpPr/>
          <p:nvPr/>
        </p:nvCxnSpPr>
        <p:spPr>
          <a:xfrm>
            <a:off x="7834839" y="2180184"/>
            <a:ext cx="0" cy="5334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3F919B5-5653-9548-88EC-729748DD4EC5}"/>
              </a:ext>
            </a:extLst>
          </p:cNvPr>
          <p:cNvSpPr txBox="1"/>
          <p:nvPr/>
        </p:nvSpPr>
        <p:spPr>
          <a:xfrm>
            <a:off x="4275399" y="5383678"/>
            <a:ext cx="174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Server </a:t>
            </a:r>
          </a:p>
          <a:p>
            <a:pPr algn="r"/>
            <a:r>
              <a:rPr lang="en-US" dirty="0">
                <a:latin typeface="Helvetica" pitchFamily="2" charset="0"/>
              </a:rPr>
              <a:t>resources </a:t>
            </a:r>
          </a:p>
          <a:p>
            <a:pPr algn="r"/>
            <a:r>
              <a:rPr lang="en-US" dirty="0">
                <a:latin typeface="Helvetica" pitchFamily="2" charset="0"/>
              </a:rPr>
              <a:t>only allocated </a:t>
            </a:r>
          </a:p>
          <a:p>
            <a:pPr algn="r"/>
            <a:r>
              <a:rPr lang="en-US" dirty="0">
                <a:latin typeface="Helvetica" pitchFamily="2" charset="0"/>
              </a:rPr>
              <a:t>at this point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978D33-5E01-AB47-BCB4-D825FFE87BD7}"/>
              </a:ext>
            </a:extLst>
          </p:cNvPr>
          <p:cNvCxnSpPr>
            <a:cxnSpLocks/>
          </p:cNvCxnSpPr>
          <p:nvPr/>
        </p:nvCxnSpPr>
        <p:spPr>
          <a:xfrm flipV="1">
            <a:off x="6062740" y="5684042"/>
            <a:ext cx="1389620" cy="666156"/>
          </a:xfrm>
          <a:prstGeom prst="straightConnector1">
            <a:avLst/>
          </a:prstGeom>
          <a:ln w="50800" cmpd="sng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9BDC19B-7422-BB46-B8A6-918F74B155BB}"/>
              </a:ext>
            </a:extLst>
          </p:cNvPr>
          <p:cNvSpPr txBox="1"/>
          <p:nvPr/>
        </p:nvSpPr>
        <p:spPr>
          <a:xfrm>
            <a:off x="10061835" y="3185437"/>
            <a:ext cx="263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Send SYN/ACK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A2E10CA-A3BB-6E40-9487-9CE222389361}"/>
              </a:ext>
            </a:extLst>
          </p:cNvPr>
          <p:cNvSpPr txBox="1"/>
          <p:nvPr/>
        </p:nvSpPr>
        <p:spPr>
          <a:xfrm>
            <a:off x="1593772" y="4364279"/>
            <a:ext cx="2458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Send ACK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883B2D-DA6C-A243-8AB8-957E3A7336C6}"/>
              </a:ext>
            </a:extLst>
          </p:cNvPr>
          <p:cNvSpPr txBox="1"/>
          <p:nvPr/>
        </p:nvSpPr>
        <p:spPr>
          <a:xfrm>
            <a:off x="381001" y="5452540"/>
            <a:ext cx="272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This packet can contain application data!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0E6E46-98B8-234E-B802-9662492CCF78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109037" y="4941994"/>
            <a:ext cx="2130300" cy="833712"/>
          </a:xfrm>
          <a:prstGeom prst="straightConnector1">
            <a:avLst/>
          </a:prstGeom>
          <a:ln w="50800" cmpd="sng">
            <a:solidFill>
              <a:srgbClr val="C00000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5" grpId="0"/>
      <p:bldP spid="49" grpId="0"/>
      <p:bldP spid="50" grpId="0"/>
      <p:bldP spid="55" grpId="0"/>
      <p:bldP spid="57" grpId="0"/>
      <p:bldP spid="58" grpId="0"/>
      <p:bldP spid="59" grpId="0"/>
      <p:bldP spid="61" grpId="0"/>
      <p:bldP spid="64" grpId="0"/>
      <p:bldP spid="65" grpId="0"/>
      <p:bldP spid="67" grpId="0"/>
      <p:bldP spid="77" grpId="0"/>
      <p:bldP spid="84" grpId="0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 of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182622" y="1480079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</p:spTree>
    <p:extLst>
      <p:ext uri="{BB962C8B-B14F-4D97-AF65-F5344CB8AC3E}">
        <p14:creationId xmlns:p14="http://schemas.microsoft.com/office/powerpoint/2010/main" val="2870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690688"/>
            <a:ext cx="10665542" cy="485759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C</a:t>
            </a:r>
            <a:r>
              <a:rPr lang="en-US" dirty="0">
                <a:cs typeface="+mn-cs"/>
              </a:rPr>
              <a:t>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>
              <a:buFont typeface="Arial"/>
              <a:buChar char="•"/>
              <a:defRPr/>
            </a:pPr>
            <a:r>
              <a:rPr lang="en-US" dirty="0"/>
              <a:t>In general, </a:t>
            </a:r>
            <a:r>
              <a:rPr lang="en-US" dirty="0">
                <a:solidFill>
                  <a:srgbClr val="C00000"/>
                </a:solidFill>
              </a:rPr>
              <a:t>TCP is full-duplex</a:t>
            </a:r>
            <a:r>
              <a:rPr lang="en-US" dirty="0"/>
              <a:t>: both sides can send</a:t>
            </a: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</a:rPr>
              <a:t>However, FIN is unidirectional</a:t>
            </a:r>
            <a:r>
              <a:rPr lang="en-US" dirty="0"/>
              <a:t>: stop one side </a:t>
            </a:r>
            <a:r>
              <a:rPr lang="en-US"/>
              <a:t>of the communication</a:t>
            </a: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AB79B-690F-9844-8215-8966D75F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Closing a connection</a:t>
            </a:r>
          </a:p>
        </p:txBody>
      </p:sp>
    </p:spTree>
    <p:extLst>
      <p:ext uri="{BB962C8B-B14F-4D97-AF65-F5344CB8AC3E}">
        <p14:creationId xmlns:p14="http://schemas.microsoft.com/office/powerpoint/2010/main" val="30133897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F952-81A3-B34D-8F4A-26998A5A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5761" cy="1325563"/>
          </a:xfrm>
        </p:spPr>
        <p:txBody>
          <a:bodyPr/>
          <a:lstStyle/>
          <a:p>
            <a:r>
              <a:rPr lang="en-US" dirty="0"/>
              <a:t>Summary of TCP connection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937A-438D-8E45-B49E-0EDD4B887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40729" cy="4825898"/>
          </a:xfrm>
        </p:spPr>
        <p:txBody>
          <a:bodyPr>
            <a:normAutofit/>
          </a:bodyPr>
          <a:lstStyle/>
          <a:p>
            <a:r>
              <a:rPr lang="en-US" dirty="0"/>
              <a:t>TCP connections have associated resources: managing them requires book-keeping the establishment of a connection carefully</a:t>
            </a:r>
          </a:p>
          <a:p>
            <a:endParaRPr lang="en-US" dirty="0"/>
          </a:p>
          <a:p>
            <a:r>
              <a:rPr lang="en-US" dirty="0"/>
              <a:t>Simple 2-way handshakes suffer from denial of service vulnerability</a:t>
            </a:r>
          </a:p>
          <a:p>
            <a:pPr lvl="1"/>
            <a:r>
              <a:rPr lang="en-US" dirty="0"/>
              <a:t>Moral: don’t allocate resources on the first client message</a:t>
            </a:r>
          </a:p>
          <a:p>
            <a:pPr lvl="1"/>
            <a:endParaRPr lang="en-US" dirty="0"/>
          </a:p>
          <a:p>
            <a:r>
              <a:rPr lang="en-US" dirty="0"/>
              <a:t>3-way handshake mitigates this issue by making client work harder</a:t>
            </a:r>
          </a:p>
          <a:p>
            <a:pPr lvl="1"/>
            <a:r>
              <a:rPr lang="en-US" dirty="0"/>
              <a:t>Client must send ACK to server’s SYN/ACK before server can handle data</a:t>
            </a:r>
          </a:p>
          <a:p>
            <a:pPr lvl="1"/>
            <a:r>
              <a:rPr lang="en-US" dirty="0"/>
              <a:t>The cost: increased time before sending application data from client</a:t>
            </a:r>
          </a:p>
        </p:txBody>
      </p:sp>
    </p:spTree>
    <p:extLst>
      <p:ext uri="{BB962C8B-B14F-4D97-AF65-F5344CB8AC3E}">
        <p14:creationId xmlns:p14="http://schemas.microsoft.com/office/powerpoint/2010/main" val="111861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8FB3-85CE-E043-8FCD-EA64BA35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E3B4-E415-A045-A34E-28ACC526C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5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11940</TotalTime>
  <Words>2842</Words>
  <Application>Microsoft Macintosh PowerPoint</Application>
  <PresentationFormat>Widescreen</PresentationFormat>
  <Paragraphs>566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MS PGothic</vt:lpstr>
      <vt:lpstr>MS PGothic</vt:lpstr>
      <vt:lpstr>Arial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Office Theme</vt:lpstr>
      <vt:lpstr>CS 352 Bandwidth-Delay Product</vt:lpstr>
      <vt:lpstr>Transport</vt:lpstr>
      <vt:lpstr>How do apps get perf guarantees?</vt:lpstr>
      <vt:lpstr>Review: Congestion control so far</vt:lpstr>
      <vt:lpstr>Goal of steady state operation</vt:lpstr>
      <vt:lpstr>Steady state cwnd for a single flow</vt:lpstr>
      <vt:lpstr>The Bandwidth-Delay Product</vt:lpstr>
      <vt:lpstr>The Bandwidth-Delay Product</vt:lpstr>
      <vt:lpstr>Router buffers and the max cwnd</vt:lpstr>
      <vt:lpstr>Summary</vt:lpstr>
      <vt:lpstr>PowerPoint Presentation</vt:lpstr>
      <vt:lpstr>CS 352 Detecting &amp; Reacting to Losses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 of TCP loss detection</vt:lpstr>
      <vt:lpstr>PowerPoint Presentation</vt:lpstr>
      <vt:lpstr>CS 352 Computing the Retransmit Timeout</vt:lpstr>
      <vt:lpstr>TCP timeout (RTO)</vt:lpstr>
      <vt:lpstr>Estimate an “average” RTT</vt:lpstr>
      <vt:lpstr>Accounting for RTT variance</vt:lpstr>
      <vt:lpstr>TCP timeout computation</vt:lpstr>
      <vt:lpstr>Too many timers?</vt:lpstr>
      <vt:lpstr>Retransmission ambiguity</vt:lpstr>
      <vt:lpstr>Real RTT of a retransmitted segment?</vt:lpstr>
      <vt:lpstr>How to estimate RTT/RTO despite retxmit?</vt:lpstr>
      <vt:lpstr>Karn’s algorithm</vt:lpstr>
      <vt:lpstr>Summary</vt:lpstr>
      <vt:lpstr>PowerPoint Presentation</vt:lpstr>
      <vt:lpstr>CS 352 TCP Connection Management</vt:lpstr>
      <vt:lpstr>TCP connections need lots of bookkeeping</vt:lpstr>
      <vt:lpstr>Handshake</vt:lpstr>
      <vt:lpstr>TCP flags in the header</vt:lpstr>
      <vt:lpstr>2-way handshake not enough</vt:lpstr>
      <vt:lpstr>Consequences</vt:lpstr>
      <vt:lpstr>Mitigating the denial of service problem</vt:lpstr>
      <vt:lpstr>TCP 3-way handshake</vt:lpstr>
      <vt:lpstr>TCP: Closing a connection</vt:lpstr>
      <vt:lpstr>Summary of TCP connection management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4873</cp:revision>
  <dcterms:created xsi:type="dcterms:W3CDTF">2019-01-23T03:40:12Z</dcterms:created>
  <dcterms:modified xsi:type="dcterms:W3CDTF">2021-03-10T10:02:48Z</dcterms:modified>
</cp:coreProperties>
</file>