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499" r:id="rId2"/>
    <p:sldId id="947" r:id="rId3"/>
    <p:sldId id="965" r:id="rId4"/>
    <p:sldId id="946" r:id="rId5"/>
    <p:sldId id="669" r:id="rId6"/>
    <p:sldId id="666" r:id="rId7"/>
    <p:sldId id="667" r:id="rId8"/>
    <p:sldId id="663" r:id="rId9"/>
    <p:sldId id="622" r:id="rId10"/>
    <p:sldId id="664" r:id="rId11"/>
    <p:sldId id="665" r:id="rId12"/>
    <p:sldId id="617" r:id="rId13"/>
    <p:sldId id="670" r:id="rId14"/>
    <p:sldId id="618" r:id="rId15"/>
    <p:sldId id="671" r:id="rId16"/>
    <p:sldId id="672" r:id="rId17"/>
    <p:sldId id="668" r:id="rId18"/>
    <p:sldId id="619" r:id="rId19"/>
    <p:sldId id="621" r:id="rId20"/>
    <p:sldId id="673" r:id="rId21"/>
    <p:sldId id="674" r:id="rId22"/>
    <p:sldId id="675" r:id="rId23"/>
    <p:sldId id="676" r:id="rId24"/>
    <p:sldId id="677" r:id="rId25"/>
    <p:sldId id="953" r:id="rId26"/>
    <p:sldId id="954" r:id="rId27"/>
    <p:sldId id="688" r:id="rId28"/>
    <p:sldId id="690" r:id="rId29"/>
    <p:sldId id="687" r:id="rId30"/>
    <p:sldId id="691" r:id="rId31"/>
    <p:sldId id="693" r:id="rId32"/>
    <p:sldId id="966" r:id="rId33"/>
    <p:sldId id="661" r:id="rId34"/>
    <p:sldId id="623" r:id="rId35"/>
    <p:sldId id="662" r:id="rId36"/>
    <p:sldId id="955" r:id="rId37"/>
    <p:sldId id="626" r:id="rId38"/>
    <p:sldId id="956" r:id="rId39"/>
    <p:sldId id="678" r:id="rId40"/>
    <p:sldId id="957" r:id="rId41"/>
    <p:sldId id="958" r:id="rId42"/>
    <p:sldId id="959" r:id="rId43"/>
    <p:sldId id="960" r:id="rId44"/>
    <p:sldId id="961" r:id="rId45"/>
    <p:sldId id="962" r:id="rId46"/>
    <p:sldId id="963" r:id="rId47"/>
    <p:sldId id="628" r:id="rId48"/>
    <p:sldId id="96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Congestion Control</a:t>
            </a:r>
            <a:b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(Part 2)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>
                <a:ea typeface="ＭＳ Ｐゴシック" charset="0"/>
              </a:rPr>
              <a:t>Lecture 16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A1A-E57D-794D-98A3-920B7F3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B326-0719-7944-82FA-5DD11E40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I’m thinking of a positive integer. You need to guess the number I have in mind.</a:t>
            </a:r>
          </a:p>
          <a:p>
            <a:endParaRPr lang="en-US" dirty="0"/>
          </a:p>
          <a:p>
            <a:r>
              <a:rPr lang="en-US" dirty="0"/>
              <a:t>Each time you guess, I will tell you whether your number is smaller or larger than (or the same as) the one I’m thinking of</a:t>
            </a:r>
          </a:p>
          <a:p>
            <a:endParaRPr lang="en-US" dirty="0"/>
          </a:p>
          <a:p>
            <a:r>
              <a:rPr lang="en-US" dirty="0"/>
              <a:t>Note that my number can be very large</a:t>
            </a:r>
          </a:p>
          <a:p>
            <a:endParaRPr lang="en-US" dirty="0"/>
          </a:p>
          <a:p>
            <a:r>
              <a:rPr lang="en-US" dirty="0"/>
              <a:t>How would you go about guessing the number?</a:t>
            </a:r>
          </a:p>
        </p:txBody>
      </p:sp>
    </p:spTree>
    <p:extLst>
      <p:ext uri="{BB962C8B-B14F-4D97-AF65-F5344CB8AC3E}">
        <p14:creationId xmlns:p14="http://schemas.microsoft.com/office/powerpoint/2010/main" val="3146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3DC-AFB0-0248-9850-0B01F04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70B-C7E3-0F48-A5DC-E4D52BA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/>
              <a:t>TCP congestion control algorithms solve a similar problem!</a:t>
            </a:r>
          </a:p>
          <a:p>
            <a:endParaRPr lang="en-US" dirty="0"/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bottleneck link rate that the sender must match</a:t>
            </a:r>
          </a:p>
          <a:p>
            <a:endParaRPr lang="en-US" dirty="0"/>
          </a:p>
          <a:p>
            <a:r>
              <a:rPr lang="en-US" dirty="0"/>
              <a:t>If sender sends more than the bottleneck link rate:</a:t>
            </a:r>
          </a:p>
          <a:p>
            <a:pPr lvl="1"/>
            <a:r>
              <a:rPr lang="en-US" dirty="0"/>
              <a:t>packet loss, delays, etc.</a:t>
            </a:r>
          </a:p>
          <a:p>
            <a:endParaRPr lang="en-US" dirty="0"/>
          </a:p>
          <a:p>
            <a:r>
              <a:rPr lang="en-US" dirty="0"/>
              <a:t>If sender sends less than the bottleneck link rate:</a:t>
            </a:r>
          </a:p>
          <a:p>
            <a:pPr lvl="1"/>
            <a:r>
              <a:rPr lang="en-US" dirty="0"/>
              <a:t>all packets get through; successful ACKs</a:t>
            </a:r>
          </a:p>
        </p:txBody>
      </p:sp>
    </p:spTree>
    <p:extLst>
      <p:ext uri="{BB962C8B-B14F-4D97-AF65-F5344CB8AC3E}">
        <p14:creationId xmlns:p14="http://schemas.microsoft.com/office/powerpoint/2010/main" val="34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Quickly finding a rate: 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Upon receiving an ACK of each MSS, increase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Effectively, 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 (RTO),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843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8098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8067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34131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3248026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62426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709989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4233863"/>
            <a:ext cx="2528888" cy="361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4494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5956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two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6101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629151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45118" y="5011017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46A-1E89-1A49-BCD9-AA5D361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7BA0B-E2E0-7245-9B53-83ED3CF448E5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05C690-B62C-E048-9CD7-131476B229D4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1272401-A19D-1941-B532-48E137CFA066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77A3F-8C7A-A848-86AD-8D0B3E01E6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0398D10-56CF-0948-851A-A663E4E8AC2E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DEE92-BA71-7040-8F72-67FFE5441A4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621397C-3C82-F24A-81EE-8CFC9704A360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52FB5-2EC7-294B-A915-4531AE40026E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EBBEB-9983-314B-B5AF-109E5F85D37A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EC7E7-0C9A-BA46-8435-9E28A8DA7566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5518D-6D56-7846-9B03-E35EA5BAB338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B333A-6484-C54C-A692-04675362FF51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F7AB-20E0-9E41-B9C2-1F1B118B23F6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84307-7915-034E-BE50-986C93FB2A2C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CAE4A1-9C81-0C47-A5D0-BFC44008FE06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6F0-A39E-834B-B847-D35E05CB8F25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F5CCC-43C0-5A45-807A-FC7365E48648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EBBA07-27E0-7146-AC6B-6E59C00619D6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E5A3-656D-2342-86F7-313B0DE3AAD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</p:spTree>
    <p:extLst>
      <p:ext uri="{BB962C8B-B14F-4D97-AF65-F5344CB8AC3E}">
        <p14:creationId xmlns:p14="http://schemas.microsoft.com/office/powerpoint/2010/main" val="1191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has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“right”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throughput</a:t>
            </a:r>
          </a:p>
          <a:p>
            <a:pPr lvl="1"/>
            <a:endParaRPr lang="en-US" dirty="0"/>
          </a:p>
          <a:p>
            <a:r>
              <a:rPr lang="en-US" dirty="0"/>
              <a:t>Instead, perform </a:t>
            </a:r>
            <a:r>
              <a:rPr lang="en-US" dirty="0">
                <a:solidFill>
                  <a:srgbClr val="C00000"/>
                </a:solidFill>
              </a:rPr>
              <a:t>finer adjustments</a:t>
            </a:r>
            <a:r>
              <a:rPr lang="en-US" dirty="0"/>
              <a:t>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based on signals</a:t>
            </a:r>
          </a:p>
        </p:txBody>
      </p:sp>
    </p:spTree>
    <p:extLst>
      <p:ext uri="{BB962C8B-B14F-4D97-AF65-F5344CB8AC3E}">
        <p14:creationId xmlns:p14="http://schemas.microsoft.com/office/powerpoint/2010/main" val="38799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3F6F-66B5-B344-AD23-44C6FBE2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slow start mainly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0E7C-3784-4048-B5ED-F6CF660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03788"/>
          </a:xfrm>
        </p:spPr>
        <p:txBody>
          <a:bodyPr>
            <a:normAutofit/>
          </a:bodyPr>
          <a:lstStyle/>
          <a:p>
            <a:r>
              <a:rPr lang="en-US" dirty="0"/>
              <a:t>You might accelerate your car a lot when you start, but you want to make only small adjustments after.</a:t>
            </a:r>
          </a:p>
          <a:p>
            <a:pPr lvl="1"/>
            <a:r>
              <a:rPr lang="en-US" dirty="0"/>
              <a:t>Want a smooth ride, not a jerky one!</a:t>
            </a:r>
          </a:p>
          <a:p>
            <a:endParaRPr lang="en-US" dirty="0"/>
          </a:p>
          <a:p>
            <a:r>
              <a:rPr lang="en-US" dirty="0"/>
              <a:t>Slow start is a good algorithm to get close to the bottleneck link rate when there is little info available about the bottleneck, e.g., starting of a connection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Once close enough to the bottleneck link rate,</a:t>
            </a:r>
            <a:r>
              <a:rPr lang="en-US" dirty="0"/>
              <a:t> use a different set of strategies to perform smaller adjustments to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Called TCP </a:t>
            </a:r>
            <a:r>
              <a:rPr lang="en-US" dirty="0">
                <a:solidFill>
                  <a:srgbClr val="C00000"/>
                </a:solidFill>
              </a:rPr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4539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18D0-8F08-C549-A669-6087C34D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Congestion Avoidance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0A14-C6C1-0C4E-A71A-E8B11EB27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9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2B57-5CCD-3B49-8250-003E764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congestion control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8180F-6522-6241-ADB1-63608ECA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6868"/>
            <a:ext cx="5494420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New Reno</a:t>
            </a:r>
          </a:p>
          <a:p>
            <a:r>
              <a:rPr lang="en-US" dirty="0"/>
              <a:t>The most studied, classic “textbook” TCP algorithm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packet loss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RTO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14C61-7C65-1445-93AE-E1710615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2620" y="1536868"/>
            <a:ext cx="5650832" cy="5321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TCP BBR</a:t>
            </a:r>
          </a:p>
          <a:p>
            <a:r>
              <a:rPr lang="en-US" dirty="0"/>
              <a:t>Recent algorithm developed &amp; deployed by Google</a:t>
            </a:r>
          </a:p>
          <a:p>
            <a:endParaRPr lang="en-US" dirty="0"/>
          </a:p>
          <a:p>
            <a:r>
              <a:rPr lang="en-US" dirty="0"/>
              <a:t>The primary knob is </a:t>
            </a:r>
            <a:r>
              <a:rPr lang="en-US" dirty="0">
                <a:solidFill>
                  <a:srgbClr val="C00000"/>
                </a:solidFill>
              </a:rPr>
              <a:t>sending rate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primary signal is </a:t>
            </a:r>
            <a:r>
              <a:rPr lang="en-US" dirty="0">
                <a:solidFill>
                  <a:srgbClr val="C00000"/>
                </a:solidFill>
              </a:rPr>
              <a:t>rate of incoming ACKs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Adjustment using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filters</a:t>
            </a:r>
          </a:p>
        </p:txBody>
      </p:sp>
    </p:spTree>
    <p:extLst>
      <p:ext uri="{BB962C8B-B14F-4D97-AF65-F5344CB8AC3E}">
        <p14:creationId xmlns:p14="http://schemas.microsoft.com/office/powerpoint/2010/main" val="254240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9819-EFA7-3A4E-BB8F-863E464B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41AA-AD2F-6149-9E7F-3A05BAA1A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675" cy="4803775"/>
          </a:xfrm>
        </p:spPr>
        <p:txBody>
          <a:bodyPr>
            <a:normAutofit/>
          </a:bodyPr>
          <a:lstStyle/>
          <a:p>
            <a:r>
              <a:rPr lang="en-US" dirty="0"/>
              <a:t>Remember the recent past to find a good estimate of link rate</a:t>
            </a:r>
          </a:p>
          <a:p>
            <a:r>
              <a:rPr lang="en-US" dirty="0"/>
              <a:t>The last good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without packet drop is a good indicator</a:t>
            </a:r>
          </a:p>
          <a:p>
            <a:pPr lvl="1"/>
            <a:r>
              <a:rPr lang="en-US" dirty="0"/>
              <a:t>TCP New Reno calls this the </a:t>
            </a:r>
            <a:r>
              <a:rPr lang="en-US" dirty="0">
                <a:solidFill>
                  <a:srgbClr val="C00000"/>
                </a:solidFill>
              </a:rPr>
              <a:t>slow start threshold (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Increase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by 1 MSS every RTT </a:t>
            </a:r>
            <a:r>
              <a:rPr lang="en-US" dirty="0"/>
              <a:t>after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hits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Effect: increase window </a:t>
            </a:r>
            <a:r>
              <a:rPr lang="en-US" dirty="0">
                <a:solidFill>
                  <a:srgbClr val="C00000"/>
                </a:solidFill>
              </a:rPr>
              <a:t>additively</a:t>
            </a:r>
            <a:r>
              <a:rPr lang="en-US" dirty="0"/>
              <a:t> per RTT</a:t>
            </a:r>
          </a:p>
          <a:p>
            <a:endParaRPr lang="en-US" dirty="0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A16774AC-8773-A749-A87E-F7600A452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052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9D7334A-6C10-604B-B55A-0A53D1B5D6C8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159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B6B5A368-5E86-254F-B6E8-13C1D5FFB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7865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991E5FD8-D93E-5F42-865B-1AE3E4197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9515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B8B57E37-08E5-0840-9923-406B7A1F8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34115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E3D3E21F-D583-0B45-A2FE-8DC30AB9EE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540" y="2806701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71F11DE2-9F85-E442-91C2-057A3874C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3413125"/>
            <a:ext cx="0" cy="179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6D7FBA1F-2AE1-774D-A3F8-A2E7550F9782}"/>
              </a:ext>
            </a:extLst>
          </p:cNvPr>
          <p:cNvGrpSpPr>
            <a:grpSpLocks/>
          </p:cNvGrpSpPr>
          <p:nvPr/>
        </p:nvGrpSpPr>
        <p:grpSpPr bwMode="auto">
          <a:xfrm>
            <a:off x="10848365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7DDCBE06-7301-8F4F-A02E-7A84A35F0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7A1753C5-D005-4349-B96F-83717E9E8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22" name="Text Box 26">
            <a:extLst>
              <a:ext uri="{FF2B5EF4-FFF2-40B4-BE49-F238E27FC236}">
                <a16:creationId xmlns:a16="http://schemas.microsoft.com/office/drawing/2014/main" id="{EB247D5E-ACE3-AA43-A9B5-D2552EFD9B2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528391" y="274809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A988FBB-3179-8345-B62B-098FE971E673}"/>
              </a:ext>
            </a:extLst>
          </p:cNvPr>
          <p:cNvGrpSpPr>
            <a:grpSpLocks/>
          </p:cNvGrpSpPr>
          <p:nvPr/>
        </p:nvGrpSpPr>
        <p:grpSpPr bwMode="auto">
          <a:xfrm>
            <a:off x="8629040" y="2830694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5FA30CAF-0A18-5E48-990F-746AF6A12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59B287AD-905D-BD48-93B9-57326C674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3FC8724C-3C1C-574A-B9E3-DFEC25FCF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ACB4BB1C-473C-9143-8CF2-457AF48A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0BA65452-F071-AE48-A5BC-2B3F62305A8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835517" y="3212560"/>
            <a:ext cx="2276601" cy="604838"/>
            <a:chOff x="3920" y="2214"/>
            <a:chExt cx="1621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6E70C7C9-62B6-FC41-BB62-B9F4D949B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7073EB2F-3D08-3A4B-98B7-61C9D7C23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E35D656E-A9FC-5640-87A4-98B8CBCA0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7662FD56-5881-9C41-B107-C24FCD7E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0" y="2401"/>
              <a:ext cx="1615" cy="22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D2C02DF-CBDF-F04F-802A-38429992B20A}"/>
              </a:ext>
            </a:extLst>
          </p:cNvPr>
          <p:cNvGrpSpPr>
            <a:grpSpLocks/>
          </p:cNvGrpSpPr>
          <p:nvPr/>
        </p:nvGrpSpPr>
        <p:grpSpPr bwMode="auto">
          <a:xfrm>
            <a:off x="8181365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740C5454-4D10-6B48-B233-A69C9C69A6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4D34B7AC-508D-6946-BA07-DA2AFDFC12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BA7880FA-4D9B-6C4B-A679-1746258D987B}"/>
              </a:ext>
            </a:extLst>
          </p:cNvPr>
          <p:cNvGrpSpPr>
            <a:grpSpLocks/>
          </p:cNvGrpSpPr>
          <p:nvPr/>
        </p:nvGrpSpPr>
        <p:grpSpPr bwMode="auto">
          <a:xfrm>
            <a:off x="10916627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0EEC81B9-412E-D145-8947-45E9E8ED1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C365649C-DA63-1C40-8076-E3045AA5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8FBAE15D-4AA5-0B43-9F39-68BB9367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38AA084E-BA51-DE47-AEFA-F67D7AC7C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74358B34-032D-724A-9245-7BA7AEB25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C31B7E34-6775-C149-877A-4003F853B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88B2F2FF-D5F1-9A4B-809D-C112CA030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19C12166-5755-3A48-97C0-D8AAEEE566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D9A9485-DD34-0F41-AFB5-954B8A72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2FFA3B08-E875-FD48-94E1-F4371505A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76476184-6444-564E-8F2D-0791E67E7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B3BB2EFD-E42B-2B42-987E-379968D98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B5302017-91FF-2F49-BAD2-9CC13F4DC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BE2B79DB-5FFC-8E45-BFC5-0CFF47EF2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3D8C05D2-59BB-334F-8265-8797C04AF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8D541DFB-C680-FA4D-9379-35CA1E6C2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EE12AFD5-29EA-0B41-BB09-C4CD1CFAA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51F65051-4D18-D943-BCA0-CFCF16AB3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0040AEED-C3DB-7C41-84EC-5FD0D356C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BBEACDCA-DF60-E845-8A73-DF0401D09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0C5CC1B4-7EA2-9640-926D-A69E38B1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F6E87732-186A-FD40-8A21-2B25FC0B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3FC3EF41-5A7D-324B-A226-90A202A8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F77E2E9-E9BA-1546-95D2-DDBC9D18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C5C37FA6-4A1A-644A-991D-4E9F4BDF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019F4BD4-C4C2-ED4B-9FF4-E9FDB074C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DEE84281-BBBC-AB48-9B4D-26D47F41D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D6DE68F2-91E4-104E-9B12-4EC6B13A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D05AF487-4D4B-6F4B-8F88-4BEC8564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1C3E3CA6-0CB3-284D-A761-7870D1CE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F6CD6B25-C136-054E-B1AA-DAE6A1C8B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DFF45D9F-663D-D74E-8CF5-AD3F5C13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EBE96DF-EF0F-A442-85E5-A8B1FA04F6F9}"/>
              </a:ext>
            </a:extLst>
          </p:cNvPr>
          <p:cNvGrpSpPr/>
          <p:nvPr/>
        </p:nvGrpSpPr>
        <p:grpSpPr>
          <a:xfrm>
            <a:off x="8620613" y="3644503"/>
            <a:ext cx="2519362" cy="757237"/>
            <a:chOff x="8620613" y="3517286"/>
            <a:chExt cx="2519362" cy="757237"/>
          </a:xfrm>
        </p:grpSpPr>
        <p:grpSp>
          <p:nvGrpSpPr>
            <p:cNvPr id="69" name="Group 27">
              <a:extLst>
                <a:ext uri="{FF2B5EF4-FFF2-40B4-BE49-F238E27FC236}">
                  <a16:creationId xmlns:a16="http://schemas.microsoft.com/office/drawing/2014/main" id="{E2C31389-FD25-D84A-84C0-E746EE067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20613" y="3517286"/>
              <a:ext cx="2519362" cy="652463"/>
              <a:chOff x="3954" y="2214"/>
              <a:chExt cx="1587" cy="411"/>
            </a:xfrm>
          </p:grpSpPr>
          <p:sp>
            <p:nvSpPr>
              <p:cNvPr id="70" name="Line 28">
                <a:extLst>
                  <a:ext uri="{FF2B5EF4-FFF2-40B4-BE49-F238E27FC236}">
                    <a16:creationId xmlns:a16="http://schemas.microsoft.com/office/drawing/2014/main" id="{6CF54A8E-22E1-5C46-95C9-AED4BDD21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29">
                <a:extLst>
                  <a:ext uri="{FF2B5EF4-FFF2-40B4-BE49-F238E27FC236}">
                    <a16:creationId xmlns:a16="http://schemas.microsoft.com/office/drawing/2014/main" id="{943B4CF8-0F40-154A-8747-DD06173C2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30">
                <a:extLst>
                  <a:ext uri="{FF2B5EF4-FFF2-40B4-BE49-F238E27FC236}">
                    <a16:creationId xmlns:a16="http://schemas.microsoft.com/office/drawing/2014/main" id="{4ED2591C-F102-6E42-AC9A-A0D8CD30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31">
                <a:extLst>
                  <a:ext uri="{FF2B5EF4-FFF2-40B4-BE49-F238E27FC236}">
                    <a16:creationId xmlns:a16="http://schemas.microsoft.com/office/drawing/2014/main" id="{E1587A0B-8745-DD41-8504-95C3558D6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" name="Line 31">
              <a:extLst>
                <a:ext uri="{FF2B5EF4-FFF2-40B4-BE49-F238E27FC236}">
                  <a16:creationId xmlns:a16="http://schemas.microsoft.com/office/drawing/2014/main" id="{A2AD7391-475E-1747-9621-095ED3991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33802" y="3922098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55A30AF-FABD-784F-BBC7-D137A6C7523A}"/>
              </a:ext>
            </a:extLst>
          </p:cNvPr>
          <p:cNvGrpSpPr/>
          <p:nvPr/>
        </p:nvGrpSpPr>
        <p:grpSpPr>
          <a:xfrm>
            <a:off x="8865578" y="4026369"/>
            <a:ext cx="2238113" cy="717456"/>
            <a:chOff x="8865578" y="3899152"/>
            <a:chExt cx="2238113" cy="717456"/>
          </a:xfrm>
        </p:grpSpPr>
        <p:grpSp>
          <p:nvGrpSpPr>
            <p:cNvPr id="74" name="Group 32">
              <a:extLst>
                <a:ext uri="{FF2B5EF4-FFF2-40B4-BE49-F238E27FC236}">
                  <a16:creationId xmlns:a16="http://schemas.microsoft.com/office/drawing/2014/main" id="{D5D0CFE0-967D-3A44-983F-1DC5624E45B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74841" y="3899152"/>
              <a:ext cx="2228850" cy="604838"/>
              <a:chOff x="3954" y="2214"/>
              <a:chExt cx="1587" cy="411"/>
            </a:xfrm>
          </p:grpSpPr>
          <p:sp>
            <p:nvSpPr>
              <p:cNvPr id="75" name="Line 33">
                <a:extLst>
                  <a:ext uri="{FF2B5EF4-FFF2-40B4-BE49-F238E27FC236}">
                    <a16:creationId xmlns:a16="http://schemas.microsoft.com/office/drawing/2014/main" id="{189E9A25-0E86-8943-8D87-490FE3F2E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214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34">
                <a:extLst>
                  <a:ext uri="{FF2B5EF4-FFF2-40B4-BE49-F238E27FC236}">
                    <a16:creationId xmlns:a16="http://schemas.microsoft.com/office/drawing/2014/main" id="{25D33CA5-137D-B54B-9B56-D4679B6CD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4" y="2274"/>
                <a:ext cx="1578" cy="22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35">
                <a:extLst>
                  <a:ext uri="{FF2B5EF4-FFF2-40B4-BE49-F238E27FC236}">
                    <a16:creationId xmlns:a16="http://schemas.microsoft.com/office/drawing/2014/main" id="{8F4172C4-7863-6042-B2CF-5FCA472CC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3" y="2340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36">
                <a:extLst>
                  <a:ext uri="{FF2B5EF4-FFF2-40B4-BE49-F238E27FC236}">
                    <a16:creationId xmlns:a16="http://schemas.microsoft.com/office/drawing/2014/main" id="{97A61225-768D-8143-95DD-C3A2974523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7" y="2403"/>
                <a:ext cx="1578" cy="222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65AA6AC7-0BEA-444B-B5C2-90A329081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65578" y="4289907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3" name="Text Box 26">
            <a:extLst>
              <a:ext uri="{FF2B5EF4-FFF2-40B4-BE49-F238E27FC236}">
                <a16:creationId xmlns:a16="http://schemas.microsoft.com/office/drawing/2014/main" id="{2AA64127-A1C1-C149-9139-4CCA4B23F14D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25770" y="3644647"/>
            <a:ext cx="128913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five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8" name="Text Box 26">
            <a:extLst>
              <a:ext uri="{FF2B5EF4-FFF2-40B4-BE49-F238E27FC236}">
                <a16:creationId xmlns:a16="http://schemas.microsoft.com/office/drawing/2014/main" id="{03A340FD-E9C2-EB4C-8182-44CF1BA2A34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974792" y="4532507"/>
            <a:ext cx="1229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six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4A78BB69-1E03-C344-BBA1-F29408B16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2493" y="387396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0" name="Line 15">
            <a:extLst>
              <a:ext uri="{FF2B5EF4-FFF2-40B4-BE49-F238E27FC236}">
                <a16:creationId xmlns:a16="http://schemas.microsoft.com/office/drawing/2014/main" id="{017648BA-7EE0-A544-8AA5-A2B33E0213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8874" y="363346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6">
            <a:extLst>
              <a:ext uri="{FF2B5EF4-FFF2-40B4-BE49-F238E27FC236}">
                <a16:creationId xmlns:a16="http://schemas.microsoft.com/office/drawing/2014/main" id="{2128764F-CC0A-BF49-98F5-DFCB7F2550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8540" y="423988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770959C-5CD7-574F-8FF5-1EA4DE693C25}"/>
              </a:ext>
            </a:extLst>
          </p:cNvPr>
          <p:cNvSpPr txBox="1"/>
          <p:nvPr/>
        </p:nvSpPr>
        <p:spPr>
          <a:xfrm>
            <a:off x="8831283" y="2324321"/>
            <a:ext cx="2080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say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=4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D2AD1570-C279-AD46-8316-48ABA3F8185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731289" y="5472592"/>
            <a:ext cx="148790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seven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8554012-DDCC-ED48-8D06-58FD2CA7669A}"/>
              </a:ext>
            </a:extLst>
          </p:cNvPr>
          <p:cNvSpPr txBox="1"/>
          <p:nvPr/>
        </p:nvSpPr>
        <p:spPr>
          <a:xfrm>
            <a:off x="9423061" y="5564568"/>
            <a:ext cx="1153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…</a:t>
            </a:r>
          </a:p>
        </p:txBody>
      </p:sp>
      <p:sp>
        <p:nvSpPr>
          <p:cNvPr id="105" name="Text Box 10">
            <a:extLst>
              <a:ext uri="{FF2B5EF4-FFF2-40B4-BE49-F238E27FC236}">
                <a16:creationId xmlns:a16="http://schemas.microsoft.com/office/drawing/2014/main" id="{E1B7DE45-EBFE-DD49-AB8B-5598B56984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183008" y="4823758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106" name="Line 15">
            <a:extLst>
              <a:ext uri="{FF2B5EF4-FFF2-40B4-BE49-F238E27FC236}">
                <a16:creationId xmlns:a16="http://schemas.microsoft.com/office/drawing/2014/main" id="{795D18E2-14B3-4046-B2F4-826280452D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9389" y="4583252"/>
            <a:ext cx="0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6">
            <a:extLst>
              <a:ext uri="{FF2B5EF4-FFF2-40B4-BE49-F238E27FC236}">
                <a16:creationId xmlns:a16="http://schemas.microsoft.com/office/drawing/2014/main" id="{1DE1821D-1EA0-4E49-BE7F-99A1F8E01D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9055" y="5189676"/>
            <a:ext cx="0" cy="34892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CAD1D5F-DA62-0A45-9A75-DAC99663FA98}"/>
              </a:ext>
            </a:extLst>
          </p:cNvPr>
          <p:cNvGrpSpPr/>
          <p:nvPr/>
        </p:nvGrpSpPr>
        <p:grpSpPr>
          <a:xfrm>
            <a:off x="8641240" y="4538758"/>
            <a:ext cx="2522928" cy="871917"/>
            <a:chOff x="8641240" y="4538758"/>
            <a:chExt cx="2522928" cy="871917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9855456-66F2-5642-A1CD-A44CCC82EFD4}"/>
                </a:ext>
              </a:extLst>
            </p:cNvPr>
            <p:cNvGrpSpPr/>
            <p:nvPr/>
          </p:nvGrpSpPr>
          <p:grpSpPr>
            <a:xfrm>
              <a:off x="8644806" y="4538758"/>
              <a:ext cx="2519362" cy="757237"/>
              <a:chOff x="8620613" y="3517286"/>
              <a:chExt cx="2519362" cy="757237"/>
            </a:xfrm>
          </p:grpSpPr>
          <p:grpSp>
            <p:nvGrpSpPr>
              <p:cNvPr id="85" name="Group 27">
                <a:extLst>
                  <a:ext uri="{FF2B5EF4-FFF2-40B4-BE49-F238E27FC236}">
                    <a16:creationId xmlns:a16="http://schemas.microsoft.com/office/drawing/2014/main" id="{B3545617-1C79-824C-BCDA-696988E879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20613" y="3517286"/>
                <a:ext cx="2519362" cy="652463"/>
                <a:chOff x="3954" y="2214"/>
                <a:chExt cx="1587" cy="411"/>
              </a:xfrm>
            </p:grpSpPr>
            <p:sp>
              <p:nvSpPr>
                <p:cNvPr id="87" name="Line 28">
                  <a:extLst>
                    <a:ext uri="{FF2B5EF4-FFF2-40B4-BE49-F238E27FC236}">
                      <a16:creationId xmlns:a16="http://schemas.microsoft.com/office/drawing/2014/main" id="{FD0EBF05-44CE-8340-BABE-269395FCE9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9">
                  <a:extLst>
                    <a:ext uri="{FF2B5EF4-FFF2-40B4-BE49-F238E27FC236}">
                      <a16:creationId xmlns:a16="http://schemas.microsoft.com/office/drawing/2014/main" id="{E8B20EE6-9D5C-F542-9800-3C063AFF21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30">
                  <a:extLst>
                    <a:ext uri="{FF2B5EF4-FFF2-40B4-BE49-F238E27FC236}">
                      <a16:creationId xmlns:a16="http://schemas.microsoft.com/office/drawing/2014/main" id="{70D96B8C-1FDE-254C-81BA-7E307AE7A8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31">
                  <a:extLst>
                    <a:ext uri="{FF2B5EF4-FFF2-40B4-BE49-F238E27FC236}">
                      <a16:creationId xmlns:a16="http://schemas.microsoft.com/office/drawing/2014/main" id="{19EB2260-675C-254F-9C31-3AB65E5C73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6" name="Line 31">
                <a:extLst>
                  <a:ext uri="{FF2B5EF4-FFF2-40B4-BE49-F238E27FC236}">
                    <a16:creationId xmlns:a16="http://schemas.microsoft.com/office/drawing/2014/main" id="{FB469DF3-F1B1-5E49-9D6D-2E717B516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33802" y="3922098"/>
                <a:ext cx="2505075" cy="352425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FC81BF95-8F2B-0846-B214-DD7FE1C41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1240" y="5058250"/>
              <a:ext cx="2505075" cy="35242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9FAB63C-0658-7F4D-B737-C9B41A3551DB}"/>
              </a:ext>
            </a:extLst>
          </p:cNvPr>
          <p:cNvGrpSpPr/>
          <p:nvPr/>
        </p:nvGrpSpPr>
        <p:grpSpPr>
          <a:xfrm>
            <a:off x="8889771" y="4920624"/>
            <a:ext cx="2238113" cy="807848"/>
            <a:chOff x="8889771" y="4920624"/>
            <a:chExt cx="2238113" cy="807848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3570DD2-D9ED-544A-BEAE-2CE75CD5D0A6}"/>
                </a:ext>
              </a:extLst>
            </p:cNvPr>
            <p:cNvGrpSpPr/>
            <p:nvPr/>
          </p:nvGrpSpPr>
          <p:grpSpPr>
            <a:xfrm>
              <a:off x="8889771" y="4920624"/>
              <a:ext cx="2238113" cy="717456"/>
              <a:chOff x="8865578" y="3899152"/>
              <a:chExt cx="2238113" cy="717456"/>
            </a:xfrm>
          </p:grpSpPr>
          <p:grpSp>
            <p:nvGrpSpPr>
              <p:cNvPr id="92" name="Group 32">
                <a:extLst>
                  <a:ext uri="{FF2B5EF4-FFF2-40B4-BE49-F238E27FC236}">
                    <a16:creationId xmlns:a16="http://schemas.microsoft.com/office/drawing/2014/main" id="{41ACE3D6-1A7B-0C49-B311-27084301DE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874841" y="3899152"/>
                <a:ext cx="2228850" cy="604838"/>
                <a:chOff x="3954" y="2214"/>
                <a:chExt cx="1587" cy="411"/>
              </a:xfrm>
            </p:grpSpPr>
            <p:sp>
              <p:nvSpPr>
                <p:cNvPr id="94" name="Line 33">
                  <a:extLst>
                    <a:ext uri="{FF2B5EF4-FFF2-40B4-BE49-F238E27FC236}">
                      <a16:creationId xmlns:a16="http://schemas.microsoft.com/office/drawing/2014/main" id="{D3F62816-9D2D-C248-86EC-E87A695DC9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214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34">
                  <a:extLst>
                    <a:ext uri="{FF2B5EF4-FFF2-40B4-BE49-F238E27FC236}">
                      <a16:creationId xmlns:a16="http://schemas.microsoft.com/office/drawing/2014/main" id="{3C3E2F68-2B9B-FA4F-A6B0-5725C8ECF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4" y="2274"/>
                  <a:ext cx="1578" cy="220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Line 35">
                  <a:extLst>
                    <a:ext uri="{FF2B5EF4-FFF2-40B4-BE49-F238E27FC236}">
                      <a16:creationId xmlns:a16="http://schemas.microsoft.com/office/drawing/2014/main" id="{33C59597-E2E7-004B-A03E-1C20482EE3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63" y="2340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Line 36">
                  <a:extLst>
                    <a:ext uri="{FF2B5EF4-FFF2-40B4-BE49-F238E27FC236}">
                      <a16:creationId xmlns:a16="http://schemas.microsoft.com/office/drawing/2014/main" id="{1FC1898B-AAE2-614E-90A2-A03E75FB0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7" y="2403"/>
                  <a:ext cx="1578" cy="222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3" name="Line 33">
                <a:extLst>
                  <a:ext uri="{FF2B5EF4-FFF2-40B4-BE49-F238E27FC236}">
                    <a16:creationId xmlns:a16="http://schemas.microsoft.com/office/drawing/2014/main" id="{627D2EFF-5E95-914C-9BF4-154EEDC56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65578" y="4289907"/>
                <a:ext cx="2216210" cy="32670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9" name="Line 33">
              <a:extLst>
                <a:ext uri="{FF2B5EF4-FFF2-40B4-BE49-F238E27FC236}">
                  <a16:creationId xmlns:a16="http://schemas.microsoft.com/office/drawing/2014/main" id="{EB7BDA89-36DD-E54E-81D8-F276012624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10088" y="5401771"/>
              <a:ext cx="2216210" cy="32670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575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22" grpId="0"/>
      <p:bldP spid="83" grpId="0"/>
      <p:bldP spid="98" grpId="0"/>
      <p:bldP spid="99" grpId="0"/>
      <p:bldP spid="100" grpId="0" animBg="1"/>
      <p:bldP spid="101" grpId="0" animBg="1"/>
      <p:bldP spid="102" grpId="0"/>
      <p:bldP spid="103" grpId="0"/>
      <p:bldP spid="104" grpId="0"/>
      <p:bldP spid="105" grpId="0"/>
      <p:bldP spid="106" grpId="0" animBg="1"/>
      <p:bldP spid="10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F492-FD49-2D46-AE15-0A7F6170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New Reno: Additive increase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0FC7-5A50-684F-B306-9E69113A3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64K bytes</a:t>
            </a:r>
            <a:r>
              <a:rPr lang="en-US" dirty="0"/>
              <a:t> (TCP default)</a:t>
            </a:r>
          </a:p>
          <a:p>
            <a:r>
              <a:rPr lang="en-US" dirty="0"/>
              <a:t>Do slow start until </a:t>
            </a:r>
            <a:r>
              <a:rPr lang="en-US" dirty="0" err="1">
                <a:latin typeface="Courier" pitchFamily="2" charset="0"/>
              </a:rPr>
              <a:t>ssthresh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Once the threshold is passed, do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</a:p>
          <a:p>
            <a:pPr lvl="1"/>
            <a:r>
              <a:rPr lang="en-US" dirty="0"/>
              <a:t>Add one MSS to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each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worth data </a:t>
            </a:r>
            <a:r>
              <a:rPr lang="en-US" dirty="0" err="1"/>
              <a:t>ACK’ed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For each MSS </a:t>
            </a:r>
            <a:r>
              <a:rPr lang="en-US" dirty="0" err="1"/>
              <a:t>ACK’ed</a:t>
            </a:r>
            <a:r>
              <a:rPr lang="en-US" dirty="0"/>
              <a:t>,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+ (MSS * MSS) /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Upon a TCP timeout (RTO),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= 1 MSS</a:t>
            </a:r>
          </a:p>
          <a:p>
            <a:pPr lvl="1"/>
            <a:r>
              <a:rPr lang="en-US" dirty="0"/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max(2 * MSS, 0.5 *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lvl="1"/>
            <a:r>
              <a:rPr lang="en-US" dirty="0"/>
              <a:t>i.e., </a:t>
            </a:r>
            <a:r>
              <a:rPr lang="en-US" dirty="0">
                <a:solidFill>
                  <a:srgbClr val="C00000"/>
                </a:solidFill>
              </a:rPr>
              <a:t>the next linear increase will start at half the current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endParaRPr lang="en-US" dirty="0">
              <a:solidFill>
                <a:srgbClr val="C0000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552" y="30591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302" y="36306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879528" y="143145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802" y="245539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1091" y="247920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557391" y="199819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902" y="133937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546278" y="89329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878" y="219980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797" y="438811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882" y="316555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44599" y="4272547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637485" y="366262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987591" y="365090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10087616" y="95996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7547" y="163509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88" y="392580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5" y="1898909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675281" y="2497564"/>
            <a:ext cx="1568832" cy="235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2490787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627224" y="3219264"/>
            <a:ext cx="960141" cy="12808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252" y="1002015"/>
            <a:ext cx="1671363" cy="11585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2" y="2120428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21129" y="387275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157162" y="1279949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8472" y="3239227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53447" y="2807788"/>
            <a:ext cx="626804" cy="4314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403" y="15249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97" y="145807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333711" y="337748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7049642" y="902979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7085254" y="1112499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759208" y="1346895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8" y="1492254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325354" y="2605097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10019906" y="168270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4531399" y="1550045"/>
            <a:ext cx="42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  <p:pic>
        <p:nvPicPr>
          <p:cNvPr id="52" name="Picture 5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C82F0F-C8F7-984F-82C1-A2B310511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00" y="4383620"/>
            <a:ext cx="3531254" cy="237074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6B0F006-79DD-2F43-BB71-7CE815A2C33A}"/>
              </a:ext>
            </a:extLst>
          </p:cNvPr>
          <p:cNvSpPr/>
          <p:nvPr/>
        </p:nvSpPr>
        <p:spPr>
          <a:xfrm>
            <a:off x="2078579" y="5224955"/>
            <a:ext cx="1501671" cy="45076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642D3-1251-B542-9566-E4C7A1073678}"/>
              </a:ext>
            </a:extLst>
          </p:cNvPr>
          <p:cNvSpPr txBox="1"/>
          <p:nvPr/>
        </p:nvSpPr>
        <p:spPr>
          <a:xfrm>
            <a:off x="3345995" y="3524595"/>
            <a:ext cx="471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Flow Control: </a:t>
            </a:r>
            <a:r>
              <a:rPr lang="en-US" sz="2400" dirty="0">
                <a:latin typeface="Helvetica" pitchFamily="2" charset="0"/>
              </a:rPr>
              <a:t>Receiver informs sender free buffer over time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2D300-130D-144D-B196-C2356D3B39EE}"/>
              </a:ext>
            </a:extLst>
          </p:cNvPr>
          <p:cNvCxnSpPr>
            <a:cxnSpLocks/>
          </p:cNvCxnSpPr>
          <p:nvPr/>
        </p:nvCxnSpPr>
        <p:spPr>
          <a:xfrm flipH="1">
            <a:off x="3077987" y="4104379"/>
            <a:ext cx="585827" cy="13323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6F693F-C492-8C43-9CDC-BC470B1E56E6}"/>
              </a:ext>
            </a:extLst>
          </p:cNvPr>
          <p:cNvGrpSpPr/>
          <p:nvPr/>
        </p:nvGrpSpPr>
        <p:grpSpPr>
          <a:xfrm>
            <a:off x="5155779" y="5384012"/>
            <a:ext cx="4098976" cy="493632"/>
            <a:chOff x="2038352" y="4479756"/>
            <a:chExt cx="7478713" cy="63630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A0FEDCD0-4DFD-9D47-BB43-948C0B75F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77" name="Rectangle 1">
                <a:extLst>
                  <a:ext uri="{FF2B5EF4-FFF2-40B4-BE49-F238E27FC236}">
                    <a16:creationId xmlns:a16="http://schemas.microsoft.com/office/drawing/2014/main" id="{C6358918-A5FF-7C4F-9FFE-89B0B3354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324F306-3F57-334E-85B0-3C5DCE22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BE132E-05A8-F745-B8AC-1AF792D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069F0D-5FF5-534E-880F-54F7D8719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8B6A35B-410C-6A4E-B81E-C0E476CF2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70C7326-4F7D-8B43-9C96-37DF56775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1D4F16-C33D-DC4F-94C0-5A36DF833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FC0A40-EC43-9040-BF23-7D2B4ECFF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92FAA8-56A9-F744-B498-5215DE9DC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32B8A37-D43F-6B4F-86CB-B67DA3AEB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1064B-C668-0443-BF03-D1348346036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D427E9-5DF9-F74C-935E-426725B21A1E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9AB468-ACD0-A343-84EB-5038076E16A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79DD735-A247-4A4A-B4FB-2C03E5820168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63EE2C-B1EF-EB4F-B352-14DDD6906194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B114C7-8DAC-FC40-B857-99E403EC300B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307515-790A-C84D-86B0-682EDA36625D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AB0E1-4F34-1148-87BB-9F1F99DCF101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0DB036-B54F-6649-B591-5196C7D199AB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F94200C-1045-D04B-81F6-6F0DF7A7062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F62B50-4A51-CA4E-BB5C-4C217D7B5DC9}"/>
              </a:ext>
            </a:extLst>
          </p:cNvPr>
          <p:cNvGrpSpPr/>
          <p:nvPr/>
        </p:nvGrpSpPr>
        <p:grpSpPr>
          <a:xfrm>
            <a:off x="4168653" y="4553540"/>
            <a:ext cx="2271948" cy="864577"/>
            <a:chOff x="1438413" y="5401314"/>
            <a:chExt cx="2065510" cy="83007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C436C36-A060-BD4B-AE5D-5457A13BCF7A}"/>
                </a:ext>
              </a:extLst>
            </p:cNvPr>
            <p:cNvSpPr txBox="1"/>
            <p:nvPr/>
          </p:nvSpPr>
          <p:spPr>
            <a:xfrm>
              <a:off x="1438413" y="540131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3AD2E11-2EB2-A14B-9C17-CAB77774DF4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697" y="5833219"/>
              <a:ext cx="0" cy="3981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D231DCE-0B58-4F48-B6ED-72E071FBD878}"/>
              </a:ext>
            </a:extLst>
          </p:cNvPr>
          <p:cNvGrpSpPr/>
          <p:nvPr/>
        </p:nvGrpSpPr>
        <p:grpSpPr>
          <a:xfrm>
            <a:off x="6505033" y="4471961"/>
            <a:ext cx="2271948" cy="932559"/>
            <a:chOff x="1860718" y="5901025"/>
            <a:chExt cx="2065510" cy="89534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DB832A-52B4-A24B-88DF-FB4ABEDD3640}"/>
                </a:ext>
              </a:extLst>
            </p:cNvPr>
            <p:cNvSpPr txBox="1"/>
            <p:nvPr/>
          </p:nvSpPr>
          <p:spPr>
            <a:xfrm>
              <a:off x="1860718" y="5901025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648E43-1EC9-5F45-A84B-BE45617A494F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12" y="6294318"/>
              <a:ext cx="11919" cy="502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949D012-B14B-6D4F-9398-8CD805E5FACE}"/>
              </a:ext>
            </a:extLst>
          </p:cNvPr>
          <p:cNvSpPr txBox="1"/>
          <p:nvPr/>
        </p:nvSpPr>
        <p:spPr>
          <a:xfrm>
            <a:off x="4983301" y="6226517"/>
            <a:ext cx="523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D6CAE-09D7-3641-B927-FD652AC8BEC1}"/>
              </a:ext>
            </a:extLst>
          </p:cNvPr>
          <p:cNvSpPr txBox="1"/>
          <p:nvPr/>
        </p:nvSpPr>
        <p:spPr>
          <a:xfrm>
            <a:off x="3163645" y="5300725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1FDD95-7BAD-204B-A154-DE967FAE2BF9}"/>
              </a:ext>
            </a:extLst>
          </p:cNvPr>
          <p:cNvCxnSpPr>
            <a:cxnSpLocks/>
          </p:cNvCxnSpPr>
          <p:nvPr/>
        </p:nvCxnSpPr>
        <p:spPr>
          <a:xfrm>
            <a:off x="6394074" y="6092929"/>
            <a:ext cx="2112939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26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6" grpId="1"/>
      <p:bldP spid="22" grpId="0"/>
      <p:bldP spid="22" grpId="1"/>
      <p:bldP spid="27" grpId="0"/>
      <p:bldP spid="56" grpId="0"/>
      <p:bldP spid="56" grpId="1"/>
      <p:bldP spid="68" grpId="0"/>
      <p:bldP spid="68" grpId="1"/>
      <p:bldP spid="70" grpId="0"/>
      <p:bldP spid="70" grpId="1"/>
      <p:bldP spid="71" grpId="0"/>
      <p:bldP spid="30" grpId="0" animBg="1"/>
      <p:bldP spid="30" grpId="1" animBg="1"/>
      <p:bldP spid="31" grpId="0"/>
      <p:bldP spid="31" grpId="1"/>
      <p:bldP spid="93" grpId="0"/>
      <p:bldP spid="93" grpId="1"/>
      <p:bldP spid="95" grpId="0"/>
      <p:bldP spid="9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Additive Increase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</p:spTree>
    <p:extLst>
      <p:ext uri="{BB962C8B-B14F-4D97-AF65-F5344CB8AC3E}">
        <p14:creationId xmlns:p14="http://schemas.microsoft.com/office/powerpoint/2010/main" val="34085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78E0-F4AD-1443-BC68-86F830D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4FC61-6509-6340-B490-5C5622CC572F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B4B1B1-CD48-3041-9A6E-632F2BB9E77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012241-731A-BD40-9792-33ADEC78E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40AD2D-CACB-2846-9F14-BA4E7D0E3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C0AD8-A8E9-F54B-9FE8-8FD41D8CA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36D556-CE10-B244-91D0-08BA2FB869F0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D90A77-65E9-DA4E-AB22-DD90EEE33C80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B7CA57-B43E-BF47-9C51-C48797E2D97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2DF22D-8988-4E40-A7B3-3DE21A916184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947AAE-16C3-4049-B600-6BE685041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28739F-BF36-8E4D-B376-34877C76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7BA7EC-CBD9-8247-A82E-94BBD47DE28E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86A8903-FAA8-6346-A712-DCFF02697CF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1562ABA-D8FF-A748-8E42-7BAAE71AF91F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4850AC-202C-B147-A6BE-545C553A3D31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BA4EC-8DD4-C348-B014-FCE88A6E00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56E0CAC-9002-544A-9432-D8357EF76CA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E7E668-0AC7-2346-B9BA-AD3D8563BCC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565168B-6F02-3449-B665-5958BE2B4336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550DD0-9FA5-B940-BD98-DC874EE86E31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CAA385C-B369-B44A-9AFE-01BD8C2EE8DA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570C7EC-E73E-B146-8FA5-421E92FBE5D8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3486122-3AB3-524E-93B6-DC2867BBBE09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BB59C-C003-9D4E-AF7E-E5F5EE75A59C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0384DC-958B-5F4F-892A-316276B7787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DCDF1-E74F-2641-A067-45644C3C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3386F8-A84E-CE4B-8F02-ADD452200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7AA3A-DA55-E247-89A5-8378EF1FD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E1E323-F345-CD42-A4D0-8B66C67221C5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55F58-534D-E746-8F2B-DC91E98F573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76150B-C734-C440-A5C4-AA3EDDE1C2CF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46D6AD-77E4-5E4D-9FDF-1D755619B5F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8F1DDD-2B42-8A40-A901-5837CF676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2D8FE-2DBD-A440-BA17-69ABB2843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872279-A514-DD4D-AFEB-C5612B8684B3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A188D85-C010-A444-9317-6A0F98901B3B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AEB8F30-A401-DA4D-B654-4A5AB9FCCF9B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E79A74C-C27E-CF4B-901F-8401BA0E3EF1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6B6367-DCDD-3A43-A056-C833EE4CE20C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7223919-D73B-5941-9F6B-902820357A17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A77698D-C547-9C49-8F48-161613316762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D9BC301-D8B8-7D4D-8655-D4A6FF59A6CA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6A4F60-50E9-2349-AC8F-09469A4D2B1C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8C06450-A836-2A40-BE85-532F0BB78DD3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A6D413-891C-AD41-8D55-7F9ED31CF857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12A29B5-D818-CB46-9452-59D021A6E977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F9FCB-8EC4-5F44-A0C0-EEEC0E60F77E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399D6-20F3-0842-9607-E38CE065A466}"/>
              </a:ext>
            </a:extLst>
          </p:cNvPr>
          <p:cNvSpPr txBox="1"/>
          <p:nvPr/>
        </p:nvSpPr>
        <p:spPr>
          <a:xfrm>
            <a:off x="298723" y="1545058"/>
            <a:ext cx="202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data at a specific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716C0F-858F-114B-BBD1-F364AD3B953F}"/>
              </a:ext>
            </a:extLst>
          </p:cNvPr>
          <p:cNvCxnSpPr/>
          <p:nvPr/>
        </p:nvCxnSpPr>
        <p:spPr>
          <a:xfrm>
            <a:off x="298723" y="246838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1F9999-4665-CC4B-A1CF-B20533D52F2E}"/>
              </a:ext>
            </a:extLst>
          </p:cNvPr>
          <p:cNvSpPr txBox="1"/>
          <p:nvPr/>
        </p:nvSpPr>
        <p:spPr>
          <a:xfrm>
            <a:off x="3879521" y="1666524"/>
            <a:ext cx="476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Data gets across the bottleneck at the bottleneck link rate.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EC90A-7929-F346-98A1-28BBA419F592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381592-F8FF-6846-A415-E51FEED2A9E1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59425D-CB0C-824B-A418-AF49411576EB}"/>
              </a:ext>
            </a:extLst>
          </p:cNvPr>
          <p:cNvSpPr txBox="1"/>
          <p:nvPr/>
        </p:nvSpPr>
        <p:spPr>
          <a:xfrm>
            <a:off x="319029" y="5865740"/>
            <a:ext cx="179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4. Measure rate of incoming ACKs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18DA8EE-0C53-5646-A9AF-541FD3D43A0A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E427465-8B08-C449-BB45-0143374F3C62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6466195-16C9-6449-89F8-0A336F697523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B15D2F-2B49-8645-BC88-C107713D5B1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CE4D20-1E0E-6F48-AD22-E965384091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8B49EDA-4879-8846-BABD-05C12640EA8F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FBA0CD-6BB8-0A41-8116-1EDC931541D6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6D5F39BD-6480-064D-A16B-A300D36FD604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81F909-9828-3341-A963-349FE707AC31}"/>
              </a:ext>
            </a:extLst>
          </p:cNvPr>
          <p:cNvSpPr txBox="1"/>
          <p:nvPr/>
        </p:nvSpPr>
        <p:spPr>
          <a:xfrm>
            <a:off x="166359" y="2667362"/>
            <a:ext cx="280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Use ACK receive rate to determine sending rate</a:t>
            </a:r>
          </a:p>
        </p:txBody>
      </p:sp>
    </p:spTree>
    <p:extLst>
      <p:ext uri="{BB962C8B-B14F-4D97-AF65-F5344CB8AC3E}">
        <p14:creationId xmlns:p14="http://schemas.microsoft.com/office/powerpoint/2010/main" val="30462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82" grpId="0" animBg="1"/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C6B7-F0EE-8F4A-A93C-BF51B10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E35C-AF07-2340-B5A8-321EDC6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7126" cy="5032375"/>
          </a:xfrm>
        </p:spPr>
        <p:txBody>
          <a:bodyPr>
            <a:normAutofit/>
          </a:bodyPr>
          <a:lstStyle/>
          <a:p>
            <a:r>
              <a:rPr lang="en-US" dirty="0"/>
              <a:t>Assuming that the link rate of the bottleneck</a:t>
            </a:r>
          </a:p>
          <a:p>
            <a:pPr lvl="1"/>
            <a:r>
              <a:rPr lang="en-US" dirty="0"/>
              <a:t>== the rate of data getting across the bottleneck link</a:t>
            </a:r>
          </a:p>
          <a:p>
            <a:pPr lvl="1"/>
            <a:r>
              <a:rPr lang="en-US" dirty="0"/>
              <a:t>== the rate of data getting to the receiver</a:t>
            </a:r>
          </a:p>
          <a:p>
            <a:pPr lvl="1"/>
            <a:r>
              <a:rPr lang="en-US" dirty="0"/>
              <a:t>== the rate at which ACKs are generated by the receiver</a:t>
            </a:r>
          </a:p>
          <a:p>
            <a:pPr lvl="1"/>
            <a:r>
              <a:rPr lang="en-US" dirty="0"/>
              <a:t>== the rate at which ACKs reach the sender</a:t>
            </a:r>
          </a:p>
          <a:p>
            <a:r>
              <a:rPr lang="en-US" dirty="0"/>
              <a:t>Measuring ACK rate provides an estimate of bottleneck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BBR: Send at the maximum ACK rate measured in the recent past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max with new bottleneck rate estimates, i.e., larger ACK rate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Forget estimates last measured a long time ago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Incorporated into a rate </a:t>
            </a:r>
            <a:r>
              <a:rPr lang="en-US" dirty="0">
                <a:solidFill>
                  <a:srgbClr val="C00000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8611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0A0-F531-E44B-93E0-4D23CCC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Adjustments by gain 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6DB3-4A94-0844-9664-4FDF444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83"/>
            <a:ext cx="10515600" cy="4351338"/>
          </a:xfrm>
        </p:spPr>
        <p:txBody>
          <a:bodyPr/>
          <a:lstStyle/>
          <a:p>
            <a:r>
              <a:rPr lang="en-US" dirty="0"/>
              <a:t>BBR periodically increases its sending rate by a gain factor to see if the link rate has increased (e.g., due to a path change)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1BF224-A707-694C-A327-FB4931D18F33}"/>
              </a:ext>
            </a:extLst>
          </p:cNvPr>
          <p:cNvCxnSpPr>
            <a:cxnSpLocks/>
          </p:cNvCxnSpPr>
          <p:nvPr/>
        </p:nvCxnSpPr>
        <p:spPr>
          <a:xfrm flipV="1">
            <a:off x="838199" y="4716379"/>
            <a:ext cx="1134980" cy="138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D1D9C-FD11-C746-9998-5BD5370ACE42}"/>
              </a:ext>
            </a:extLst>
          </p:cNvPr>
          <p:cNvCxnSpPr>
            <a:cxnSpLocks/>
          </p:cNvCxnSpPr>
          <p:nvPr/>
        </p:nvCxnSpPr>
        <p:spPr>
          <a:xfrm flipV="1">
            <a:off x="1973179" y="3790258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C6CFF-E377-A54F-8494-93FA05630E14}"/>
              </a:ext>
            </a:extLst>
          </p:cNvPr>
          <p:cNvCxnSpPr>
            <a:cxnSpLocks/>
          </p:cNvCxnSpPr>
          <p:nvPr/>
        </p:nvCxnSpPr>
        <p:spPr>
          <a:xfrm flipH="1" flipV="1">
            <a:off x="2103395" y="3827986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43492-0B5C-F840-96B6-86CA1C473BE1}"/>
              </a:ext>
            </a:extLst>
          </p:cNvPr>
          <p:cNvCxnSpPr>
            <a:cxnSpLocks/>
          </p:cNvCxnSpPr>
          <p:nvPr/>
        </p:nvCxnSpPr>
        <p:spPr>
          <a:xfrm flipV="1">
            <a:off x="2228480" y="4687176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4C993-5301-D44D-896B-EB301F209FDC}"/>
              </a:ext>
            </a:extLst>
          </p:cNvPr>
          <p:cNvCxnSpPr>
            <a:cxnSpLocks/>
          </p:cNvCxnSpPr>
          <p:nvPr/>
        </p:nvCxnSpPr>
        <p:spPr>
          <a:xfrm>
            <a:off x="2390271" y="4716057"/>
            <a:ext cx="529392" cy="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D34042-DC24-AF47-9E02-F7F8AF22AFCE}"/>
              </a:ext>
            </a:extLst>
          </p:cNvPr>
          <p:cNvCxnSpPr>
            <a:cxnSpLocks/>
          </p:cNvCxnSpPr>
          <p:nvPr/>
        </p:nvCxnSpPr>
        <p:spPr>
          <a:xfrm flipV="1">
            <a:off x="838200" y="2620695"/>
            <a:ext cx="0" cy="33309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721BFC-850F-0744-82E6-DC297ECAE62F}"/>
              </a:ext>
            </a:extLst>
          </p:cNvPr>
          <p:cNvCxnSpPr>
            <a:cxnSpLocks/>
          </p:cNvCxnSpPr>
          <p:nvPr/>
        </p:nvCxnSpPr>
        <p:spPr>
          <a:xfrm flipV="1">
            <a:off x="838199" y="5951621"/>
            <a:ext cx="10888580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B7A7E1-E9E9-A145-A245-432C5E1651AB}"/>
              </a:ext>
            </a:extLst>
          </p:cNvPr>
          <p:cNvCxnSpPr>
            <a:cxnSpLocks/>
          </p:cNvCxnSpPr>
          <p:nvPr/>
        </p:nvCxnSpPr>
        <p:spPr>
          <a:xfrm flipV="1">
            <a:off x="2952899" y="3816666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2E3F7B-22EC-DB41-BB0D-83E72BFCAB3D}"/>
              </a:ext>
            </a:extLst>
          </p:cNvPr>
          <p:cNvCxnSpPr>
            <a:cxnSpLocks/>
          </p:cNvCxnSpPr>
          <p:nvPr/>
        </p:nvCxnSpPr>
        <p:spPr>
          <a:xfrm flipH="1" flipV="1">
            <a:off x="3083115" y="3854394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C2C3F9-7DA4-BD47-928E-688A6959534C}"/>
              </a:ext>
            </a:extLst>
          </p:cNvPr>
          <p:cNvCxnSpPr>
            <a:cxnSpLocks/>
          </p:cNvCxnSpPr>
          <p:nvPr/>
        </p:nvCxnSpPr>
        <p:spPr>
          <a:xfrm flipV="1">
            <a:off x="3208200" y="4088601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38F847-B63D-C149-BE94-F7C965BFD746}"/>
              </a:ext>
            </a:extLst>
          </p:cNvPr>
          <p:cNvCxnSpPr>
            <a:cxnSpLocks/>
          </p:cNvCxnSpPr>
          <p:nvPr/>
        </p:nvCxnSpPr>
        <p:spPr>
          <a:xfrm>
            <a:off x="3330575" y="4088601"/>
            <a:ext cx="630369" cy="76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783412-329C-EF48-9A95-178E27BF9E02}"/>
              </a:ext>
            </a:extLst>
          </p:cNvPr>
          <p:cNvCxnSpPr>
            <a:cxnSpLocks/>
          </p:cNvCxnSpPr>
          <p:nvPr/>
        </p:nvCxnSpPr>
        <p:spPr>
          <a:xfrm flipV="1">
            <a:off x="3989738" y="3186169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ED7690-D3EC-CF44-96DC-CD9A0CA955C8}"/>
              </a:ext>
            </a:extLst>
          </p:cNvPr>
          <p:cNvCxnSpPr>
            <a:cxnSpLocks/>
          </p:cNvCxnSpPr>
          <p:nvPr/>
        </p:nvCxnSpPr>
        <p:spPr>
          <a:xfrm flipH="1" flipV="1">
            <a:off x="4119954" y="3223897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ACEA00-F2FE-2F4C-BB36-73C9EA1B3AE4}"/>
              </a:ext>
            </a:extLst>
          </p:cNvPr>
          <p:cNvCxnSpPr>
            <a:cxnSpLocks/>
          </p:cNvCxnSpPr>
          <p:nvPr/>
        </p:nvCxnSpPr>
        <p:spPr>
          <a:xfrm flipV="1">
            <a:off x="4245039" y="3458104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B323A9-860E-CB4C-B455-1AA91094296D}"/>
              </a:ext>
            </a:extLst>
          </p:cNvPr>
          <p:cNvCxnSpPr>
            <a:cxnSpLocks/>
          </p:cNvCxnSpPr>
          <p:nvPr/>
        </p:nvCxnSpPr>
        <p:spPr>
          <a:xfrm>
            <a:off x="4367414" y="3458104"/>
            <a:ext cx="63626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B1A1E-E7BD-B74B-9F15-B44A0AEF3BF8}"/>
              </a:ext>
            </a:extLst>
          </p:cNvPr>
          <p:cNvCxnSpPr>
            <a:cxnSpLocks/>
          </p:cNvCxnSpPr>
          <p:nvPr/>
        </p:nvCxnSpPr>
        <p:spPr>
          <a:xfrm flipV="1">
            <a:off x="4999298" y="255604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7198B5-67C9-2446-BB77-3EA8CC943A24}"/>
              </a:ext>
            </a:extLst>
          </p:cNvPr>
          <p:cNvCxnSpPr>
            <a:cxnSpLocks/>
          </p:cNvCxnSpPr>
          <p:nvPr/>
        </p:nvCxnSpPr>
        <p:spPr>
          <a:xfrm flipH="1" flipV="1">
            <a:off x="5129514" y="259377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9FA59B-0983-054B-9B40-2DB925913C9B}"/>
              </a:ext>
            </a:extLst>
          </p:cNvPr>
          <p:cNvCxnSpPr>
            <a:cxnSpLocks/>
          </p:cNvCxnSpPr>
          <p:nvPr/>
        </p:nvCxnSpPr>
        <p:spPr>
          <a:xfrm flipV="1">
            <a:off x="5254599" y="3452965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CA2BC-37F4-4E4B-AF1D-931CDC98AB21}"/>
              </a:ext>
            </a:extLst>
          </p:cNvPr>
          <p:cNvCxnSpPr>
            <a:cxnSpLocks/>
          </p:cNvCxnSpPr>
          <p:nvPr/>
        </p:nvCxnSpPr>
        <p:spPr>
          <a:xfrm flipV="1">
            <a:off x="7088234" y="258296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9552EF-2346-5D40-8E27-A402C5ADF9B5}"/>
              </a:ext>
            </a:extLst>
          </p:cNvPr>
          <p:cNvCxnSpPr>
            <a:cxnSpLocks/>
          </p:cNvCxnSpPr>
          <p:nvPr/>
        </p:nvCxnSpPr>
        <p:spPr>
          <a:xfrm flipH="1" flipV="1">
            <a:off x="7218450" y="262069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862DFA2-7C97-844F-86C4-9F6DB824C778}"/>
              </a:ext>
            </a:extLst>
          </p:cNvPr>
          <p:cNvSpPr txBox="1"/>
          <p:nvPr/>
        </p:nvSpPr>
        <p:spPr>
          <a:xfrm>
            <a:off x="5917045" y="2899519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19B442-31AD-C049-9C5B-7A8BDDD54F63}"/>
              </a:ext>
            </a:extLst>
          </p:cNvPr>
          <p:cNvCxnSpPr>
            <a:cxnSpLocks/>
          </p:cNvCxnSpPr>
          <p:nvPr/>
        </p:nvCxnSpPr>
        <p:spPr>
          <a:xfrm>
            <a:off x="5402736" y="34529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33EF77-471C-8B4D-8CC5-03451DCABC0C}"/>
              </a:ext>
            </a:extLst>
          </p:cNvPr>
          <p:cNvCxnSpPr>
            <a:cxnSpLocks/>
          </p:cNvCxnSpPr>
          <p:nvPr/>
        </p:nvCxnSpPr>
        <p:spPr>
          <a:xfrm>
            <a:off x="6731854" y="3475776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3A2897-1F7D-294C-8079-2D9FCF8E5A44}"/>
              </a:ext>
            </a:extLst>
          </p:cNvPr>
          <p:cNvSpPr txBox="1"/>
          <p:nvPr/>
        </p:nvSpPr>
        <p:spPr>
          <a:xfrm>
            <a:off x="4035858" y="6168795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B61D37-7DD3-134F-8519-2953C4705E67}"/>
              </a:ext>
            </a:extLst>
          </p:cNvPr>
          <p:cNvSpPr txBox="1"/>
          <p:nvPr/>
        </p:nvSpPr>
        <p:spPr>
          <a:xfrm rot="16200000">
            <a:off x="-547656" y="3983007"/>
            <a:ext cx="20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Sending rate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C77625-CE60-784E-B6AF-EC50820A5594}"/>
              </a:ext>
            </a:extLst>
          </p:cNvPr>
          <p:cNvSpPr txBox="1"/>
          <p:nvPr/>
        </p:nvSpPr>
        <p:spPr>
          <a:xfrm>
            <a:off x="1056911" y="2588771"/>
            <a:ext cx="271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Steady state operation: constant sending rate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FADC40-9342-7D4E-BA4F-F36678B1BF86}"/>
              </a:ext>
            </a:extLst>
          </p:cNvPr>
          <p:cNvCxnSpPr>
            <a:cxnSpLocks/>
          </p:cNvCxnSpPr>
          <p:nvPr/>
        </p:nvCxnSpPr>
        <p:spPr>
          <a:xfrm flipH="1">
            <a:off x="1207162" y="3235102"/>
            <a:ext cx="220585" cy="1309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ECEAC4E-9A16-8843-AD99-51A6C8147120}"/>
              </a:ext>
            </a:extLst>
          </p:cNvPr>
          <p:cNvSpPr txBox="1"/>
          <p:nvPr/>
        </p:nvSpPr>
        <p:spPr>
          <a:xfrm>
            <a:off x="1671047" y="3238701"/>
            <a:ext cx="218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Gain cycle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A976D5-87CD-A440-A652-5E17FD74136F}"/>
              </a:ext>
            </a:extLst>
          </p:cNvPr>
          <p:cNvSpPr txBox="1"/>
          <p:nvPr/>
        </p:nvSpPr>
        <p:spPr>
          <a:xfrm>
            <a:off x="3478802" y="5286056"/>
            <a:ext cx="25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Detect higher ACK rate: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Update sending rate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57D22C-9C11-A94C-A2E1-4C4345B65E97}"/>
              </a:ext>
            </a:extLst>
          </p:cNvPr>
          <p:cNvCxnSpPr>
            <a:cxnSpLocks/>
          </p:cNvCxnSpPr>
          <p:nvPr/>
        </p:nvCxnSpPr>
        <p:spPr>
          <a:xfrm flipH="1" flipV="1">
            <a:off x="3589819" y="4296927"/>
            <a:ext cx="310130" cy="9283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7B598E-7A62-6D48-8F2A-64168662D5B8}"/>
              </a:ext>
            </a:extLst>
          </p:cNvPr>
          <p:cNvCxnSpPr>
            <a:cxnSpLocks/>
          </p:cNvCxnSpPr>
          <p:nvPr/>
        </p:nvCxnSpPr>
        <p:spPr>
          <a:xfrm flipV="1">
            <a:off x="4642362" y="3613946"/>
            <a:ext cx="50616" cy="15028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91A4A2-8405-144E-8BD0-DD3977A6358E}"/>
              </a:ext>
            </a:extLst>
          </p:cNvPr>
          <p:cNvCxnSpPr>
            <a:cxnSpLocks/>
          </p:cNvCxnSpPr>
          <p:nvPr/>
        </p:nvCxnSpPr>
        <p:spPr>
          <a:xfrm flipV="1">
            <a:off x="7347817" y="3448763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6703B3-484C-5B44-B21B-DB80E4369035}"/>
              </a:ext>
            </a:extLst>
          </p:cNvPr>
          <p:cNvCxnSpPr>
            <a:cxnSpLocks/>
          </p:cNvCxnSpPr>
          <p:nvPr/>
        </p:nvCxnSpPr>
        <p:spPr>
          <a:xfrm>
            <a:off x="7495954" y="34674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1452AF3-AAB0-F842-9B75-7BC2F8B98B72}"/>
              </a:ext>
            </a:extLst>
          </p:cNvPr>
          <p:cNvCxnSpPr>
            <a:cxnSpLocks/>
          </p:cNvCxnSpPr>
          <p:nvPr/>
        </p:nvCxnSpPr>
        <p:spPr>
          <a:xfrm flipH="1" flipV="1">
            <a:off x="7869645" y="3426968"/>
            <a:ext cx="93396" cy="161584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2D4F8A-F3AF-3843-852C-466288E458E5}"/>
              </a:ext>
            </a:extLst>
          </p:cNvPr>
          <p:cNvCxnSpPr>
            <a:cxnSpLocks/>
          </p:cNvCxnSpPr>
          <p:nvPr/>
        </p:nvCxnSpPr>
        <p:spPr>
          <a:xfrm flipV="1">
            <a:off x="8307093" y="4096274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EDE0460-B6C1-F744-BD78-5AA4099CDCB4}"/>
              </a:ext>
            </a:extLst>
          </p:cNvPr>
          <p:cNvCxnSpPr>
            <a:cxnSpLocks/>
          </p:cNvCxnSpPr>
          <p:nvPr/>
        </p:nvCxnSpPr>
        <p:spPr>
          <a:xfrm flipH="1" flipV="1">
            <a:off x="8437309" y="4134002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294290-39ED-9A4F-8A4C-9A3578AF8230}"/>
              </a:ext>
            </a:extLst>
          </p:cNvPr>
          <p:cNvCxnSpPr>
            <a:cxnSpLocks/>
          </p:cNvCxnSpPr>
          <p:nvPr/>
        </p:nvCxnSpPr>
        <p:spPr>
          <a:xfrm>
            <a:off x="7950713" y="4989083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EB3B62A-6DCB-D545-A2DC-8A33DD38D75F}"/>
              </a:ext>
            </a:extLst>
          </p:cNvPr>
          <p:cNvCxnSpPr>
            <a:cxnSpLocks/>
          </p:cNvCxnSpPr>
          <p:nvPr/>
        </p:nvCxnSpPr>
        <p:spPr>
          <a:xfrm flipV="1">
            <a:off x="8566676" y="4962070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955A88-B1CB-0B49-910D-6714709B39CA}"/>
              </a:ext>
            </a:extLst>
          </p:cNvPr>
          <p:cNvCxnSpPr>
            <a:cxnSpLocks/>
          </p:cNvCxnSpPr>
          <p:nvPr/>
        </p:nvCxnSpPr>
        <p:spPr>
          <a:xfrm>
            <a:off x="8714813" y="4980772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085F1AF-31DD-F14E-8B0E-4D1D1FDC7DCB}"/>
              </a:ext>
            </a:extLst>
          </p:cNvPr>
          <p:cNvSpPr txBox="1"/>
          <p:nvPr/>
        </p:nvSpPr>
        <p:spPr>
          <a:xfrm>
            <a:off x="8632481" y="2759414"/>
            <a:ext cx="258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Last max ACK rate was measured a while ago. Forget it &amp; use a more recent max ACK rate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68EDB45-77AA-4E45-8B50-CC81CD5C42C7}"/>
              </a:ext>
            </a:extLst>
          </p:cNvPr>
          <p:cNvCxnSpPr/>
          <p:nvPr/>
        </p:nvCxnSpPr>
        <p:spPr>
          <a:xfrm flipH="1">
            <a:off x="8042709" y="3204734"/>
            <a:ext cx="523646" cy="554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06811AD-A3E3-E14D-A96D-1A87D028D444}"/>
              </a:ext>
            </a:extLst>
          </p:cNvPr>
          <p:cNvSpPr txBox="1"/>
          <p:nvPr/>
        </p:nvSpPr>
        <p:spPr>
          <a:xfrm>
            <a:off x="9180168" y="4394268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401B9D-C59E-2E4C-8706-D6D0D9A4ABB1}"/>
              </a:ext>
            </a:extLst>
          </p:cNvPr>
          <p:cNvSpPr txBox="1"/>
          <p:nvPr/>
        </p:nvSpPr>
        <p:spPr>
          <a:xfrm>
            <a:off x="746274" y="5197016"/>
            <a:ext cx="14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 change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in ACK rate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2987EB7-A599-6747-A362-D867CF9FC5F4}"/>
              </a:ext>
            </a:extLst>
          </p:cNvPr>
          <p:cNvCxnSpPr>
            <a:cxnSpLocks/>
          </p:cNvCxnSpPr>
          <p:nvPr/>
        </p:nvCxnSpPr>
        <p:spPr>
          <a:xfrm flipV="1">
            <a:off x="2654967" y="3790259"/>
            <a:ext cx="0" cy="216136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CE604-5DE5-2841-853E-F9120D825A65}"/>
              </a:ext>
            </a:extLst>
          </p:cNvPr>
          <p:cNvSpPr txBox="1"/>
          <p:nvPr/>
        </p:nvSpPr>
        <p:spPr>
          <a:xfrm>
            <a:off x="1853384" y="6073799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increase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2DA60D-FC14-4242-BDA3-1968937B6349}"/>
              </a:ext>
            </a:extLst>
          </p:cNvPr>
          <p:cNvCxnSpPr>
            <a:cxnSpLocks/>
          </p:cNvCxnSpPr>
          <p:nvPr/>
        </p:nvCxnSpPr>
        <p:spPr>
          <a:xfrm flipV="1">
            <a:off x="6560699" y="2620695"/>
            <a:ext cx="0" cy="335848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9CA8C0B-E030-2341-B9E6-F1E0C297CDFA}"/>
              </a:ext>
            </a:extLst>
          </p:cNvPr>
          <p:cNvSpPr txBox="1"/>
          <p:nvPr/>
        </p:nvSpPr>
        <p:spPr>
          <a:xfrm>
            <a:off x="5759116" y="6101353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decrease</a:t>
            </a:r>
          </a:p>
        </p:txBody>
      </p:sp>
    </p:spTree>
    <p:extLst>
      <p:ext uri="{BB962C8B-B14F-4D97-AF65-F5344CB8AC3E}">
        <p14:creationId xmlns:p14="http://schemas.microsoft.com/office/powerpoint/2010/main" val="42657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  <p:bldP spid="95" grpId="0"/>
      <p:bldP spid="99" grpId="0"/>
      <p:bldP spid="100" grpId="0"/>
      <p:bldP spid="122" grpId="0"/>
      <p:bldP spid="125" grpId="0"/>
      <p:bldP spid="126" grpId="0"/>
      <p:bldP spid="130" grpId="0"/>
      <p:bldP spid="1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9BF9-0684-B449-99A9-18290CF0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Getting to Steady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9564B-FF58-4741-9E91-356BA6D29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3722"/>
          </a:xfrm>
        </p:spPr>
        <p:txBody>
          <a:bodyPr>
            <a:normAutofit/>
          </a:bodyPr>
          <a:lstStyle/>
          <a:p>
            <a:r>
              <a:rPr lang="en-US" dirty="0"/>
              <a:t>Want to get to highest sending rate that doesn’t congest the bottleneck link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Slow start</a:t>
            </a:r>
            <a:r>
              <a:rPr lang="en-US" dirty="0"/>
              <a:t>: Exponential increase towards a reasonable estimate of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Congestion avoidance:</a:t>
            </a:r>
            <a:r>
              <a:rPr lang="en-US" dirty="0"/>
              <a:t> milder adjustments to get close to correct link rate estimate.</a:t>
            </a:r>
          </a:p>
          <a:p>
            <a:r>
              <a:rPr lang="en-US" dirty="0"/>
              <a:t>TCP New Reno: </a:t>
            </a:r>
            <a:r>
              <a:rPr lang="en-US" dirty="0">
                <a:solidFill>
                  <a:srgbClr val="C00000"/>
                </a:solidFill>
              </a:rPr>
              <a:t>additive increase</a:t>
            </a:r>
            <a:r>
              <a:rPr lang="en-US" dirty="0"/>
              <a:t> </a:t>
            </a:r>
          </a:p>
          <a:p>
            <a:r>
              <a:rPr lang="en-US" dirty="0"/>
              <a:t>TCP BBR: </a:t>
            </a:r>
            <a:r>
              <a:rPr lang="en-US" dirty="0">
                <a:solidFill>
                  <a:srgbClr val="C00000"/>
                </a:solidFill>
              </a:rPr>
              <a:t>gain cycling </a:t>
            </a:r>
            <a:r>
              <a:rPr lang="en-US" dirty="0"/>
              <a:t>and 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1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9B5-6D64-7840-BFE9-93DBCB6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Bandwidth-Delay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897E-C5DB-D94C-9E65-8A43BB9D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 of steady state operation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242674" y="3105606"/>
            <a:ext cx="2743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(1)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Keep transmissions ACK-clocked: </a:t>
            </a:r>
            <a:r>
              <a:rPr lang="en-US" dirty="0">
                <a:latin typeface="Helvetica" pitchFamily="2" charset="0"/>
              </a:rPr>
              <a:t>Send new data on 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4D509-5188-0449-8162-8812C5618034}"/>
              </a:ext>
            </a:extLst>
          </p:cNvPr>
          <p:cNvSpPr txBox="1"/>
          <p:nvPr/>
        </p:nvSpPr>
        <p:spPr>
          <a:xfrm>
            <a:off x="3182622" y="1480079"/>
            <a:ext cx="472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(2) Keep transmissions over the bottleneck link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back to back</a:t>
            </a:r>
          </a:p>
        </p:txBody>
      </p:sp>
    </p:spTree>
    <p:extLst>
      <p:ext uri="{BB962C8B-B14F-4D97-AF65-F5344CB8AC3E}">
        <p14:creationId xmlns:p14="http://schemas.microsoft.com/office/powerpoint/2010/main" val="287033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A7D-B769-0B4D-B7D5-28E31616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a single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E29-34BD-3947-B472-2D8E07F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570"/>
            <a:ext cx="11049000" cy="5246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the bottleneck link has rate C</a:t>
            </a:r>
          </a:p>
          <a:p>
            <a:r>
              <a:rPr lang="en-US" dirty="0"/>
              <a:t>Suppose the propagation round-trip delay (</a:t>
            </a:r>
            <a:r>
              <a:rPr lang="en-US" dirty="0" err="1"/>
              <a:t>propRTT</a:t>
            </a:r>
            <a:r>
              <a:rPr lang="en-US" dirty="0"/>
              <a:t>) between sender and receiver is T</a:t>
            </a:r>
          </a:p>
          <a:p>
            <a:r>
              <a:rPr lang="en-US" dirty="0"/>
              <a:t>Ignore transmission delays for this example; </a:t>
            </a:r>
          </a:p>
          <a:p>
            <a:r>
              <a:rPr lang="en-US" dirty="0"/>
              <a:t>Assume steady state: highest sending rate with no bottleneck congestion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Q: how much data is in flight over a single RTT?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 * T data i.e., amount of data </a:t>
            </a:r>
            <a:r>
              <a:rPr lang="en-US" dirty="0" err="1">
                <a:solidFill>
                  <a:srgbClr val="C00000"/>
                </a:solidFill>
              </a:rPr>
              <a:t>unACKed</a:t>
            </a:r>
            <a:r>
              <a:rPr lang="en-US" dirty="0">
                <a:solidFill>
                  <a:srgbClr val="C00000"/>
                </a:solidFill>
              </a:rPr>
              <a:t> at any point in time</a:t>
            </a:r>
          </a:p>
          <a:p>
            <a:r>
              <a:rPr lang="en-US" dirty="0"/>
              <a:t>ACKs take time T to arrive (without any queueing). In the meantime, sender is transmitting at rate C</a:t>
            </a:r>
          </a:p>
        </p:txBody>
      </p:sp>
    </p:spTree>
    <p:extLst>
      <p:ext uri="{BB962C8B-B14F-4D97-AF65-F5344CB8AC3E}">
        <p14:creationId xmlns:p14="http://schemas.microsoft.com/office/powerpoint/2010/main" val="37822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C * T = </a:t>
            </a:r>
            <a:r>
              <a:rPr lang="en-US" dirty="0">
                <a:solidFill>
                  <a:srgbClr val="C00000"/>
                </a:solidFill>
              </a:rPr>
              <a:t>bandwidth-delay product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amount of data in flight for a sender transmitting at the ideal rate during the ideal round-trip delay of a packet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this is just the amount of data “on the pipe”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2EEA60-4570-1A4A-989A-55D585DE3FB9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F75BD2-9586-F749-B54B-F63230B1B6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6FD45-127B-EE4D-B937-44E88EEB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31E11-7B0C-1E4D-8BF5-3A28AA3B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E95F3-5E03-424F-82D5-4A25B7817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45A86-9C4A-2443-9848-C750784DEA5C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DA0444-58EC-FB43-8906-560C727677E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D90F05-8B42-9D49-BEC7-5D0AB15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EDA80D-584A-4447-B080-B9150E59B595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60AA18-CF84-7A46-B784-F8F2C24EB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B6FB4-5E71-5B4D-A0FC-6C1055D67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7E4FC-C031-7C44-AF8B-CB43C8CDA01F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838537C-615F-B046-84E1-8CBDDABB3E7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A469863-7016-DC4C-905E-652C8ADE150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7EA606D-80DE-854A-8F9F-4F5D0C21AD2E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08E6C-FC4B-DA44-91A5-2EC9E3DDB52C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9485A3-7FCB-4E45-9255-C847A768E27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57C20A-95F1-5741-8BEF-DF408A3AD1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3999BD-C2E9-B442-AEA6-362ABB7912E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B5E25C-EFCE-0A49-966B-9371C7F5A7A3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27D60C9-6DD1-0F44-9ADA-214B292A28E5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5D2B42-F9B3-A740-94C5-653C60155A91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DF84A03-C5D5-ED4C-9280-3C2067CD541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1859B1-0C5A-C045-933E-B6A42A1A7F87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D0236-7195-3946-9577-9048C267B90B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2D3A8-D11D-D244-9827-182EF3611696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74B7A-1E03-2348-A916-DDAAF3EEFDA6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811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C00000"/>
                </a:solidFill>
              </a:rPr>
              <a:t>What happens 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&gt; C * T?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i.e., where are the rest of the in-flight packets?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Waiting at the bottleneck router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CCBD438-0F02-0D45-A1C6-355E1D616312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6AF3D-38DD-404B-B2A9-18AF130943F9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1028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752478" y="301107"/>
            <a:ext cx="1097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CF0762-7151-934A-B7BE-8A0F80319AD5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4E6B71D-6467-9B4B-B3C1-1F44DC8565C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B6080A-3A71-294D-80A9-E0114C09F4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9513512-934B-A84C-B52A-9E726FAED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60548E5-EA92-DD40-AFAC-AF979FF85D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191947-E055-C543-8D1A-969FE33C82C0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78C1AD7-63A2-7E4A-9760-7CDD9D20AC8A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8F9C5BE-449D-E347-ACA6-2A6A11C9785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354847A-5E5F-404A-A3AB-37071249856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8CC007-B7FF-2C4A-8B56-AF35C5FF3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AB2DA0-5C76-B648-8939-D62960309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306393-EA8B-E847-82AF-AE0D31CC0E8E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1E66780-0A51-7D46-9ED3-AD1EFF1851CB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E7A554D-56EE-6141-ACE6-26A627347AF1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A599439-134D-6D4A-B36B-A521FE253C03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B92D87-B729-E14F-B86C-655E8D6DC597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543FFDA-64D3-594D-BD28-97639197251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8CE8735-072A-8548-96E6-6E7821C05D0E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D06A296-7DFB-5248-B9E5-1FC93E860C16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693F16-4F92-F945-84C4-2D6B74D5223B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C5DC9BB-F01D-924C-8726-FC63A6371922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5B3358B2-6F21-FD4F-8838-5CB384AA7FAC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3A36ED0-4E8B-2A41-8033-DDAB0332DA0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E3E4BD-8929-4240-BCEF-EE3C9A2F730A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E1DFF4-D530-6B47-A1FF-60FEB9C3368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5013FBA-1E03-4347-BDC8-28A3547D4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7B244C8-3D76-4442-ABB2-CA82630EB0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AA5B46-8AF0-224E-8C2A-23656BF4B2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77445E3-76FA-364F-A0D1-0E51423D2A1B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939B09F-DA88-3348-A840-DAA7703BD852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7E4A77-6440-5145-86D2-957DEEDBD8C6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01622A-E6EF-5F46-BB1D-C4259F5268A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725384F-97C0-414F-A7A1-F2B263C5A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8404581-F362-0447-A4CC-21638AB5E9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873E66-1F5B-4A4A-8D92-B45864D2462F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F7E82A2D-9E24-6843-9A7F-D3BE7985AD1D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6D81287-6239-0048-8A7B-5A864B0CFBDC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F9D5764-5C16-7D46-AEDD-987489B079BB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EAE25D-B089-C94A-BBE6-0D697566298D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621E612-3E1C-2F47-AB98-55E23AB4AE78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61CDECEE-F105-A147-BD6A-E10795D5E084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58F551D5-562A-9040-A097-E0F1890AB47F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52298B-9446-AD47-9E41-6AEB0F982610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FE39C618-600C-3F44-BEE3-2DC1497D5C43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2EC51A16-30E5-9A4E-B49D-253EB5D6A519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FE81942-C36B-D448-8FD5-B23A746EEC76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58B5CB-5725-3345-AFCD-632B04EF7764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600859-BA46-AC46-99A4-E99C90689959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packet burst (as allowed by window)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FA2B69-75FF-6C48-A823-3D84A8476B54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E2D934-767E-714E-B249-83F82DD979AC}"/>
              </a:ext>
            </a:extLst>
          </p:cNvPr>
          <p:cNvSpPr txBox="1"/>
          <p:nvPr/>
        </p:nvSpPr>
        <p:spPr>
          <a:xfrm>
            <a:off x="2585727" y="1664598"/>
            <a:ext cx="1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Fast link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D1A61E-BEF6-FD4A-A506-ACB1AE94C760}"/>
              </a:ext>
            </a:extLst>
          </p:cNvPr>
          <p:cNvSpPr txBox="1"/>
          <p:nvPr/>
        </p:nvSpPr>
        <p:spPr>
          <a:xfrm>
            <a:off x="4884279" y="1663070"/>
            <a:ext cx="242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1BF2FE4-6BE6-5E49-A13B-3E5B90082257}"/>
              </a:ext>
            </a:extLst>
          </p:cNvPr>
          <p:cNvGrpSpPr/>
          <p:nvPr/>
        </p:nvGrpSpPr>
        <p:grpSpPr>
          <a:xfrm>
            <a:off x="4712358" y="2209156"/>
            <a:ext cx="2389616" cy="434047"/>
            <a:chOff x="4712358" y="2209156"/>
            <a:chExt cx="2389616" cy="43404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618C238-0247-D44E-8743-7D5E975DA0D3}"/>
                </a:ext>
              </a:extLst>
            </p:cNvPr>
            <p:cNvSpPr txBox="1"/>
            <p:nvPr/>
          </p:nvSpPr>
          <p:spPr>
            <a:xfrm>
              <a:off x="4712358" y="2209156"/>
              <a:ext cx="23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Inter-packet delay T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0C2E5AB-DD69-1244-95CE-E99F9FEF3F1A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08" y="2643203"/>
              <a:ext cx="990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130FE5B-9F25-6146-B27D-CFC9CB4A56ED}"/>
              </a:ext>
            </a:extLst>
          </p:cNvPr>
          <p:cNvGrpSpPr/>
          <p:nvPr/>
        </p:nvGrpSpPr>
        <p:grpSpPr>
          <a:xfrm>
            <a:off x="8866513" y="1372177"/>
            <a:ext cx="990140" cy="580048"/>
            <a:chOff x="8866513" y="1372177"/>
            <a:chExt cx="990140" cy="58004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C464D9-06E0-4F4A-80F6-48C12EACCB46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F224BB5-C7DB-0245-BB53-6B15E0973D03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EBED59-09A0-5F4A-878D-6F5BF56D9353}"/>
              </a:ext>
            </a:extLst>
          </p:cNvPr>
          <p:cNvGrpSpPr/>
          <p:nvPr/>
        </p:nvGrpSpPr>
        <p:grpSpPr>
          <a:xfrm>
            <a:off x="8792451" y="3892445"/>
            <a:ext cx="990140" cy="580048"/>
            <a:chOff x="8866513" y="1372177"/>
            <a:chExt cx="990140" cy="58004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30AD70-9CF9-B14D-A584-EFE7FFB789DB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82E8ECB-2A0E-4A49-9F51-7B42F38DEC7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DED9FC7-77C4-FB4D-A932-E76DDEDE9DE6}"/>
              </a:ext>
            </a:extLst>
          </p:cNvPr>
          <p:cNvGrpSpPr/>
          <p:nvPr/>
        </p:nvGrpSpPr>
        <p:grpSpPr>
          <a:xfrm>
            <a:off x="5336595" y="4526490"/>
            <a:ext cx="990140" cy="580048"/>
            <a:chOff x="8866513" y="1372177"/>
            <a:chExt cx="990140" cy="58004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9DB56E-0B5A-BA44-A623-7E9C19E2AA47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F559C21-8BA1-B64E-A167-884E8FE2DF8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9CD56B-E46E-EE4E-9D10-295718B8DD85}"/>
              </a:ext>
            </a:extLst>
          </p:cNvPr>
          <p:cNvGrpSpPr/>
          <p:nvPr/>
        </p:nvGrpSpPr>
        <p:grpSpPr>
          <a:xfrm>
            <a:off x="2585727" y="3921053"/>
            <a:ext cx="990140" cy="580048"/>
            <a:chOff x="8866513" y="1372177"/>
            <a:chExt cx="990140" cy="580048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132EF85-7066-0340-AC5E-5F4E7BBDE93A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0B3E4B2-D71E-E341-A8B4-1526B40DCEB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67CEC66B-6744-934E-8A00-9F0562855BC7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972B4D5-2D19-9240-A703-D5CBCF6112D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9B6F8C-2E1E-954F-9D76-17F72EB0FAD7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4. Receive ACK</a:t>
            </a: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5F1E2522-3C04-A54E-BDC7-92700DDEC89D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1DA21A53-DC0B-764C-8723-F35BB6024F44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EA7005F-2E8E-E241-974E-450919FC1E21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D0FE2970-FAE2-0A49-A858-04288717532C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C71072-A124-6E4C-8015-7535A38601C4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8550A50-39D3-DD4F-99E7-8A2B2AF39AFA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7E1A6D4-2DB4-4944-8F8C-6DE724BE76BB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20EA563-BB02-2647-BEF2-27CE5FD5DE0F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BF6AE60-9634-6749-A647-B0D712FCD04A}"/>
              </a:ext>
            </a:extLst>
          </p:cNvPr>
          <p:cNvSpPr txBox="1"/>
          <p:nvPr/>
        </p:nvSpPr>
        <p:spPr>
          <a:xfrm>
            <a:off x="157245" y="2961381"/>
            <a:ext cx="327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5. Send data 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ACK clocking</a:t>
            </a:r>
          </a:p>
        </p:txBody>
      </p:sp>
      <p:pic>
        <p:nvPicPr>
          <p:cNvPr id="82" name="Picture 81" descr="A group of people outside a building&#10;&#10;Description automatically generated">
            <a:extLst>
              <a:ext uri="{FF2B5EF4-FFF2-40B4-BE49-F238E27FC236}">
                <a16:creationId xmlns:a16="http://schemas.microsoft.com/office/drawing/2014/main" id="{0A265CB3-43F9-8C44-9860-20B9E877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45" y="3106147"/>
            <a:ext cx="4243588" cy="170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2" grpId="0"/>
      <p:bldP spid="53" grpId="0"/>
      <p:bldP spid="69" grpId="0"/>
      <p:bldP spid="70" grpId="0"/>
      <p:bldP spid="71" grpId="0"/>
      <p:bldP spid="72" grpId="0" animBg="1"/>
      <p:bldP spid="73" grpId="0" animBg="1"/>
      <p:bldP spid="74" grpId="0" animBg="1"/>
      <p:bldP spid="75" grpId="0" animBg="1"/>
      <p:bldP spid="76" grpId="0"/>
      <p:bldP spid="78" grpId="0"/>
      <p:bldP spid="8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buffers and the max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Router buffer memory is finite: queues can only be so long</a:t>
            </a:r>
          </a:p>
          <a:p>
            <a:pPr lvl="1"/>
            <a:r>
              <a:rPr lang="en-US" dirty="0"/>
              <a:t>If the router buffer size is B, there is at most B data waiting in the queue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increases beyond C * T + B, data is dropped!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7D7A437-0A55-8C4A-9270-8B7EFE986C65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8D33D5-93F4-B24F-BB0F-8E477D069998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86238-2298-1C4A-834F-5B05D08BF6D1}"/>
              </a:ext>
            </a:extLst>
          </p:cNvPr>
          <p:cNvSpPr txBox="1"/>
          <p:nvPr/>
        </p:nvSpPr>
        <p:spPr>
          <a:xfrm>
            <a:off x="5694509" y="4466101"/>
            <a:ext cx="44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1C8AA1-19C4-624C-9EA9-414BC7E269F1}"/>
              </a:ext>
            </a:extLst>
          </p:cNvPr>
          <p:cNvCxnSpPr/>
          <p:nvPr/>
        </p:nvCxnSpPr>
        <p:spPr>
          <a:xfrm>
            <a:off x="5079409" y="4450769"/>
            <a:ext cx="1731824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09EA3F-9D5E-1449-ACF3-002EC00B0FE3}"/>
              </a:ext>
            </a:extLst>
          </p:cNvPr>
          <p:cNvSpPr/>
          <p:nvPr/>
        </p:nvSpPr>
        <p:spPr>
          <a:xfrm>
            <a:off x="7203939" y="374865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3CDBA0-C474-234E-82EC-3D777BDA8B0D}"/>
              </a:ext>
            </a:extLst>
          </p:cNvPr>
          <p:cNvSpPr/>
          <p:nvPr/>
        </p:nvSpPr>
        <p:spPr>
          <a:xfrm>
            <a:off x="7101738" y="387071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1940421-C8E9-A54C-BA16-3D9B1C0B81FE}"/>
              </a:ext>
            </a:extLst>
          </p:cNvPr>
          <p:cNvSpPr/>
          <p:nvPr/>
        </p:nvSpPr>
        <p:spPr>
          <a:xfrm>
            <a:off x="6989695" y="397806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7BBB-70EF-8540-A096-24AD86D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2074-1BC6-F649-8F93-06528C51B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Bandwidth-Delay Product (BDP) governs the window size of a single flow at steady state</a:t>
            </a:r>
          </a:p>
          <a:p>
            <a:endParaRPr lang="en-US" dirty="0"/>
          </a:p>
          <a:p>
            <a:r>
              <a:rPr lang="en-US" dirty="0"/>
              <a:t>The bottleneck router buffer size governs how much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can exceed the BDP before packet drops occur</a:t>
            </a:r>
          </a:p>
        </p:txBody>
      </p:sp>
    </p:spTree>
    <p:extLst>
      <p:ext uri="{BB962C8B-B14F-4D97-AF65-F5344CB8AC3E}">
        <p14:creationId xmlns:p14="http://schemas.microsoft.com/office/powerpoint/2010/main" val="6711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5DE5-0215-DE4E-A88A-089C6746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and Reacting to Packet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AF692-8E19-D645-B4B7-210A28472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0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CFCE-30A9-B347-929F-10BA7B6E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3BF-2EF4-DE4E-9397-62F8D5D1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916138"/>
          </a:xfrm>
        </p:spPr>
        <p:txBody>
          <a:bodyPr>
            <a:normAutofit/>
          </a:bodyPr>
          <a:lstStyle/>
          <a:p>
            <a:r>
              <a:rPr lang="en-US" dirty="0"/>
              <a:t>So far, all the algorithms we’ve studied have a coarse loss detection mechanism: RTO timer expiration</a:t>
            </a:r>
          </a:p>
          <a:p>
            <a:pPr lvl="1"/>
            <a:r>
              <a:rPr lang="en-US" dirty="0"/>
              <a:t>Let the RTO expire,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to 1 MSS</a:t>
            </a:r>
          </a:p>
          <a:p>
            <a:endParaRPr lang="en-US" dirty="0"/>
          </a:p>
          <a:p>
            <a:r>
              <a:rPr lang="en-US" dirty="0"/>
              <a:t>Analogy: you’re driving a car</a:t>
            </a:r>
          </a:p>
          <a:p>
            <a:pPr lvl="1"/>
            <a:r>
              <a:rPr lang="en-US" dirty="0"/>
              <a:t>You’re waiting until the next car in front is super close to you (RTO) and then hitting the brakes really hard (set </a:t>
            </a:r>
            <a:r>
              <a:rPr lang="en-US" dirty="0" err="1"/>
              <a:t>cwnd</a:t>
            </a:r>
            <a:r>
              <a:rPr lang="en-US" dirty="0"/>
              <a:t> := 1)</a:t>
            </a:r>
          </a:p>
          <a:p>
            <a:pPr lvl="1"/>
            <a:r>
              <a:rPr lang="en-US" dirty="0"/>
              <a:t>Q: Can you see obstacles from afar and slow down proportionately?</a:t>
            </a:r>
          </a:p>
          <a:p>
            <a:endParaRPr lang="en-US" dirty="0"/>
          </a:p>
          <a:p>
            <a:r>
              <a:rPr lang="en-US" dirty="0"/>
              <a:t>That is, can the sender see packet loss coming in advance?</a:t>
            </a:r>
          </a:p>
          <a:p>
            <a:pPr lvl="1"/>
            <a:r>
              <a:rPr lang="en-US" dirty="0"/>
              <a:t>And 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more gently?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2505" cy="4952365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one (but not most) packets in the window were lost</a:t>
            </a:r>
          </a:p>
          <a:p>
            <a:pPr lvl="1"/>
            <a:endParaRPr lang="en-US" dirty="0"/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Make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reduction gentler than setting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= 1; recover faster</a:t>
            </a:r>
          </a:p>
        </p:txBody>
      </p:sp>
    </p:spTree>
    <p:extLst>
      <p:ext uri="{BB962C8B-B14F-4D97-AF65-F5344CB8AC3E}">
        <p14:creationId xmlns:p14="http://schemas.microsoft.com/office/powerpoint/2010/main" val="2581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9A6-F09B-CE47-8EAE-183C8DD2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Retransmit &amp; Fast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4D0E-DBE3-FE4C-9E3C-94FC56ADB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7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EE51-4C03-B44C-93A2-EF63527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Distinction: In-flight versus window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1CF8-4B35-8649-A6B2-2ED4ECBB38BF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So far, window and in-flight referred to the same data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Fast retransmit &amp; fast recovery differentiate the two notions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B65598-4BAF-8647-8785-B236B8E8A228}"/>
              </a:ext>
            </a:extLst>
          </p:cNvPr>
          <p:cNvGrpSpPr/>
          <p:nvPr/>
        </p:nvGrpSpPr>
        <p:grpSpPr>
          <a:xfrm>
            <a:off x="1262033" y="4288317"/>
            <a:ext cx="4098976" cy="493632"/>
            <a:chOff x="2038352" y="4479756"/>
            <a:chExt cx="7478713" cy="636306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AFEDCA90-2546-BB4D-A1AF-809C87328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8" name="Rectangle 1">
                <a:extLst>
                  <a:ext uri="{FF2B5EF4-FFF2-40B4-BE49-F238E27FC236}">
                    <a16:creationId xmlns:a16="http://schemas.microsoft.com/office/drawing/2014/main" id="{6DEF4E3B-0B3B-0649-93C3-1E2BDA731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54AA17-2CA5-A64B-A32F-0A51C4624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F942F9-D422-8A4B-A1A1-5BBC5909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C1E150-9344-FE4B-80E5-A4F6C20E0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F9B829-6ECC-984E-83AB-AAF9D4919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FD09D9-05D0-474B-BEEA-B3BA254AD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1B6607-C28A-A849-9181-D3BBB6302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2E6217-5BA2-FD44-BE56-EEA5F43F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C39D8DF-1616-BD40-93C9-5656BC0A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F66B73-8C06-2D4A-8173-9073C9EF3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CE6918-C584-C342-A1BD-46615EF208C2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EAD086-9850-9140-8461-9EDE2B870E0C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A594F-36ED-1049-8304-F1D36DC37322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6B1B1C-3382-CD4A-B01C-E5738AE8F8F4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8F870-AD4F-3345-AFBC-43E65529070E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95F874-5DD5-654F-87CD-F83E9C84F053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09B25-FACB-994B-8309-2DA2ED909ECB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C94F6-B525-8C44-828F-ADE983EFA393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9ADBDA-45AD-B04B-A2CB-1DF8FCD32C98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2FFA0B-DCE0-7B42-AD80-6C1C2A9F8953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29181C-F3A2-FF42-92A2-ACCB9D05B3A1}"/>
              </a:ext>
            </a:extLst>
          </p:cNvPr>
          <p:cNvGrpSpPr/>
          <p:nvPr/>
        </p:nvGrpSpPr>
        <p:grpSpPr>
          <a:xfrm>
            <a:off x="1043127" y="4888651"/>
            <a:ext cx="2271948" cy="1189758"/>
            <a:chOff x="2265162" y="5155302"/>
            <a:chExt cx="2065510" cy="1142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F8308-4C5F-2242-B276-E38396B016BE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4E3CAC-DC4E-6348-81CB-F518623B610A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EEEFA-0F2C-D14A-BA67-73BC96BFDB88}"/>
              </a:ext>
            </a:extLst>
          </p:cNvPr>
          <p:cNvGrpSpPr/>
          <p:nvPr/>
        </p:nvGrpSpPr>
        <p:grpSpPr>
          <a:xfrm>
            <a:off x="3506723" y="4903060"/>
            <a:ext cx="2271948" cy="1140442"/>
            <a:chOff x="2265162" y="5155302"/>
            <a:chExt cx="2065510" cy="10949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D86D24-17B6-8047-854F-8DD007A7B7E5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27D221-F317-624C-89CA-13CC8913C833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D037712-7C05-644E-80F0-D27AF2D51978}"/>
              </a:ext>
            </a:extLst>
          </p:cNvPr>
          <p:cNvSpPr txBox="1"/>
          <p:nvPr/>
        </p:nvSpPr>
        <p:spPr>
          <a:xfrm>
            <a:off x="1851207" y="3035134"/>
            <a:ext cx="383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Helvetica" pitchFamily="2" charset="0"/>
              </a:rPr>
              <a:t>cwnd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 = 6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3C1486-2BC3-A540-A269-FE0D88D2FA80}"/>
              </a:ext>
            </a:extLst>
          </p:cNvPr>
          <p:cNvCxnSpPr>
            <a:cxnSpLocks/>
          </p:cNvCxnSpPr>
          <p:nvPr/>
        </p:nvCxnSpPr>
        <p:spPr>
          <a:xfrm>
            <a:off x="246687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">
            <a:extLst>
              <a:ext uri="{FF2B5EF4-FFF2-40B4-BE49-F238E27FC236}">
                <a16:creationId xmlns:a16="http://schemas.microsoft.com/office/drawing/2014/main" id="{1AB4ACDB-A045-0F4E-9FB1-12C1ABFC286E}"/>
              </a:ext>
            </a:extLst>
          </p:cNvPr>
          <p:cNvGrpSpPr>
            <a:grpSpLocks/>
          </p:cNvGrpSpPr>
          <p:nvPr/>
        </p:nvGrpSpPr>
        <p:grpSpPr bwMode="auto">
          <a:xfrm>
            <a:off x="6554663" y="4288317"/>
            <a:ext cx="4098976" cy="493632"/>
            <a:chOff x="514350" y="4883611"/>
            <a:chExt cx="7479030" cy="635679"/>
          </a:xfrm>
        </p:grpSpPr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44E2B962-2F9C-6045-BFAB-09C22B99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A39427-BCFA-E042-9AB9-D1809F1A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357221-2081-4E4F-9A7E-D025F5C8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1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C6ABCB-8CB0-594D-86E9-329D6AE3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B5AA6B-57D9-3C4D-898C-E58063D4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0C7A29-E825-BB4F-A5E3-408B0E8A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59" y="4883613"/>
              <a:ext cx="754379" cy="6356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D23E11-FEFA-4640-A613-73EFF0CA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C75187-10BF-1646-862E-A1832538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9A9084-2894-A649-96D8-163BF709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1" y="4883612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5E748D1-9B02-1045-8ECF-C07DAABD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20711B-4B95-B445-BE5D-3F0F60D1E900}"/>
              </a:ext>
            </a:extLst>
          </p:cNvPr>
          <p:cNvSpPr txBox="1"/>
          <p:nvPr/>
        </p:nvSpPr>
        <p:spPr>
          <a:xfrm>
            <a:off x="6666452" y="435127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979D7-8BC7-5548-B9C9-796DF135D583}"/>
              </a:ext>
            </a:extLst>
          </p:cNvPr>
          <p:cNvSpPr txBox="1"/>
          <p:nvPr/>
        </p:nvSpPr>
        <p:spPr>
          <a:xfrm>
            <a:off x="7040779" y="43571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16C73-2568-1E47-A1CB-AF225886601B}"/>
              </a:ext>
            </a:extLst>
          </p:cNvPr>
          <p:cNvSpPr txBox="1"/>
          <p:nvPr/>
        </p:nvSpPr>
        <p:spPr>
          <a:xfrm>
            <a:off x="7432864" y="4364393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17005-AE1F-334E-82D9-39E9183E413B}"/>
              </a:ext>
            </a:extLst>
          </p:cNvPr>
          <p:cNvSpPr txBox="1"/>
          <p:nvPr/>
        </p:nvSpPr>
        <p:spPr>
          <a:xfrm>
            <a:off x="7818086" y="4354890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E7389-451B-5949-8AC2-21FC6DCBED3E}"/>
              </a:ext>
            </a:extLst>
          </p:cNvPr>
          <p:cNvSpPr txBox="1"/>
          <p:nvPr/>
        </p:nvSpPr>
        <p:spPr>
          <a:xfrm>
            <a:off x="8265163" y="435847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B8757D-5548-954D-A269-86B2AEF8342D}"/>
              </a:ext>
            </a:extLst>
          </p:cNvPr>
          <p:cNvSpPr txBox="1"/>
          <p:nvPr/>
        </p:nvSpPr>
        <p:spPr>
          <a:xfrm>
            <a:off x="8639490" y="43643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61CD1-959E-1F4B-AE94-F00FC3BD76BD}"/>
              </a:ext>
            </a:extLst>
          </p:cNvPr>
          <p:cNvSpPr txBox="1"/>
          <p:nvPr/>
        </p:nvSpPr>
        <p:spPr>
          <a:xfrm>
            <a:off x="9071940" y="4371594"/>
            <a:ext cx="187379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1C5AB-AF32-8F49-BA47-FE054B8296A7}"/>
              </a:ext>
            </a:extLst>
          </p:cNvPr>
          <p:cNvSpPr txBox="1"/>
          <p:nvPr/>
        </p:nvSpPr>
        <p:spPr>
          <a:xfrm>
            <a:off x="9491953" y="4369009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39E0C-DDE9-6642-AC5B-FA287BEC5090}"/>
              </a:ext>
            </a:extLst>
          </p:cNvPr>
          <p:cNvSpPr txBox="1"/>
          <p:nvPr/>
        </p:nvSpPr>
        <p:spPr>
          <a:xfrm>
            <a:off x="10334346" y="436361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EA29ED-43FE-874B-9E90-CAC436BF4621}"/>
              </a:ext>
            </a:extLst>
          </p:cNvPr>
          <p:cNvSpPr txBox="1"/>
          <p:nvPr/>
        </p:nvSpPr>
        <p:spPr>
          <a:xfrm>
            <a:off x="9905897" y="435818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0C108-6ED7-0B45-A784-3DF1D12EE0E8}"/>
              </a:ext>
            </a:extLst>
          </p:cNvPr>
          <p:cNvSpPr txBox="1"/>
          <p:nvPr/>
        </p:nvSpPr>
        <p:spPr>
          <a:xfrm>
            <a:off x="7842756" y="3030929"/>
            <a:ext cx="255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inflight = 3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B12CED-F509-3C43-9FED-C8ECE0477D06}"/>
              </a:ext>
            </a:extLst>
          </p:cNvPr>
          <p:cNvCxnSpPr>
            <a:cxnSpLocks/>
          </p:cNvCxnSpPr>
          <p:nvPr/>
        </p:nvCxnSpPr>
        <p:spPr>
          <a:xfrm>
            <a:off x="775950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6B5711-9542-0E46-9419-0687C82E6174}"/>
              </a:ext>
            </a:extLst>
          </p:cNvPr>
          <p:cNvSpPr txBox="1"/>
          <p:nvPr/>
        </p:nvSpPr>
        <p:spPr>
          <a:xfrm>
            <a:off x="6406282" y="5136547"/>
            <a:ext cx="4530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Triple duplicate ACKs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 (assume subsequent 3 pieces of data were successfully received)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B1AA626E-5990-8B4D-B763-AFB3AAD2C2C8}"/>
              </a:ext>
            </a:extLst>
          </p:cNvPr>
          <p:cNvSpPr/>
          <p:nvPr/>
        </p:nvSpPr>
        <p:spPr>
          <a:xfrm rot="5400000">
            <a:off x="8703425" y="4448913"/>
            <a:ext cx="257130" cy="116261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BC025B-0A4A-8E4A-88A4-41FE4DC7CCE0}"/>
              </a:ext>
            </a:extLst>
          </p:cNvPr>
          <p:cNvSpPr txBox="1"/>
          <p:nvPr/>
        </p:nvSpPr>
        <p:spPr>
          <a:xfrm>
            <a:off x="-31756" y="4278909"/>
            <a:ext cx="115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Sender’s view: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C269D1F-0BB6-ED40-9250-E50FA911ADE2}"/>
              </a:ext>
            </a:extLst>
          </p:cNvPr>
          <p:cNvSpPr txBox="1"/>
          <p:nvPr/>
        </p:nvSpPr>
        <p:spPr>
          <a:xfrm>
            <a:off x="0" y="6095699"/>
            <a:ext cx="6203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" pitchFamily="2" charset="0"/>
              </a:rPr>
              <a:t>cwnd</a:t>
            </a:r>
            <a:r>
              <a:rPr lang="en-US" sz="2000" dirty="0">
                <a:latin typeface="Helvetica" pitchFamily="2" charset="0"/>
              </a:rPr>
              <a:t> is the interval between the last cumulatively </a:t>
            </a:r>
            <a:r>
              <a:rPr lang="en-US" sz="2000" dirty="0" err="1">
                <a:latin typeface="Helvetica" pitchFamily="2" charset="0"/>
              </a:rPr>
              <a:t>ACK’ed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 and the last transmitted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B37F27-6A8F-6841-9AF4-FEE4680F9024}"/>
              </a:ext>
            </a:extLst>
          </p:cNvPr>
          <p:cNvSpPr txBox="1"/>
          <p:nvPr/>
        </p:nvSpPr>
        <p:spPr>
          <a:xfrm>
            <a:off x="6486833" y="6138692"/>
            <a:ext cx="444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inflight</a:t>
            </a:r>
            <a:r>
              <a:rPr lang="en-US" sz="2000" dirty="0">
                <a:latin typeface="Helvetica" pitchFamily="2" charset="0"/>
              </a:rPr>
              <a:t> is the data currently believed to be in flight.</a:t>
            </a:r>
          </a:p>
        </p:txBody>
      </p:sp>
    </p:spTree>
    <p:extLst>
      <p:ext uri="{BB962C8B-B14F-4D97-AF65-F5344CB8AC3E}">
        <p14:creationId xmlns:p14="http://schemas.microsoft.com/office/powerpoint/2010/main" val="30191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7" grpId="0"/>
      <p:bldP spid="48" grpId="0"/>
      <p:bldP spid="65" grpId="0"/>
      <p:bldP spid="98" grpId="0"/>
      <p:bldP spid="100" grpId="0" animBg="1"/>
      <p:bldP spid="101" grpId="0"/>
      <p:bldP spid="104" grpId="0"/>
      <p:bldP spid="10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The fact that ACKs are coming means that data is getting delivered to the receiver, albeit with some loss.</a:t>
            </a:r>
          </a:p>
          <a:p>
            <a:r>
              <a:rPr lang="en-US" dirty="0"/>
              <a:t>Note: Before the dup ACKs arrive, we assume </a:t>
            </a:r>
            <a:r>
              <a:rPr lang="en-US" dirty="0">
                <a:latin typeface="Courier" pitchFamily="2" charset="0"/>
              </a:rPr>
              <a:t>inflight =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sender does two actions with fast retransmit</a:t>
            </a:r>
          </a:p>
        </p:txBody>
      </p:sp>
    </p:spTree>
    <p:extLst>
      <p:ext uri="{BB962C8B-B14F-4D97-AF65-F5344CB8AC3E}">
        <p14:creationId xmlns:p14="http://schemas.microsoft.com/office/powerpoint/2010/main" val="10966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(1) Reduce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in-flight</a:t>
            </a:r>
            <a:r>
              <a:rPr lang="en-US" dirty="0"/>
              <a:t> gently</a:t>
            </a:r>
          </a:p>
          <a:p>
            <a:pPr lvl="1"/>
            <a:r>
              <a:rPr lang="en-US" dirty="0"/>
              <a:t>Don’t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down to 1 MSS</a:t>
            </a:r>
          </a:p>
          <a:p>
            <a:endParaRPr lang="en-US" dirty="0"/>
          </a:p>
          <a:p>
            <a:r>
              <a:rPr lang="en-US" dirty="0"/>
              <a:t>Reduce the amount of in-flight data </a:t>
            </a:r>
            <a:r>
              <a:rPr lang="en-US" dirty="0">
                <a:solidFill>
                  <a:srgbClr val="C00000"/>
                </a:solidFill>
              </a:rPr>
              <a:t>multiplicatively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/ 2</a:t>
            </a:r>
          </a:p>
          <a:p>
            <a:pPr lvl="1"/>
            <a:r>
              <a:rPr lang="en-US" dirty="0"/>
              <a:t>That is, 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= (inflight / 2) + 3MSS</a:t>
            </a:r>
          </a:p>
          <a:p>
            <a:pPr lvl="1"/>
            <a:r>
              <a:rPr lang="en-US" dirty="0"/>
              <a:t>This step is called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multiplicative decrease</a:t>
            </a:r>
          </a:p>
          <a:p>
            <a:pPr lvl="1"/>
            <a:r>
              <a:rPr lang="en-US" dirty="0"/>
              <a:t>Algorithm also sets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/>
              <a:t> to </a:t>
            </a:r>
            <a:r>
              <a:rPr lang="en-US" dirty="0">
                <a:latin typeface="Courier" pitchFamily="2" charset="0"/>
              </a:rPr>
              <a:t>inflight / 2</a:t>
            </a:r>
          </a:p>
        </p:txBody>
      </p:sp>
    </p:spTree>
    <p:extLst>
      <p:ext uri="{BB962C8B-B14F-4D97-AF65-F5344CB8AC3E}">
        <p14:creationId xmlns:p14="http://schemas.microsoft.com/office/powerpoint/2010/main" val="24778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6B8-FE42-4945-81CB-828694AF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4937-687E-A84C-909A-A3CB0A67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Suppose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(before triple dup ACK) were both 8 MSS. </a:t>
            </a:r>
          </a:p>
          <a:p>
            <a:r>
              <a:rPr lang="en-US" dirty="0"/>
              <a:t>After triple dup ACK, reduce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to 4 MSS</a:t>
            </a:r>
          </a:p>
          <a:p>
            <a:r>
              <a:rPr lang="en-US" i="1" dirty="0"/>
              <a:t>Assume</a:t>
            </a:r>
            <a:r>
              <a:rPr lang="en-US" dirty="0"/>
              <a:t> 3 of those 8 MSS no longer in flight; 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7 MSS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35BAA9-4EFF-1749-AC4C-B418DEAF44F5}"/>
              </a:ext>
            </a:extLst>
          </p:cNvPr>
          <p:cNvGrpSpPr/>
          <p:nvPr/>
        </p:nvGrpSpPr>
        <p:grpSpPr>
          <a:xfrm>
            <a:off x="1293677" y="5666764"/>
            <a:ext cx="2271948" cy="1182433"/>
            <a:chOff x="1619362" y="5155302"/>
            <a:chExt cx="2065510" cy="11352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6B13D0-209B-6149-92A7-FB5C609D3521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02CB64-071F-EE46-B920-30DB047CB78E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CDB7AD-0863-8346-ADDB-59180FED6868}"/>
              </a:ext>
            </a:extLst>
          </p:cNvPr>
          <p:cNvSpPr txBox="1"/>
          <p:nvPr/>
        </p:nvSpPr>
        <p:spPr>
          <a:xfrm>
            <a:off x="3341844" y="4116067"/>
            <a:ext cx="410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sz="2400" dirty="0">
                <a:latin typeface="Courier" pitchFamily="2" charset="0"/>
              </a:rPr>
              <a:t> = inflight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E79FFB-596A-CD4A-84A1-102396784F0A}"/>
              </a:ext>
            </a:extLst>
          </p:cNvPr>
          <p:cNvCxnSpPr>
            <a:cxnSpLocks/>
          </p:cNvCxnSpPr>
          <p:nvPr/>
        </p:nvCxnSpPr>
        <p:spPr>
          <a:xfrm>
            <a:off x="3427772" y="4645938"/>
            <a:ext cx="332364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C372B4-EC63-3148-9F29-2E7F5E4725FF}"/>
              </a:ext>
            </a:extLst>
          </p:cNvPr>
          <p:cNvSpPr txBox="1"/>
          <p:nvPr/>
        </p:nvSpPr>
        <p:spPr>
          <a:xfrm>
            <a:off x="7857733" y="5866567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8CEA4A-CC70-3A4E-9D23-DEF125A7C834}"/>
              </a:ext>
            </a:extLst>
          </p:cNvPr>
          <p:cNvGrpSpPr/>
          <p:nvPr/>
        </p:nvGrpSpPr>
        <p:grpSpPr>
          <a:xfrm>
            <a:off x="2222928" y="5066429"/>
            <a:ext cx="7422621" cy="504868"/>
            <a:chOff x="2222928" y="5066429"/>
            <a:chExt cx="7422621" cy="504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078E7B-1397-0540-B3AB-262F96CCBFF3}"/>
                </a:ext>
              </a:extLst>
            </p:cNvPr>
            <p:cNvGrpSpPr/>
            <p:nvPr/>
          </p:nvGrpSpPr>
          <p:grpSpPr>
            <a:xfrm>
              <a:off x="2222928" y="5066429"/>
              <a:ext cx="4098976" cy="493632"/>
              <a:chOff x="2038352" y="4479756"/>
              <a:chExt cx="7478713" cy="636306"/>
            </a:xfrm>
          </p:grpSpPr>
          <p:grpSp>
            <p:nvGrpSpPr>
              <p:cNvPr id="28" name="Group 2">
                <a:extLst>
                  <a:ext uri="{FF2B5EF4-FFF2-40B4-BE49-F238E27FC236}">
                    <a16:creationId xmlns:a16="http://schemas.microsoft.com/office/drawing/2014/main" id="{6A5DE898-B5EC-B143-BC39-8011A6BB8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39" name="Rectangle 1">
                  <a:extLst>
                    <a:ext uri="{FF2B5EF4-FFF2-40B4-BE49-F238E27FC236}">
                      <a16:creationId xmlns:a16="http://schemas.microsoft.com/office/drawing/2014/main" id="{4E75EA9A-E01A-6448-9512-059C09E02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75F7ACC-9E80-EE4A-821A-1B3D12654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2D3AE4A-EC12-A84F-BA38-C74D003F4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80B016A-C90C-374D-B57F-6EB4FECA5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226B6F2-259F-0E41-9AA9-A9445B304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4266F81-D9D8-114E-A25A-2DEFDB148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9D2B48-2807-D54B-82C9-939FD1607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76BC657-7F86-4847-8BC3-D415B85D3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A2016A0-B9C3-644D-8397-6BA212128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93B3DDC-F8DF-AF4D-8D25-5157F8273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4291EB-3BE5-0F40-816D-3E7839240CD4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8C300E-7314-9149-B6A9-58C29277E68C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B1016-ED94-BC46-8650-39D2695C857F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40759-3F50-F745-8B71-DEAA7A266C5F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434A24-214D-0846-90B6-C7944D0CF543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813B94-FC1F-904D-B51C-B8934A606EBF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3D70CF-9AE9-7548-B9D8-A0161B28421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C2C9C-B1AA-734F-AE6A-3423E7FF3E19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AC30D7-862E-7A43-B799-5FACAEEDE37C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1EFCB2-2F25-4E47-BB56-DC3FBF679608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6F7643-A628-3B44-8653-32F6CFE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970" y="508062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AB600-D225-204A-9CF0-4D725DF2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417" y="507766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ACD218-3E6A-FB40-B9EC-7ACC5B8A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865" y="5082417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D4438-024D-2A4E-AF4E-107E0A00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312" y="5079459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602CE8-4907-2E41-8F41-011D41B8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759" y="5077667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C6CB50-E81E-A047-9CE2-6F1193D1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207" y="508125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B3C12D-1B49-6343-A5F7-814EA87A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654" y="507829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C6C1B4-58B4-9643-88A8-F720935FF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102" y="5077666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AD685D-7FF4-A845-8F88-C1C5FD53BBB5}"/>
                </a:ext>
              </a:extLst>
            </p:cNvPr>
            <p:cNvSpPr txBox="1"/>
            <p:nvPr/>
          </p:nvSpPr>
          <p:spPr>
            <a:xfrm>
              <a:off x="7627347" y="5129387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3869-0437-E84B-8771-F2F247A0D787}"/>
                </a:ext>
              </a:extLst>
            </p:cNvPr>
            <p:cNvSpPr txBox="1"/>
            <p:nvPr/>
          </p:nvSpPr>
          <p:spPr>
            <a:xfrm>
              <a:off x="6424774" y="5153741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D34F9E-D400-9E4E-9715-94AC3372D5D5}"/>
                </a:ext>
              </a:extLst>
            </p:cNvPr>
            <p:cNvSpPr txBox="1"/>
            <p:nvPr/>
          </p:nvSpPr>
          <p:spPr>
            <a:xfrm>
              <a:off x="6809996" y="5144238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CE03B2-141A-AA4E-AC56-C56015B385FC}"/>
                </a:ext>
              </a:extLst>
            </p:cNvPr>
            <p:cNvSpPr txBox="1"/>
            <p:nvPr/>
          </p:nvSpPr>
          <p:spPr>
            <a:xfrm>
              <a:off x="7257073" y="514782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702F83-8856-0841-8254-718D7F028EDC}"/>
                </a:ext>
              </a:extLst>
            </p:cNvPr>
            <p:cNvSpPr txBox="1"/>
            <p:nvPr/>
          </p:nvSpPr>
          <p:spPr>
            <a:xfrm>
              <a:off x="8063850" y="5160942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4DA3F7-532D-E841-9385-AC42998F5233}"/>
                </a:ext>
              </a:extLst>
            </p:cNvPr>
            <p:cNvSpPr txBox="1"/>
            <p:nvPr/>
          </p:nvSpPr>
          <p:spPr>
            <a:xfrm>
              <a:off x="8483863" y="515835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B29A69-9F6C-EC43-B0C5-308E8894956D}"/>
                </a:ext>
              </a:extLst>
            </p:cNvPr>
            <p:cNvSpPr txBox="1"/>
            <p:nvPr/>
          </p:nvSpPr>
          <p:spPr>
            <a:xfrm>
              <a:off x="9326256" y="515296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226E6-18D0-2A44-8ACB-A619B0018912}"/>
                </a:ext>
              </a:extLst>
            </p:cNvPr>
            <p:cNvSpPr txBox="1"/>
            <p:nvPr/>
          </p:nvSpPr>
          <p:spPr>
            <a:xfrm>
              <a:off x="8897807" y="514753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3283E32-02E1-7C4F-8FF8-524FC3C1EC23}"/>
              </a:ext>
            </a:extLst>
          </p:cNvPr>
          <p:cNvSpPr/>
          <p:nvPr/>
        </p:nvSpPr>
        <p:spPr>
          <a:xfrm rot="5400000">
            <a:off x="4320143" y="5345860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CCFBFA-7693-444A-A98B-8778C47A0BC3}"/>
              </a:ext>
            </a:extLst>
          </p:cNvPr>
          <p:cNvSpPr txBox="1"/>
          <p:nvPr/>
        </p:nvSpPr>
        <p:spPr>
          <a:xfrm>
            <a:off x="3992834" y="6129837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963140-EC67-D143-AAED-38D3DB2F3819}"/>
              </a:ext>
            </a:extLst>
          </p:cNvPr>
          <p:cNvSpPr txBox="1"/>
          <p:nvPr/>
        </p:nvSpPr>
        <p:spPr>
          <a:xfrm>
            <a:off x="8689980" y="3919074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4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0450E49-7291-344F-843A-DDD56662F15A}"/>
              </a:ext>
            </a:extLst>
          </p:cNvPr>
          <p:cNvSpPr/>
          <p:nvPr/>
        </p:nvSpPr>
        <p:spPr>
          <a:xfrm>
            <a:off x="7257073" y="4126823"/>
            <a:ext cx="1202573" cy="415498"/>
          </a:xfrm>
          <a:prstGeom prst="rightArrow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  <p:bldP spid="50" grpId="0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8471-B12A-9E48-A9B1-E8022452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a fast ACK clock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3C89-F9C7-5F40-9E82-F910C6121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The Feedback Loop</a:t>
            </a:r>
          </a:p>
        </p:txBody>
      </p:sp>
    </p:spTree>
    <p:extLst>
      <p:ext uri="{BB962C8B-B14F-4D97-AF65-F5344CB8AC3E}">
        <p14:creationId xmlns:p14="http://schemas.microsoft.com/office/powerpoint/2010/main" val="1343837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8003" cy="4872355"/>
          </a:xfrm>
        </p:spPr>
        <p:txBody>
          <a:bodyPr>
            <a:normAutofit/>
          </a:bodyPr>
          <a:lstStyle/>
          <a:p>
            <a:r>
              <a:rPr lang="en-US" dirty="0"/>
              <a:t>(2) The seq# from dup ACKs is </a:t>
            </a:r>
            <a:r>
              <a:rPr lang="en-US" dirty="0">
                <a:solidFill>
                  <a:srgbClr val="C00000"/>
                </a:solidFill>
              </a:rPr>
              <a:t>immediately retransmitted</a:t>
            </a:r>
          </a:p>
          <a:p>
            <a:pPr lvl="1"/>
            <a:endParaRPr lang="en-US" dirty="0"/>
          </a:p>
          <a:p>
            <a:r>
              <a:rPr lang="en-US" dirty="0"/>
              <a:t>That is, </a:t>
            </a:r>
            <a:r>
              <a:rPr lang="en-US" dirty="0">
                <a:solidFill>
                  <a:srgbClr val="C00000"/>
                </a:solidFill>
              </a:rPr>
              <a:t>don’t wait for an RTO</a:t>
            </a:r>
            <a:r>
              <a:rPr lang="en-US" dirty="0"/>
              <a:t> if there is sufficiently strong evidence that a packet was lost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C2C1-BB0C-594C-A084-D52D0DC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770E-3E41-9549-A7EC-5469AB1C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</p:spPr>
        <p:txBody>
          <a:bodyPr/>
          <a:lstStyle/>
          <a:p>
            <a:r>
              <a:rPr lang="en-US" dirty="0"/>
              <a:t>Sender keeps the reduced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until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</a:t>
            </a:r>
          </a:p>
          <a:p>
            <a:pPr lvl="1"/>
            <a:r>
              <a:rPr lang="en-US" dirty="0"/>
              <a:t>New ACK: an ACK for the </a:t>
            </a:r>
            <a:r>
              <a:rPr lang="en-US" dirty="0" err="1"/>
              <a:t>seq</a:t>
            </a:r>
            <a:r>
              <a:rPr lang="en-US" dirty="0"/>
              <a:t># that was just retransmitted</a:t>
            </a:r>
          </a:p>
          <a:p>
            <a:pPr lvl="1"/>
            <a:r>
              <a:rPr lang="en-US" dirty="0"/>
              <a:t>May also include the (three or more) pieces of data that were subsequently delivered to generate the duplicate ACKs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Conserve packets in flight:</a:t>
            </a:r>
            <a:r>
              <a:rPr lang="en-US" dirty="0"/>
              <a:t> transmit </a:t>
            </a:r>
            <a:r>
              <a:rPr lang="en-US" i="1" dirty="0"/>
              <a:t>some </a:t>
            </a:r>
            <a:r>
              <a:rPr lang="en-US" dirty="0"/>
              <a:t>data over lossy periods (rather than no data, which would happen if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:=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8003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6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09B063-A206-6643-8A7A-BC74822F13D4}"/>
              </a:ext>
            </a:extLst>
          </p:cNvPr>
          <p:cNvGrpSpPr/>
          <p:nvPr/>
        </p:nvGrpSpPr>
        <p:grpSpPr>
          <a:xfrm>
            <a:off x="1262033" y="4647417"/>
            <a:ext cx="7422621" cy="1531025"/>
            <a:chOff x="1262033" y="4647417"/>
            <a:chExt cx="7422621" cy="1531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48068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26ADE9-E5D1-AE4D-8CB0-420829676E14}"/>
                </a:ext>
              </a:extLst>
            </p:cNvPr>
            <p:cNvSpPr txBox="1"/>
            <p:nvPr/>
          </p:nvSpPr>
          <p:spPr>
            <a:xfrm>
              <a:off x="6896838" y="586804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359248" y="5347339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66B48A-DD94-6943-B14F-1498A827EE29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23116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1" grpId="0" animBg="1"/>
      <p:bldP spid="6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C3156-923F-BB44-AA84-F907FC799D9A}"/>
              </a:ext>
            </a:extLst>
          </p:cNvPr>
          <p:cNvGrpSpPr/>
          <p:nvPr/>
        </p:nvGrpSpPr>
        <p:grpSpPr>
          <a:xfrm>
            <a:off x="1262033" y="4647417"/>
            <a:ext cx="7422621" cy="925359"/>
            <a:chOff x="1262033" y="4647417"/>
            <a:chExt cx="7422621" cy="9253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91019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78810" y="5128205"/>
            <a:ext cx="387030" cy="15235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146F5-5565-FA4A-A0BD-DD44F9337675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10919394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8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2466877" y="4647417"/>
            <a:ext cx="338222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2FB1B9-A3EA-9641-B893-C71F6CAA08D0}"/>
              </a:ext>
            </a:extLst>
          </p:cNvPr>
          <p:cNvGrpSpPr/>
          <p:nvPr/>
        </p:nvGrpSpPr>
        <p:grpSpPr>
          <a:xfrm>
            <a:off x="1262033" y="5067908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784948" y="4920896"/>
            <a:ext cx="388200" cy="193702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3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Eventually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acknowledging the retransmitted data and all data in between</a:t>
            </a:r>
          </a:p>
          <a:p>
            <a:r>
              <a:rPr lang="en-US" dirty="0"/>
              <a:t>Deflate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to half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before fast retransmit.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are aligned and equal once again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this point!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4865705" y="4175399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3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4961983" y="5081368"/>
            <a:ext cx="133419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08F807-9456-084A-ADFB-277DA0C0543F}"/>
              </a:ext>
            </a:extLst>
          </p:cNvPr>
          <p:cNvGrpSpPr/>
          <p:nvPr/>
        </p:nvGrpSpPr>
        <p:grpSpPr>
          <a:xfrm>
            <a:off x="1262033" y="5207391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2657768" y="6338719"/>
            <a:ext cx="44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 </a:t>
            </a:r>
            <a:r>
              <a:rPr lang="en-US" sz="2000" dirty="0">
                <a:latin typeface="Helvetica" pitchFamily="2" charset="0"/>
              </a:rPr>
              <a:t>acknowledged this data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04910" y="4784222"/>
            <a:ext cx="404615" cy="248068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41897E-B5E8-D44C-B1CD-08A7F0A7B8F1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96863-141F-A243-9A6B-F4D264098A80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0B78F55-DF7D-8941-8469-108A60EAE076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4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0" grpId="0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4659681" y="4120657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547307" y="4338345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6041230" y="5209424"/>
            <a:ext cx="57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909466" y="3503034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</p:cNvCxnSpPr>
          <p:nvPr/>
        </p:nvCxnSpPr>
        <p:spPr>
          <a:xfrm flipH="1">
            <a:off x="7151138" y="3888592"/>
            <a:ext cx="1054823" cy="10997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7B726-0656-604F-8A5D-047ADE08E401}"/>
              </a:ext>
            </a:extLst>
          </p:cNvPr>
          <p:cNvSpPr txBox="1"/>
          <p:nvPr/>
        </p:nvSpPr>
        <p:spPr>
          <a:xfrm>
            <a:off x="6199324" y="3968674"/>
            <a:ext cx="17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Multiplicative decrease</a:t>
            </a:r>
          </a:p>
        </p:txBody>
      </p:sp>
    </p:spTree>
    <p:extLst>
      <p:ext uri="{BB962C8B-B14F-4D97-AF65-F5344CB8AC3E}">
        <p14:creationId xmlns:p14="http://schemas.microsoft.com/office/powerpoint/2010/main" val="11595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52" grpId="0"/>
      <p:bldP spid="57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New Reno performs additive increase and multiplicative decrease of its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algorithms, including BBR.</a:t>
            </a:r>
          </a:p>
          <a:p>
            <a:pPr algn="ctr"/>
            <a:r>
              <a:rPr lang="en-US" sz="4200" dirty="0">
                <a:latin typeface="Helvetica" pitchFamily="2" charset="0"/>
              </a:rPr>
              <a:t>[It is necessary for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4200" dirty="0">
                <a:latin typeface="Helvetica" pitchFamily="2" charset="0"/>
              </a:rPr>
              <a:t> across TCP flows.]</a:t>
            </a:r>
          </a:p>
        </p:txBody>
      </p:sp>
    </p:spTree>
    <p:extLst>
      <p:ext uri="{BB962C8B-B14F-4D97-AF65-F5344CB8AC3E}">
        <p14:creationId xmlns:p14="http://schemas.microsoft.com/office/powerpoint/2010/main" val="22430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CDAA-DCFE-5745-9087-51845AD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TCP loss detection </a:t>
            </a:r>
            <a:r>
              <a:rPr lang="en-US"/>
              <a:t>&amp; reaction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BF7E-AAD2-034C-9893-B80AEDAF1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64609"/>
            <a:ext cx="5181600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>
                <a:solidFill>
                  <a:srgbClr val="C00000"/>
                </a:solidFill>
              </a:rPr>
              <a:t>Triple dup ACK: </a:t>
            </a:r>
            <a:r>
              <a:rPr lang="en-US" dirty="0"/>
              <a:t>sufficiently strong signal that network has dropped data, before RTO</a:t>
            </a:r>
          </a:p>
          <a:p>
            <a:r>
              <a:rPr lang="en-US" dirty="0"/>
              <a:t>Immediately retransmit data</a:t>
            </a:r>
          </a:p>
          <a:p>
            <a:r>
              <a:rPr lang="en-US" dirty="0"/>
              <a:t>Multiplicatively decrease in-flight data to </a:t>
            </a:r>
            <a:r>
              <a:rPr lang="en-US" dirty="0">
                <a:solidFill>
                  <a:srgbClr val="C00000"/>
                </a:solidFill>
              </a:rPr>
              <a:t>half</a:t>
            </a:r>
            <a:r>
              <a:rPr lang="en-US" dirty="0"/>
              <a:t> of its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9074-8E3A-FE4C-818F-17EEC9B7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4609"/>
            <a:ext cx="5637508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Recovery</a:t>
            </a:r>
          </a:p>
          <a:p>
            <a:r>
              <a:rPr lang="en-US" dirty="0"/>
              <a:t>Maintain this reduced amount of in-flight data as long as dup ACKs arrive</a:t>
            </a:r>
          </a:p>
          <a:p>
            <a:pPr lvl="1"/>
            <a:r>
              <a:rPr lang="en-US" dirty="0"/>
              <a:t>Data is successfully getting delivered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do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there 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192A-6EA2-FA48-8B65-487279EF31CE}"/>
              </a:ext>
            </a:extLst>
          </p:cNvPr>
          <p:cNvSpPr txBox="1"/>
          <p:nvPr/>
        </p:nvSpPr>
        <p:spPr>
          <a:xfrm>
            <a:off x="838200" y="169068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Don’t wait for an RTO and then set the </a:t>
            </a:r>
            <a:r>
              <a:rPr lang="en-US" sz="2800" dirty="0" err="1">
                <a:latin typeface="Courier" pitchFamily="2" charset="0"/>
              </a:rPr>
              <a:t>cwnd</a:t>
            </a:r>
            <a:r>
              <a:rPr lang="en-US" sz="2800" dirty="0">
                <a:latin typeface="Helvetica" pitchFamily="2" charset="0"/>
              </a:rPr>
              <a:t> to 1 MSS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Tantamount to waiting to get super close to the car in front and then jamming the brakes really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Instead, react proportionately by sensing </a:t>
            </a:r>
            <a:r>
              <a:rPr lang="en-US" sz="2800" dirty="0" err="1">
                <a:latin typeface="Helvetica" pitchFamily="2" charset="0"/>
              </a:rPr>
              <a:t>pkt</a:t>
            </a:r>
            <a:r>
              <a:rPr lang="en-US" sz="2800" dirty="0">
                <a:latin typeface="Helvetica" pitchFamily="2" charset="0"/>
              </a:rPr>
              <a:t> loss in advance</a:t>
            </a:r>
          </a:p>
        </p:txBody>
      </p:sp>
    </p:spTree>
    <p:extLst>
      <p:ext uri="{BB962C8B-B14F-4D97-AF65-F5344CB8AC3E}">
        <p14:creationId xmlns:p14="http://schemas.microsoft.com/office/powerpoint/2010/main" val="11219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a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229573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Your bathroom shower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temperature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Water pressure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895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>
                <a:latin typeface="Helvetica" pitchFamily="2" charset="0"/>
              </a:rPr>
              <a:t>Turn temperature </a:t>
            </a:r>
            <a:r>
              <a:rPr lang="en-US" sz="2400" dirty="0">
                <a:latin typeface="Helvetica" pitchFamily="2" charset="0"/>
              </a:rPr>
              <a:t>up/down</a:t>
            </a:r>
          </a:p>
          <a:p>
            <a:r>
              <a:rPr lang="en-US" sz="2400" dirty="0">
                <a:latin typeface="Helvetica" pitchFamily="2" charset="0"/>
              </a:rPr>
              <a:t>Open the tap wider</a:t>
            </a:r>
          </a:p>
        </p:txBody>
      </p:sp>
      <p:pic>
        <p:nvPicPr>
          <p:cNvPr id="11" name="Picture 10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C0B0F8B-041C-8A4B-9AAA-B5C10C6C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51616" y="2171745"/>
            <a:ext cx="1680236" cy="155048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0DE97BB-3DFA-D64E-82AA-3117AB9DA67F}"/>
              </a:ext>
            </a:extLst>
          </p:cNvPr>
          <p:cNvGrpSpPr/>
          <p:nvPr/>
        </p:nvGrpSpPr>
        <p:grpSpPr>
          <a:xfrm>
            <a:off x="9242529" y="2437259"/>
            <a:ext cx="2205319" cy="1284975"/>
            <a:chOff x="10040373" y="2516898"/>
            <a:chExt cx="2205319" cy="1284975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AC49D427-682E-CF42-8DE8-E6BEC543A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733EB4-93D0-EF49-984B-B979CB3FD3A8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92C93F-3178-274B-B163-A61D1850588D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27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83B2-46B2-E346-96D0-26D31E73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congestion control feedback loop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9B7532-4768-B041-B1C5-B283AE3F152F}"/>
              </a:ext>
            </a:extLst>
          </p:cNvPr>
          <p:cNvSpPr/>
          <p:nvPr/>
        </p:nvSpPr>
        <p:spPr>
          <a:xfrm>
            <a:off x="3336175" y="1690688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641E0F-99C2-FA44-92B3-C49356EE199B}"/>
              </a:ext>
            </a:extLst>
          </p:cNvPr>
          <p:cNvSpPr txBox="1"/>
          <p:nvPr/>
        </p:nvSpPr>
        <p:spPr>
          <a:xfrm>
            <a:off x="3571702" y="2015232"/>
            <a:ext cx="48823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TCP congestion control algorithm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1D5A76-56F2-3246-951A-F8BB43B4F6DC}"/>
              </a:ext>
            </a:extLst>
          </p:cNvPr>
          <p:cNvSpPr/>
          <p:nvPr/>
        </p:nvSpPr>
        <p:spPr>
          <a:xfrm>
            <a:off x="3336175" y="4928177"/>
            <a:ext cx="5353396" cy="166254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05D0C-6383-DA47-8DFE-1B1EEF22BDB3}"/>
              </a:ext>
            </a:extLst>
          </p:cNvPr>
          <p:cNvSpPr txBox="1"/>
          <p:nvPr/>
        </p:nvSpPr>
        <p:spPr>
          <a:xfrm>
            <a:off x="3571702" y="5528617"/>
            <a:ext cx="4882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E25DD77-B8DF-7D4A-B224-DCF2DB764B55}"/>
              </a:ext>
            </a:extLst>
          </p:cNvPr>
          <p:cNvCxnSpPr>
            <a:cxnSpLocks/>
          </p:cNvCxnSpPr>
          <p:nvPr/>
        </p:nvCxnSpPr>
        <p:spPr>
          <a:xfrm flipV="1">
            <a:off x="4239491" y="3491346"/>
            <a:ext cx="0" cy="115263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659E15-1A28-5E4F-BFDF-1C722C3EB368}"/>
              </a:ext>
            </a:extLst>
          </p:cNvPr>
          <p:cNvCxnSpPr>
            <a:cxnSpLocks/>
          </p:cNvCxnSpPr>
          <p:nvPr/>
        </p:nvCxnSpPr>
        <p:spPr>
          <a:xfrm>
            <a:off x="7550727" y="3582133"/>
            <a:ext cx="0" cy="11561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F5288F-D851-DD45-ADDE-E8394E80803E}"/>
              </a:ext>
            </a:extLst>
          </p:cNvPr>
          <p:cNvSpPr txBox="1"/>
          <p:nvPr/>
        </p:nvSpPr>
        <p:spPr>
          <a:xfrm>
            <a:off x="520239" y="3560027"/>
            <a:ext cx="3519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Signals: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ACKs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Loss (RTOs),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3A70-D0A7-BB4A-AE3A-C7965DAB5D76}"/>
              </a:ext>
            </a:extLst>
          </p:cNvPr>
          <p:cNvSpPr txBox="1"/>
          <p:nvPr/>
        </p:nvSpPr>
        <p:spPr>
          <a:xfrm>
            <a:off x="7877694" y="3582104"/>
            <a:ext cx="3476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Knobs:</a:t>
            </a:r>
          </a:p>
          <a:p>
            <a:r>
              <a:rPr lang="en-US" sz="2400" dirty="0">
                <a:latin typeface="Helvetica" pitchFamily="2" charset="0"/>
              </a:rPr>
              <a:t>Sending rate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1727F6-423B-A24B-82F3-D9DB0FBB5B24}"/>
              </a:ext>
            </a:extLst>
          </p:cNvPr>
          <p:cNvSpPr/>
          <p:nvPr/>
        </p:nvSpPr>
        <p:spPr>
          <a:xfrm>
            <a:off x="7747462" y="4305993"/>
            <a:ext cx="3125585" cy="476440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1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12" grpId="0"/>
      <p:bldP spid="13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D60-40AE-C442-A8FC-F74EF14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ADCC-478C-A844-9F7A-6CAA3003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maintains an estimate of the amount of in-flight data needed to keep the pipe full without congesting it. </a:t>
            </a:r>
          </a:p>
          <a:p>
            <a:endParaRPr lang="en-US" dirty="0"/>
          </a:p>
          <a:p>
            <a:r>
              <a:rPr lang="en-US" dirty="0"/>
              <a:t>This estimate is called the </a:t>
            </a:r>
            <a:r>
              <a:rPr lang="en-US" dirty="0">
                <a:solidFill>
                  <a:srgbClr val="C00000"/>
                </a:solidFill>
              </a:rPr>
              <a:t>congestion window (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Recall: There is a relationship between the sending rate (throughput) and the sender’s window:  sender transmits a window’s worth of data over an RTT duration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Throughput = sending rate = window / 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7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8644-A220-564F-B9AD-731991F4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Flow &amp;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0DFF-E361-C34B-83CE-74764BA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window = 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/>
              <a:t>(congestion window, receiver advertised window) </a:t>
            </a:r>
          </a:p>
          <a:p>
            <a:r>
              <a:rPr lang="en-US" dirty="0"/>
              <a:t>Overwhelm neither the receiver nor network links &amp; routers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4A319-8D62-7647-98CF-6AEC75159E32}"/>
              </a:ext>
            </a:extLst>
          </p:cNvPr>
          <p:cNvGrpSpPr/>
          <p:nvPr/>
        </p:nvGrpSpPr>
        <p:grpSpPr>
          <a:xfrm>
            <a:off x="3432936" y="4922144"/>
            <a:ext cx="4098976" cy="493632"/>
            <a:chOff x="2038352" y="4479756"/>
            <a:chExt cx="7478713" cy="636306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8BD72CF3-E84B-3B44-88DF-862D05C64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BE84EEF8-A4A3-AC4D-95A4-66336131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714AB1-4F62-DF47-844D-C81DB1C40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A5AD8-E5D4-204F-94C8-767BF279B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66C831-C4CC-5643-9D77-04F5C98C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B5E556-A461-7F4C-8A83-5EEF51CB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EA749C4-1C83-E947-969B-EA97ABED0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0C8F1E-E1BC-2B4E-AF83-3B811678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603AFC-904C-454E-A216-A015D2DF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0236BD-97DF-5A40-B31C-41D4515D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CA5AD6-DA3F-C242-8CE3-10891D40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6BA61D-DA86-9148-A408-194C151AF23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916DFB-DC15-6A4B-81FC-F37B4A4BF124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B0100-B297-4D4C-B834-E1608AF5B8C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52E65-CCB6-E648-8288-9EE2ED9CDC8A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26002-31ED-7F46-8B3B-4E7B3AE547B2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5B18A-E0E7-0E41-92D8-0393EB56818A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CDABFA-6BB6-CD45-B86D-513C93EE627A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06E0F-915B-E742-BA25-3497FDE04616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D68334-1B5A-E04A-8949-2F11959B3510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A34DC9-1D25-A442-BF64-FCA2F592A6B8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0F5F4-3A77-1B4A-B901-743CF2A70EF5}"/>
              </a:ext>
            </a:extLst>
          </p:cNvPr>
          <p:cNvGrpSpPr/>
          <p:nvPr/>
        </p:nvGrpSpPr>
        <p:grpSpPr>
          <a:xfrm>
            <a:off x="3214030" y="5522478"/>
            <a:ext cx="2271948" cy="1189758"/>
            <a:chOff x="2265162" y="5155302"/>
            <a:chExt cx="2065510" cy="11422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359C5B-5F17-0C43-877C-EB3C6D248C0D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D2E35F-6AEC-F34C-8C44-EE656FFE84BD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189B57-AB4C-3141-9632-C32451CB2CDD}"/>
              </a:ext>
            </a:extLst>
          </p:cNvPr>
          <p:cNvGrpSpPr/>
          <p:nvPr/>
        </p:nvGrpSpPr>
        <p:grpSpPr>
          <a:xfrm>
            <a:off x="5274674" y="5536887"/>
            <a:ext cx="2271948" cy="1140442"/>
            <a:chOff x="2265162" y="5155302"/>
            <a:chExt cx="2065510" cy="10949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F2A299-D464-314B-B8BA-7F8225EFFD0B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98C096-C1F1-3C4C-B830-8FF2E1A7730B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099051-9B45-4341-AAB5-F4B0DCC9726E}"/>
              </a:ext>
            </a:extLst>
          </p:cNvPr>
          <p:cNvSpPr txBox="1"/>
          <p:nvPr/>
        </p:nvSpPr>
        <p:spPr>
          <a:xfrm>
            <a:off x="1396770" y="4838410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B195-A951-7648-B451-EFFC4A08B41B}"/>
              </a:ext>
            </a:extLst>
          </p:cNvPr>
          <p:cNvSpPr txBox="1"/>
          <p:nvPr/>
        </p:nvSpPr>
        <p:spPr>
          <a:xfrm>
            <a:off x="2184339" y="3637598"/>
            <a:ext cx="771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Congestion window (congestion control)</a:t>
            </a:r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Window &lt;=  Advertised window (flow control)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E3F231-C492-DA48-BC0F-C71F5566AB83}"/>
              </a:ext>
            </a:extLst>
          </p:cNvPr>
          <p:cNvCxnSpPr/>
          <p:nvPr/>
        </p:nvCxnSpPr>
        <p:spPr>
          <a:xfrm>
            <a:off x="4637780" y="466792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4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6BC-AB1F-3B47-B7F4-9BA972DA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44E3-66EB-2C4E-AEAF-10F407900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2838</Words>
  <Application>Microsoft Macintosh PowerPoint</Application>
  <PresentationFormat>Widescreen</PresentationFormat>
  <Paragraphs>588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Consolas</vt:lpstr>
      <vt:lpstr>Courier</vt:lpstr>
      <vt:lpstr>Helvetica</vt:lpstr>
      <vt:lpstr>Tahoma</vt:lpstr>
      <vt:lpstr>Times New Roman</vt:lpstr>
      <vt:lpstr>Wingdings</vt:lpstr>
      <vt:lpstr>Office Theme</vt:lpstr>
      <vt:lpstr>Congestion Control (Part 2)</vt:lpstr>
      <vt:lpstr>PowerPoint Presentation</vt:lpstr>
      <vt:lpstr>PowerPoint Presentation</vt:lpstr>
      <vt:lpstr>Getting to a fast ACK clock</vt:lpstr>
      <vt:lpstr>An example of a feedback loop</vt:lpstr>
      <vt:lpstr>The congestion control feedback loop</vt:lpstr>
      <vt:lpstr>Congestion window</vt:lpstr>
      <vt:lpstr>Interaction Flow &amp; Congestion control</vt:lpstr>
      <vt:lpstr>Finding the Right Congestion Window</vt:lpstr>
      <vt:lpstr>Let’s play a game</vt:lpstr>
      <vt:lpstr>Finding the right congestion window</vt:lpstr>
      <vt:lpstr>Quickly finding a rate: TCP slow start</vt:lpstr>
      <vt:lpstr>Behavior of slow start</vt:lpstr>
      <vt:lpstr>Slow start has problems</vt:lpstr>
      <vt:lpstr>Use slow start mainly at the beginning</vt:lpstr>
      <vt:lpstr>TCP Congestion Avoidance</vt:lpstr>
      <vt:lpstr>Two congestion control algorithms</vt:lpstr>
      <vt:lpstr>TCP New Reno: Additive Increase</vt:lpstr>
      <vt:lpstr>TCP New Reno: Additive increase</vt:lpstr>
      <vt:lpstr>Behavior of Additive Increase</vt:lpstr>
      <vt:lpstr>TCP BBR: finding the bottleneck link rate</vt:lpstr>
      <vt:lpstr>TCP BBR: finding the bottleneck link rate</vt:lpstr>
      <vt:lpstr>TCP BBR: Adjustments by gain cycling</vt:lpstr>
      <vt:lpstr>Summary: Getting to Steady State</vt:lpstr>
      <vt:lpstr>Bandwidth-Delay Product</vt:lpstr>
      <vt:lpstr>Goal of steady state operation</vt:lpstr>
      <vt:lpstr>Steady state cwnd for a single flow</vt:lpstr>
      <vt:lpstr>The Bandwidth-Delay Product</vt:lpstr>
      <vt:lpstr>The Bandwidth-Delay Product</vt:lpstr>
      <vt:lpstr>Router buffers and the max cwnd</vt:lpstr>
      <vt:lpstr>Summary</vt:lpstr>
      <vt:lpstr>Detecting and Reacting to Packet Loss</vt:lpstr>
      <vt:lpstr>Detecting packet loss</vt:lpstr>
      <vt:lpstr>Can we detect loss earlier than RTO?</vt:lpstr>
      <vt:lpstr>Fast Retransmit &amp; Fast Recovery</vt:lpstr>
      <vt:lpstr>Distinction: In-flight versus window</vt:lpstr>
      <vt:lpstr>TCP fast retransmit (RFC 2581)</vt:lpstr>
      <vt:lpstr>TCP fast retransmit (RFC 2581)</vt:lpstr>
      <vt:lpstr>TCP fast retransmit (RFC 2581)</vt:lpstr>
      <vt:lpstr>TCP fast retransmit (RFC 2581)</vt:lpstr>
      <vt:lpstr>TCP fast recovery (RFC 2581)</vt:lpstr>
      <vt:lpstr>TCP fast recovery (RFC 2581)</vt:lpstr>
      <vt:lpstr>TCP fast recovery (RFC 2581)</vt:lpstr>
      <vt:lpstr>TCP fast recovery (RFC 2581)</vt:lpstr>
      <vt:lpstr>TCP fast recovery (RFC 2581)</vt:lpstr>
      <vt:lpstr>Additive Increase/Multiplicative Decrease</vt:lpstr>
      <vt:lpstr>PowerPoint Presentation</vt:lpstr>
      <vt:lpstr>Summary: TCP loss detection &amp; reaction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3503</cp:revision>
  <dcterms:created xsi:type="dcterms:W3CDTF">2019-01-23T03:40:12Z</dcterms:created>
  <dcterms:modified xsi:type="dcterms:W3CDTF">2022-03-22T02:59:10Z</dcterms:modified>
</cp:coreProperties>
</file>