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608" r:id="rId2"/>
    <p:sldId id="614" r:id="rId3"/>
    <p:sldId id="615" r:id="rId4"/>
    <p:sldId id="616" r:id="rId5"/>
    <p:sldId id="418" r:id="rId6"/>
    <p:sldId id="420" r:id="rId7"/>
    <p:sldId id="603" r:id="rId8"/>
    <p:sldId id="421" r:id="rId9"/>
    <p:sldId id="632" r:id="rId10"/>
    <p:sldId id="633" r:id="rId11"/>
    <p:sldId id="634" r:id="rId12"/>
    <p:sldId id="423" r:id="rId13"/>
    <p:sldId id="649" r:id="rId14"/>
    <p:sldId id="635" r:id="rId15"/>
    <p:sldId id="630" r:id="rId16"/>
    <p:sldId id="636" r:id="rId17"/>
    <p:sldId id="604" r:id="rId18"/>
    <p:sldId id="605" r:id="rId19"/>
    <p:sldId id="445" r:id="rId20"/>
    <p:sldId id="637" r:id="rId21"/>
    <p:sldId id="639" r:id="rId22"/>
    <p:sldId id="640" r:id="rId23"/>
    <p:sldId id="641" r:id="rId24"/>
    <p:sldId id="606" r:id="rId25"/>
    <p:sldId id="642" r:id="rId26"/>
    <p:sldId id="643" r:id="rId27"/>
    <p:sldId id="648" r:id="rId28"/>
    <p:sldId id="644" r:id="rId29"/>
    <p:sldId id="631" r:id="rId30"/>
    <p:sldId id="645" r:id="rId31"/>
    <p:sldId id="424" r:id="rId32"/>
    <p:sldId id="427" r:id="rId33"/>
    <p:sldId id="428" r:id="rId34"/>
    <p:sldId id="429" r:id="rId35"/>
    <p:sldId id="430" r:id="rId36"/>
    <p:sldId id="646" r:id="rId37"/>
    <p:sldId id="431" r:id="rId38"/>
    <p:sldId id="426" r:id="rId39"/>
    <p:sldId id="629" r:id="rId40"/>
    <p:sldId id="64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0"/>
    <p:restoredTop sz="94664"/>
  </p:normalViewPr>
  <p:slideViewPr>
    <p:cSldViewPr snapToGrid="0" snapToObjects="1">
      <p:cViewPr varScale="1">
        <p:scale>
          <a:sx n="83" d="100"/>
          <a:sy n="83" d="100"/>
        </p:scale>
        <p:origin x="21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2459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Ordered Delivery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11.1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68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DD9-B3C8-5E43-8CFB-5D16C1C6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 in the app’s </a:t>
            </a:r>
            <a:r>
              <a:rPr lang="en-US" dirty="0">
                <a:solidFill>
                  <a:srgbClr val="C00000"/>
                </a:solidFill>
              </a:rPr>
              <a:t>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A654-E220-D94F-841A-DF2E16F8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09577"/>
            <a:ext cx="10863020" cy="156738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600" dirty="0"/>
              <a:t>Packet boundaries aren’t important for TCP software</a:t>
            </a:r>
          </a:p>
          <a:p>
            <a:pPr marL="0" indent="0" algn="ctr">
              <a:buNone/>
            </a:pPr>
            <a:r>
              <a:rPr lang="en-US" sz="3600" dirty="0"/>
              <a:t>TCP is a </a:t>
            </a:r>
            <a:r>
              <a:rPr lang="en-US" sz="3600" dirty="0">
                <a:solidFill>
                  <a:srgbClr val="C00000"/>
                </a:solidFill>
              </a:rPr>
              <a:t>stream-oriented </a:t>
            </a:r>
            <a:r>
              <a:rPr lang="en-US" sz="3600" dirty="0"/>
              <a:t>protocol</a:t>
            </a:r>
          </a:p>
          <a:p>
            <a:pPr marL="0" indent="0" algn="ctr">
              <a:buNone/>
            </a:pPr>
            <a:r>
              <a:rPr lang="en-US" sz="3000" dirty="0"/>
              <a:t>(We use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SOCK_STREAM</a:t>
            </a:r>
            <a:r>
              <a:rPr lang="en-US" sz="3000" dirty="0"/>
              <a:t> when creating sockets)</a:t>
            </a:r>
          </a:p>
          <a:p>
            <a:pPr marL="0" indent="0" algn="ctr">
              <a:buNone/>
            </a:pPr>
            <a:endParaRPr lang="en-US" sz="36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17002F-67C3-6242-B59C-312DEEE81707}"/>
              </a:ext>
            </a:extLst>
          </p:cNvPr>
          <p:cNvGrpSpPr/>
          <p:nvPr/>
        </p:nvGrpSpPr>
        <p:grpSpPr>
          <a:xfrm>
            <a:off x="3314178" y="3519036"/>
            <a:ext cx="4983271" cy="369332"/>
            <a:chOff x="3314178" y="3519036"/>
            <a:chExt cx="4983271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273C9-C27C-E647-8560-6B8684DAD846}"/>
                </a:ext>
              </a:extLst>
            </p:cNvPr>
            <p:cNvSpPr txBox="1"/>
            <p:nvPr/>
          </p:nvSpPr>
          <p:spPr>
            <a:xfrm>
              <a:off x="3314178" y="3519036"/>
              <a:ext cx="3995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Increasing sequence #s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3122483-94D6-1841-B116-E9B85834F252}"/>
                </a:ext>
              </a:extLst>
            </p:cNvPr>
            <p:cNvCxnSpPr/>
            <p:nvPr/>
          </p:nvCxnSpPr>
          <p:spPr>
            <a:xfrm>
              <a:off x="6343389" y="373308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F5F5993-358E-284B-ABC9-D45DDAF83827}"/>
              </a:ext>
            </a:extLst>
          </p:cNvPr>
          <p:cNvGrpSpPr/>
          <p:nvPr/>
        </p:nvGrpSpPr>
        <p:grpSpPr>
          <a:xfrm>
            <a:off x="1052186" y="2192055"/>
            <a:ext cx="10083453" cy="1054274"/>
            <a:chOff x="1052186" y="2192055"/>
            <a:chExt cx="10083453" cy="105427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C901B8-3955-C94A-B996-466D47CF5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367" y="2192055"/>
              <a:ext cx="7515617" cy="14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30C4D0-B57D-1344-8F3C-D06046950F26}"/>
                </a:ext>
              </a:extLst>
            </p:cNvPr>
            <p:cNvCxnSpPr>
              <a:cxnSpLocks/>
            </p:cNvCxnSpPr>
            <p:nvPr/>
          </p:nvCxnSpPr>
          <p:spPr>
            <a:xfrm>
              <a:off x="2342367" y="3246329"/>
              <a:ext cx="751561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A9ED89-A6E6-8843-9513-A2AC195C1DC7}"/>
                </a:ext>
              </a:extLst>
            </p:cNvPr>
            <p:cNvCxnSpPr/>
            <p:nvPr/>
          </p:nvCxnSpPr>
          <p:spPr>
            <a:xfrm>
              <a:off x="3444658" y="2192055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4D6C99-4C28-624C-8F6B-CD1A824D5171}"/>
                </a:ext>
              </a:extLst>
            </p:cNvPr>
            <p:cNvCxnSpPr/>
            <p:nvPr/>
          </p:nvCxnSpPr>
          <p:spPr>
            <a:xfrm>
              <a:off x="4599140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56B1B52-D3C5-6848-A48F-727387594A95}"/>
                </a:ext>
              </a:extLst>
            </p:cNvPr>
            <p:cNvCxnSpPr/>
            <p:nvPr/>
          </p:nvCxnSpPr>
          <p:spPr>
            <a:xfrm>
              <a:off x="567846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E5E27F-B3EF-1D45-A693-56F9F8842AEB}"/>
                </a:ext>
              </a:extLst>
            </p:cNvPr>
            <p:cNvCxnSpPr/>
            <p:nvPr/>
          </p:nvCxnSpPr>
          <p:spPr>
            <a:xfrm>
              <a:off x="6770318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465F6F-ECD6-A041-A60E-2D4AB103B407}"/>
                </a:ext>
              </a:extLst>
            </p:cNvPr>
            <p:cNvCxnSpPr/>
            <p:nvPr/>
          </p:nvCxnSpPr>
          <p:spPr>
            <a:xfrm>
              <a:off x="7849644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0D2B7A-6BB5-4C4D-B8DD-C549CD4E6E25}"/>
                </a:ext>
              </a:extLst>
            </p:cNvPr>
            <p:cNvCxnSpPr/>
            <p:nvPr/>
          </p:nvCxnSpPr>
          <p:spPr>
            <a:xfrm>
              <a:off x="900412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03922B-82BF-0144-86F3-6650A7ECA069}"/>
                </a:ext>
              </a:extLst>
            </p:cNvPr>
            <p:cNvSpPr txBox="1"/>
            <p:nvPr/>
          </p:nvSpPr>
          <p:spPr>
            <a:xfrm>
              <a:off x="1052186" y="2284494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C251DE-C09A-EB49-8B7C-DD695FB0E61D}"/>
                </a:ext>
              </a:extLst>
            </p:cNvPr>
            <p:cNvSpPr txBox="1"/>
            <p:nvPr/>
          </p:nvSpPr>
          <p:spPr>
            <a:xfrm>
              <a:off x="10020822" y="2192055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105573-630E-DA4E-BA09-983F87D60187}"/>
                </a:ext>
              </a:extLst>
            </p:cNvPr>
            <p:cNvSpPr txBox="1"/>
            <p:nvPr/>
          </p:nvSpPr>
          <p:spPr>
            <a:xfrm>
              <a:off x="3584532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C86362-346E-954F-A7AA-708CAC4C7064}"/>
                </a:ext>
              </a:extLst>
            </p:cNvPr>
            <p:cNvSpPr txBox="1"/>
            <p:nvPr/>
          </p:nvSpPr>
          <p:spPr>
            <a:xfrm>
              <a:off x="4705611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07CB14-1D19-4145-902D-521B03AA3B39}"/>
                </a:ext>
              </a:extLst>
            </p:cNvPr>
            <p:cNvSpPr txBox="1"/>
            <p:nvPr/>
          </p:nvSpPr>
          <p:spPr>
            <a:xfrm>
              <a:off x="5809989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7A9794-B742-744F-9E68-4DCC30EE8FC1}"/>
                </a:ext>
              </a:extLst>
            </p:cNvPr>
            <p:cNvSpPr txBox="1"/>
            <p:nvPr/>
          </p:nvSpPr>
          <p:spPr>
            <a:xfrm>
              <a:off x="6870526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3E1EFD-37DA-CB42-B2C2-6E8F4EC0D65B}"/>
                </a:ext>
              </a:extLst>
            </p:cNvPr>
            <p:cNvSpPr txBox="1"/>
            <p:nvPr/>
          </p:nvSpPr>
          <p:spPr>
            <a:xfrm>
              <a:off x="8025007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E69AC9-88E7-0249-A21E-D8F3A1663A8B}"/>
              </a:ext>
            </a:extLst>
          </p:cNvPr>
          <p:cNvGrpSpPr/>
          <p:nvPr/>
        </p:nvGrpSpPr>
        <p:grpSpPr>
          <a:xfrm>
            <a:off x="2677437" y="1468451"/>
            <a:ext cx="6226480" cy="923330"/>
            <a:chOff x="2677437" y="1561439"/>
            <a:chExt cx="6226480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40B13D-7989-3849-B2D4-7399B2355DFB}"/>
                </a:ext>
              </a:extLst>
            </p:cNvPr>
            <p:cNvSpPr txBox="1"/>
            <p:nvPr/>
          </p:nvSpPr>
          <p:spPr>
            <a:xfrm>
              <a:off x="2677437" y="1561439"/>
              <a:ext cx="52692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Data written by application over time</a:t>
              </a:r>
            </a:p>
            <a:p>
              <a:r>
                <a:rPr lang="en-US" dirty="0">
                  <a:latin typeface="Helvetica" pitchFamily="2" charset="0"/>
                </a:rPr>
                <a:t>e.g.,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send()</a:t>
              </a:r>
              <a:r>
                <a:rPr lang="en-US" dirty="0">
                  <a:latin typeface="Helvetica" pitchFamily="2" charset="0"/>
                </a:rPr>
                <a:t> call</a:t>
              </a:r>
            </a:p>
            <a:p>
              <a:pPr algn="l"/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AF693D-204A-BE47-9791-0114E4834A66}"/>
                </a:ext>
              </a:extLst>
            </p:cNvPr>
            <p:cNvCxnSpPr/>
            <p:nvPr/>
          </p:nvCxnSpPr>
          <p:spPr>
            <a:xfrm>
              <a:off x="6949857" y="176833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31B687C-490E-4843-9174-B7535AEEADD8}"/>
              </a:ext>
            </a:extLst>
          </p:cNvPr>
          <p:cNvGrpSpPr/>
          <p:nvPr/>
        </p:nvGrpSpPr>
        <p:grpSpPr>
          <a:xfrm>
            <a:off x="3399827" y="2195374"/>
            <a:ext cx="6252459" cy="393256"/>
            <a:chOff x="3399827" y="2195374"/>
            <a:chExt cx="6252459" cy="3932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C35D4E-708A-0A42-BE8D-CC553F991E51}"/>
                </a:ext>
              </a:extLst>
            </p:cNvPr>
            <p:cNvSpPr txBox="1"/>
            <p:nvPr/>
          </p:nvSpPr>
          <p:spPr>
            <a:xfrm>
              <a:off x="3399827" y="2195374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100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85FAED-EA74-4543-B649-8A4AAA3A1DF5}"/>
                </a:ext>
              </a:extLst>
            </p:cNvPr>
            <p:cNvSpPr txBox="1"/>
            <p:nvPr/>
          </p:nvSpPr>
          <p:spPr>
            <a:xfrm>
              <a:off x="4557582" y="2207443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150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AD3E31-1A4F-564C-AAE2-4BBE818A3D3C}"/>
                </a:ext>
              </a:extLst>
            </p:cNvPr>
            <p:cNvSpPr txBox="1"/>
            <p:nvPr/>
          </p:nvSpPr>
          <p:spPr>
            <a:xfrm>
              <a:off x="5671239" y="2203477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180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77D725B-F375-7848-B4B8-07494D8AA4EC}"/>
                </a:ext>
              </a:extLst>
            </p:cNvPr>
            <p:cNvSpPr txBox="1"/>
            <p:nvPr/>
          </p:nvSpPr>
          <p:spPr>
            <a:xfrm>
              <a:off x="6739002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240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3BAE08-F192-F14F-8628-BABCC52D5B25}"/>
                </a:ext>
              </a:extLst>
            </p:cNvPr>
            <p:cNvSpPr txBox="1"/>
            <p:nvPr/>
          </p:nvSpPr>
          <p:spPr>
            <a:xfrm>
              <a:off x="7823575" y="2219298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273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9CFB7AD-73E7-B94B-80A5-9A0255ABA9CE}"/>
                </a:ext>
              </a:extLst>
            </p:cNvPr>
            <p:cNvSpPr txBox="1"/>
            <p:nvPr/>
          </p:nvSpPr>
          <p:spPr>
            <a:xfrm>
              <a:off x="8998898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225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DD9-B3C8-5E43-8CFB-5D16C1C6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 in the app’s </a:t>
            </a:r>
            <a:r>
              <a:rPr lang="en-US" dirty="0">
                <a:solidFill>
                  <a:srgbClr val="C00000"/>
                </a:solidFill>
              </a:rPr>
              <a:t>stream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C901B8-3955-C94A-B996-466D47CF5660}"/>
              </a:ext>
            </a:extLst>
          </p:cNvPr>
          <p:cNvCxnSpPr>
            <a:cxnSpLocks/>
          </p:cNvCxnSpPr>
          <p:nvPr/>
        </p:nvCxnSpPr>
        <p:spPr>
          <a:xfrm flipV="1">
            <a:off x="2342367" y="2192055"/>
            <a:ext cx="7515617" cy="1461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30C4D0-B57D-1344-8F3C-D06046950F26}"/>
              </a:ext>
            </a:extLst>
          </p:cNvPr>
          <p:cNvCxnSpPr>
            <a:cxnSpLocks/>
          </p:cNvCxnSpPr>
          <p:nvPr/>
        </p:nvCxnSpPr>
        <p:spPr>
          <a:xfrm>
            <a:off x="2342367" y="3246329"/>
            <a:ext cx="751561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A9ED89-A6E6-8843-9513-A2AC195C1DC7}"/>
              </a:ext>
            </a:extLst>
          </p:cNvPr>
          <p:cNvCxnSpPr/>
          <p:nvPr/>
        </p:nvCxnSpPr>
        <p:spPr>
          <a:xfrm>
            <a:off x="3444658" y="2192055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4D6C99-4C28-624C-8F6B-CD1A824D5171}"/>
              </a:ext>
            </a:extLst>
          </p:cNvPr>
          <p:cNvCxnSpPr/>
          <p:nvPr/>
        </p:nvCxnSpPr>
        <p:spPr>
          <a:xfrm>
            <a:off x="4599140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6B1B52-D3C5-6848-A48F-727387594A95}"/>
              </a:ext>
            </a:extLst>
          </p:cNvPr>
          <p:cNvCxnSpPr/>
          <p:nvPr/>
        </p:nvCxnSpPr>
        <p:spPr>
          <a:xfrm>
            <a:off x="5678466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E5E27F-B3EF-1D45-A693-56F9F8842AEB}"/>
              </a:ext>
            </a:extLst>
          </p:cNvPr>
          <p:cNvCxnSpPr/>
          <p:nvPr/>
        </p:nvCxnSpPr>
        <p:spPr>
          <a:xfrm>
            <a:off x="6770318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465F6F-ECD6-A041-A60E-2D4AB103B407}"/>
              </a:ext>
            </a:extLst>
          </p:cNvPr>
          <p:cNvCxnSpPr/>
          <p:nvPr/>
        </p:nvCxnSpPr>
        <p:spPr>
          <a:xfrm>
            <a:off x="7849644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0D2B7A-6BB5-4C4D-B8DD-C549CD4E6E25}"/>
              </a:ext>
            </a:extLst>
          </p:cNvPr>
          <p:cNvCxnSpPr/>
          <p:nvPr/>
        </p:nvCxnSpPr>
        <p:spPr>
          <a:xfrm>
            <a:off x="9004126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003922B-82BF-0144-86F3-6650A7ECA069}"/>
              </a:ext>
            </a:extLst>
          </p:cNvPr>
          <p:cNvSpPr txBox="1"/>
          <p:nvPr/>
        </p:nvSpPr>
        <p:spPr>
          <a:xfrm>
            <a:off x="1052186" y="2284494"/>
            <a:ext cx="1114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latin typeface="Helvetica" pitchFamily="2" charset="0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C251DE-C09A-EB49-8B7C-DD695FB0E61D}"/>
              </a:ext>
            </a:extLst>
          </p:cNvPr>
          <p:cNvSpPr txBox="1"/>
          <p:nvPr/>
        </p:nvSpPr>
        <p:spPr>
          <a:xfrm>
            <a:off x="10020822" y="2192055"/>
            <a:ext cx="1114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latin typeface="Helvetica" pitchFamily="2" charset="0"/>
              </a:rPr>
              <a:t>…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E69AC9-88E7-0249-A21E-D8F3A1663A8B}"/>
              </a:ext>
            </a:extLst>
          </p:cNvPr>
          <p:cNvGrpSpPr/>
          <p:nvPr/>
        </p:nvGrpSpPr>
        <p:grpSpPr>
          <a:xfrm>
            <a:off x="2677437" y="1468451"/>
            <a:ext cx="6226480" cy="923330"/>
            <a:chOff x="2677437" y="1561439"/>
            <a:chExt cx="6226480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40B13D-7989-3849-B2D4-7399B2355DFB}"/>
                </a:ext>
              </a:extLst>
            </p:cNvPr>
            <p:cNvSpPr txBox="1"/>
            <p:nvPr/>
          </p:nvSpPr>
          <p:spPr>
            <a:xfrm>
              <a:off x="2677437" y="1561439"/>
              <a:ext cx="52692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Data written by application over time</a:t>
              </a:r>
            </a:p>
            <a:p>
              <a:r>
                <a:rPr lang="en-US" dirty="0">
                  <a:latin typeface="Helvetica" pitchFamily="2" charset="0"/>
                </a:rPr>
                <a:t>e.g.,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send()</a:t>
              </a:r>
              <a:r>
                <a:rPr lang="en-US" dirty="0">
                  <a:latin typeface="Helvetica" pitchFamily="2" charset="0"/>
                </a:rPr>
                <a:t> call</a:t>
              </a:r>
            </a:p>
            <a:p>
              <a:pPr algn="l"/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AF693D-204A-BE47-9791-0114E4834A66}"/>
                </a:ext>
              </a:extLst>
            </p:cNvPr>
            <p:cNvCxnSpPr/>
            <p:nvPr/>
          </p:nvCxnSpPr>
          <p:spPr>
            <a:xfrm>
              <a:off x="6949857" y="176833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F186A99-B361-F548-AE42-1745033EEAEE}"/>
              </a:ext>
            </a:extLst>
          </p:cNvPr>
          <p:cNvSpPr txBox="1"/>
          <p:nvPr/>
        </p:nvSpPr>
        <p:spPr>
          <a:xfrm>
            <a:off x="3814600" y="5635841"/>
            <a:ext cx="4185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App does a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sz="3200" dirty="0">
                <a:latin typeface="Helvetica" pitchFamily="2" charset="0"/>
              </a:rPr>
              <a:t>()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7CCAFD-B3CC-9149-8D5A-80F4D5D9A6D5}"/>
              </a:ext>
            </a:extLst>
          </p:cNvPr>
          <p:cNvCxnSpPr/>
          <p:nvPr/>
        </p:nvCxnSpPr>
        <p:spPr>
          <a:xfrm>
            <a:off x="4184542" y="2206669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B3C09B-2D59-0045-B8C5-92D182D80D09}"/>
              </a:ext>
            </a:extLst>
          </p:cNvPr>
          <p:cNvCxnSpPr/>
          <p:nvPr/>
        </p:nvCxnSpPr>
        <p:spPr>
          <a:xfrm>
            <a:off x="3444658" y="3735092"/>
            <a:ext cx="73988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2F0822-B8CF-A941-8EB4-13D2A6AFE2BF}"/>
              </a:ext>
            </a:extLst>
          </p:cNvPr>
          <p:cNvCxnSpPr/>
          <p:nvPr/>
        </p:nvCxnSpPr>
        <p:spPr>
          <a:xfrm>
            <a:off x="5293996" y="2249378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B1267D-A7E1-A348-B0C9-5319ED4EAC82}"/>
              </a:ext>
            </a:extLst>
          </p:cNvPr>
          <p:cNvCxnSpPr/>
          <p:nvPr/>
        </p:nvCxnSpPr>
        <p:spPr>
          <a:xfrm>
            <a:off x="7926887" y="2206669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6CF16C1-B565-3845-A900-540237522E55}"/>
              </a:ext>
            </a:extLst>
          </p:cNvPr>
          <p:cNvCxnSpPr>
            <a:cxnSpLocks/>
          </p:cNvCxnSpPr>
          <p:nvPr/>
        </p:nvCxnSpPr>
        <p:spPr>
          <a:xfrm>
            <a:off x="4229198" y="3735092"/>
            <a:ext cx="106479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52D3B23-E9D4-8F48-97BD-E771971D594E}"/>
              </a:ext>
            </a:extLst>
          </p:cNvPr>
          <p:cNvCxnSpPr/>
          <p:nvPr/>
        </p:nvCxnSpPr>
        <p:spPr>
          <a:xfrm>
            <a:off x="9066118" y="2190287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183FFF-C30D-524B-83FD-B31B127E76C3}"/>
              </a:ext>
            </a:extLst>
          </p:cNvPr>
          <p:cNvCxnSpPr>
            <a:cxnSpLocks/>
          </p:cNvCxnSpPr>
          <p:nvPr/>
        </p:nvCxnSpPr>
        <p:spPr>
          <a:xfrm>
            <a:off x="7849644" y="3735092"/>
            <a:ext cx="115448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C196A61-95A5-8F4E-B87A-E66131EF2C8B}"/>
              </a:ext>
            </a:extLst>
          </p:cNvPr>
          <p:cNvCxnSpPr/>
          <p:nvPr/>
        </p:nvCxnSpPr>
        <p:spPr>
          <a:xfrm>
            <a:off x="3510685" y="2221283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F0BDAA0-2BD3-1B4E-A768-DDD34B8EB61F}"/>
              </a:ext>
            </a:extLst>
          </p:cNvPr>
          <p:cNvSpPr txBox="1"/>
          <p:nvPr/>
        </p:nvSpPr>
        <p:spPr>
          <a:xfrm>
            <a:off x="3269752" y="3915195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1st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2CE614-2E16-AB47-BFFB-640F6D3B2CFD}"/>
              </a:ext>
            </a:extLst>
          </p:cNvPr>
          <p:cNvSpPr txBox="1"/>
          <p:nvPr/>
        </p:nvSpPr>
        <p:spPr>
          <a:xfrm>
            <a:off x="4229198" y="3915194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2nd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063116-8DDB-E540-954B-596634476BB6}"/>
              </a:ext>
            </a:extLst>
          </p:cNvPr>
          <p:cNvSpPr txBox="1"/>
          <p:nvPr/>
        </p:nvSpPr>
        <p:spPr>
          <a:xfrm>
            <a:off x="6057235" y="3949849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3rd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AF950D-2F84-CF47-80B9-D2ADCAAFA438}"/>
              </a:ext>
            </a:extLst>
          </p:cNvPr>
          <p:cNvSpPr txBox="1"/>
          <p:nvPr/>
        </p:nvSpPr>
        <p:spPr>
          <a:xfrm>
            <a:off x="7814222" y="4010910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4th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3E18730-1A1E-554C-BEC0-EECDA1205E58}"/>
              </a:ext>
            </a:extLst>
          </p:cNvPr>
          <p:cNvSpPr/>
          <p:nvPr/>
        </p:nvSpPr>
        <p:spPr>
          <a:xfrm>
            <a:off x="2782533" y="3363132"/>
            <a:ext cx="1355514" cy="2417736"/>
          </a:xfrm>
          <a:custGeom>
            <a:avLst/>
            <a:gdLst>
              <a:gd name="connsiteX0" fmla="*/ 642592 w 1355514"/>
              <a:gd name="connsiteY0" fmla="*/ 0 h 2417736"/>
              <a:gd name="connsiteX1" fmla="*/ 22660 w 1355514"/>
              <a:gd name="connsiteY1" fmla="*/ 1193370 h 2417736"/>
              <a:gd name="connsiteX2" fmla="*/ 1355514 w 1355514"/>
              <a:gd name="connsiteY2" fmla="*/ 2417736 h 241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5514" h="2417736">
                <a:moveTo>
                  <a:pt x="642592" y="0"/>
                </a:moveTo>
                <a:cubicBezTo>
                  <a:pt x="273216" y="395207"/>
                  <a:pt x="-96160" y="790414"/>
                  <a:pt x="22660" y="1193370"/>
                </a:cubicBezTo>
                <a:cubicBezTo>
                  <a:pt x="141480" y="1596326"/>
                  <a:pt x="748497" y="2007031"/>
                  <a:pt x="1355514" y="2417736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97691191-B4DB-7B4C-A01A-8AD00DC9A4B6}"/>
              </a:ext>
            </a:extLst>
          </p:cNvPr>
          <p:cNvSpPr/>
          <p:nvPr/>
        </p:nvSpPr>
        <p:spPr>
          <a:xfrm>
            <a:off x="4169044" y="3332136"/>
            <a:ext cx="604434" cy="2278250"/>
          </a:xfrm>
          <a:custGeom>
            <a:avLst/>
            <a:gdLst>
              <a:gd name="connsiteX0" fmla="*/ 0 w 604434"/>
              <a:gd name="connsiteY0" fmla="*/ 0 h 2278250"/>
              <a:gd name="connsiteX1" fmla="*/ 185980 w 604434"/>
              <a:gd name="connsiteY1" fmla="*/ 1673817 h 2278250"/>
              <a:gd name="connsiteX2" fmla="*/ 604434 w 604434"/>
              <a:gd name="connsiteY2" fmla="*/ 2278250 h 227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4434" h="2278250">
                <a:moveTo>
                  <a:pt x="0" y="0"/>
                </a:moveTo>
                <a:cubicBezTo>
                  <a:pt x="42620" y="647054"/>
                  <a:pt x="85241" y="1294109"/>
                  <a:pt x="185980" y="1673817"/>
                </a:cubicBezTo>
                <a:cubicBezTo>
                  <a:pt x="286719" y="2053525"/>
                  <a:pt x="445576" y="2165887"/>
                  <a:pt x="604434" y="2278250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C3FB5F86-2212-CE4C-8DA1-4475EF846612}"/>
              </a:ext>
            </a:extLst>
          </p:cNvPr>
          <p:cNvSpPr/>
          <p:nvPr/>
        </p:nvSpPr>
        <p:spPr>
          <a:xfrm>
            <a:off x="5331417" y="3378631"/>
            <a:ext cx="278969" cy="2200759"/>
          </a:xfrm>
          <a:custGeom>
            <a:avLst/>
            <a:gdLst>
              <a:gd name="connsiteX0" fmla="*/ 0 w 278969"/>
              <a:gd name="connsiteY0" fmla="*/ 0 h 2200759"/>
              <a:gd name="connsiteX1" fmla="*/ 139485 w 278969"/>
              <a:gd name="connsiteY1" fmla="*/ 1441342 h 2200759"/>
              <a:gd name="connsiteX2" fmla="*/ 278969 w 278969"/>
              <a:gd name="connsiteY2" fmla="*/ 2200759 h 2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969" h="2200759">
                <a:moveTo>
                  <a:pt x="0" y="0"/>
                </a:moveTo>
                <a:cubicBezTo>
                  <a:pt x="46495" y="537274"/>
                  <a:pt x="92990" y="1074549"/>
                  <a:pt x="139485" y="1441342"/>
                </a:cubicBezTo>
                <a:cubicBezTo>
                  <a:pt x="185980" y="1808135"/>
                  <a:pt x="232474" y="2004447"/>
                  <a:pt x="278969" y="2200759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30FAB656-0326-7143-BEAA-3FDDB8BC850D}"/>
              </a:ext>
            </a:extLst>
          </p:cNvPr>
          <p:cNvSpPr/>
          <p:nvPr/>
        </p:nvSpPr>
        <p:spPr>
          <a:xfrm>
            <a:off x="6494285" y="3378631"/>
            <a:ext cx="1441342" cy="2200760"/>
          </a:xfrm>
          <a:custGeom>
            <a:avLst/>
            <a:gdLst>
              <a:gd name="connsiteX0" fmla="*/ 1441342 w 1441342"/>
              <a:gd name="connsiteY0" fmla="*/ 0 h 2200760"/>
              <a:gd name="connsiteX1" fmla="*/ 929898 w 1441342"/>
              <a:gd name="connsiteY1" fmla="*/ 1472339 h 2200760"/>
              <a:gd name="connsiteX2" fmla="*/ 0 w 1441342"/>
              <a:gd name="connsiteY2" fmla="*/ 2200760 h 220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1342" h="2200760">
                <a:moveTo>
                  <a:pt x="1441342" y="0"/>
                </a:moveTo>
                <a:cubicBezTo>
                  <a:pt x="1305732" y="552773"/>
                  <a:pt x="1170122" y="1105546"/>
                  <a:pt x="929898" y="1472339"/>
                </a:cubicBezTo>
                <a:cubicBezTo>
                  <a:pt x="689674" y="1839132"/>
                  <a:pt x="344837" y="2019946"/>
                  <a:pt x="0" y="2200760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98FD7A-F659-8546-9828-B11A6494D094}"/>
              </a:ext>
            </a:extLst>
          </p:cNvPr>
          <p:cNvCxnSpPr>
            <a:cxnSpLocks/>
          </p:cNvCxnSpPr>
          <p:nvPr/>
        </p:nvCxnSpPr>
        <p:spPr>
          <a:xfrm>
            <a:off x="5363157" y="3735092"/>
            <a:ext cx="248648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6C0268B-A64D-6A42-A49B-CB8BF7581781}"/>
              </a:ext>
            </a:extLst>
          </p:cNvPr>
          <p:cNvSpPr txBox="1"/>
          <p:nvPr/>
        </p:nvSpPr>
        <p:spPr>
          <a:xfrm>
            <a:off x="9059537" y="4238359"/>
            <a:ext cx="31105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 </a:t>
            </a:r>
            <a:r>
              <a:rPr lang="en-US" sz="2400" dirty="0" err="1">
                <a:latin typeface="Helvetica" pitchFamily="2" charset="0"/>
              </a:rPr>
              <a:t>recv</a:t>
            </a:r>
            <a:r>
              <a:rPr lang="en-US" sz="2400" dirty="0">
                <a:latin typeface="Helvetica" pitchFamily="2" charset="0"/>
              </a:rPr>
              <a:t>() call may return a part of a packet, a full packet, or multiple packets together.</a:t>
            </a:r>
          </a:p>
        </p:txBody>
      </p:sp>
    </p:spTree>
    <p:extLst>
      <p:ext uri="{BB962C8B-B14F-4D97-AF65-F5344CB8AC3E}">
        <p14:creationId xmlns:p14="http://schemas.microsoft.com/office/powerpoint/2010/main" val="268584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 animBg="1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4ACE-5225-034E-80E1-138452F9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ordered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A2FE-6739-9B4A-A0A2-995732A8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9336"/>
          </a:xfrm>
        </p:spPr>
        <p:txBody>
          <a:bodyPr>
            <a:normAutofit/>
          </a:bodyPr>
          <a:lstStyle/>
          <a:p>
            <a:r>
              <a:rPr lang="en-US" dirty="0"/>
              <a:t>Packets cannot be delivered to the application if there is an </a:t>
            </a:r>
            <a:r>
              <a:rPr lang="en-US" dirty="0">
                <a:solidFill>
                  <a:srgbClr val="C00000"/>
                </a:solidFill>
              </a:rPr>
              <a:t>in-order packet missing</a:t>
            </a:r>
            <a:r>
              <a:rPr lang="en-US" dirty="0"/>
              <a:t> from the receiver’s buffer</a:t>
            </a:r>
          </a:p>
          <a:p>
            <a:pPr lvl="1"/>
            <a:r>
              <a:rPr lang="en-US" dirty="0"/>
              <a:t>The receiver can only buffer so much out-of-order data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Subsequent out-of-order packets dropped </a:t>
            </a:r>
            <a:r>
              <a:rPr lang="en-US" dirty="0"/>
              <a:t>(it doesn’t matter that those packets successfully arrive at the receiver from the sender over the network)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TCP application-level throughput will suffer </a:t>
            </a:r>
            <a:r>
              <a:rPr lang="en-US" dirty="0"/>
              <a:t>if there is too much packet reordering in the network</a:t>
            </a:r>
          </a:p>
          <a:p>
            <a:pPr lvl="1"/>
            <a:r>
              <a:rPr lang="en-US" dirty="0"/>
              <a:t>Data may reach the receiver</a:t>
            </a:r>
          </a:p>
          <a:p>
            <a:pPr lvl="1"/>
            <a:r>
              <a:rPr lang="en-US" dirty="0"/>
              <a:t>But won’t be delivered to apps upon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93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5352-90B5-5041-BB39-BAAF5CE5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TCP ordered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DD143-0BFE-684D-8BA9-93C0085AF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In-order delivery accomplished through socket buffer and TCP reassembly at receiver</a:t>
            </a:r>
          </a:p>
          <a:p>
            <a:endParaRPr lang="en-US" dirty="0"/>
          </a:p>
          <a:p>
            <a:r>
              <a:rPr lang="en-US" dirty="0"/>
              <a:t>TCP is a stream-oriented protocol, where the boundaries between packets aren’t important</a:t>
            </a:r>
          </a:p>
          <a:p>
            <a:endParaRPr lang="en-US" dirty="0"/>
          </a:p>
          <a:p>
            <a:r>
              <a:rPr lang="en-US" dirty="0"/>
              <a:t>Significant packet reordering reduces TCP application throughput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74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99F7-6C6E-3444-AC27-746E69E7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F20D7-62E5-1A4A-879B-1BCD2756E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16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2459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Flow Control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11.2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82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7273-205B-D24E-8D45-55B85D98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app and socket buffer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C12F-F168-9642-894F-77D928B6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4146"/>
            <a:ext cx="6644671" cy="5032375"/>
          </a:xfrm>
        </p:spPr>
        <p:txBody>
          <a:bodyPr>
            <a:normAutofit/>
          </a:bodyPr>
          <a:lstStyle/>
          <a:p>
            <a:r>
              <a:rPr lang="en-US" dirty="0"/>
              <a:t>Sender deposits data in receiver socket buffer</a:t>
            </a:r>
          </a:p>
          <a:p>
            <a:r>
              <a:rPr lang="en-US" dirty="0"/>
              <a:t>An app with a TCP socket reads from the TCP receive socket buffer</a:t>
            </a:r>
          </a:p>
          <a:p>
            <a:pPr lvl="1"/>
            <a:r>
              <a:rPr lang="en-US" dirty="0"/>
              <a:t>e.g., when you do </a:t>
            </a:r>
            <a:r>
              <a:rPr lang="en-US" sz="2000" dirty="0">
                <a:latin typeface="Courier" pitchFamily="2" charset="0"/>
              </a:rPr>
              <a:t>data = </a:t>
            </a:r>
            <a:r>
              <a:rPr lang="en-US" sz="2000" dirty="0" err="1">
                <a:latin typeface="Courier" pitchFamily="2" charset="0"/>
              </a:rPr>
              <a:t>sock.recv</a:t>
            </a:r>
            <a:r>
              <a:rPr lang="en-US" sz="2000" dirty="0">
                <a:latin typeface="Courier" pitchFamily="2" charset="0"/>
              </a:rPr>
              <a:t>()</a:t>
            </a:r>
          </a:p>
          <a:p>
            <a:r>
              <a:rPr lang="en-US" dirty="0"/>
              <a:t>Buffers used for </a:t>
            </a:r>
            <a:r>
              <a:rPr lang="en-US" dirty="0">
                <a:solidFill>
                  <a:srgbClr val="C00000"/>
                </a:solidFill>
              </a:rPr>
              <a:t>ordering </a:t>
            </a:r>
            <a:r>
              <a:rPr lang="en-US" dirty="0"/>
              <a:t>&amp; </a:t>
            </a:r>
            <a:r>
              <a:rPr lang="en-US" dirty="0">
                <a:solidFill>
                  <a:srgbClr val="C00000"/>
                </a:solidFill>
              </a:rPr>
              <a:t>reliability</a:t>
            </a:r>
          </a:p>
          <a:p>
            <a:r>
              <a:rPr lang="en-US" dirty="0"/>
              <a:t>Ordering: only release data to app when data </a:t>
            </a:r>
            <a:r>
              <a:rPr lang="en-US" dirty="0">
                <a:solidFill>
                  <a:srgbClr val="C00000"/>
                </a:solidFill>
              </a:rPr>
              <a:t>in order </a:t>
            </a:r>
            <a:r>
              <a:rPr lang="en-US" dirty="0"/>
              <a:t>with everything else app has read previously</a:t>
            </a:r>
          </a:p>
          <a:p>
            <a:r>
              <a:rPr lang="en-US" dirty="0"/>
              <a:t>Reliability: avoid wasteful sender retransmissions using selective repeat</a:t>
            </a:r>
          </a:p>
        </p:txBody>
      </p:sp>
      <p:sp>
        <p:nvSpPr>
          <p:cNvPr id="5" name="Freeform 32">
            <a:extLst>
              <a:ext uri="{FF2B5EF4-FFF2-40B4-BE49-F238E27FC236}">
                <a16:creationId xmlns:a16="http://schemas.microsoft.com/office/drawing/2014/main" id="{1758F573-E68B-A84B-A136-216A80A72173}"/>
              </a:ext>
            </a:extLst>
          </p:cNvPr>
          <p:cNvSpPr>
            <a:spLocks/>
          </p:cNvSpPr>
          <p:nvPr/>
        </p:nvSpPr>
        <p:spPr bwMode="auto">
          <a:xfrm>
            <a:off x="10360514" y="1413670"/>
            <a:ext cx="581025" cy="42068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886F1A53-7AED-D44D-83B5-C40FEE818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213" y="1521619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7" name="Oval 31">
            <a:extLst>
              <a:ext uri="{FF2B5EF4-FFF2-40B4-BE49-F238E27FC236}">
                <a16:creationId xmlns:a16="http://schemas.microsoft.com/office/drawing/2014/main" id="{F3086DB7-C245-C547-93F0-BA4B673D9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963" y="1578769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Helvetica" pitchFamily="2" charset="0"/>
              </a:rPr>
              <a:t>application</a:t>
            </a:r>
          </a:p>
          <a:p>
            <a:r>
              <a:rPr lang="en-US" altLang="en-US">
                <a:latin typeface="Helvetica" pitchFamily="2" charset="0"/>
              </a:rPr>
              <a:t>process</a:t>
            </a:r>
          </a:p>
        </p:txBody>
      </p:sp>
      <p:grpSp>
        <p:nvGrpSpPr>
          <p:cNvPr id="8" name="Group 47">
            <a:extLst>
              <a:ext uri="{FF2B5EF4-FFF2-40B4-BE49-F238E27FC236}">
                <a16:creationId xmlns:a16="http://schemas.microsoft.com/office/drawing/2014/main" id="{B5F3CCE2-05AB-8F4C-8E8E-E2A62F9CB998}"/>
              </a:ext>
            </a:extLst>
          </p:cNvPr>
          <p:cNvGrpSpPr>
            <a:grpSpLocks/>
          </p:cNvGrpSpPr>
          <p:nvPr/>
        </p:nvGrpSpPr>
        <p:grpSpPr bwMode="auto">
          <a:xfrm>
            <a:off x="8141189" y="2647157"/>
            <a:ext cx="1795463" cy="688975"/>
            <a:chOff x="1173" y="2345"/>
            <a:chExt cx="1131" cy="434"/>
          </a:xfrm>
        </p:grpSpPr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9DB296F3-C5FE-4C4E-AE7D-3E19B5A69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46">
              <a:extLst>
                <a:ext uri="{FF2B5EF4-FFF2-40B4-BE49-F238E27FC236}">
                  <a16:creationId xmlns:a16="http://schemas.microsoft.com/office/drawing/2014/main" id="{35150531-3552-7348-8185-9AED8DC80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11" name="Oval 48">
            <a:extLst>
              <a:ext uri="{FF2B5EF4-FFF2-40B4-BE49-F238E27FC236}">
                <a16:creationId xmlns:a16="http://schemas.microsoft.com/office/drawing/2014/main" id="{2707E3CA-9C5F-6146-906D-AB57DC181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463" y="3671094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2" name="Text Box 64">
            <a:extLst>
              <a:ext uri="{FF2B5EF4-FFF2-40B4-BE49-F238E27FC236}">
                <a16:creationId xmlns:a16="http://schemas.microsoft.com/office/drawing/2014/main" id="{6E499CE8-DE7E-9A4B-8240-CFB2B2FCA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752" y="3694906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5" name="Freeform 61">
            <a:extLst>
              <a:ext uri="{FF2B5EF4-FFF2-40B4-BE49-F238E27FC236}">
                <a16:creationId xmlns:a16="http://schemas.microsoft.com/office/drawing/2014/main" id="{7CA9465A-7008-514B-8F16-7326E66ACF22}"/>
              </a:ext>
            </a:extLst>
          </p:cNvPr>
          <p:cNvSpPr>
            <a:spLocks/>
          </p:cNvSpPr>
          <p:nvPr/>
        </p:nvSpPr>
        <p:spPr bwMode="auto">
          <a:xfrm>
            <a:off x="8819052" y="3213895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7" name="Line 69">
            <a:extLst>
              <a:ext uri="{FF2B5EF4-FFF2-40B4-BE49-F238E27FC236}">
                <a16:creationId xmlns:a16="http://schemas.microsoft.com/office/drawing/2014/main" id="{7DA925BF-D65C-3A45-BCC0-F8C55192A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9563" y="2555081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CBE0BCB5-7531-9D42-9372-2C6842CE1A28}"/>
              </a:ext>
            </a:extLst>
          </p:cNvPr>
          <p:cNvSpPr>
            <a:spLocks/>
          </p:cNvSpPr>
          <p:nvPr/>
        </p:nvSpPr>
        <p:spPr bwMode="auto">
          <a:xfrm rot="10800000">
            <a:off x="8807939" y="2108994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9" name="Rectangle 86">
            <a:extLst>
              <a:ext uri="{FF2B5EF4-FFF2-40B4-BE49-F238E27FC236}">
                <a16:creationId xmlns:a16="http://schemas.microsoft.com/office/drawing/2014/main" id="{EAA811A9-AC8A-1D41-AF48-758763B4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539" y="3415506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32" name="Text Box 103">
            <a:extLst>
              <a:ext uri="{FF2B5EF4-FFF2-40B4-BE49-F238E27FC236}">
                <a16:creationId xmlns:a16="http://schemas.microsoft.com/office/drawing/2014/main" id="{703FFB93-6E5C-B14B-85EC-CD808E110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5800664"/>
            <a:ext cx="27478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 protocol stack</a:t>
            </a:r>
          </a:p>
        </p:txBody>
      </p:sp>
      <p:sp>
        <p:nvSpPr>
          <p:cNvPr id="38" name="Text Box 116">
            <a:extLst>
              <a:ext uri="{FF2B5EF4-FFF2-40B4-BE49-F238E27FC236}">
                <a16:creationId xmlns:a16="http://schemas.microsoft.com/office/drawing/2014/main" id="{9B7D2294-7986-0A44-88E0-27E0DE5E3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4381255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40" name="Group 124">
            <a:extLst>
              <a:ext uri="{FF2B5EF4-FFF2-40B4-BE49-F238E27FC236}">
                <a16:creationId xmlns:a16="http://schemas.microsoft.com/office/drawing/2014/main" id="{3FBB3F12-F705-8743-A0D3-E515DB7019C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93876" y="4925219"/>
            <a:ext cx="869950" cy="906462"/>
            <a:chOff x="-44" y="1473"/>
            <a:chExt cx="981" cy="1105"/>
          </a:xfrm>
        </p:grpSpPr>
        <p:pic>
          <p:nvPicPr>
            <p:cNvPr id="41" name="Picture 125" descr="desktop_computer_stylized_medium">
              <a:extLst>
                <a:ext uri="{FF2B5EF4-FFF2-40B4-BE49-F238E27FC236}">
                  <a16:creationId xmlns:a16="http://schemas.microsoft.com/office/drawing/2014/main" id="{BAF3362E-58BD-B64C-971C-DDDE05DFD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126">
              <a:extLst>
                <a:ext uri="{FF2B5EF4-FFF2-40B4-BE49-F238E27FC236}">
                  <a16:creationId xmlns:a16="http://schemas.microsoft.com/office/drawing/2014/main" id="{D2A874E4-E03E-AE48-874B-FE1C36EC45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453EE9-8681-204A-BAD9-1EE0F0B64B6B}"/>
              </a:ext>
            </a:extLst>
          </p:cNvPr>
          <p:cNvCxnSpPr/>
          <p:nvPr/>
        </p:nvCxnSpPr>
        <p:spPr>
          <a:xfrm>
            <a:off x="8899146" y="4878327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4907B3-1A01-A149-A82F-1B893859F02E}"/>
              </a:ext>
            </a:extLst>
          </p:cNvPr>
          <p:cNvCxnSpPr/>
          <p:nvPr/>
        </p:nvCxnSpPr>
        <p:spPr>
          <a:xfrm>
            <a:off x="9249252" y="4866604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6A0483F-26CF-6149-8B36-38F17A6B6CA3}"/>
              </a:ext>
            </a:extLst>
          </p:cNvPr>
          <p:cNvSpPr txBox="1"/>
          <p:nvPr/>
        </p:nvSpPr>
        <p:spPr>
          <a:xfrm>
            <a:off x="9349277" y="2175669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9127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/>
      <p:bldP spid="15" grpId="0" animBg="1"/>
      <p:bldP spid="23" grpId="0" animBg="1"/>
      <p:bldP spid="29" grpId="0" animBg="1"/>
      <p:bldP spid="38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C0C3-B764-1140-A634-306A92CF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socket buffers can get full…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EC44-0D94-664D-82A0-8DEC0525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68000" cy="48696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Applications may read data slower than the sender is pushing data in</a:t>
            </a:r>
          </a:p>
          <a:p>
            <a:pPr lvl="1"/>
            <a:r>
              <a:rPr lang="en-US" dirty="0"/>
              <a:t>Example: what if an app infrequently or never calls </a:t>
            </a:r>
            <a:r>
              <a:rPr lang="en-US" sz="2000" dirty="0" err="1">
                <a:latin typeface="Courier" pitchFamily="2" charset="0"/>
              </a:rPr>
              <a:t>recv</a:t>
            </a:r>
            <a:r>
              <a:rPr lang="en-US" sz="2000" dirty="0">
                <a:latin typeface="Courier" pitchFamily="2" charset="0"/>
              </a:rPr>
              <a:t>()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r>
              <a:rPr lang="en-US" dirty="0"/>
              <a:t>There may be too much reordering or packet loss in the network</a:t>
            </a:r>
          </a:p>
          <a:p>
            <a:pPr lvl="1"/>
            <a:r>
              <a:rPr lang="en-US" dirty="0"/>
              <a:t>What if the first few bytes of a window are lost or delayed?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Receivers can only buffer so much before dropping subsequent data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5A7F05-6218-2F4E-B0A2-52595EC68266}"/>
              </a:ext>
            </a:extLst>
          </p:cNvPr>
          <p:cNvGrpSpPr/>
          <p:nvPr/>
        </p:nvGrpSpPr>
        <p:grpSpPr>
          <a:xfrm>
            <a:off x="7797543" y="1413670"/>
            <a:ext cx="3666283" cy="4787104"/>
            <a:chOff x="7797543" y="1413670"/>
            <a:chExt cx="3666283" cy="4787104"/>
          </a:xfrm>
        </p:grpSpPr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id="{0128FEF6-990F-8741-A8BB-1BABD9916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0514" y="1413670"/>
              <a:ext cx="581025" cy="4206875"/>
            </a:xfrm>
            <a:custGeom>
              <a:avLst/>
              <a:gdLst>
                <a:gd name="T0" fmla="*/ 2147483646 w 366"/>
                <a:gd name="T1" fmla="*/ 2147483646 h 1284"/>
                <a:gd name="T2" fmla="*/ 2147483646 w 366"/>
                <a:gd name="T3" fmla="*/ 0 h 1284"/>
                <a:gd name="T4" fmla="*/ 0 w 366"/>
                <a:gd name="T5" fmla="*/ 2147483646 h 1284"/>
                <a:gd name="T6" fmla="*/ 2147483646 w 366"/>
                <a:gd name="T7" fmla="*/ 2147483646 h 1284"/>
                <a:gd name="T8" fmla="*/ 2147483646 w 366"/>
                <a:gd name="T9" fmla="*/ 2147483646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" name="Rectangle 40">
              <a:extLst>
                <a:ext uri="{FF2B5EF4-FFF2-40B4-BE49-F238E27FC236}">
                  <a16:creationId xmlns:a16="http://schemas.microsoft.com/office/drawing/2014/main" id="{1300D301-2D76-1D48-9513-E7990DC2A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213" y="1521619"/>
              <a:ext cx="2533650" cy="38147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7" name="Oval 31">
              <a:extLst>
                <a:ext uri="{FF2B5EF4-FFF2-40B4-BE49-F238E27FC236}">
                  <a16:creationId xmlns:a16="http://schemas.microsoft.com/office/drawing/2014/main" id="{0738687B-C28C-0844-8A6C-C7E860047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2963" y="1578769"/>
              <a:ext cx="137795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Helvetica" pitchFamily="2" charset="0"/>
                </a:rPr>
                <a:t>application</a:t>
              </a:r>
            </a:p>
            <a:p>
              <a:r>
                <a:rPr lang="en-US" altLang="en-US">
                  <a:latin typeface="Helvetica" pitchFamily="2" charset="0"/>
                </a:rPr>
                <a:t>process</a:t>
              </a:r>
            </a:p>
          </p:txBody>
        </p:sp>
        <p:grpSp>
          <p:nvGrpSpPr>
            <p:cNvPr id="8" name="Group 47">
              <a:extLst>
                <a:ext uri="{FF2B5EF4-FFF2-40B4-BE49-F238E27FC236}">
                  <a16:creationId xmlns:a16="http://schemas.microsoft.com/office/drawing/2014/main" id="{6637B57F-5314-1147-8912-4B62851E7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1189" y="2647157"/>
              <a:ext cx="1795463" cy="688975"/>
              <a:chOff x="1173" y="2345"/>
              <a:chExt cx="1131" cy="434"/>
            </a:xfrm>
          </p:grpSpPr>
          <p:sp>
            <p:nvSpPr>
              <p:cNvPr id="22" name="Rectangle 44">
                <a:extLst>
                  <a:ext uri="{FF2B5EF4-FFF2-40B4-BE49-F238E27FC236}">
                    <a16:creationId xmlns:a16="http://schemas.microsoft.com/office/drawing/2014/main" id="{B36BAEC6-6362-4A45-A5BC-CEF2F188E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2345"/>
                <a:ext cx="1131" cy="43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23" name="Text Box 46">
                <a:extLst>
                  <a:ext uri="{FF2B5EF4-FFF2-40B4-BE49-F238E27FC236}">
                    <a16:creationId xmlns:a16="http://schemas.microsoft.com/office/drawing/2014/main" id="{85A99B7B-E984-BB4A-9151-C08D422A8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0" y="2368"/>
                <a:ext cx="100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TCP socket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receiver buffers</a:t>
                </a:r>
              </a:p>
            </p:txBody>
          </p:sp>
        </p:grpSp>
        <p:sp>
          <p:nvSpPr>
            <p:cNvPr id="9" name="Oval 48">
              <a:extLst>
                <a:ext uri="{FF2B5EF4-FFF2-40B4-BE49-F238E27FC236}">
                  <a16:creationId xmlns:a16="http://schemas.microsoft.com/office/drawing/2014/main" id="{CBDD2865-8756-5E4E-8717-ABA191CF5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463" y="3671094"/>
              <a:ext cx="156210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64">
              <a:extLst>
                <a:ext uri="{FF2B5EF4-FFF2-40B4-BE49-F238E27FC236}">
                  <a16:creationId xmlns:a16="http://schemas.microsoft.com/office/drawing/2014/main" id="{BC8E6457-578D-6349-A1AC-BA71F4F64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2752" y="3694906"/>
              <a:ext cx="5725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code</a:t>
              </a:r>
            </a:p>
          </p:txBody>
        </p:sp>
        <p:sp>
          <p:nvSpPr>
            <p:cNvPr id="11" name="Freeform 61">
              <a:extLst>
                <a:ext uri="{FF2B5EF4-FFF2-40B4-BE49-F238E27FC236}">
                  <a16:creationId xmlns:a16="http://schemas.microsoft.com/office/drawing/2014/main" id="{3E949758-54FC-AD47-9D70-6B38C414D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052" y="3213895"/>
              <a:ext cx="530225" cy="1616013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Line 69">
              <a:extLst>
                <a:ext uri="{FF2B5EF4-FFF2-40B4-BE49-F238E27FC236}">
                  <a16:creationId xmlns:a16="http://schemas.microsoft.com/office/drawing/2014/main" id="{9DC7AF6F-7D26-1F4D-976A-4818CA748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9563" y="2555081"/>
              <a:ext cx="2546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Freeform 63">
              <a:extLst>
                <a:ext uri="{FF2B5EF4-FFF2-40B4-BE49-F238E27FC236}">
                  <a16:creationId xmlns:a16="http://schemas.microsoft.com/office/drawing/2014/main" id="{75A994F4-EA4B-C94B-8826-6751BE30EA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807939" y="2108994"/>
              <a:ext cx="530225" cy="595312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4" name="Rectangle 86">
              <a:extLst>
                <a:ext uri="{FF2B5EF4-FFF2-40B4-BE49-F238E27FC236}">
                  <a16:creationId xmlns:a16="http://schemas.microsoft.com/office/drawing/2014/main" id="{4FE364F1-C0F7-8946-96C6-C7C07404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539" y="3415506"/>
              <a:ext cx="720725" cy="2095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5" name="Text Box 103">
              <a:extLst>
                <a:ext uri="{FF2B5EF4-FFF2-40B4-BE49-F238E27FC236}">
                  <a16:creationId xmlns:a16="http://schemas.microsoft.com/office/drawing/2014/main" id="{DF4EACDE-1219-F54D-A0D8-BBDB5AE5A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5800664"/>
              <a:ext cx="27478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Helvetica" pitchFamily="2" charset="0"/>
                </a:rPr>
                <a:t>receiver protocol stack</a:t>
              </a:r>
            </a:p>
          </p:txBody>
        </p:sp>
        <p:sp>
          <p:nvSpPr>
            <p:cNvPr id="16" name="Text Box 116">
              <a:extLst>
                <a:ext uri="{FF2B5EF4-FFF2-40B4-BE49-F238E27FC236}">
                  <a16:creationId xmlns:a16="http://schemas.microsoft.com/office/drawing/2014/main" id="{EC56444E-6103-D241-B201-EA75CCB3E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4381255"/>
              <a:ext cx="1133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from sender</a:t>
              </a:r>
            </a:p>
          </p:txBody>
        </p:sp>
        <p:grpSp>
          <p:nvGrpSpPr>
            <p:cNvPr id="17" name="Group 124">
              <a:extLst>
                <a:ext uri="{FF2B5EF4-FFF2-40B4-BE49-F238E27FC236}">
                  <a16:creationId xmlns:a16="http://schemas.microsoft.com/office/drawing/2014/main" id="{F6B3CF72-1794-D541-AB0B-F44E82A23A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593876" y="4925219"/>
              <a:ext cx="869950" cy="906462"/>
              <a:chOff x="-44" y="1473"/>
              <a:chExt cx="981" cy="1105"/>
            </a:xfrm>
          </p:grpSpPr>
          <p:pic>
            <p:nvPicPr>
              <p:cNvPr id="20" name="Picture 125" descr="desktop_computer_stylized_medium">
                <a:extLst>
                  <a:ext uri="{FF2B5EF4-FFF2-40B4-BE49-F238E27FC236}">
                    <a16:creationId xmlns:a16="http://schemas.microsoft.com/office/drawing/2014/main" id="{03A397D3-9CCE-924F-B5B1-EABFC293F8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Freeform 126">
                <a:extLst>
                  <a:ext uri="{FF2B5EF4-FFF2-40B4-BE49-F238E27FC236}">
                    <a16:creationId xmlns:a16="http://schemas.microsoft.com/office/drawing/2014/main" id="{33B4D953-5872-7749-9572-FD901750BAD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EB93806-B055-3947-872C-95C8667F5D02}"/>
                </a:ext>
              </a:extLst>
            </p:cNvPr>
            <p:cNvCxnSpPr/>
            <p:nvPr/>
          </p:nvCxnSpPr>
          <p:spPr>
            <a:xfrm>
              <a:off x="8899146" y="4878327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A30D8AA-5089-2B44-9D65-FA7AE3652202}"/>
                </a:ext>
              </a:extLst>
            </p:cNvPr>
            <p:cNvCxnSpPr/>
            <p:nvPr/>
          </p:nvCxnSpPr>
          <p:spPr>
            <a:xfrm>
              <a:off x="9249252" y="4866604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033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C0C3-B764-1140-A634-306A92CF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avoid drops due to buffer fill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EC44-0D94-664D-82A0-8DEC0525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68000" cy="4885141"/>
          </a:xfrm>
        </p:spPr>
        <p:txBody>
          <a:bodyPr>
            <a:normAutofit/>
          </a:bodyPr>
          <a:lstStyle/>
          <a:p>
            <a:r>
              <a:rPr lang="en-US" dirty="0"/>
              <a:t>Have a TCP sender only send as much as the </a:t>
            </a:r>
            <a:r>
              <a:rPr lang="en-US" dirty="0">
                <a:solidFill>
                  <a:srgbClr val="C00000"/>
                </a:solidFill>
              </a:rPr>
              <a:t>free buffer space </a:t>
            </a:r>
            <a:r>
              <a:rPr lang="en-US" dirty="0"/>
              <a:t>available at the receiver. </a:t>
            </a:r>
          </a:p>
          <a:p>
            <a:r>
              <a:rPr lang="en-US" dirty="0"/>
              <a:t>Amount of free buffer varies over time</a:t>
            </a:r>
          </a:p>
          <a:p>
            <a:r>
              <a:rPr lang="en-US" dirty="0"/>
              <a:t>TCP implements </a:t>
            </a:r>
            <a:r>
              <a:rPr lang="en-US" dirty="0">
                <a:solidFill>
                  <a:srgbClr val="C00000"/>
                </a:solidFill>
              </a:rPr>
              <a:t>flow control</a:t>
            </a:r>
          </a:p>
          <a:p>
            <a:r>
              <a:rPr lang="en-US" dirty="0"/>
              <a:t>Receiver’s ACK contains the amount of data the sender can transmit without running out the receiver’s socket buffer</a:t>
            </a:r>
          </a:p>
          <a:p>
            <a:r>
              <a:rPr lang="en-US" dirty="0"/>
              <a:t>This number is called the </a:t>
            </a:r>
            <a:r>
              <a:rPr lang="en-US" dirty="0">
                <a:solidFill>
                  <a:srgbClr val="C00000"/>
                </a:solidFill>
              </a:rPr>
              <a:t>advertised window size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5A7F05-6218-2F4E-B0A2-52595EC68266}"/>
              </a:ext>
            </a:extLst>
          </p:cNvPr>
          <p:cNvGrpSpPr/>
          <p:nvPr/>
        </p:nvGrpSpPr>
        <p:grpSpPr>
          <a:xfrm>
            <a:off x="7797543" y="1413670"/>
            <a:ext cx="3666283" cy="4787104"/>
            <a:chOff x="7797543" y="1413670"/>
            <a:chExt cx="3666283" cy="4787104"/>
          </a:xfrm>
        </p:grpSpPr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id="{0128FEF6-990F-8741-A8BB-1BABD9916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0514" y="1413670"/>
              <a:ext cx="581025" cy="4206875"/>
            </a:xfrm>
            <a:custGeom>
              <a:avLst/>
              <a:gdLst>
                <a:gd name="T0" fmla="*/ 2147483646 w 366"/>
                <a:gd name="T1" fmla="*/ 2147483646 h 1284"/>
                <a:gd name="T2" fmla="*/ 2147483646 w 366"/>
                <a:gd name="T3" fmla="*/ 0 h 1284"/>
                <a:gd name="T4" fmla="*/ 0 w 366"/>
                <a:gd name="T5" fmla="*/ 2147483646 h 1284"/>
                <a:gd name="T6" fmla="*/ 2147483646 w 366"/>
                <a:gd name="T7" fmla="*/ 2147483646 h 1284"/>
                <a:gd name="T8" fmla="*/ 2147483646 w 366"/>
                <a:gd name="T9" fmla="*/ 2147483646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" name="Rectangle 40">
              <a:extLst>
                <a:ext uri="{FF2B5EF4-FFF2-40B4-BE49-F238E27FC236}">
                  <a16:creationId xmlns:a16="http://schemas.microsoft.com/office/drawing/2014/main" id="{1300D301-2D76-1D48-9513-E7990DC2A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213" y="1521619"/>
              <a:ext cx="2533650" cy="38147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7" name="Oval 31">
              <a:extLst>
                <a:ext uri="{FF2B5EF4-FFF2-40B4-BE49-F238E27FC236}">
                  <a16:creationId xmlns:a16="http://schemas.microsoft.com/office/drawing/2014/main" id="{0738687B-C28C-0844-8A6C-C7E860047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2963" y="1578769"/>
              <a:ext cx="137795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Helvetica" pitchFamily="2" charset="0"/>
                </a:rPr>
                <a:t>application</a:t>
              </a:r>
            </a:p>
            <a:p>
              <a:r>
                <a:rPr lang="en-US" altLang="en-US">
                  <a:latin typeface="Helvetica" pitchFamily="2" charset="0"/>
                </a:rPr>
                <a:t>process</a:t>
              </a:r>
            </a:p>
          </p:txBody>
        </p:sp>
        <p:grpSp>
          <p:nvGrpSpPr>
            <p:cNvPr id="8" name="Group 47">
              <a:extLst>
                <a:ext uri="{FF2B5EF4-FFF2-40B4-BE49-F238E27FC236}">
                  <a16:creationId xmlns:a16="http://schemas.microsoft.com/office/drawing/2014/main" id="{6637B57F-5314-1147-8912-4B62851E7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1189" y="2647157"/>
              <a:ext cx="1795463" cy="688975"/>
              <a:chOff x="1173" y="2345"/>
              <a:chExt cx="1131" cy="434"/>
            </a:xfrm>
          </p:grpSpPr>
          <p:sp>
            <p:nvSpPr>
              <p:cNvPr id="22" name="Rectangle 44">
                <a:extLst>
                  <a:ext uri="{FF2B5EF4-FFF2-40B4-BE49-F238E27FC236}">
                    <a16:creationId xmlns:a16="http://schemas.microsoft.com/office/drawing/2014/main" id="{B36BAEC6-6362-4A45-A5BC-CEF2F188E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2345"/>
                <a:ext cx="1131" cy="43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23" name="Text Box 46">
                <a:extLst>
                  <a:ext uri="{FF2B5EF4-FFF2-40B4-BE49-F238E27FC236}">
                    <a16:creationId xmlns:a16="http://schemas.microsoft.com/office/drawing/2014/main" id="{85A99B7B-E984-BB4A-9151-C08D422A8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0" y="2368"/>
                <a:ext cx="100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TCP socket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receiver buffers</a:t>
                </a:r>
              </a:p>
            </p:txBody>
          </p:sp>
        </p:grpSp>
        <p:sp>
          <p:nvSpPr>
            <p:cNvPr id="9" name="Oval 48">
              <a:extLst>
                <a:ext uri="{FF2B5EF4-FFF2-40B4-BE49-F238E27FC236}">
                  <a16:creationId xmlns:a16="http://schemas.microsoft.com/office/drawing/2014/main" id="{CBDD2865-8756-5E4E-8717-ABA191CF5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463" y="3671094"/>
              <a:ext cx="156210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64">
              <a:extLst>
                <a:ext uri="{FF2B5EF4-FFF2-40B4-BE49-F238E27FC236}">
                  <a16:creationId xmlns:a16="http://schemas.microsoft.com/office/drawing/2014/main" id="{BC8E6457-578D-6349-A1AC-BA71F4F64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2752" y="3694906"/>
              <a:ext cx="5725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code</a:t>
              </a:r>
            </a:p>
          </p:txBody>
        </p:sp>
        <p:sp>
          <p:nvSpPr>
            <p:cNvPr id="11" name="Freeform 61">
              <a:extLst>
                <a:ext uri="{FF2B5EF4-FFF2-40B4-BE49-F238E27FC236}">
                  <a16:creationId xmlns:a16="http://schemas.microsoft.com/office/drawing/2014/main" id="{3E949758-54FC-AD47-9D70-6B38C414D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052" y="3213895"/>
              <a:ext cx="530225" cy="1616013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Line 69">
              <a:extLst>
                <a:ext uri="{FF2B5EF4-FFF2-40B4-BE49-F238E27FC236}">
                  <a16:creationId xmlns:a16="http://schemas.microsoft.com/office/drawing/2014/main" id="{9DC7AF6F-7D26-1F4D-976A-4818CA748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9563" y="2555081"/>
              <a:ext cx="2546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Freeform 63">
              <a:extLst>
                <a:ext uri="{FF2B5EF4-FFF2-40B4-BE49-F238E27FC236}">
                  <a16:creationId xmlns:a16="http://schemas.microsoft.com/office/drawing/2014/main" id="{75A994F4-EA4B-C94B-8826-6751BE30EA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807939" y="2108994"/>
              <a:ext cx="530225" cy="595312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4" name="Rectangle 86">
              <a:extLst>
                <a:ext uri="{FF2B5EF4-FFF2-40B4-BE49-F238E27FC236}">
                  <a16:creationId xmlns:a16="http://schemas.microsoft.com/office/drawing/2014/main" id="{4FE364F1-C0F7-8946-96C6-C7C07404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539" y="3415506"/>
              <a:ext cx="720725" cy="2095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5" name="Text Box 103">
              <a:extLst>
                <a:ext uri="{FF2B5EF4-FFF2-40B4-BE49-F238E27FC236}">
                  <a16:creationId xmlns:a16="http://schemas.microsoft.com/office/drawing/2014/main" id="{DF4EACDE-1219-F54D-A0D8-BBDB5AE5A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5800664"/>
              <a:ext cx="27478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Helvetica" pitchFamily="2" charset="0"/>
                </a:rPr>
                <a:t>receiver protocol stack</a:t>
              </a:r>
            </a:p>
          </p:txBody>
        </p:sp>
        <p:sp>
          <p:nvSpPr>
            <p:cNvPr id="16" name="Text Box 116">
              <a:extLst>
                <a:ext uri="{FF2B5EF4-FFF2-40B4-BE49-F238E27FC236}">
                  <a16:creationId xmlns:a16="http://schemas.microsoft.com/office/drawing/2014/main" id="{EC56444E-6103-D241-B201-EA75CCB3E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4381255"/>
              <a:ext cx="1133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from sender</a:t>
              </a:r>
            </a:p>
          </p:txBody>
        </p:sp>
        <p:grpSp>
          <p:nvGrpSpPr>
            <p:cNvPr id="17" name="Group 124">
              <a:extLst>
                <a:ext uri="{FF2B5EF4-FFF2-40B4-BE49-F238E27FC236}">
                  <a16:creationId xmlns:a16="http://schemas.microsoft.com/office/drawing/2014/main" id="{F6B3CF72-1794-D541-AB0B-F44E82A23A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593876" y="4925219"/>
              <a:ext cx="869950" cy="906462"/>
              <a:chOff x="-44" y="1473"/>
              <a:chExt cx="981" cy="1105"/>
            </a:xfrm>
          </p:grpSpPr>
          <p:pic>
            <p:nvPicPr>
              <p:cNvPr id="20" name="Picture 125" descr="desktop_computer_stylized_medium">
                <a:extLst>
                  <a:ext uri="{FF2B5EF4-FFF2-40B4-BE49-F238E27FC236}">
                    <a16:creationId xmlns:a16="http://schemas.microsoft.com/office/drawing/2014/main" id="{03A397D3-9CCE-924F-B5B1-EABFC293F8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Freeform 126">
                <a:extLst>
                  <a:ext uri="{FF2B5EF4-FFF2-40B4-BE49-F238E27FC236}">
                    <a16:creationId xmlns:a16="http://schemas.microsoft.com/office/drawing/2014/main" id="{33B4D953-5872-7749-9572-FD901750BAD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EB93806-B055-3947-872C-95C8667F5D02}"/>
                </a:ext>
              </a:extLst>
            </p:cNvPr>
            <p:cNvCxnSpPr/>
            <p:nvPr/>
          </p:nvCxnSpPr>
          <p:spPr>
            <a:xfrm>
              <a:off x="8899146" y="4878327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A30D8AA-5089-2B44-9D65-FA7AE3652202}"/>
                </a:ext>
              </a:extLst>
            </p:cNvPr>
            <p:cNvCxnSpPr/>
            <p:nvPr/>
          </p:nvCxnSpPr>
          <p:spPr>
            <a:xfrm>
              <a:off x="9249252" y="4866604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892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4D98-C012-6348-941F-4950ED91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in TCP headers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245DA3D-3A41-754E-A233-317973311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784" y="1493532"/>
            <a:ext cx="7990431" cy="536446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4E2B02E-DB82-ED4E-8906-F19952E9544B}"/>
              </a:ext>
            </a:extLst>
          </p:cNvPr>
          <p:cNvSpPr/>
          <p:nvPr/>
        </p:nvSpPr>
        <p:spPr>
          <a:xfrm>
            <a:off x="6989736" y="3564610"/>
            <a:ext cx="1766806" cy="743919"/>
          </a:xfrm>
          <a:prstGeom prst="ellipse">
            <a:avLst/>
          </a:prstGeom>
          <a:noFill/>
          <a:ln w="1016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5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Transport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834888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49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777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905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33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2456669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TCP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2456669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2483276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851957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3019367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694000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/>
          <a:lstStyle/>
          <a:p>
            <a:r>
              <a:rPr lang="en-US" dirty="0"/>
              <a:t>Receiver </a:t>
            </a:r>
            <a:r>
              <a:rPr lang="en-US" dirty="0">
                <a:solidFill>
                  <a:srgbClr val="C00000"/>
                </a:solidFill>
              </a:rPr>
              <a:t>advertises</a:t>
            </a:r>
            <a:r>
              <a:rPr lang="en-US" dirty="0"/>
              <a:t> to sender how much free buffer is available in the ACK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2B18033-5BF3-EC4F-83C8-9F50686E6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83" y="2918632"/>
            <a:ext cx="5054308" cy="3393268"/>
          </a:xfrm>
          <a:prstGeom prst="rect">
            <a:avLst/>
          </a:prstGeom>
        </p:spPr>
      </p:pic>
      <p:sp>
        <p:nvSpPr>
          <p:cNvPr id="109" name="Oval 108">
            <a:extLst>
              <a:ext uri="{FF2B5EF4-FFF2-40B4-BE49-F238E27FC236}">
                <a16:creationId xmlns:a16="http://schemas.microsoft.com/office/drawing/2014/main" id="{4B6914CD-3D4E-1245-B8D7-95BB99E7F2C6}"/>
              </a:ext>
            </a:extLst>
          </p:cNvPr>
          <p:cNvSpPr/>
          <p:nvPr/>
        </p:nvSpPr>
        <p:spPr>
          <a:xfrm>
            <a:off x="5240091" y="4091822"/>
            <a:ext cx="1067719" cy="794978"/>
          </a:xfrm>
          <a:prstGeom prst="ellipse">
            <a:avLst/>
          </a:prstGeom>
          <a:noFill/>
          <a:ln w="1016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6E631B7-7B2B-1B41-BBBC-CAE642A68429}"/>
              </a:ext>
            </a:extLst>
          </p:cNvPr>
          <p:cNvCxnSpPr>
            <a:cxnSpLocks/>
          </p:cNvCxnSpPr>
          <p:nvPr/>
        </p:nvCxnSpPr>
        <p:spPr>
          <a:xfrm flipH="1" flipV="1">
            <a:off x="6480275" y="4715350"/>
            <a:ext cx="2070933" cy="5611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29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/>
          <a:lstStyle/>
          <a:p>
            <a:r>
              <a:rPr lang="en-US" dirty="0"/>
              <a:t>Subsequently, the sender’s sliding window cannot be larger than this value</a:t>
            </a:r>
          </a:p>
          <a:p>
            <a:r>
              <a:rPr lang="en-US" dirty="0"/>
              <a:t>Restriction on new sequence numbers that can be transmitted</a:t>
            </a:r>
          </a:p>
          <a:p>
            <a:r>
              <a:rPr lang="en-US" dirty="0"/>
              <a:t>Restriction on TCP sending rate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5DC05D-E6CF-544B-912A-07B419BEF1CC}"/>
              </a:ext>
            </a:extLst>
          </p:cNvPr>
          <p:cNvGrpSpPr/>
          <p:nvPr/>
        </p:nvGrpSpPr>
        <p:grpSpPr>
          <a:xfrm>
            <a:off x="2485285" y="5071773"/>
            <a:ext cx="4098976" cy="493632"/>
            <a:chOff x="2038352" y="4479756"/>
            <a:chExt cx="7478713" cy="636306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03F60213-0808-4B4C-8DFA-B641D0799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id="{5530949D-5311-A440-AF73-B8E1E0D1F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98F5254-C866-AF4F-98EB-F96D46768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F62890-FC77-7846-BA95-519D6DF3A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26FFF1E-08C6-2C4F-A2FE-B83166D57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E92E2D6-2D46-2646-B86B-6E0D27256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32B3FE-C325-A942-B1E6-8B582DC14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D93A05F-EEA3-014C-8683-0B87AFFC1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EF4445-8140-FB4E-B8A7-013FF83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7415EEF-DA1C-6748-A16B-4C965B66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490EC13-8740-4544-B160-DFC77F2F9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A74A4B-607B-4845-9052-E7519A99B749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48AED9-79DF-8D4D-AE0B-FD13C02E623B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E456AA-2AD5-3748-8287-C9506C9BFD37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DFB22C-4A6D-BE4E-8778-70A02E3E9C8D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8DC181-740C-0940-8F0A-17ABF0D29475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B5AAB0-07E3-8D49-AB71-75B888260351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809F84-9D45-B64B-928A-A61A8E2FA314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A997C7-D293-4945-8CFB-041F420510FA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175F88-E1E7-A44D-87EB-0D5868A29FA1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AE8996-0F47-014C-83E9-51622F01A6F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256DA2-3800-9A43-B11F-B0EA71290AF7}"/>
              </a:ext>
            </a:extLst>
          </p:cNvPr>
          <p:cNvGrpSpPr/>
          <p:nvPr/>
        </p:nvGrpSpPr>
        <p:grpSpPr>
          <a:xfrm>
            <a:off x="2266379" y="5672107"/>
            <a:ext cx="2271948" cy="1189758"/>
            <a:chOff x="2265162" y="5155302"/>
            <a:chExt cx="2065510" cy="114227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6FE849-EBDE-FC49-B274-7619219228A4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C5AA679-D6A8-BB42-A14E-D15330856B05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32C256-CA6E-844F-B9A0-DD56E234BE55}"/>
              </a:ext>
            </a:extLst>
          </p:cNvPr>
          <p:cNvGrpSpPr/>
          <p:nvPr/>
        </p:nvGrpSpPr>
        <p:grpSpPr>
          <a:xfrm>
            <a:off x="4327023" y="5686516"/>
            <a:ext cx="2271948" cy="1140442"/>
            <a:chOff x="2265162" y="5155302"/>
            <a:chExt cx="2065510" cy="109492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317EB6-0380-2945-9583-0CEE4729DF17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06991F8-F3AD-9843-AEC1-67669E714961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F50FED5-4326-974B-B217-EBFA4B230346}"/>
              </a:ext>
            </a:extLst>
          </p:cNvPr>
          <p:cNvSpPr txBox="1"/>
          <p:nvPr/>
        </p:nvSpPr>
        <p:spPr>
          <a:xfrm>
            <a:off x="2771759" y="4300533"/>
            <a:ext cx="49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  Advertised window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CA61488-FA70-DA4B-8FFC-AB941DA061CB}"/>
              </a:ext>
            </a:extLst>
          </p:cNvPr>
          <p:cNvCxnSpPr/>
          <p:nvPr/>
        </p:nvCxnSpPr>
        <p:spPr>
          <a:xfrm>
            <a:off x="3690129" y="481505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F63D73-1E06-7E47-9752-DF6CA95CA380}"/>
              </a:ext>
            </a:extLst>
          </p:cNvPr>
          <p:cNvSpPr txBox="1"/>
          <p:nvPr/>
        </p:nvSpPr>
        <p:spPr>
          <a:xfrm>
            <a:off x="449119" y="4988039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</p:spTree>
    <p:extLst>
      <p:ext uri="{BB962C8B-B14F-4D97-AF65-F5344CB8AC3E}">
        <p14:creationId xmlns:p14="http://schemas.microsoft.com/office/powerpoint/2010/main" val="90830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/>
          <a:lstStyle/>
          <a:p>
            <a:r>
              <a:rPr lang="en-US" dirty="0"/>
              <a:t>If receiver app is too slow reading data: </a:t>
            </a:r>
          </a:p>
          <a:p>
            <a:pPr lvl="1"/>
            <a:r>
              <a:rPr lang="en-US" dirty="0"/>
              <a:t>receiver socket buffer fills up</a:t>
            </a:r>
          </a:p>
          <a:p>
            <a:pPr lvl="1"/>
            <a:r>
              <a:rPr lang="en-US" dirty="0"/>
              <a:t>So, advertised window shrinks</a:t>
            </a:r>
          </a:p>
          <a:p>
            <a:pPr lvl="1"/>
            <a:r>
              <a:rPr lang="en-US" dirty="0"/>
              <a:t>So, sender’s window shrinks</a:t>
            </a:r>
          </a:p>
          <a:p>
            <a:pPr lvl="1"/>
            <a:r>
              <a:rPr lang="en-US" dirty="0"/>
              <a:t>So, sender’s sending rate reduces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5DC05D-E6CF-544B-912A-07B419BEF1CC}"/>
              </a:ext>
            </a:extLst>
          </p:cNvPr>
          <p:cNvGrpSpPr/>
          <p:nvPr/>
        </p:nvGrpSpPr>
        <p:grpSpPr>
          <a:xfrm>
            <a:off x="2485285" y="5071773"/>
            <a:ext cx="4098976" cy="493632"/>
            <a:chOff x="2038352" y="4479756"/>
            <a:chExt cx="7478713" cy="636306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03F60213-0808-4B4C-8DFA-B641D0799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id="{5530949D-5311-A440-AF73-B8E1E0D1F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98F5254-C866-AF4F-98EB-F96D46768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F62890-FC77-7846-BA95-519D6DF3A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26FFF1E-08C6-2C4F-A2FE-B83166D57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E92E2D6-2D46-2646-B86B-6E0D27256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32B3FE-C325-A942-B1E6-8B582DC14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D93A05F-EEA3-014C-8683-0B87AFFC1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EF4445-8140-FB4E-B8A7-013FF83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7415EEF-DA1C-6748-A16B-4C965B66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490EC13-8740-4544-B160-DFC77F2F9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A74A4B-607B-4845-9052-E7519A99B749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48AED9-79DF-8D4D-AE0B-FD13C02E623B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E456AA-2AD5-3748-8287-C9506C9BFD37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DFB22C-4A6D-BE4E-8778-70A02E3E9C8D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8DC181-740C-0940-8F0A-17ABF0D29475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B5AAB0-07E3-8D49-AB71-75B888260351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809F84-9D45-B64B-928A-A61A8E2FA314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A997C7-D293-4945-8CFB-041F420510FA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175F88-E1E7-A44D-87EB-0D5868A29FA1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AE8996-0F47-014C-83E9-51622F01A6F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256DA2-3800-9A43-B11F-B0EA71290AF7}"/>
              </a:ext>
            </a:extLst>
          </p:cNvPr>
          <p:cNvGrpSpPr/>
          <p:nvPr/>
        </p:nvGrpSpPr>
        <p:grpSpPr>
          <a:xfrm>
            <a:off x="2266379" y="5672107"/>
            <a:ext cx="2271948" cy="1189758"/>
            <a:chOff x="2265162" y="5155302"/>
            <a:chExt cx="2065510" cy="114227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6FE849-EBDE-FC49-B274-7619219228A4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C5AA679-D6A8-BB42-A14E-D15330856B05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32C256-CA6E-844F-B9A0-DD56E234BE55}"/>
              </a:ext>
            </a:extLst>
          </p:cNvPr>
          <p:cNvGrpSpPr/>
          <p:nvPr/>
        </p:nvGrpSpPr>
        <p:grpSpPr>
          <a:xfrm>
            <a:off x="4327023" y="5686516"/>
            <a:ext cx="2271948" cy="1140442"/>
            <a:chOff x="2265162" y="5155302"/>
            <a:chExt cx="2065510" cy="109492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317EB6-0380-2945-9583-0CEE4729DF17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06991F8-F3AD-9843-AEC1-67669E714961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F50FED5-4326-974B-B217-EBFA4B230346}"/>
              </a:ext>
            </a:extLst>
          </p:cNvPr>
          <p:cNvSpPr txBox="1"/>
          <p:nvPr/>
        </p:nvSpPr>
        <p:spPr>
          <a:xfrm>
            <a:off x="2771759" y="4300533"/>
            <a:ext cx="49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  Advertised window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CA61488-FA70-DA4B-8FFC-AB941DA061CB}"/>
              </a:ext>
            </a:extLst>
          </p:cNvPr>
          <p:cNvCxnSpPr/>
          <p:nvPr/>
        </p:nvCxnSpPr>
        <p:spPr>
          <a:xfrm>
            <a:off x="3690129" y="481505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F63D73-1E06-7E47-9752-DF6CA95CA380}"/>
              </a:ext>
            </a:extLst>
          </p:cNvPr>
          <p:cNvSpPr txBox="1"/>
          <p:nvPr/>
        </p:nvSpPr>
        <p:spPr>
          <a:xfrm>
            <a:off x="449119" y="4988039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</p:spTree>
    <p:extLst>
      <p:ext uri="{BB962C8B-B14F-4D97-AF65-F5344CB8AC3E}">
        <p14:creationId xmlns:p14="http://schemas.microsoft.com/office/powerpoint/2010/main" val="61123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C00000"/>
                </a:solidFill>
              </a:rPr>
              <a:t>Flow control matches the sender’s write speed to the receiver’s read speed.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5DC05D-E6CF-544B-912A-07B419BEF1CC}"/>
              </a:ext>
            </a:extLst>
          </p:cNvPr>
          <p:cNvGrpSpPr/>
          <p:nvPr/>
        </p:nvGrpSpPr>
        <p:grpSpPr>
          <a:xfrm>
            <a:off x="2485285" y="5071773"/>
            <a:ext cx="4098976" cy="493632"/>
            <a:chOff x="2038352" y="4479756"/>
            <a:chExt cx="7478713" cy="636306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03F60213-0808-4B4C-8DFA-B641D0799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id="{5530949D-5311-A440-AF73-B8E1E0D1F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98F5254-C866-AF4F-98EB-F96D46768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F62890-FC77-7846-BA95-519D6DF3A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26FFF1E-08C6-2C4F-A2FE-B83166D57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E92E2D6-2D46-2646-B86B-6E0D27256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32B3FE-C325-A942-B1E6-8B582DC14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D93A05F-EEA3-014C-8683-0B87AFFC1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EF4445-8140-FB4E-B8A7-013FF83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7415EEF-DA1C-6748-A16B-4C965B66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490EC13-8740-4544-B160-DFC77F2F9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A74A4B-607B-4845-9052-E7519A99B749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48AED9-79DF-8D4D-AE0B-FD13C02E623B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E456AA-2AD5-3748-8287-C9506C9BFD37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DFB22C-4A6D-BE4E-8778-70A02E3E9C8D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8DC181-740C-0940-8F0A-17ABF0D29475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B5AAB0-07E3-8D49-AB71-75B888260351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809F84-9D45-B64B-928A-A61A8E2FA314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A997C7-D293-4945-8CFB-041F420510FA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175F88-E1E7-A44D-87EB-0D5868A29FA1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AE8996-0F47-014C-83E9-51622F01A6F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256DA2-3800-9A43-B11F-B0EA71290AF7}"/>
              </a:ext>
            </a:extLst>
          </p:cNvPr>
          <p:cNvGrpSpPr/>
          <p:nvPr/>
        </p:nvGrpSpPr>
        <p:grpSpPr>
          <a:xfrm>
            <a:off x="2266379" y="5672107"/>
            <a:ext cx="2271948" cy="1189758"/>
            <a:chOff x="2265162" y="5155302"/>
            <a:chExt cx="2065510" cy="114227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6FE849-EBDE-FC49-B274-7619219228A4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C5AA679-D6A8-BB42-A14E-D15330856B05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32C256-CA6E-844F-B9A0-DD56E234BE55}"/>
              </a:ext>
            </a:extLst>
          </p:cNvPr>
          <p:cNvGrpSpPr/>
          <p:nvPr/>
        </p:nvGrpSpPr>
        <p:grpSpPr>
          <a:xfrm>
            <a:off x="4327023" y="5686516"/>
            <a:ext cx="2271948" cy="1140442"/>
            <a:chOff x="2265162" y="5155302"/>
            <a:chExt cx="2065510" cy="109492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317EB6-0380-2945-9583-0CEE4729DF17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06991F8-F3AD-9843-AEC1-67669E714961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F50FED5-4326-974B-B217-EBFA4B230346}"/>
              </a:ext>
            </a:extLst>
          </p:cNvPr>
          <p:cNvSpPr txBox="1"/>
          <p:nvPr/>
        </p:nvSpPr>
        <p:spPr>
          <a:xfrm>
            <a:off x="2771759" y="4300533"/>
            <a:ext cx="49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  Advertised window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CA61488-FA70-DA4B-8FFC-AB941DA061CB}"/>
              </a:ext>
            </a:extLst>
          </p:cNvPr>
          <p:cNvCxnSpPr/>
          <p:nvPr/>
        </p:nvCxnSpPr>
        <p:spPr>
          <a:xfrm>
            <a:off x="3690129" y="481505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F63D73-1E06-7E47-9752-DF6CA95CA380}"/>
              </a:ext>
            </a:extLst>
          </p:cNvPr>
          <p:cNvSpPr txBox="1"/>
          <p:nvPr/>
        </p:nvSpPr>
        <p:spPr>
          <a:xfrm>
            <a:off x="449119" y="4988039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</p:spTree>
    <p:extLst>
      <p:ext uri="{BB962C8B-B14F-4D97-AF65-F5344CB8AC3E}">
        <p14:creationId xmlns:p14="http://schemas.microsoft.com/office/powerpoint/2010/main" val="60840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E4C2-6CAC-684D-AB7D-0ACD5B97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receiver’s socket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194A3-1A09-F842-9DC4-C4BE4B7F2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Operating systems have a default receiver socket buffer size</a:t>
            </a:r>
          </a:p>
          <a:p>
            <a:pPr lvl="1"/>
            <a:r>
              <a:rPr lang="en-US" dirty="0"/>
              <a:t>Listed among the parameters 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–a | grep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net.inet.tcp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on MAC,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–a | grep net.ipv4.tcp</a:t>
            </a:r>
            <a:r>
              <a:rPr lang="en-US" dirty="0"/>
              <a:t> on Linux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If socket buffer is too small, sender can’t keep too many packets in flight </a:t>
            </a:r>
            <a:r>
              <a:rPr lang="en-US" dirty="0">
                <a:sym typeface="Wingdings" pitchFamily="2" charset="2"/>
              </a:rPr>
              <a:t> lower throughput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If socket buffer is too large, too much memory consumed per socket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How big should the receiver socket buffer be?</a:t>
            </a:r>
          </a:p>
        </p:txBody>
      </p:sp>
    </p:spTree>
    <p:extLst>
      <p:ext uri="{BB962C8B-B14F-4D97-AF65-F5344CB8AC3E}">
        <p14:creationId xmlns:p14="http://schemas.microsoft.com/office/powerpoint/2010/main" val="393659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A4BE-467F-F84A-8FCD-520AA84F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receiver’s socket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7B33A-8B11-1E49-B164-40DFAC10F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646"/>
          </a:xfrm>
        </p:spPr>
        <p:txBody>
          <a:bodyPr>
            <a:normAutofit/>
          </a:bodyPr>
          <a:lstStyle/>
          <a:p>
            <a:r>
              <a:rPr lang="en-US" dirty="0"/>
              <a:t>Case 1: </a:t>
            </a:r>
            <a:r>
              <a:rPr lang="en-US" dirty="0">
                <a:solidFill>
                  <a:srgbClr val="C00000"/>
                </a:solidFill>
              </a:rPr>
              <a:t>Suppose the receiving app is reading data too slowly: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no amount of receiver buffer can prevent low sender throughput if the connection is long-lived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38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A4BE-467F-F84A-8FCD-520AA84F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receiver’s socket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7B33A-8B11-1E49-B164-40DFAC10F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88485" cy="4838646"/>
          </a:xfrm>
        </p:spPr>
        <p:txBody>
          <a:bodyPr>
            <a:normAutofit/>
          </a:bodyPr>
          <a:lstStyle/>
          <a:p>
            <a:r>
              <a:rPr lang="en-US" dirty="0"/>
              <a:t>Case 2: </a:t>
            </a:r>
            <a:r>
              <a:rPr lang="en-US" dirty="0">
                <a:solidFill>
                  <a:srgbClr val="C00000"/>
                </a:solidFill>
              </a:rPr>
              <a:t>Suppose the receiving app reads sufficiently fast </a:t>
            </a:r>
            <a:r>
              <a:rPr lang="en-US" i="1" dirty="0">
                <a:solidFill>
                  <a:srgbClr val="C00000"/>
                </a:solidFill>
              </a:rPr>
              <a:t>on average </a:t>
            </a:r>
            <a:r>
              <a:rPr lang="en-US" dirty="0">
                <a:solidFill>
                  <a:srgbClr val="C00000"/>
                </a:solidFill>
              </a:rPr>
              <a:t>to match the sender’s writing speed.  </a:t>
            </a:r>
          </a:p>
          <a:p>
            <a:pPr lvl="1"/>
            <a:r>
              <a:rPr lang="en-US" dirty="0"/>
              <a:t>Assume the sender has a window of size W.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The receiver must use a buffer of size at least W. Why?</a:t>
            </a:r>
          </a:p>
          <a:p>
            <a:endParaRPr lang="en-US" dirty="0"/>
          </a:p>
          <a:p>
            <a:r>
              <a:rPr lang="en-US" dirty="0"/>
              <a:t>Captures two cases:</a:t>
            </a:r>
          </a:p>
          <a:p>
            <a:r>
              <a:rPr lang="en-US" dirty="0"/>
              <a:t>(1) When the first sequence #s in the window are dropped </a:t>
            </a:r>
          </a:p>
          <a:p>
            <a:pPr lvl="1"/>
            <a:r>
              <a:rPr lang="en-US" dirty="0"/>
              <a:t>The rest of the window must be buffered until the ACKs (of the rest of the window) reach sender. Adv. window in ACKs reduces sender’s window</a:t>
            </a:r>
          </a:p>
          <a:p>
            <a:r>
              <a:rPr lang="en-US" dirty="0"/>
              <a:t>(2) When the sender sends a burst of data of size W</a:t>
            </a:r>
          </a:p>
          <a:p>
            <a:pPr lvl="1"/>
            <a:r>
              <a:rPr lang="en-US" dirty="0"/>
              <a:t>Receiver may not match the </a:t>
            </a:r>
            <a:r>
              <a:rPr lang="en-US" i="1" dirty="0"/>
              <a:t>instantaneous </a:t>
            </a:r>
            <a:r>
              <a:rPr lang="en-US" dirty="0"/>
              <a:t>rate of the sender</a:t>
            </a:r>
          </a:p>
        </p:txBody>
      </p:sp>
    </p:spTree>
    <p:extLst>
      <p:ext uri="{BB962C8B-B14F-4D97-AF65-F5344CB8AC3E}">
        <p14:creationId xmlns:p14="http://schemas.microsoft.com/office/powerpoint/2010/main" val="101337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D026-2AF3-4A43-8D6B-312744C9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1EF7-F2A9-2D4B-9945-C302E2E89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mechanism to keep buffers available at the receiver whenever the sender transmits data</a:t>
            </a:r>
          </a:p>
          <a:p>
            <a:endParaRPr lang="en-US" dirty="0"/>
          </a:p>
          <a:p>
            <a:r>
              <a:rPr lang="en-US" dirty="0"/>
              <a:t>Main function: match sender speed to receiver speed</a:t>
            </a:r>
          </a:p>
          <a:p>
            <a:endParaRPr lang="en-US" dirty="0"/>
          </a:p>
          <a:p>
            <a:r>
              <a:rPr lang="en-US" dirty="0"/>
              <a:t>Socket buffer sizing is important for throughput</a:t>
            </a:r>
          </a:p>
        </p:txBody>
      </p:sp>
    </p:spTree>
    <p:extLst>
      <p:ext uri="{BB962C8B-B14F-4D97-AF65-F5344CB8AC3E}">
        <p14:creationId xmlns:p14="http://schemas.microsoft.com/office/powerpoint/2010/main" val="969543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189-9743-0B41-8A65-BBE8B3F4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72ACC-1114-7849-A99D-1DB506D94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02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2459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Congestion Control: Intro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11.3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4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Link: best-effort local </a:t>
            </a:r>
            <a:r>
              <a:rPr lang="en-US" altLang="en-US" sz="2400" dirty="0" err="1">
                <a:solidFill>
                  <a:schemeClr val="bg1"/>
                </a:solidFill>
              </a:rPr>
              <a:t>pkt</a:t>
            </a:r>
            <a:r>
              <a:rPr lang="en-US" altLang="en-US" sz="2400" dirty="0">
                <a:solidFill>
                  <a:schemeClr val="bg1"/>
                </a:solidFill>
              </a:rPr>
              <a:t> delivery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Network: best-effort global </a:t>
            </a:r>
            <a:r>
              <a:rPr lang="en-US" altLang="en-US" sz="2400" b="0" dirty="0" err="1">
                <a:solidFill>
                  <a:srgbClr val="FFFFFF"/>
                </a:solidFill>
              </a:rPr>
              <a:t>pkt</a:t>
            </a:r>
            <a:r>
              <a:rPr lang="en-US" altLang="en-US" sz="2400" b="0" dirty="0">
                <a:solidFill>
                  <a:srgbClr val="FFFFFF"/>
                </a:solidFill>
              </a:rPr>
              <a:t> delivery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Transport: provide guarantees to apps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Apps: useful user-level functions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7327" cy="1325563"/>
          </a:xfrm>
        </p:spPr>
        <p:txBody>
          <a:bodyPr/>
          <a:lstStyle/>
          <a:p>
            <a:r>
              <a:rPr lang="en-US" dirty="0"/>
              <a:t>Modularity through layering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742505" y="2094351"/>
            <a:ext cx="4033022" cy="3378730"/>
            <a:chOff x="7742505" y="2343737"/>
            <a:chExt cx="4033022" cy="3378730"/>
          </a:xfrm>
        </p:grpSpPr>
        <p:sp>
          <p:nvSpPr>
            <p:cNvPr id="62" name="Arc 8"/>
            <p:cNvSpPr>
              <a:spLocks/>
            </p:cNvSpPr>
            <p:nvPr/>
          </p:nvSpPr>
          <p:spPr bwMode="auto">
            <a:xfrm rot="10800000">
              <a:off x="9813311" y="2358180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rc 8"/>
            <p:cNvSpPr>
              <a:spLocks/>
            </p:cNvSpPr>
            <p:nvPr/>
          </p:nvSpPr>
          <p:spPr bwMode="auto">
            <a:xfrm rot="10800000">
              <a:off x="7746353" y="2343737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rc 8"/>
            <p:cNvSpPr>
              <a:spLocks/>
            </p:cNvSpPr>
            <p:nvPr/>
          </p:nvSpPr>
          <p:spPr bwMode="auto">
            <a:xfrm rot="10800000">
              <a:off x="10140624" y="4044874"/>
              <a:ext cx="1634903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rc 8"/>
            <p:cNvSpPr>
              <a:spLocks/>
            </p:cNvSpPr>
            <p:nvPr/>
          </p:nvSpPr>
          <p:spPr bwMode="auto">
            <a:xfrm rot="10800000">
              <a:off x="7742505" y="4033476"/>
              <a:ext cx="1718414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8146469" y="2511177"/>
              <a:ext cx="685800" cy="3810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</a:rPr>
                <a:t>HT</a:t>
              </a:r>
              <a:r>
                <a:rPr lang="en-US" altLang="en-US" sz="2000" b="0" dirty="0">
                  <a:solidFill>
                    <a:schemeClr val="bg1"/>
                  </a:solidFill>
                </a:rPr>
                <a:t>TP</a:t>
              </a: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89846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F</a:t>
              </a:r>
              <a:r>
                <a:rPr lang="en-US" altLang="en-US" sz="2000" b="0" dirty="0">
                  <a:solidFill>
                    <a:srgbClr val="000000"/>
                  </a:solidFill>
                </a:rPr>
                <a:t>TP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106610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TFTP</a:t>
              </a: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98228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NV</a:t>
              </a:r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8527469" y="3196977"/>
              <a:ext cx="6858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10280069" y="3196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9441869" y="3958977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8070269" y="4720977"/>
              <a:ext cx="685800" cy="3810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chemeClr val="bg1"/>
                  </a:solidFill>
                </a:rPr>
                <a:t>Ether</a:t>
              </a:r>
              <a:endParaRPr lang="en-US" alt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9213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rgbClr val="000000"/>
                  </a:solidFill>
                </a:rPr>
                <a:t>ATM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108134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 err="1">
                  <a:solidFill>
                    <a:srgbClr val="000000"/>
                  </a:solidFill>
                </a:rPr>
                <a:t>WiFi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9975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…</a:t>
              </a:r>
              <a:endParaRPr lang="en-US" altLang="en-US" sz="2000" b="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42" name="AutoShape 32"/>
            <p:cNvCxnSpPr>
              <a:cxnSpLocks noChangeShapeType="1"/>
            </p:cNvCxnSpPr>
            <p:nvPr/>
          </p:nvCxnSpPr>
          <p:spPr bwMode="auto">
            <a:xfrm>
              <a:off x="8489369" y="2892177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33"/>
            <p:cNvCxnSpPr>
              <a:cxnSpLocks noChangeShapeType="1"/>
            </p:cNvCxnSpPr>
            <p:nvPr/>
          </p:nvCxnSpPr>
          <p:spPr bwMode="auto">
            <a:xfrm flipH="1">
              <a:off x="88703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34"/>
            <p:cNvCxnSpPr>
              <a:cxnSpLocks noChangeShapeType="1"/>
            </p:cNvCxnSpPr>
            <p:nvPr/>
          </p:nvCxnSpPr>
          <p:spPr bwMode="auto">
            <a:xfrm>
              <a:off x="101657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5"/>
            <p:cNvCxnSpPr>
              <a:cxnSpLocks noChangeShapeType="1"/>
            </p:cNvCxnSpPr>
            <p:nvPr/>
          </p:nvCxnSpPr>
          <p:spPr bwMode="auto">
            <a:xfrm flipH="1">
              <a:off x="105848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36"/>
            <p:cNvCxnSpPr>
              <a:cxnSpLocks noChangeShapeType="1"/>
            </p:cNvCxnSpPr>
            <p:nvPr/>
          </p:nvCxnSpPr>
          <p:spPr bwMode="auto">
            <a:xfrm>
              <a:off x="8870369" y="3577977"/>
              <a:ext cx="9144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37"/>
            <p:cNvCxnSpPr>
              <a:cxnSpLocks noChangeShapeType="1"/>
            </p:cNvCxnSpPr>
            <p:nvPr/>
          </p:nvCxnSpPr>
          <p:spPr bwMode="auto">
            <a:xfrm flipH="1">
              <a:off x="9784769" y="3577977"/>
              <a:ext cx="8382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38"/>
            <p:cNvCxnSpPr>
              <a:cxnSpLocks noChangeShapeType="1"/>
            </p:cNvCxnSpPr>
            <p:nvPr/>
          </p:nvCxnSpPr>
          <p:spPr bwMode="auto">
            <a:xfrm>
              <a:off x="97847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39"/>
            <p:cNvCxnSpPr>
              <a:cxnSpLocks noChangeShapeType="1"/>
            </p:cNvCxnSpPr>
            <p:nvPr/>
          </p:nvCxnSpPr>
          <p:spPr bwMode="auto">
            <a:xfrm flipH="1">
              <a:off x="84131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40"/>
            <p:cNvCxnSpPr>
              <a:cxnSpLocks noChangeShapeType="1"/>
            </p:cNvCxnSpPr>
            <p:nvPr/>
          </p:nvCxnSpPr>
          <p:spPr bwMode="auto">
            <a:xfrm flipH="1">
              <a:off x="9556169" y="4339977"/>
              <a:ext cx="228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6D78BBAF-A9B4-D446-BC4F-247505DEED5C}"/>
              </a:ext>
            </a:extLst>
          </p:cNvPr>
          <p:cNvSpPr/>
          <p:nvPr/>
        </p:nvSpPr>
        <p:spPr>
          <a:xfrm>
            <a:off x="1077238" y="3181611"/>
            <a:ext cx="6112702" cy="75156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5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B220-1EC0-5F4D-BA6A-C5A23A67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apps get perf guarantees?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09DE-039C-8C43-88C9-5B2DE7E1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71059"/>
          </a:xfrm>
        </p:spPr>
        <p:txBody>
          <a:bodyPr>
            <a:normAutofit/>
          </a:bodyPr>
          <a:lstStyle/>
          <a:p>
            <a:r>
              <a:rPr lang="en-US" dirty="0"/>
              <a:t>The network core provides no guarantees on packet delivery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Transport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software on the endpoint oversees implementing guarantees on top of a best-effort network</a:t>
            </a:r>
          </a:p>
          <a:p>
            <a:r>
              <a:rPr lang="en-US" dirty="0"/>
              <a:t>Three important kinds of guarantees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Ordered delivery</a:t>
            </a:r>
          </a:p>
          <a:p>
            <a:pPr lvl="1"/>
            <a:r>
              <a:rPr lang="en-US" dirty="0"/>
              <a:t>Resource sharing in the network core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418CED7C-9572-2146-9D90-8704D07A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87" y="2288713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2970F8-793A-5942-8C7D-3AE63F91289F}"/>
              </a:ext>
            </a:extLst>
          </p:cNvPr>
          <p:cNvCxnSpPr>
            <a:cxnSpLocks/>
          </p:cNvCxnSpPr>
          <p:nvPr/>
        </p:nvCxnSpPr>
        <p:spPr>
          <a:xfrm>
            <a:off x="2860711" y="2884901"/>
            <a:ext cx="22888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4B82334A-52F0-C940-8D87-40A228B7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70" y="2415294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CF3DA9-A53C-0A44-BC7A-42C2EC797B42}"/>
              </a:ext>
            </a:extLst>
          </p:cNvPr>
          <p:cNvCxnSpPr>
            <a:cxnSpLocks/>
          </p:cNvCxnSpPr>
          <p:nvPr/>
        </p:nvCxnSpPr>
        <p:spPr>
          <a:xfrm>
            <a:off x="7145778" y="2884901"/>
            <a:ext cx="1950091" cy="110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0EC0C-D14C-FB4E-9E0B-3517CEAF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04" y="2415294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AF9040BE-654C-A64C-9E13-6895FA3A4F24}"/>
              </a:ext>
            </a:extLst>
          </p:cNvPr>
          <p:cNvSpPr/>
          <p:nvPr/>
        </p:nvSpPr>
        <p:spPr>
          <a:xfrm>
            <a:off x="7658543" y="5122544"/>
            <a:ext cx="924560" cy="127000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C0111-2863-9245-9C68-6FE6A798D204}"/>
              </a:ext>
            </a:extLst>
          </p:cNvPr>
          <p:cNvSpPr txBox="1"/>
          <p:nvPr/>
        </p:nvSpPr>
        <p:spPr>
          <a:xfrm>
            <a:off x="8686800" y="5198426"/>
            <a:ext cx="238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Transmission Control Protocol (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</a:t>
            </a:r>
            <a:r>
              <a:rPr lang="en-US" sz="2400" dirty="0">
                <a:latin typeface="Helvetica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409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2DED-2137-A14D-B9FD-95C72246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5748" cy="1325563"/>
          </a:xfrm>
        </p:spPr>
        <p:txBody>
          <a:bodyPr/>
          <a:lstStyle/>
          <a:p>
            <a:r>
              <a:rPr lang="en-US" dirty="0"/>
              <a:t>How should multiple endpoints share 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8458-3E35-A04C-A103-3E9DA3DB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313" y="1460499"/>
            <a:ext cx="11181522" cy="503237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It is difficult to know where the </a:t>
            </a:r>
            <a:r>
              <a:rPr lang="en-US" dirty="0">
                <a:solidFill>
                  <a:srgbClr val="C00000"/>
                </a:solidFill>
              </a:rPr>
              <a:t>bottleneck</a:t>
            </a:r>
            <a:r>
              <a:rPr lang="en-US" dirty="0"/>
              <a:t> link is</a:t>
            </a:r>
          </a:p>
          <a:p>
            <a:r>
              <a:rPr lang="en-US" dirty="0"/>
              <a:t>It is difficult to know how many other endpoints are using that link</a:t>
            </a:r>
          </a:p>
          <a:p>
            <a:r>
              <a:rPr lang="en-US" dirty="0"/>
              <a:t>Endpoints may join and leave at any time</a:t>
            </a:r>
          </a:p>
          <a:p>
            <a:r>
              <a:rPr lang="en-US" dirty="0"/>
              <a:t>Network paths may change over time, leading to different bottleneck links (with different link rates) over time 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BDC0F-6EAC-7C4D-980F-A6CC80B3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35" y="1901345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AFFDBB75-4D8A-764D-803E-CDCEC466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67" y="1294126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5D0E4-EEF1-0A42-B591-309F5663FCC8}"/>
              </a:ext>
            </a:extLst>
          </p:cNvPr>
          <p:cNvCxnSpPr>
            <a:cxnSpLocks/>
          </p:cNvCxnSpPr>
          <p:nvPr/>
        </p:nvCxnSpPr>
        <p:spPr>
          <a:xfrm>
            <a:off x="4992678" y="1659404"/>
            <a:ext cx="2135401" cy="4270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3A2565-047C-ED47-90F8-9D8F53A6803D}"/>
              </a:ext>
            </a:extLst>
          </p:cNvPr>
          <p:cNvCxnSpPr>
            <a:cxnSpLocks/>
          </p:cNvCxnSpPr>
          <p:nvPr/>
        </p:nvCxnSpPr>
        <p:spPr>
          <a:xfrm flipV="1">
            <a:off x="3281503" y="2565300"/>
            <a:ext cx="3724286" cy="1405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52E45E9-B006-3B4A-90C3-29A8FB5CF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42" y="1870632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1C4F42-C6B2-0242-ADCD-7E3DFF9AEAD1}"/>
              </a:ext>
            </a:extLst>
          </p:cNvPr>
          <p:cNvCxnSpPr>
            <a:cxnSpLocks/>
          </p:cNvCxnSpPr>
          <p:nvPr/>
        </p:nvCxnSpPr>
        <p:spPr>
          <a:xfrm>
            <a:off x="9061943" y="2473722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55B3D04D-0ED5-664A-BCC8-235E97E5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204" y="1870632"/>
            <a:ext cx="939800" cy="1016000"/>
          </a:xfrm>
          <a:prstGeom prst="rect">
            <a:avLst/>
          </a:prstGeom>
        </p:spPr>
      </p:pic>
      <p:pic>
        <p:nvPicPr>
          <p:cNvPr id="11" name="Picture 5" descr="ANd9GcTXHm9XcH9T0I0EOJrLBOGANosV-xO3mlldiVZue4LYNHmLIOt0">
            <a:extLst>
              <a:ext uri="{FF2B5EF4-FFF2-40B4-BE49-F238E27FC236}">
                <a16:creationId xmlns:a16="http://schemas.microsoft.com/office/drawing/2014/main" id="{68345F7C-D9E6-D14B-9A50-61FB5316A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10" y="27145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FAB97-D82B-884E-BF8A-1CF5B3E6B881}"/>
              </a:ext>
            </a:extLst>
          </p:cNvPr>
          <p:cNvCxnSpPr>
            <a:cxnSpLocks/>
          </p:cNvCxnSpPr>
          <p:nvPr/>
        </p:nvCxnSpPr>
        <p:spPr>
          <a:xfrm flipV="1">
            <a:off x="5985910" y="2886632"/>
            <a:ext cx="1019879" cy="2436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25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</a:t>
            </a:r>
            <a:r>
              <a:rPr lang="en-US" sz="3200" dirty="0">
                <a:latin typeface="Helvetica" pitchFamily="2" charset="0"/>
              </a:rPr>
              <a:t> to converge to an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 </a:t>
            </a:r>
            <a:r>
              <a:rPr lang="en-US" sz="3200" dirty="0">
                <a:latin typeface="Helvetica" pitchFamily="2" charset="0"/>
              </a:rPr>
              <a:t>and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</p:spTree>
    <p:extLst>
      <p:ext uri="{BB962C8B-B14F-4D97-AF65-F5344CB8AC3E}">
        <p14:creationId xmlns:p14="http://schemas.microsoft.com/office/powerpoint/2010/main" val="1100922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</a:t>
            </a:r>
            <a:r>
              <a:rPr lang="en-US" sz="3200" dirty="0">
                <a:latin typeface="Helvetica" pitchFamily="2" charset="0"/>
              </a:rPr>
              <a:t> to converge to an efficient and fair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411866" y="3578811"/>
            <a:ext cx="87199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No one can centrally view or control all the endpoints and bottlenecks in the Internet. 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Every endpoint must try to reach a globally good outcome by itself: i.e., in a distributed fashion.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This also puts a lot of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trust in endpoints</a:t>
            </a:r>
            <a:r>
              <a:rPr lang="en-US" sz="2400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8533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 </a:t>
            </a:r>
            <a:r>
              <a:rPr lang="en-US" sz="3200" dirty="0">
                <a:latin typeface="Helvetica" pitchFamily="2" charset="0"/>
              </a:rPr>
              <a:t>and fair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364973" y="3896139"/>
            <a:ext cx="10243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If there is spare capacity in the bottleneck link, the endpoints should use it.</a:t>
            </a:r>
          </a:p>
        </p:txBody>
      </p:sp>
    </p:spTree>
    <p:extLst>
      <p:ext uri="{BB962C8B-B14F-4D97-AF65-F5344CB8AC3E}">
        <p14:creationId xmlns:p14="http://schemas.microsoft.com/office/powerpoint/2010/main" val="4221188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efficient and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364974" y="3896139"/>
            <a:ext cx="8812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If there are N endpoints sharing a bottleneck link, they should be able to get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equitable</a:t>
            </a:r>
            <a:r>
              <a:rPr lang="en-US" sz="2400" dirty="0">
                <a:latin typeface="Helvetica" pitchFamily="2" charset="0"/>
              </a:rPr>
              <a:t> shares of the link’s capacity.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For example: 1/</a:t>
            </a:r>
            <a:r>
              <a:rPr lang="en-US" sz="2400" dirty="0" err="1">
                <a:latin typeface="Helvetica" pitchFamily="2" charset="0"/>
              </a:rPr>
              <a:t>N’th</a:t>
            </a:r>
            <a:r>
              <a:rPr lang="en-US" sz="2400" dirty="0">
                <a:latin typeface="Helvetica" pitchFamily="2" charset="0"/>
              </a:rPr>
              <a:t> of the link capacity.</a:t>
            </a:r>
          </a:p>
        </p:txBody>
      </p:sp>
    </p:spTree>
    <p:extLst>
      <p:ext uri="{BB962C8B-B14F-4D97-AF65-F5344CB8AC3E}">
        <p14:creationId xmlns:p14="http://schemas.microsoft.com/office/powerpoint/2010/main" val="3794389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6E0F-2B1A-E045-B390-DD2EA804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en-US" dirty="0"/>
              <a:t>Flow Control     vs.    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E98D5-4FB0-4245-96B6-DF625FC3BB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Avoid overwhelming the </a:t>
            </a:r>
            <a:r>
              <a:rPr lang="en-US" dirty="0">
                <a:solidFill>
                  <a:srgbClr val="C00000"/>
                </a:solidFill>
              </a:rPr>
              <a:t>receiving application</a:t>
            </a:r>
          </a:p>
          <a:p>
            <a:endParaRPr lang="en-US" dirty="0"/>
          </a:p>
          <a:p>
            <a:r>
              <a:rPr lang="en-US" dirty="0"/>
              <a:t>Sender is managing the </a:t>
            </a:r>
            <a:r>
              <a:rPr lang="en-US" dirty="0">
                <a:solidFill>
                  <a:srgbClr val="C00000"/>
                </a:solidFill>
              </a:rPr>
              <a:t>receiver’s socket buffer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21914-7AA0-5642-BD67-3329EB9C64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Avoid overwhelming the </a:t>
            </a:r>
            <a:r>
              <a:rPr lang="en-US" dirty="0">
                <a:solidFill>
                  <a:srgbClr val="C00000"/>
                </a:solidFill>
              </a:rPr>
              <a:t>bottleneck network link</a:t>
            </a:r>
          </a:p>
          <a:p>
            <a:endParaRPr lang="en-US" dirty="0"/>
          </a:p>
          <a:p>
            <a:r>
              <a:rPr lang="en-US" dirty="0"/>
              <a:t>Sender is managing the </a:t>
            </a:r>
            <a:r>
              <a:rPr lang="en-US" dirty="0">
                <a:solidFill>
                  <a:srgbClr val="C00000"/>
                </a:solidFill>
              </a:rPr>
              <a:t>bottleneck link capacity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bottleneck router buffers</a:t>
            </a:r>
          </a:p>
        </p:txBody>
      </p:sp>
    </p:spTree>
    <p:extLst>
      <p:ext uri="{BB962C8B-B14F-4D97-AF65-F5344CB8AC3E}">
        <p14:creationId xmlns:p14="http://schemas.microsoft.com/office/powerpoint/2010/main" val="354494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efficient and fair 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33654-ED2D-6D4B-96ED-C65A27EDE116}"/>
              </a:ext>
            </a:extLst>
          </p:cNvPr>
          <p:cNvSpPr txBox="1"/>
          <p:nvPr/>
        </p:nvSpPr>
        <p:spPr>
          <a:xfrm>
            <a:off x="1179443" y="3989129"/>
            <a:ext cx="88126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How to achieve this?</a:t>
            </a:r>
          </a:p>
          <a:p>
            <a:pPr algn="l"/>
            <a:endParaRPr lang="en-US" sz="32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Approach: sense and react</a:t>
            </a:r>
          </a:p>
          <a:p>
            <a:pPr algn="l"/>
            <a:r>
              <a:rPr lang="en-US" sz="3200" dirty="0">
                <a:latin typeface="Helvetica" pitchFamily="2" charset="0"/>
              </a:rPr>
              <a:t>Example: taking a shower</a:t>
            </a:r>
          </a:p>
          <a:p>
            <a:pPr algn="l"/>
            <a:r>
              <a:rPr lang="en-US" sz="3200" dirty="0">
                <a:latin typeface="Helvetica" pitchFamily="2" charset="0"/>
              </a:rPr>
              <a:t>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feedback loop </a:t>
            </a:r>
            <a:r>
              <a:rPr lang="en-US" sz="3200" dirty="0">
                <a:latin typeface="Helvetica" pitchFamily="2" charset="0"/>
              </a:rPr>
              <a:t>with signals and knobs</a:t>
            </a:r>
          </a:p>
        </p:txBody>
      </p:sp>
    </p:spTree>
    <p:extLst>
      <p:ext uri="{BB962C8B-B14F-4D97-AF65-F5344CB8AC3E}">
        <p14:creationId xmlns:p14="http://schemas.microsoft.com/office/powerpoint/2010/main" val="138845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9ECD-8DBF-4C46-886C-6D5FDAD1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and Knobs in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D2C33-39D7-0A4E-A0FB-6E03ABE19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9197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Signals</a:t>
            </a:r>
          </a:p>
          <a:p>
            <a:pPr lvl="1"/>
            <a:r>
              <a:rPr lang="en-US" dirty="0"/>
              <a:t>Packets being dropped (e.g. RTO fires)</a:t>
            </a:r>
          </a:p>
          <a:p>
            <a:pPr lvl="1"/>
            <a:r>
              <a:rPr lang="en-US" dirty="0"/>
              <a:t>Packets being delayed (RTT)</a:t>
            </a:r>
          </a:p>
          <a:p>
            <a:pPr lvl="1"/>
            <a:r>
              <a:rPr lang="en-US" dirty="0"/>
              <a:t>Rate of incoming ACKs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Knobs</a:t>
            </a:r>
          </a:p>
          <a:p>
            <a:pPr lvl="1"/>
            <a:r>
              <a:rPr lang="en-US" dirty="0"/>
              <a:t>What can you change to “probe” the available bottleneck capacity?</a:t>
            </a:r>
          </a:p>
          <a:p>
            <a:pPr lvl="1"/>
            <a:r>
              <a:rPr lang="en-US" dirty="0"/>
              <a:t>Suppose receiver buffer is unbounded:</a:t>
            </a:r>
          </a:p>
          <a:p>
            <a:pPr lvl="1"/>
            <a:r>
              <a:rPr lang="en-US" dirty="0"/>
              <a:t>Let’s call the amount of in-flight data per RTT the </a:t>
            </a:r>
            <a:r>
              <a:rPr lang="en-US" dirty="0">
                <a:solidFill>
                  <a:srgbClr val="C00000"/>
                </a:solidFill>
              </a:rPr>
              <a:t>congestion window</a:t>
            </a:r>
            <a:endParaRPr lang="en-US" dirty="0"/>
          </a:p>
          <a:p>
            <a:pPr lvl="1"/>
            <a:r>
              <a:rPr lang="en-US" dirty="0"/>
              <a:t>Increase congestion window: e.g., add x or multiply by a factor of x</a:t>
            </a:r>
          </a:p>
          <a:p>
            <a:pPr lvl="1"/>
            <a:r>
              <a:rPr lang="en-US" dirty="0"/>
              <a:t>Decrease congestion window: e.g., subtract x or reduce by a factor of 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DD0660C-9A11-9E44-A7D1-FF57A0F5608C}"/>
              </a:ext>
            </a:extLst>
          </p:cNvPr>
          <p:cNvSpPr/>
          <p:nvPr/>
        </p:nvSpPr>
        <p:spPr>
          <a:xfrm>
            <a:off x="7020732" y="1987826"/>
            <a:ext cx="397565" cy="165652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E6469-1AD0-E94E-A488-E8A92A224A0F}"/>
              </a:ext>
            </a:extLst>
          </p:cNvPr>
          <p:cNvSpPr txBox="1"/>
          <p:nvPr/>
        </p:nvSpPr>
        <p:spPr>
          <a:xfrm>
            <a:off x="7596751" y="2031257"/>
            <a:ext cx="4595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Implicit </a:t>
            </a:r>
            <a:r>
              <a:rPr lang="en-US" sz="2400" dirty="0">
                <a:latin typeface="Helvetica" pitchFamily="2" charset="0"/>
              </a:rPr>
              <a:t>feedback signals measured directly at sender.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(There are also explicit signals that the network might provide.)</a:t>
            </a:r>
          </a:p>
        </p:txBody>
      </p:sp>
    </p:spTree>
    <p:extLst>
      <p:ext uri="{BB962C8B-B14F-4D97-AF65-F5344CB8AC3E}">
        <p14:creationId xmlns:p14="http://schemas.microsoft.com/office/powerpoint/2010/main" val="389930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6E7C-24E2-594A-80E1-BE7CDD7D3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29A60-C0E5-B846-9C3A-F78067ECC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9515" cy="4351338"/>
          </a:xfrm>
        </p:spPr>
        <p:txBody>
          <a:bodyPr/>
          <a:lstStyle/>
          <a:p>
            <a:r>
              <a:rPr lang="en-US" dirty="0"/>
              <a:t>Feedback loops used by 2 heavily deployed TCPs:</a:t>
            </a:r>
          </a:p>
          <a:p>
            <a:pPr lvl="1"/>
            <a:r>
              <a:rPr lang="en-US" dirty="0"/>
              <a:t>TCP New Reno and TCP BBR</a:t>
            </a:r>
          </a:p>
          <a:p>
            <a:endParaRPr lang="en-US" dirty="0"/>
          </a:p>
          <a:p>
            <a:r>
              <a:rPr lang="en-US" dirty="0"/>
              <a:t>Strategies to react “proportionately” to network signals like loss</a:t>
            </a:r>
          </a:p>
          <a:p>
            <a:pPr lvl="1"/>
            <a:r>
              <a:rPr lang="en-US" dirty="0"/>
              <a:t>Fast retransmit and fast recovery</a:t>
            </a:r>
          </a:p>
          <a:p>
            <a:pPr lvl="1"/>
            <a:endParaRPr lang="en-US" dirty="0"/>
          </a:p>
          <a:p>
            <a:r>
              <a:rPr lang="en-US" dirty="0"/>
              <a:t>Strategies to measure loss accurately</a:t>
            </a:r>
          </a:p>
          <a:p>
            <a:pPr lvl="1"/>
            <a:r>
              <a:rPr lang="en-US" dirty="0"/>
              <a:t>How to predict the RTT of a packet successfully received (in the future)?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2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B220-1EC0-5F4D-BA6A-C5A23A67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apps get perf guarantees?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09DE-039C-8C43-88C9-5B2DE7E1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71059"/>
          </a:xfrm>
        </p:spPr>
        <p:txBody>
          <a:bodyPr>
            <a:normAutofit/>
          </a:bodyPr>
          <a:lstStyle/>
          <a:p>
            <a:r>
              <a:rPr lang="en-US" dirty="0"/>
              <a:t>The network core provides no guarantees on packet delivery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Transport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software on the endpoint oversees implementing guarantees on top of a best-effort network</a:t>
            </a:r>
          </a:p>
          <a:p>
            <a:r>
              <a:rPr lang="en-US" dirty="0"/>
              <a:t>Three important kinds of guarantees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Ordered delivery</a:t>
            </a:r>
          </a:p>
          <a:p>
            <a:pPr lvl="1"/>
            <a:r>
              <a:rPr lang="en-US" dirty="0"/>
              <a:t>Resource sharing in the network core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418CED7C-9572-2146-9D90-8704D07A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87" y="2288713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2970F8-793A-5942-8C7D-3AE63F91289F}"/>
              </a:ext>
            </a:extLst>
          </p:cNvPr>
          <p:cNvCxnSpPr>
            <a:cxnSpLocks/>
          </p:cNvCxnSpPr>
          <p:nvPr/>
        </p:nvCxnSpPr>
        <p:spPr>
          <a:xfrm>
            <a:off x="2860711" y="2884901"/>
            <a:ext cx="22888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4B82334A-52F0-C940-8D87-40A228B7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70" y="2415294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CF3DA9-A53C-0A44-BC7A-42C2EC797B42}"/>
              </a:ext>
            </a:extLst>
          </p:cNvPr>
          <p:cNvCxnSpPr>
            <a:cxnSpLocks/>
          </p:cNvCxnSpPr>
          <p:nvPr/>
        </p:nvCxnSpPr>
        <p:spPr>
          <a:xfrm>
            <a:off x="7145778" y="2884901"/>
            <a:ext cx="1950091" cy="110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0EC0C-D14C-FB4E-9E0B-3517CEAF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04" y="2415294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AF9040BE-654C-A64C-9E13-6895FA3A4F24}"/>
              </a:ext>
            </a:extLst>
          </p:cNvPr>
          <p:cNvSpPr/>
          <p:nvPr/>
        </p:nvSpPr>
        <p:spPr>
          <a:xfrm>
            <a:off x="7658543" y="5122544"/>
            <a:ext cx="924560" cy="127000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C0111-2863-9245-9C68-6FE6A798D204}"/>
              </a:ext>
            </a:extLst>
          </p:cNvPr>
          <p:cNvSpPr txBox="1"/>
          <p:nvPr/>
        </p:nvSpPr>
        <p:spPr>
          <a:xfrm>
            <a:off x="8686800" y="5198426"/>
            <a:ext cx="238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Transmission Control Protocol (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</a:t>
            </a:r>
            <a:r>
              <a:rPr lang="en-US" sz="2400" dirty="0">
                <a:latin typeface="Helvetica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194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E874-710D-A64D-99C0-01FDE482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CB3C3-4286-3748-B37D-CB1E98B94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packets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7600" cy="4351338"/>
          </a:xfrm>
        </p:spPr>
        <p:txBody>
          <a:bodyPr/>
          <a:lstStyle/>
          <a:p>
            <a:r>
              <a:rPr lang="en-US" dirty="0"/>
              <a:t>Let’s suppose receiver gets packets 1, 2, and 4, but not 3 (dropped)</a:t>
            </a:r>
          </a:p>
          <a:p>
            <a:endParaRPr lang="en-US" dirty="0"/>
          </a:p>
          <a:p>
            <a:r>
              <a:rPr lang="en-US" dirty="0"/>
              <a:t>Suppose you’re trying to download a Word document containing a report</a:t>
            </a:r>
          </a:p>
          <a:p>
            <a:endParaRPr lang="en-US" dirty="0"/>
          </a:p>
          <a:p>
            <a:r>
              <a:rPr lang="en-US" dirty="0"/>
              <a:t>What would happen if transport at the receiver directly presents packets 1, 2, and 4 to the Word application?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1253301" cy="309292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pic>
        <p:nvPicPr>
          <p:cNvPr id="27" name="Picture 26" descr="A close up of a flower&#10;&#10;Description automatically generated">
            <a:extLst>
              <a:ext uri="{FF2B5EF4-FFF2-40B4-BE49-F238E27FC236}">
                <a16:creationId xmlns:a16="http://schemas.microsoft.com/office/drawing/2014/main" id="{BFB74EC6-AE87-D544-8B1C-92FDC47E7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239" y="2611363"/>
            <a:ext cx="651545" cy="7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617600" cy="4879975"/>
          </a:xfrm>
        </p:spPr>
        <p:txBody>
          <a:bodyPr>
            <a:normAutofit/>
          </a:bodyPr>
          <a:lstStyle/>
          <a:p>
            <a:r>
              <a:rPr lang="en-US" dirty="0"/>
              <a:t>Reordering can happen for a few reasons:</a:t>
            </a:r>
          </a:p>
          <a:p>
            <a:pPr lvl="1"/>
            <a:r>
              <a:rPr lang="en-US" dirty="0"/>
              <a:t>Drops</a:t>
            </a:r>
          </a:p>
          <a:p>
            <a:pPr lvl="1"/>
            <a:r>
              <a:rPr lang="en-US" dirty="0"/>
              <a:t>Packets taking different paths through a network</a:t>
            </a:r>
          </a:p>
          <a:p>
            <a:r>
              <a:rPr lang="en-US" dirty="0"/>
              <a:t>Receiver needs a general strategy to ensure that data is presented to the application </a:t>
            </a:r>
            <a:r>
              <a:rPr lang="en-US" dirty="0">
                <a:solidFill>
                  <a:srgbClr val="C00000"/>
                </a:solidFill>
              </a:rPr>
              <a:t>in the same order that the sender side pushed it</a:t>
            </a:r>
          </a:p>
          <a:p>
            <a:r>
              <a:rPr lang="en-US" dirty="0"/>
              <a:t>Receiver uses two mechanisms:</a:t>
            </a:r>
          </a:p>
          <a:p>
            <a:pPr lvl="1"/>
            <a:r>
              <a:rPr lang="en-US" dirty="0"/>
              <a:t>Sequence numbers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Receiver socket buffer</a:t>
            </a:r>
          </a:p>
          <a:p>
            <a:r>
              <a:rPr lang="en-US" dirty="0"/>
              <a:t>We’ve already seen the use of both of these for reliability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60636" cy="1176721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437BBC-BFFA-824A-BD88-7A0B372B6F4C}"/>
              </a:ext>
            </a:extLst>
          </p:cNvPr>
          <p:cNvCxnSpPr>
            <a:cxnSpLocks/>
          </p:cNvCxnSpPr>
          <p:nvPr/>
        </p:nvCxnSpPr>
        <p:spPr>
          <a:xfrm flipH="1">
            <a:off x="8758265" y="4087005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355AB6-8C17-2246-9A7C-93478FE2F190}"/>
              </a:ext>
            </a:extLst>
          </p:cNvPr>
          <p:cNvSpPr txBox="1"/>
          <p:nvPr/>
        </p:nvSpPr>
        <p:spPr>
          <a:xfrm>
            <a:off x="9179764" y="487505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8069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4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7273-205B-D24E-8D45-55B85D98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between apps and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C12F-F168-9642-894F-77D928B6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4146"/>
            <a:ext cx="6644671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Sender deposits data in receiver socket buffer</a:t>
            </a:r>
          </a:p>
          <a:p>
            <a:endParaRPr lang="en-US" dirty="0"/>
          </a:p>
          <a:p>
            <a:r>
              <a:rPr lang="en-US" dirty="0"/>
              <a:t>An app with a TCP socket reads from the TCP receive socket buffer</a:t>
            </a:r>
          </a:p>
          <a:p>
            <a:pPr lvl="1"/>
            <a:r>
              <a:rPr lang="en-US" dirty="0"/>
              <a:t>e.g., when you do </a:t>
            </a:r>
            <a:r>
              <a:rPr lang="en-US" sz="2000" dirty="0">
                <a:latin typeface="Courier" pitchFamily="2" charset="0"/>
              </a:rPr>
              <a:t>data = </a:t>
            </a:r>
            <a:r>
              <a:rPr lang="en-US" sz="2000" dirty="0" err="1">
                <a:latin typeface="Courier" pitchFamily="2" charset="0"/>
              </a:rPr>
              <a:t>sock.recv</a:t>
            </a:r>
            <a:r>
              <a:rPr lang="en-US" sz="2000" dirty="0">
                <a:latin typeface="Courier" pitchFamily="2" charset="0"/>
              </a:rPr>
              <a:t>()</a:t>
            </a:r>
          </a:p>
          <a:p>
            <a:endParaRPr lang="en-US" dirty="0"/>
          </a:p>
          <a:p>
            <a:r>
              <a:rPr lang="en-US" dirty="0"/>
              <a:t>TCP receiver software only releases this data to the application if the data is </a:t>
            </a:r>
            <a:r>
              <a:rPr lang="en-US" dirty="0">
                <a:solidFill>
                  <a:srgbClr val="C00000"/>
                </a:solidFill>
              </a:rPr>
              <a:t>in order </a:t>
            </a:r>
            <a:r>
              <a:rPr lang="en-US" dirty="0"/>
              <a:t>relative to all other data already read by the application</a:t>
            </a:r>
          </a:p>
          <a:p>
            <a:endParaRPr lang="en-US" dirty="0"/>
          </a:p>
          <a:p>
            <a:r>
              <a:rPr lang="en-US" dirty="0"/>
              <a:t>This process is called </a:t>
            </a:r>
            <a:r>
              <a:rPr lang="en-US" dirty="0">
                <a:solidFill>
                  <a:srgbClr val="C00000"/>
                </a:solidFill>
              </a:rPr>
              <a:t>TCP reassembly</a:t>
            </a:r>
          </a:p>
        </p:txBody>
      </p:sp>
      <p:sp>
        <p:nvSpPr>
          <p:cNvPr id="5" name="Freeform 32">
            <a:extLst>
              <a:ext uri="{FF2B5EF4-FFF2-40B4-BE49-F238E27FC236}">
                <a16:creationId xmlns:a16="http://schemas.microsoft.com/office/drawing/2014/main" id="{1758F573-E68B-A84B-A136-216A80A72173}"/>
              </a:ext>
            </a:extLst>
          </p:cNvPr>
          <p:cNvSpPr>
            <a:spLocks/>
          </p:cNvSpPr>
          <p:nvPr/>
        </p:nvSpPr>
        <p:spPr bwMode="auto">
          <a:xfrm>
            <a:off x="10360514" y="1413670"/>
            <a:ext cx="581025" cy="42068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886F1A53-7AED-D44D-83B5-C40FEE818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213" y="1521619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7" name="Oval 31">
            <a:extLst>
              <a:ext uri="{FF2B5EF4-FFF2-40B4-BE49-F238E27FC236}">
                <a16:creationId xmlns:a16="http://schemas.microsoft.com/office/drawing/2014/main" id="{F3086DB7-C245-C547-93F0-BA4B673D9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963" y="1578769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Helvetica" pitchFamily="2" charset="0"/>
              </a:rPr>
              <a:t>application</a:t>
            </a:r>
          </a:p>
          <a:p>
            <a:r>
              <a:rPr lang="en-US" altLang="en-US">
                <a:latin typeface="Helvetica" pitchFamily="2" charset="0"/>
              </a:rPr>
              <a:t>process</a:t>
            </a:r>
          </a:p>
        </p:txBody>
      </p:sp>
      <p:grpSp>
        <p:nvGrpSpPr>
          <p:cNvPr id="8" name="Group 47">
            <a:extLst>
              <a:ext uri="{FF2B5EF4-FFF2-40B4-BE49-F238E27FC236}">
                <a16:creationId xmlns:a16="http://schemas.microsoft.com/office/drawing/2014/main" id="{B5F3CCE2-05AB-8F4C-8E8E-E2A62F9CB998}"/>
              </a:ext>
            </a:extLst>
          </p:cNvPr>
          <p:cNvGrpSpPr>
            <a:grpSpLocks/>
          </p:cNvGrpSpPr>
          <p:nvPr/>
        </p:nvGrpSpPr>
        <p:grpSpPr bwMode="auto">
          <a:xfrm>
            <a:off x="8141189" y="2647157"/>
            <a:ext cx="1795463" cy="688975"/>
            <a:chOff x="1173" y="2345"/>
            <a:chExt cx="1131" cy="434"/>
          </a:xfrm>
        </p:grpSpPr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9DB296F3-C5FE-4C4E-AE7D-3E19B5A69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46">
              <a:extLst>
                <a:ext uri="{FF2B5EF4-FFF2-40B4-BE49-F238E27FC236}">
                  <a16:creationId xmlns:a16="http://schemas.microsoft.com/office/drawing/2014/main" id="{35150531-3552-7348-8185-9AED8DC80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11" name="Oval 48">
            <a:extLst>
              <a:ext uri="{FF2B5EF4-FFF2-40B4-BE49-F238E27FC236}">
                <a16:creationId xmlns:a16="http://schemas.microsoft.com/office/drawing/2014/main" id="{2707E3CA-9C5F-6146-906D-AB57DC181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463" y="3671094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2" name="Text Box 64">
            <a:extLst>
              <a:ext uri="{FF2B5EF4-FFF2-40B4-BE49-F238E27FC236}">
                <a16:creationId xmlns:a16="http://schemas.microsoft.com/office/drawing/2014/main" id="{6E499CE8-DE7E-9A4B-8240-CFB2B2FCA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752" y="3694906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5" name="Freeform 61">
            <a:extLst>
              <a:ext uri="{FF2B5EF4-FFF2-40B4-BE49-F238E27FC236}">
                <a16:creationId xmlns:a16="http://schemas.microsoft.com/office/drawing/2014/main" id="{7CA9465A-7008-514B-8F16-7326E66ACF22}"/>
              </a:ext>
            </a:extLst>
          </p:cNvPr>
          <p:cNvSpPr>
            <a:spLocks/>
          </p:cNvSpPr>
          <p:nvPr/>
        </p:nvSpPr>
        <p:spPr bwMode="auto">
          <a:xfrm>
            <a:off x="8819052" y="3213895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7" name="Line 69">
            <a:extLst>
              <a:ext uri="{FF2B5EF4-FFF2-40B4-BE49-F238E27FC236}">
                <a16:creationId xmlns:a16="http://schemas.microsoft.com/office/drawing/2014/main" id="{7DA925BF-D65C-3A45-BCC0-F8C55192A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9563" y="2555081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CBE0BCB5-7531-9D42-9372-2C6842CE1A28}"/>
              </a:ext>
            </a:extLst>
          </p:cNvPr>
          <p:cNvSpPr>
            <a:spLocks/>
          </p:cNvSpPr>
          <p:nvPr/>
        </p:nvSpPr>
        <p:spPr bwMode="auto">
          <a:xfrm rot="10800000">
            <a:off x="8807939" y="2108994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9" name="Rectangle 86">
            <a:extLst>
              <a:ext uri="{FF2B5EF4-FFF2-40B4-BE49-F238E27FC236}">
                <a16:creationId xmlns:a16="http://schemas.microsoft.com/office/drawing/2014/main" id="{EAA811A9-AC8A-1D41-AF48-758763B4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539" y="3415506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32" name="Text Box 103">
            <a:extLst>
              <a:ext uri="{FF2B5EF4-FFF2-40B4-BE49-F238E27FC236}">
                <a16:creationId xmlns:a16="http://schemas.microsoft.com/office/drawing/2014/main" id="{703FFB93-6E5C-B14B-85EC-CD808E110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5800664"/>
            <a:ext cx="27478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 protocol stack</a:t>
            </a:r>
          </a:p>
        </p:txBody>
      </p:sp>
      <p:sp>
        <p:nvSpPr>
          <p:cNvPr id="38" name="Text Box 116">
            <a:extLst>
              <a:ext uri="{FF2B5EF4-FFF2-40B4-BE49-F238E27FC236}">
                <a16:creationId xmlns:a16="http://schemas.microsoft.com/office/drawing/2014/main" id="{9B7D2294-7986-0A44-88E0-27E0DE5E3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4381255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40" name="Group 124">
            <a:extLst>
              <a:ext uri="{FF2B5EF4-FFF2-40B4-BE49-F238E27FC236}">
                <a16:creationId xmlns:a16="http://schemas.microsoft.com/office/drawing/2014/main" id="{3FBB3F12-F705-8743-A0D3-E515DB7019C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93876" y="4925219"/>
            <a:ext cx="869950" cy="906462"/>
            <a:chOff x="-44" y="1473"/>
            <a:chExt cx="981" cy="1105"/>
          </a:xfrm>
        </p:grpSpPr>
        <p:pic>
          <p:nvPicPr>
            <p:cNvPr id="41" name="Picture 125" descr="desktop_computer_stylized_medium">
              <a:extLst>
                <a:ext uri="{FF2B5EF4-FFF2-40B4-BE49-F238E27FC236}">
                  <a16:creationId xmlns:a16="http://schemas.microsoft.com/office/drawing/2014/main" id="{BAF3362E-58BD-B64C-971C-DDDE05DFD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126">
              <a:extLst>
                <a:ext uri="{FF2B5EF4-FFF2-40B4-BE49-F238E27FC236}">
                  <a16:creationId xmlns:a16="http://schemas.microsoft.com/office/drawing/2014/main" id="{D2A874E4-E03E-AE48-874B-FE1C36EC45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453EE9-8681-204A-BAD9-1EE0F0B64B6B}"/>
              </a:ext>
            </a:extLst>
          </p:cNvPr>
          <p:cNvCxnSpPr/>
          <p:nvPr/>
        </p:nvCxnSpPr>
        <p:spPr>
          <a:xfrm>
            <a:off x="8899146" y="4878327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4907B3-1A01-A149-A82F-1B893859F02E}"/>
              </a:ext>
            </a:extLst>
          </p:cNvPr>
          <p:cNvCxnSpPr/>
          <p:nvPr/>
        </p:nvCxnSpPr>
        <p:spPr>
          <a:xfrm>
            <a:off x="9249252" y="4866604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6A0483F-26CF-6149-8B36-38F17A6B6CA3}"/>
              </a:ext>
            </a:extLst>
          </p:cNvPr>
          <p:cNvSpPr txBox="1"/>
          <p:nvPr/>
        </p:nvSpPr>
        <p:spPr>
          <a:xfrm>
            <a:off x="9349277" y="2175669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1820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/>
      <p:bldP spid="15" grpId="0" animBg="1"/>
      <p:bldP spid="23" grpId="0" animBg="1"/>
      <p:bldP spid="29" grpId="0" animBg="1"/>
      <p:bldP spid="38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44F1-D6E9-C34B-AEA5-020AC06E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TCP Reassembly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E5B4F-1E6D-554D-A850-9E8DCCF31280}"/>
              </a:ext>
            </a:extLst>
          </p:cNvPr>
          <p:cNvSpPr/>
          <p:nvPr/>
        </p:nvSpPr>
        <p:spPr>
          <a:xfrm>
            <a:off x="2637183" y="2471668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AC456-9565-8E40-8525-8544A7B46384}"/>
              </a:ext>
            </a:extLst>
          </p:cNvPr>
          <p:cNvSpPr/>
          <p:nvPr/>
        </p:nvSpPr>
        <p:spPr>
          <a:xfrm>
            <a:off x="2756452" y="2559394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0AA84B-C400-6E48-B447-3D309C3357FE}"/>
              </a:ext>
            </a:extLst>
          </p:cNvPr>
          <p:cNvSpPr/>
          <p:nvPr/>
        </p:nvSpPr>
        <p:spPr>
          <a:xfrm>
            <a:off x="4224144" y="2559035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59663-288D-3F41-8356-CE0BF3369C19}"/>
              </a:ext>
            </a:extLst>
          </p:cNvPr>
          <p:cNvSpPr txBox="1"/>
          <p:nvPr/>
        </p:nvSpPr>
        <p:spPr>
          <a:xfrm>
            <a:off x="3233531" y="269263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00CDB-8FFB-DE41-900B-37586A1151C0}"/>
              </a:ext>
            </a:extLst>
          </p:cNvPr>
          <p:cNvSpPr txBox="1"/>
          <p:nvPr/>
        </p:nvSpPr>
        <p:spPr>
          <a:xfrm>
            <a:off x="4737655" y="2719500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7A2F38-BC8D-A644-A539-127813D4B0F9}"/>
              </a:ext>
            </a:extLst>
          </p:cNvPr>
          <p:cNvSpPr/>
          <p:nvPr/>
        </p:nvSpPr>
        <p:spPr>
          <a:xfrm>
            <a:off x="2635529" y="3896277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36969B-A3A2-974B-BF28-DCCFD6F62E8D}"/>
              </a:ext>
            </a:extLst>
          </p:cNvPr>
          <p:cNvSpPr/>
          <p:nvPr/>
        </p:nvSpPr>
        <p:spPr>
          <a:xfrm>
            <a:off x="2754798" y="39840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C02CE6-88E6-C347-A0AC-C606371620A1}"/>
              </a:ext>
            </a:extLst>
          </p:cNvPr>
          <p:cNvSpPr/>
          <p:nvPr/>
        </p:nvSpPr>
        <p:spPr>
          <a:xfrm>
            <a:off x="4222477" y="39894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937B8-EFF8-0D4D-B6BD-785393AE8DF4}"/>
              </a:ext>
            </a:extLst>
          </p:cNvPr>
          <p:cNvSpPr/>
          <p:nvPr/>
        </p:nvSpPr>
        <p:spPr>
          <a:xfrm>
            <a:off x="7108135" y="3974961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F345B4-CD8B-724B-94A8-65459A47FAC7}"/>
              </a:ext>
            </a:extLst>
          </p:cNvPr>
          <p:cNvSpPr txBox="1"/>
          <p:nvPr/>
        </p:nvSpPr>
        <p:spPr>
          <a:xfrm>
            <a:off x="3231877" y="411724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923DCA-AEFF-2949-AE1B-5274066A947B}"/>
              </a:ext>
            </a:extLst>
          </p:cNvPr>
          <p:cNvSpPr txBox="1"/>
          <p:nvPr/>
        </p:nvSpPr>
        <p:spPr>
          <a:xfrm>
            <a:off x="4736001" y="414410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7AB826-5E94-5347-89AA-C10FB9E6382F}"/>
              </a:ext>
            </a:extLst>
          </p:cNvPr>
          <p:cNvSpPr txBox="1"/>
          <p:nvPr/>
        </p:nvSpPr>
        <p:spPr>
          <a:xfrm>
            <a:off x="7611720" y="4123366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FA82B2-41E5-9449-BEC0-152CB2D5EF1F}"/>
              </a:ext>
            </a:extLst>
          </p:cNvPr>
          <p:cNvSpPr/>
          <p:nvPr/>
        </p:nvSpPr>
        <p:spPr>
          <a:xfrm>
            <a:off x="2633875" y="5395360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92E084-1B7C-1041-A273-E6A0A772B01A}"/>
              </a:ext>
            </a:extLst>
          </p:cNvPr>
          <p:cNvSpPr/>
          <p:nvPr/>
        </p:nvSpPr>
        <p:spPr>
          <a:xfrm>
            <a:off x="2753144" y="54830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BD15C-6C94-7343-8EDF-A78B6F8F90DA}"/>
              </a:ext>
            </a:extLst>
          </p:cNvPr>
          <p:cNvSpPr/>
          <p:nvPr/>
        </p:nvSpPr>
        <p:spPr>
          <a:xfrm>
            <a:off x="4220823" y="54884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114FCD-94D8-A04A-A40A-5EDDE31D60C4}"/>
              </a:ext>
            </a:extLst>
          </p:cNvPr>
          <p:cNvSpPr/>
          <p:nvPr/>
        </p:nvSpPr>
        <p:spPr>
          <a:xfrm>
            <a:off x="7106481" y="548729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B266F-C0C9-924D-960E-446541F944F1}"/>
              </a:ext>
            </a:extLst>
          </p:cNvPr>
          <p:cNvSpPr txBox="1"/>
          <p:nvPr/>
        </p:nvSpPr>
        <p:spPr>
          <a:xfrm>
            <a:off x="3230223" y="5616331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F71F6F-2773-614E-8CDC-B07B6E098FB8}"/>
              </a:ext>
            </a:extLst>
          </p:cNvPr>
          <p:cNvSpPr txBox="1"/>
          <p:nvPr/>
        </p:nvSpPr>
        <p:spPr>
          <a:xfrm>
            <a:off x="4734347" y="5643192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98C28-35EB-0F46-833B-7B4AA0FEF749}"/>
              </a:ext>
            </a:extLst>
          </p:cNvPr>
          <p:cNvSpPr txBox="1"/>
          <p:nvPr/>
        </p:nvSpPr>
        <p:spPr>
          <a:xfrm>
            <a:off x="7610066" y="562244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FFC444-B2B0-D143-89E0-0547167C8BEC}"/>
              </a:ext>
            </a:extLst>
          </p:cNvPr>
          <p:cNvSpPr/>
          <p:nvPr/>
        </p:nvSpPr>
        <p:spPr>
          <a:xfrm>
            <a:off x="5670281" y="5478030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032B9F-0A81-1F4E-9097-620CC53C114F}"/>
              </a:ext>
            </a:extLst>
          </p:cNvPr>
          <p:cNvSpPr txBox="1"/>
          <p:nvPr/>
        </p:nvSpPr>
        <p:spPr>
          <a:xfrm>
            <a:off x="6210308" y="565138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A990D8-BA94-1B4F-97CB-6C194DE24647}"/>
              </a:ext>
            </a:extLst>
          </p:cNvPr>
          <p:cNvSpPr txBox="1"/>
          <p:nvPr/>
        </p:nvSpPr>
        <p:spPr>
          <a:xfrm>
            <a:off x="9435548" y="1829277"/>
            <a:ext cx="2312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Application can read up to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8DD625-CA73-1143-9BA9-FC64582B8D3A}"/>
              </a:ext>
            </a:extLst>
          </p:cNvPr>
          <p:cNvSpPr txBox="1"/>
          <p:nvPr/>
        </p:nvSpPr>
        <p:spPr>
          <a:xfrm>
            <a:off x="125211" y="1645560"/>
            <a:ext cx="2312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Sender/Net writes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A63519-F30F-A34B-B000-9FB1D6045801}"/>
              </a:ext>
            </a:extLst>
          </p:cNvPr>
          <p:cNvSpPr txBox="1"/>
          <p:nvPr/>
        </p:nvSpPr>
        <p:spPr>
          <a:xfrm>
            <a:off x="2902735" y="6393154"/>
            <a:ext cx="711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Socket buffer memory on the receiver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7D2656B-0264-DA47-870C-396D9A5A04AF}"/>
              </a:ext>
            </a:extLst>
          </p:cNvPr>
          <p:cNvSpPr/>
          <p:nvPr/>
        </p:nvSpPr>
        <p:spPr>
          <a:xfrm>
            <a:off x="2358887" y="1829277"/>
            <a:ext cx="2312494" cy="556114"/>
          </a:xfrm>
          <a:custGeom>
            <a:avLst/>
            <a:gdLst>
              <a:gd name="connsiteX0" fmla="*/ 0 w 980661"/>
              <a:gd name="connsiteY0" fmla="*/ 224810 h 556114"/>
              <a:gd name="connsiteX1" fmla="*/ 742122 w 980661"/>
              <a:gd name="connsiteY1" fmla="*/ 12775 h 556114"/>
              <a:gd name="connsiteX2" fmla="*/ 980661 w 980661"/>
              <a:gd name="connsiteY2" fmla="*/ 556114 h 55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661" h="556114">
                <a:moveTo>
                  <a:pt x="0" y="224810"/>
                </a:moveTo>
                <a:cubicBezTo>
                  <a:pt x="289339" y="91184"/>
                  <a:pt x="578679" y="-42442"/>
                  <a:pt x="742122" y="12775"/>
                </a:cubicBezTo>
                <a:cubicBezTo>
                  <a:pt x="905565" y="67992"/>
                  <a:pt x="943113" y="312053"/>
                  <a:pt x="980661" y="55611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8ACA6A42-077C-9548-B9C8-6D7CC1EA9931}"/>
              </a:ext>
            </a:extLst>
          </p:cNvPr>
          <p:cNvSpPr/>
          <p:nvPr/>
        </p:nvSpPr>
        <p:spPr>
          <a:xfrm>
            <a:off x="4871855" y="1470153"/>
            <a:ext cx="4550441" cy="888734"/>
          </a:xfrm>
          <a:custGeom>
            <a:avLst/>
            <a:gdLst>
              <a:gd name="connsiteX0" fmla="*/ 5698435 w 5698435"/>
              <a:gd name="connsiteY0" fmla="*/ 636943 h 888734"/>
              <a:gd name="connsiteX1" fmla="*/ 2199861 w 5698435"/>
              <a:gd name="connsiteY1" fmla="*/ 186369 h 888734"/>
              <a:gd name="connsiteX2" fmla="*/ 503582 w 5698435"/>
              <a:gd name="connsiteY2" fmla="*/ 40595 h 888734"/>
              <a:gd name="connsiteX3" fmla="*/ 0 w 5698435"/>
              <a:gd name="connsiteY3" fmla="*/ 888734 h 88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8435" h="888734">
                <a:moveTo>
                  <a:pt x="5698435" y="636943"/>
                </a:moveTo>
                <a:lnTo>
                  <a:pt x="2199861" y="186369"/>
                </a:lnTo>
                <a:cubicBezTo>
                  <a:pt x="1334052" y="86978"/>
                  <a:pt x="870226" y="-76466"/>
                  <a:pt x="503582" y="40595"/>
                </a:cubicBezTo>
                <a:cubicBezTo>
                  <a:pt x="136938" y="157656"/>
                  <a:pt x="68469" y="523195"/>
                  <a:pt x="0" y="88873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231B74CD-3AC9-B24D-90AB-368CFBFA9CB3}"/>
              </a:ext>
            </a:extLst>
          </p:cNvPr>
          <p:cNvSpPr/>
          <p:nvPr/>
        </p:nvSpPr>
        <p:spPr>
          <a:xfrm>
            <a:off x="1343553" y="2809461"/>
            <a:ext cx="6743588" cy="1166191"/>
          </a:xfrm>
          <a:custGeom>
            <a:avLst/>
            <a:gdLst>
              <a:gd name="connsiteX0" fmla="*/ 312969 w 3528302"/>
              <a:gd name="connsiteY0" fmla="*/ 0 h 1166191"/>
              <a:gd name="connsiteX1" fmla="*/ 259960 w 3528302"/>
              <a:gd name="connsiteY1" fmla="*/ 781878 h 1166191"/>
              <a:gd name="connsiteX2" fmla="*/ 3135682 w 3528302"/>
              <a:gd name="connsiteY2" fmla="*/ 848139 h 1166191"/>
              <a:gd name="connsiteX3" fmla="*/ 3427230 w 3528302"/>
              <a:gd name="connsiteY3" fmla="*/ 1166191 h 1166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8302" h="1166191">
                <a:moveTo>
                  <a:pt x="312969" y="0"/>
                </a:moveTo>
                <a:cubicBezTo>
                  <a:pt x="51238" y="320261"/>
                  <a:pt x="-210492" y="640522"/>
                  <a:pt x="259960" y="781878"/>
                </a:cubicBezTo>
                <a:cubicBezTo>
                  <a:pt x="730412" y="923234"/>
                  <a:pt x="2607804" y="784087"/>
                  <a:pt x="3135682" y="848139"/>
                </a:cubicBezTo>
                <a:cubicBezTo>
                  <a:pt x="3663560" y="912191"/>
                  <a:pt x="3545395" y="1039191"/>
                  <a:pt x="3427230" y="1166191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685290CC-F25F-684F-BD90-18C4E3561BFD}"/>
              </a:ext>
            </a:extLst>
          </p:cNvPr>
          <p:cNvSpPr/>
          <p:nvPr/>
        </p:nvSpPr>
        <p:spPr>
          <a:xfrm>
            <a:off x="4876800" y="3273287"/>
            <a:ext cx="4757530" cy="1868579"/>
          </a:xfrm>
          <a:custGeom>
            <a:avLst/>
            <a:gdLst>
              <a:gd name="connsiteX0" fmla="*/ 4757530 w 4757530"/>
              <a:gd name="connsiteY0" fmla="*/ 0 h 1868579"/>
              <a:gd name="connsiteX1" fmla="*/ 3988904 w 4757530"/>
              <a:gd name="connsiteY1" fmla="*/ 1391478 h 1868579"/>
              <a:gd name="connsiteX2" fmla="*/ 2915478 w 4757530"/>
              <a:gd name="connsiteY2" fmla="*/ 1789043 h 1868579"/>
              <a:gd name="connsiteX3" fmla="*/ 821635 w 4757530"/>
              <a:gd name="connsiteY3" fmla="*/ 1842052 h 1868579"/>
              <a:gd name="connsiteX4" fmla="*/ 0 w 4757530"/>
              <a:gd name="connsiteY4" fmla="*/ 1470991 h 186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7530" h="1868579">
                <a:moveTo>
                  <a:pt x="4757530" y="0"/>
                </a:moveTo>
                <a:cubicBezTo>
                  <a:pt x="4526721" y="546652"/>
                  <a:pt x="4295913" y="1093304"/>
                  <a:pt x="3988904" y="1391478"/>
                </a:cubicBezTo>
                <a:cubicBezTo>
                  <a:pt x="3681895" y="1689652"/>
                  <a:pt x="3443356" y="1713947"/>
                  <a:pt x="2915478" y="1789043"/>
                </a:cubicBezTo>
                <a:cubicBezTo>
                  <a:pt x="2387600" y="1864139"/>
                  <a:pt x="1307548" y="1895061"/>
                  <a:pt x="821635" y="1842052"/>
                </a:cubicBezTo>
                <a:cubicBezTo>
                  <a:pt x="335722" y="1789043"/>
                  <a:pt x="167861" y="1630017"/>
                  <a:pt x="0" y="1470991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D194831C-857A-C542-B93E-A886BC45E956}"/>
              </a:ext>
            </a:extLst>
          </p:cNvPr>
          <p:cNvSpPr/>
          <p:nvPr/>
        </p:nvSpPr>
        <p:spPr>
          <a:xfrm>
            <a:off x="751646" y="2835965"/>
            <a:ext cx="5105815" cy="2557670"/>
          </a:xfrm>
          <a:custGeom>
            <a:avLst/>
            <a:gdLst>
              <a:gd name="connsiteX0" fmla="*/ 202511 w 5105815"/>
              <a:gd name="connsiteY0" fmla="*/ 0 h 2557670"/>
              <a:gd name="connsiteX1" fmla="*/ 401293 w 5105815"/>
              <a:gd name="connsiteY1" fmla="*/ 2292626 h 2557670"/>
              <a:gd name="connsiteX2" fmla="*/ 3820354 w 5105815"/>
              <a:gd name="connsiteY2" fmla="*/ 2252870 h 2557670"/>
              <a:gd name="connsiteX3" fmla="*/ 5105815 w 5105815"/>
              <a:gd name="connsiteY3" fmla="*/ 255767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815" h="2557670">
                <a:moveTo>
                  <a:pt x="202511" y="0"/>
                </a:moveTo>
                <a:cubicBezTo>
                  <a:pt x="415" y="958574"/>
                  <a:pt x="-201681" y="1917148"/>
                  <a:pt x="401293" y="2292626"/>
                </a:cubicBezTo>
                <a:cubicBezTo>
                  <a:pt x="1004267" y="2668104"/>
                  <a:pt x="3036267" y="2208696"/>
                  <a:pt x="3820354" y="2252870"/>
                </a:cubicBezTo>
                <a:cubicBezTo>
                  <a:pt x="4604441" y="2297044"/>
                  <a:pt x="4855128" y="2427357"/>
                  <a:pt x="5105815" y="2557670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4EEEDCEE-7640-C744-86E6-6B6586FFBF36}"/>
              </a:ext>
            </a:extLst>
          </p:cNvPr>
          <p:cNvSpPr/>
          <p:nvPr/>
        </p:nvSpPr>
        <p:spPr>
          <a:xfrm>
            <a:off x="8454887" y="3551583"/>
            <a:ext cx="1563756" cy="2279374"/>
          </a:xfrm>
          <a:custGeom>
            <a:avLst/>
            <a:gdLst>
              <a:gd name="connsiteX0" fmla="*/ 1563756 w 1563756"/>
              <a:gd name="connsiteY0" fmla="*/ 0 h 2279374"/>
              <a:gd name="connsiteX1" fmla="*/ 821635 w 1563756"/>
              <a:gd name="connsiteY1" fmla="*/ 1643269 h 2279374"/>
              <a:gd name="connsiteX2" fmla="*/ 0 w 1563756"/>
              <a:gd name="connsiteY2" fmla="*/ 2279374 h 227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3756" h="2279374">
                <a:moveTo>
                  <a:pt x="1563756" y="0"/>
                </a:moveTo>
                <a:cubicBezTo>
                  <a:pt x="1323008" y="631686"/>
                  <a:pt x="1082261" y="1263373"/>
                  <a:pt x="821635" y="1643269"/>
                </a:cubicBezTo>
                <a:cubicBezTo>
                  <a:pt x="561009" y="2023165"/>
                  <a:pt x="280504" y="2151269"/>
                  <a:pt x="0" y="2279374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5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/>
      <p:bldP spid="11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/>
      <p:bldP spid="32" grpId="0"/>
      <p:bldP spid="33" grpId="0"/>
      <p:bldP spid="35" grpId="0" animBg="1"/>
      <p:bldP spid="37" grpId="0" animBg="1"/>
      <p:bldP spid="38" grpId="0" animBg="1"/>
      <p:bldP spid="42" grpId="0" animBg="1"/>
      <p:bldP spid="43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DD9-B3C8-5E43-8CFB-5D16C1C6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 in the app’s </a:t>
            </a:r>
            <a:r>
              <a:rPr lang="en-US" dirty="0">
                <a:solidFill>
                  <a:srgbClr val="C00000"/>
                </a:solidFill>
              </a:rPr>
              <a:t>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A654-E220-D94F-841A-DF2E16F8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09577"/>
            <a:ext cx="10515600" cy="19927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TCP uses byte sequence numbers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17002F-67C3-6242-B59C-312DEEE81707}"/>
              </a:ext>
            </a:extLst>
          </p:cNvPr>
          <p:cNvGrpSpPr/>
          <p:nvPr/>
        </p:nvGrpSpPr>
        <p:grpSpPr>
          <a:xfrm>
            <a:off x="3314178" y="3519036"/>
            <a:ext cx="4983271" cy="369332"/>
            <a:chOff x="3314178" y="3519036"/>
            <a:chExt cx="4983271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273C9-C27C-E647-8560-6B8684DAD846}"/>
                </a:ext>
              </a:extLst>
            </p:cNvPr>
            <p:cNvSpPr txBox="1"/>
            <p:nvPr/>
          </p:nvSpPr>
          <p:spPr>
            <a:xfrm>
              <a:off x="3314178" y="3519036"/>
              <a:ext cx="3995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Increasing sequence #s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3122483-94D6-1841-B116-E9B85834F252}"/>
                </a:ext>
              </a:extLst>
            </p:cNvPr>
            <p:cNvCxnSpPr/>
            <p:nvPr/>
          </p:nvCxnSpPr>
          <p:spPr>
            <a:xfrm>
              <a:off x="6343389" y="373308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67EC746-70E8-4547-9BA1-CD6EBF522A7E}"/>
              </a:ext>
            </a:extLst>
          </p:cNvPr>
          <p:cNvGrpSpPr/>
          <p:nvPr/>
        </p:nvGrpSpPr>
        <p:grpSpPr>
          <a:xfrm>
            <a:off x="1052186" y="2192055"/>
            <a:ext cx="10083453" cy="1054274"/>
            <a:chOff x="1052186" y="2192055"/>
            <a:chExt cx="10083453" cy="105427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C901B8-3955-C94A-B996-466D47CF5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367" y="2192055"/>
              <a:ext cx="7515617" cy="14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30C4D0-B57D-1344-8F3C-D06046950F26}"/>
                </a:ext>
              </a:extLst>
            </p:cNvPr>
            <p:cNvCxnSpPr>
              <a:cxnSpLocks/>
            </p:cNvCxnSpPr>
            <p:nvPr/>
          </p:nvCxnSpPr>
          <p:spPr>
            <a:xfrm>
              <a:off x="2342367" y="3246329"/>
              <a:ext cx="751561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03922B-82BF-0144-86F3-6650A7ECA069}"/>
                </a:ext>
              </a:extLst>
            </p:cNvPr>
            <p:cNvSpPr txBox="1"/>
            <p:nvPr/>
          </p:nvSpPr>
          <p:spPr>
            <a:xfrm>
              <a:off x="1052186" y="2284494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C251DE-C09A-EB49-8B7C-DD695FB0E61D}"/>
                </a:ext>
              </a:extLst>
            </p:cNvPr>
            <p:cNvSpPr txBox="1"/>
            <p:nvPr/>
          </p:nvSpPr>
          <p:spPr>
            <a:xfrm>
              <a:off x="10020822" y="2192055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DA436B-FFF1-464E-92AD-6FED346A4CCE}"/>
              </a:ext>
            </a:extLst>
          </p:cNvPr>
          <p:cNvGrpSpPr/>
          <p:nvPr/>
        </p:nvGrpSpPr>
        <p:grpSpPr>
          <a:xfrm>
            <a:off x="3444658" y="2192055"/>
            <a:ext cx="5559468" cy="1054274"/>
            <a:chOff x="3444658" y="2192055"/>
            <a:chExt cx="5559468" cy="105427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A9ED89-A6E6-8843-9513-A2AC195C1DC7}"/>
                </a:ext>
              </a:extLst>
            </p:cNvPr>
            <p:cNvCxnSpPr/>
            <p:nvPr/>
          </p:nvCxnSpPr>
          <p:spPr>
            <a:xfrm>
              <a:off x="3444658" y="2192055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4D6C99-4C28-624C-8F6B-CD1A824D5171}"/>
                </a:ext>
              </a:extLst>
            </p:cNvPr>
            <p:cNvCxnSpPr/>
            <p:nvPr/>
          </p:nvCxnSpPr>
          <p:spPr>
            <a:xfrm>
              <a:off x="4599140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56B1B52-D3C5-6848-A48F-727387594A95}"/>
                </a:ext>
              </a:extLst>
            </p:cNvPr>
            <p:cNvCxnSpPr/>
            <p:nvPr/>
          </p:nvCxnSpPr>
          <p:spPr>
            <a:xfrm>
              <a:off x="567846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E5E27F-B3EF-1D45-A693-56F9F8842AEB}"/>
                </a:ext>
              </a:extLst>
            </p:cNvPr>
            <p:cNvCxnSpPr/>
            <p:nvPr/>
          </p:nvCxnSpPr>
          <p:spPr>
            <a:xfrm>
              <a:off x="6770318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465F6F-ECD6-A041-A60E-2D4AB103B407}"/>
                </a:ext>
              </a:extLst>
            </p:cNvPr>
            <p:cNvCxnSpPr/>
            <p:nvPr/>
          </p:nvCxnSpPr>
          <p:spPr>
            <a:xfrm>
              <a:off x="7849644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0D2B7A-6BB5-4C4D-B8DD-C549CD4E6E25}"/>
                </a:ext>
              </a:extLst>
            </p:cNvPr>
            <p:cNvCxnSpPr/>
            <p:nvPr/>
          </p:nvCxnSpPr>
          <p:spPr>
            <a:xfrm>
              <a:off x="900412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105573-630E-DA4E-BA09-983F87D60187}"/>
                </a:ext>
              </a:extLst>
            </p:cNvPr>
            <p:cNvSpPr txBox="1"/>
            <p:nvPr/>
          </p:nvSpPr>
          <p:spPr>
            <a:xfrm>
              <a:off x="3584532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C86362-346E-954F-A7AA-708CAC4C7064}"/>
                </a:ext>
              </a:extLst>
            </p:cNvPr>
            <p:cNvSpPr txBox="1"/>
            <p:nvPr/>
          </p:nvSpPr>
          <p:spPr>
            <a:xfrm>
              <a:off x="4705611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07CB14-1D19-4145-902D-521B03AA3B39}"/>
                </a:ext>
              </a:extLst>
            </p:cNvPr>
            <p:cNvSpPr txBox="1"/>
            <p:nvPr/>
          </p:nvSpPr>
          <p:spPr>
            <a:xfrm>
              <a:off x="5809989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7A9794-B742-744F-9E68-4DCC30EE8FC1}"/>
                </a:ext>
              </a:extLst>
            </p:cNvPr>
            <p:cNvSpPr txBox="1"/>
            <p:nvPr/>
          </p:nvSpPr>
          <p:spPr>
            <a:xfrm>
              <a:off x="6870526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3E1EFD-37DA-CB42-B2C2-6E8F4EC0D65B}"/>
                </a:ext>
              </a:extLst>
            </p:cNvPr>
            <p:cNvSpPr txBox="1"/>
            <p:nvPr/>
          </p:nvSpPr>
          <p:spPr>
            <a:xfrm>
              <a:off x="8025007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E69AC9-88E7-0249-A21E-D8F3A1663A8B}"/>
              </a:ext>
            </a:extLst>
          </p:cNvPr>
          <p:cNvGrpSpPr/>
          <p:nvPr/>
        </p:nvGrpSpPr>
        <p:grpSpPr>
          <a:xfrm>
            <a:off x="2677437" y="1468451"/>
            <a:ext cx="6226480" cy="646331"/>
            <a:chOff x="2677437" y="1561439"/>
            <a:chExt cx="6226480" cy="64633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40B13D-7989-3849-B2D4-7399B2355DFB}"/>
                </a:ext>
              </a:extLst>
            </p:cNvPr>
            <p:cNvSpPr txBox="1"/>
            <p:nvPr/>
          </p:nvSpPr>
          <p:spPr>
            <a:xfrm>
              <a:off x="2677437" y="1561439"/>
              <a:ext cx="5269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Data written by application over time</a:t>
              </a:r>
            </a:p>
            <a:p>
              <a:pPr algn="l"/>
              <a:r>
                <a:rPr lang="en-US" dirty="0">
                  <a:latin typeface="Helvetica" pitchFamily="2" charset="0"/>
                </a:rPr>
                <a:t>e.g.,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send()</a:t>
              </a:r>
              <a:r>
                <a:rPr lang="en-US" dirty="0">
                  <a:latin typeface="Helvetica" pitchFamily="2" charset="0"/>
                </a:rPr>
                <a:t> call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AF693D-204A-BE47-9791-0114E4834A66}"/>
                </a:ext>
              </a:extLst>
            </p:cNvPr>
            <p:cNvCxnSpPr/>
            <p:nvPr/>
          </p:nvCxnSpPr>
          <p:spPr>
            <a:xfrm>
              <a:off x="6949857" y="176833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F758696-5480-9749-A6AF-F50F68F4166D}"/>
              </a:ext>
            </a:extLst>
          </p:cNvPr>
          <p:cNvGrpSpPr/>
          <p:nvPr/>
        </p:nvGrpSpPr>
        <p:grpSpPr>
          <a:xfrm>
            <a:off x="3399827" y="2195374"/>
            <a:ext cx="6252459" cy="393256"/>
            <a:chOff x="3399827" y="2195374"/>
            <a:chExt cx="6252459" cy="39325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CD3BF1-F5E5-6442-89F3-BF9D857F7117}"/>
                </a:ext>
              </a:extLst>
            </p:cNvPr>
            <p:cNvSpPr txBox="1"/>
            <p:nvPr/>
          </p:nvSpPr>
          <p:spPr>
            <a:xfrm>
              <a:off x="3399827" y="2195374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100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301517-877D-FD41-845F-DA7843B7A373}"/>
                </a:ext>
              </a:extLst>
            </p:cNvPr>
            <p:cNvSpPr txBox="1"/>
            <p:nvPr/>
          </p:nvSpPr>
          <p:spPr>
            <a:xfrm>
              <a:off x="4557582" y="2207443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150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D4A782-DE1E-4143-8837-55C975E93E9E}"/>
                </a:ext>
              </a:extLst>
            </p:cNvPr>
            <p:cNvSpPr txBox="1"/>
            <p:nvPr/>
          </p:nvSpPr>
          <p:spPr>
            <a:xfrm>
              <a:off x="5671239" y="2203477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180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93B305-FCAE-F54F-82EB-2B1E816E5771}"/>
                </a:ext>
              </a:extLst>
            </p:cNvPr>
            <p:cNvSpPr txBox="1"/>
            <p:nvPr/>
          </p:nvSpPr>
          <p:spPr>
            <a:xfrm>
              <a:off x="6739002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240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0997A82-57B2-8044-B2F5-00036AB6F8C6}"/>
                </a:ext>
              </a:extLst>
            </p:cNvPr>
            <p:cNvSpPr txBox="1"/>
            <p:nvPr/>
          </p:nvSpPr>
          <p:spPr>
            <a:xfrm>
              <a:off x="7823575" y="2219298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273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6D4190D-20BB-9A4B-8408-C700D0487747}"/>
                </a:ext>
              </a:extLst>
            </p:cNvPr>
            <p:cNvSpPr txBox="1"/>
            <p:nvPr/>
          </p:nvSpPr>
          <p:spPr>
            <a:xfrm>
              <a:off x="8998898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98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4299</TotalTime>
  <Words>1987</Words>
  <Application>Microsoft Macintosh PowerPoint</Application>
  <PresentationFormat>Widescreen</PresentationFormat>
  <Paragraphs>449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ＭＳ Ｐゴシック</vt:lpstr>
      <vt:lpstr>ＭＳ Ｐゴシック</vt:lpstr>
      <vt:lpstr>Arial</vt:lpstr>
      <vt:lpstr>Calibri</vt:lpstr>
      <vt:lpstr>Consolas</vt:lpstr>
      <vt:lpstr>Courier</vt:lpstr>
      <vt:lpstr>Helvetica</vt:lpstr>
      <vt:lpstr>Times New Roman</vt:lpstr>
      <vt:lpstr>Wingdings</vt:lpstr>
      <vt:lpstr>Office Theme</vt:lpstr>
      <vt:lpstr>CS 352 Ordered Delivery</vt:lpstr>
      <vt:lpstr>Transport</vt:lpstr>
      <vt:lpstr>Modularity through layering</vt:lpstr>
      <vt:lpstr>How do apps get perf guarantees?</vt:lpstr>
      <vt:lpstr>Reordering packets at the receiver side</vt:lpstr>
      <vt:lpstr>Reordering at the receiver side</vt:lpstr>
      <vt:lpstr>Interaction between apps and TCP</vt:lpstr>
      <vt:lpstr>TCP Reassembly</vt:lpstr>
      <vt:lpstr>Sequence numbers in the app’s stream</vt:lpstr>
      <vt:lpstr>Sequence numbers in the app’s stream</vt:lpstr>
      <vt:lpstr>Sequence numbers in the app’s stream</vt:lpstr>
      <vt:lpstr>Implications of ordered delivery</vt:lpstr>
      <vt:lpstr>Summary of TCP ordered delivery</vt:lpstr>
      <vt:lpstr>PowerPoint Presentation</vt:lpstr>
      <vt:lpstr>CS 352 Flow Control</vt:lpstr>
      <vt:lpstr>Review: app and socket buffer interaction</vt:lpstr>
      <vt:lpstr>But socket buffers can get full…</vt:lpstr>
      <vt:lpstr>Goal: avoid drops due to buffer fill</vt:lpstr>
      <vt:lpstr>Flow control in TCP headers</vt:lpstr>
      <vt:lpstr>TCP flow control</vt:lpstr>
      <vt:lpstr>TCP flow control</vt:lpstr>
      <vt:lpstr>TCP flow control</vt:lpstr>
      <vt:lpstr>TCP flow control</vt:lpstr>
      <vt:lpstr>Sizing the receiver’s socket buffer</vt:lpstr>
      <vt:lpstr>Sizing the receiver’s socket buffer</vt:lpstr>
      <vt:lpstr>Sizing the receiver’s socket buffer</vt:lpstr>
      <vt:lpstr>Summary of flow control</vt:lpstr>
      <vt:lpstr>PowerPoint Presentation</vt:lpstr>
      <vt:lpstr>CS 352 Congestion Control: Intro</vt:lpstr>
      <vt:lpstr>How do apps get perf guarantees?</vt:lpstr>
      <vt:lpstr>How should multiple endpoints share net?</vt:lpstr>
      <vt:lpstr>PowerPoint Presentation</vt:lpstr>
      <vt:lpstr>PowerPoint Presentation</vt:lpstr>
      <vt:lpstr>PowerPoint Presentation</vt:lpstr>
      <vt:lpstr>PowerPoint Presentation</vt:lpstr>
      <vt:lpstr>Flow Control     vs.     Congestion Control</vt:lpstr>
      <vt:lpstr>PowerPoint Presentation</vt:lpstr>
      <vt:lpstr>Signals and Knobs in Congestion Control</vt:lpstr>
      <vt:lpstr>Next lecture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Microsoft Office User</cp:lastModifiedBy>
  <cp:revision>2962</cp:revision>
  <dcterms:created xsi:type="dcterms:W3CDTF">2019-01-23T03:40:12Z</dcterms:created>
  <dcterms:modified xsi:type="dcterms:W3CDTF">2021-03-03T12:44:02Z</dcterms:modified>
</cp:coreProperties>
</file>