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7" r:id="rId2"/>
    <p:sldId id="876" r:id="rId3"/>
    <p:sldId id="893" r:id="rId4"/>
    <p:sldId id="894" r:id="rId5"/>
    <p:sldId id="779" r:id="rId6"/>
    <p:sldId id="781" r:id="rId7"/>
    <p:sldId id="782" r:id="rId8"/>
    <p:sldId id="783" r:id="rId9"/>
    <p:sldId id="784" r:id="rId10"/>
    <p:sldId id="788" r:id="rId11"/>
    <p:sldId id="818" r:id="rId12"/>
    <p:sldId id="790" r:id="rId13"/>
    <p:sldId id="791" r:id="rId14"/>
    <p:sldId id="792" r:id="rId15"/>
    <p:sldId id="821" r:id="rId16"/>
    <p:sldId id="799" r:id="rId17"/>
    <p:sldId id="819" r:id="rId18"/>
    <p:sldId id="822" r:id="rId19"/>
    <p:sldId id="810" r:id="rId20"/>
    <p:sldId id="801" r:id="rId21"/>
    <p:sldId id="802" r:id="rId22"/>
    <p:sldId id="803" r:id="rId23"/>
    <p:sldId id="804" r:id="rId24"/>
    <p:sldId id="820" r:id="rId25"/>
    <p:sldId id="793" r:id="rId26"/>
    <p:sldId id="794" r:id="rId27"/>
    <p:sldId id="795" r:id="rId28"/>
    <p:sldId id="8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7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87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11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23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76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55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815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877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6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23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95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90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58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9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6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86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62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6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72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0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13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Wireless LANs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21,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03726" y="1584326"/>
            <a:ext cx="159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099301" y="1577976"/>
            <a:ext cx="2000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156324" y="2425700"/>
            <a:ext cx="183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3949" y="4121150"/>
            <a:ext cx="1834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4252147" y="2179638"/>
            <a:ext cx="20954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4190160" y="4121150"/>
            <a:ext cx="22749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6898124" y="2133601"/>
            <a:ext cx="23391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Internet: </a:t>
            </a:r>
            <a:r>
              <a:rPr lang="en-US" i="1" dirty="0">
                <a:latin typeface="Helvetica" pitchFamily="2" charset="0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6895433" y="3716339"/>
            <a:ext cx="24032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relay to reach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</a:rPr>
              <a:t>MANET, VANET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2225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2225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949700" y="160496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6561138" y="160496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1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CE36-B1F1-5540-8E27-9755DD5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A50-072E-DB41-93D3-25595DA42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539" y="1314451"/>
            <a:ext cx="8889587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</a:rPr>
              <a:t>important </a:t>
            </a:r>
            <a:r>
              <a:rPr lang="en-US" dirty="0"/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/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decreased signal strength: </a:t>
            </a:r>
            <a:r>
              <a:rPr lang="en-US" sz="2600" dirty="0"/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interference from other sources: </a:t>
            </a:r>
            <a:r>
              <a:rPr lang="en-US" sz="2600" dirty="0"/>
              <a:t>standardized wireless network frequencies (e.g., 2.4 GHz) shared by other devices (e.g., phone); devices interfere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</a:rPr>
              <a:t>multipath propagation: </a:t>
            </a:r>
            <a:r>
              <a:rPr lang="en-US" sz="2600" dirty="0"/>
              <a:t>radio signal reflects off objects ground, arriving at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/>
              <a:t>…. make communication across (even a point to point) wireless link much more </a:t>
            </a:r>
            <a:r>
              <a:rPr lang="en-US" altLang="ja-JP" sz="2600" dirty="0"/>
              <a:t>challenging</a:t>
            </a:r>
            <a:endParaRPr lang="en-US" sz="2600" dirty="0"/>
          </a:p>
          <a:p>
            <a:pPr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3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1273176"/>
            <a:ext cx="5360091" cy="5197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SNR: signal-to-noise ratio</a:t>
            </a:r>
          </a:p>
          <a:p>
            <a:pPr lvl="1">
              <a:defRPr/>
            </a:pPr>
            <a:r>
              <a:rPr lang="en-US" sz="2200" dirty="0"/>
              <a:t>larger SNR – easier to extract signal from noise (a </a:t>
            </a:r>
            <a:r>
              <a:rPr lang="ja-JP" altLang="en-US" sz="2200" dirty="0"/>
              <a:t>“</a:t>
            </a:r>
            <a:r>
              <a:rPr lang="en-US" sz="2200" dirty="0"/>
              <a:t>good thing</a:t>
            </a:r>
            <a:r>
              <a:rPr lang="ja-JP" altLang="en-US" sz="2200" dirty="0"/>
              <a:t>”</a:t>
            </a:r>
            <a:r>
              <a:rPr lang="en-US" sz="2200" dirty="0"/>
              <a:t>)</a:t>
            </a:r>
          </a:p>
          <a:p>
            <a:pPr>
              <a:defRPr/>
            </a:pPr>
            <a:endParaRPr lang="en-US" sz="2400" i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</a:rPr>
              <a:t>given physical layer:</a:t>
            </a:r>
            <a:r>
              <a:rPr lang="en-US" sz="2000" dirty="0"/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</a:rPr>
              <a:t>given SNR:</a:t>
            </a:r>
            <a:r>
              <a:rPr lang="en-US" sz="2000" dirty="0"/>
              <a:t> choose physical layer that meets BER requirement, giving highest thruput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7007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7654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8569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999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6999289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7008814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7018339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7027864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7037389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7748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8455025" y="1455739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9161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7561264" y="4294189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8269289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20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8959851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30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9682164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40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7304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7304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7316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7715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7702551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7718426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7969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6124908" y="2767906"/>
            <a:ext cx="554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6484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6503988" y="178276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6494463" y="224948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6503988" y="318293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6508751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6499226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6486526" y="2738439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10</a:t>
            </a:r>
            <a:r>
              <a:rPr lang="en-US" sz="1200" baseline="30000" dirty="0">
                <a:latin typeface="Helvetica" pitchFamily="2" charset="0"/>
              </a:rPr>
              <a:t>-4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4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1995489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Helvetica" pitchFamily="2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6519864" y="4432301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15368" grpId="0" animBg="1"/>
      <p:bldP spid="15369" grpId="0" animBg="1"/>
      <p:bldP spid="15370" grpId="0"/>
      <p:bldP spid="15371" grpId="0"/>
      <p:bldP spid="15372" grpId="0"/>
      <p:bldP spid="15373" grpId="0"/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87526" y="1489076"/>
            <a:ext cx="4665663" cy="33004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802.11b</a:t>
            </a:r>
          </a:p>
          <a:p>
            <a:pPr marL="277813" indent="-277813">
              <a:defRPr/>
            </a:pPr>
            <a:r>
              <a:rPr lang="en-US" sz="2400" dirty="0"/>
              <a:t>2.4-5 GHz unlicensed spectrum</a:t>
            </a:r>
          </a:p>
          <a:p>
            <a:pPr marL="277813" indent="-277813">
              <a:defRPr/>
            </a:pPr>
            <a:r>
              <a:rPr lang="en-US" sz="2400" dirty="0"/>
              <a:t>up to 11 </a:t>
            </a:r>
            <a:r>
              <a:rPr lang="en-US" sz="2400" dirty="0" err="1"/>
              <a:t>Mbps</a:t>
            </a:r>
            <a:endParaRPr lang="en-US" sz="2400" dirty="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53188" y="1398589"/>
            <a:ext cx="4044950" cy="35194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802.11a</a:t>
            </a:r>
            <a:r>
              <a:rPr lang="en-US" sz="2400" dirty="0"/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54 Mbps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54 Mbps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802.11n: </a:t>
            </a:r>
            <a:r>
              <a:rPr lang="en-US" sz="2400" dirty="0"/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/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2306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all use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CSMA/CA </a:t>
            </a:r>
            <a:r>
              <a:rPr lang="en-US" sz="2400" dirty="0">
                <a:latin typeface="Helvetica" pitchFamily="2" charset="0"/>
              </a:rPr>
              <a:t>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3236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1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host: must </a:t>
            </a:r>
            <a:r>
              <a:rPr lang="en-US" i="1" dirty="0">
                <a:solidFill>
                  <a:srgbClr val="C00000"/>
                </a:solidFill>
              </a:rPr>
              <a:t>associate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scans channels, listening for </a:t>
            </a:r>
            <a:r>
              <a:rPr lang="en-US" i="1" dirty="0"/>
              <a:t>beacon frames</a:t>
            </a:r>
            <a:r>
              <a:rPr lang="en-US" dirty="0"/>
              <a:t> containing AP</a:t>
            </a:r>
            <a:r>
              <a:rPr lang="ja-JP" altLang="en-US"/>
              <a:t>’</a:t>
            </a:r>
            <a:r>
              <a:rPr lang="en-US" dirty="0"/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may perform </a:t>
            </a:r>
            <a:r>
              <a:rPr lang="en-US" dirty="0">
                <a:solidFill>
                  <a:srgbClr val="C00000"/>
                </a:solidFill>
              </a:rPr>
              <a:t>authentication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will typically run DHCP to get IP address in AP</a:t>
            </a:r>
            <a:r>
              <a:rPr lang="ja-JP" altLang="en-US"/>
              <a:t>’</a:t>
            </a:r>
            <a:r>
              <a:rPr lang="en-US" dirty="0"/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744-0EB0-204A-8AF3-1AFCF023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 multiple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110A-466F-3F4E-BF31-89DA74CA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</p:spTree>
    <p:extLst>
      <p:ext uri="{BB962C8B-B14F-4D97-AF65-F5344CB8AC3E}">
        <p14:creationId xmlns:p14="http://schemas.microsoft.com/office/powerpoint/2010/main" val="150772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357" y="161925"/>
            <a:ext cx="874705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Review: 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4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851" y="127731"/>
            <a:ext cx="979998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Review: 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Quiz grades:</a:t>
            </a:r>
          </a:p>
          <a:p>
            <a:pPr lvl="1"/>
            <a:r>
              <a:rPr lang="en-US" dirty="0"/>
              <a:t>Drop 2 lowest scores</a:t>
            </a:r>
          </a:p>
          <a:p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All multiple choice</a:t>
            </a:r>
          </a:p>
          <a:p>
            <a:pPr lvl="1"/>
            <a:r>
              <a:rPr lang="en-US" dirty="0"/>
              <a:t>One or more correct: scored as #right - #wrong options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avoid collisions: 2</a:t>
            </a:r>
            <a:r>
              <a:rPr lang="en-US" sz="2400" baseline="30000" dirty="0"/>
              <a:t>+</a:t>
            </a:r>
            <a:r>
              <a:rPr lang="en-US" sz="2400" dirty="0"/>
              <a:t> nodes </a:t>
            </a:r>
            <a:r>
              <a:rPr lang="en-US" sz="2400" dirty="0"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/>
              <a:t>don</a:t>
            </a:r>
            <a:r>
              <a:rPr lang="ja-JP" altLang="en-US" sz="2000" dirty="0"/>
              <a:t>’</a:t>
            </a:r>
            <a:r>
              <a:rPr lang="en-US" sz="2000" dirty="0"/>
              <a:t>t collide with ongoing transmission by other node</a:t>
            </a:r>
          </a:p>
          <a:p>
            <a:pPr>
              <a:defRPr/>
            </a:pPr>
            <a:r>
              <a:rPr lang="en-US" sz="2400" dirty="0"/>
              <a:t>802.11: </a:t>
            </a:r>
            <a:r>
              <a:rPr lang="en-US" sz="2400" i="1" dirty="0">
                <a:solidFill>
                  <a:srgbClr val="C00000"/>
                </a:solidFill>
              </a:rPr>
              <a:t>no</a:t>
            </a:r>
            <a:r>
              <a:rPr lang="en-US" sz="2400" dirty="0">
                <a:solidFill>
                  <a:srgbClr val="C00000"/>
                </a:solidFill>
              </a:rPr>
              <a:t> collision detection!</a:t>
            </a:r>
          </a:p>
          <a:p>
            <a:pPr lvl="1">
              <a:defRPr/>
            </a:pPr>
            <a:r>
              <a:rPr lang="en-US" sz="2000" dirty="0"/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/>
              <a:t>can</a:t>
            </a:r>
            <a:r>
              <a:rPr lang="ja-JP" altLang="en-US" sz="2000" dirty="0"/>
              <a:t>’</a:t>
            </a:r>
            <a:r>
              <a:rPr lang="en-US" sz="2000" dirty="0"/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/>
              <a:t>goal: </a:t>
            </a:r>
            <a:r>
              <a:rPr lang="en-US" sz="2000" i="1" dirty="0">
                <a:solidFill>
                  <a:srgbClr val="C00000"/>
                </a:solidFill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CSMA/C(ollision)A(voidance)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7348539" y="6032501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2895600" y="4664076"/>
            <a:ext cx="2359116" cy="1071366"/>
            <a:chOff x="576580" y="4516120"/>
            <a:chExt cx="3290009" cy="1553480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6248401" y="4460875"/>
            <a:ext cx="3031541" cy="1536700"/>
            <a:chOff x="4821555" y="4226560"/>
            <a:chExt cx="3825619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84755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96892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1115017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1125133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Helvetica" pitchFamily="2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6" y="157163"/>
            <a:ext cx="8220075" cy="950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851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if sense channel idle</a:t>
            </a:r>
            <a:r>
              <a:rPr lang="en-US" sz="2000" dirty="0">
                <a:cs typeface="Arial" charset="0"/>
              </a:rPr>
              <a:t> for </a:t>
            </a:r>
            <a:r>
              <a:rPr lang="en-US" sz="2000" b="1" dirty="0">
                <a:cs typeface="Arial" charset="0"/>
              </a:rPr>
              <a:t>DIFS</a:t>
            </a:r>
            <a:r>
              <a:rPr lang="en-US" sz="2000" dirty="0"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then</a:t>
            </a:r>
            <a:r>
              <a:rPr lang="en-US" sz="2000" dirty="0"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cs typeface="Arial" charset="0"/>
              </a:rPr>
              <a:t>2 if sense channel busy then</a:t>
            </a:r>
            <a:r>
              <a:rPr lang="en-US" sz="2000" dirty="0"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cs typeface="Arial" charset="0"/>
              </a:rPr>
              <a:t>if no 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ACK</a:t>
            </a:r>
            <a:r>
              <a:rPr lang="en-US" sz="2000" dirty="0">
                <a:cs typeface="Arial" charset="0"/>
              </a:rPr>
              <a:t>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en-US" sz="2000" dirty="0">
                <a:cs typeface="Arial" charset="0"/>
              </a:rPr>
              <a:t>return ACK after </a:t>
            </a:r>
            <a:r>
              <a:rPr lang="en-US" sz="2000" b="1" dirty="0">
                <a:cs typeface="Arial" charset="0"/>
              </a:rPr>
              <a:t>SIFS </a:t>
            </a:r>
            <a:r>
              <a:rPr lang="en-US" sz="2000" dirty="0">
                <a:cs typeface="Arial" charset="0"/>
              </a:rPr>
              <a:t>(ACK needed due to hidden terminal problem) </a:t>
            </a:r>
            <a:endParaRPr lang="en-US" sz="2400" b="1" dirty="0"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Helvetica" pitchFamily="2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Helvetica" pitchFamily="2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3475D-B43F-0041-9F31-0ABD27A29BF2}"/>
              </a:ext>
            </a:extLst>
          </p:cNvPr>
          <p:cNvSpPr txBox="1"/>
          <p:nvPr/>
        </p:nvSpPr>
        <p:spPr>
          <a:xfrm>
            <a:off x="3071191" y="6175375"/>
            <a:ext cx="28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SIFS &lt; DIFS</a:t>
            </a:r>
          </a:p>
        </p:txBody>
      </p:sp>
    </p:spTree>
    <p:extLst>
      <p:ext uri="{BB962C8B-B14F-4D97-AF65-F5344CB8AC3E}">
        <p14:creationId xmlns:p14="http://schemas.microsoft.com/office/powerpoint/2010/main" val="13317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239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439863"/>
            <a:ext cx="7772400" cy="3611562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</a:rPr>
              <a:t>idea: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/>
              <a:t>allow sender to </a:t>
            </a:r>
            <a:r>
              <a:rPr lang="ja-JP" altLang="en-US" sz="2400"/>
              <a:t>“</a:t>
            </a:r>
            <a:r>
              <a:rPr lang="en-US" sz="2400" dirty="0"/>
              <a:t>reserve</a:t>
            </a:r>
            <a:r>
              <a:rPr lang="ja-JP" altLang="en-US" sz="2400"/>
              <a:t>”</a:t>
            </a:r>
            <a:r>
              <a:rPr lang="en-US" sz="2400" dirty="0"/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/>
              <a:t>sender first transmits </a:t>
            </a:r>
            <a:r>
              <a:rPr lang="en-US" sz="2400" i="1" dirty="0"/>
              <a:t>small</a:t>
            </a:r>
            <a:r>
              <a:rPr lang="en-US" sz="2400" dirty="0"/>
              <a:t> request-to-send (RTS) packets to BS using CSMA</a:t>
            </a:r>
          </a:p>
          <a:p>
            <a:pPr lvl="1">
              <a:defRPr/>
            </a:pPr>
            <a:r>
              <a:rPr lang="en-US" sz="2000" dirty="0"/>
              <a:t>RTSs may still collide with each other (but they</a:t>
            </a:r>
            <a:r>
              <a:rPr lang="ja-JP" altLang="en-US" sz="2000"/>
              <a:t>’</a:t>
            </a:r>
            <a:r>
              <a:rPr lang="en-US" sz="2000" dirty="0"/>
              <a:t>re short)</a:t>
            </a:r>
          </a:p>
          <a:p>
            <a:pPr>
              <a:defRPr/>
            </a:pPr>
            <a:r>
              <a:rPr lang="en-US" sz="2400" dirty="0"/>
              <a:t>BS broadcasts clear-to-send CTS in response to RTS</a:t>
            </a:r>
          </a:p>
          <a:p>
            <a:pPr>
              <a:defRPr/>
            </a:pPr>
            <a:r>
              <a:rPr lang="en-US" sz="2400" dirty="0"/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/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887787" y="5203825"/>
            <a:ext cx="63434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664072" y="5135563"/>
            <a:ext cx="6640141" cy="10255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0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15889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770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Helvetica" pitchFamily="2" charset="0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6291264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3597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9194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2282826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712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2268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3325814" y="1857376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3324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3349625" y="3956051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5942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39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5851526" y="1117601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3038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9490075" y="1087439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744-0EB0-204A-8AF3-1AFCF023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multiple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110A-466F-3F4E-BF31-89DA74CA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</p:spTree>
    <p:extLst>
      <p:ext uri="{BB962C8B-B14F-4D97-AF65-F5344CB8AC3E}">
        <p14:creationId xmlns:p14="http://schemas.microsoft.com/office/powerpoint/2010/main" val="328984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8164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670" y="1265237"/>
            <a:ext cx="9978887" cy="509580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unique </a:t>
            </a:r>
            <a:r>
              <a:rPr lang="ja-JP" altLang="en-US"/>
              <a:t>“</a:t>
            </a:r>
            <a:r>
              <a:rPr lang="en-US" dirty="0"/>
              <a:t>code</a:t>
            </a:r>
            <a:r>
              <a:rPr lang="ja-JP" altLang="en-US"/>
              <a:t>”</a:t>
            </a:r>
            <a:r>
              <a:rPr lang="en-US" dirty="0"/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all users share same frequency, but each user has own </a:t>
            </a:r>
            <a:r>
              <a:rPr lang="ja-JP" altLang="en-US"/>
              <a:t>“</a:t>
            </a:r>
            <a:r>
              <a:rPr lang="en-US" dirty="0"/>
              <a:t>chipping</a:t>
            </a:r>
            <a:r>
              <a:rPr lang="ja-JP" altLang="en-US"/>
              <a:t>”</a:t>
            </a:r>
            <a:r>
              <a:rPr lang="en-US" dirty="0"/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allows multiple users to </a:t>
            </a:r>
            <a:r>
              <a:rPr lang="ja-JP" altLang="en-US"/>
              <a:t>“</a:t>
            </a:r>
            <a:r>
              <a:rPr lang="en-US" dirty="0"/>
              <a:t>coexist</a:t>
            </a:r>
            <a:r>
              <a:rPr lang="ja-JP" altLang="en-US"/>
              <a:t>”</a:t>
            </a:r>
            <a:r>
              <a:rPr lang="en-US" dirty="0"/>
              <a:t> and transmit simultaneously with minimal interference (if codes are </a:t>
            </a:r>
            <a:r>
              <a:rPr lang="ja-JP" altLang="en-US"/>
              <a:t>“</a:t>
            </a:r>
            <a:r>
              <a:rPr lang="en-US" dirty="0"/>
              <a:t>orthogonal</a:t>
            </a:r>
            <a:r>
              <a:rPr lang="ja-JP" altLang="en-US"/>
              <a:t>”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</a:rPr>
              <a:t>encoded signal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</a:rPr>
              <a:t>decoding: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9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4743450" y="15525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5800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3913189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4932364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3608389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6196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5822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Z</a:t>
            </a:r>
            <a:r>
              <a:rPr lang="en-US" baseline="-25000" dirty="0">
                <a:latin typeface="Helvetica" pitchFamily="2" charset="0"/>
                <a:cs typeface="Arial" charset="0"/>
              </a:rPr>
              <a:t>i,m</a:t>
            </a:r>
            <a:r>
              <a:rPr lang="en-US" dirty="0">
                <a:latin typeface="Helvetica" pitchFamily="2" charset="0"/>
                <a:cs typeface="Arial" charset="0"/>
              </a:rPr>
              <a:t>= d</a:t>
            </a:r>
            <a:r>
              <a:rPr lang="en-US" baseline="-25000" dirty="0">
                <a:latin typeface="Helvetica" pitchFamily="2" charset="0"/>
                <a:cs typeface="Arial" charset="0"/>
              </a:rPr>
              <a:t>i</a:t>
            </a:r>
            <a:r>
              <a:rPr lang="en-US" sz="2400" baseline="30000" dirty="0">
                <a:latin typeface="Helvetica" pitchFamily="2" charset="0"/>
                <a:cs typeface="Arial" charset="0"/>
              </a:rPr>
              <a:t>.</a:t>
            </a:r>
            <a:r>
              <a:rPr lang="en-US" dirty="0">
                <a:latin typeface="Helvetica" pitchFamily="2" charset="0"/>
                <a:cs typeface="Arial" charset="0"/>
              </a:rPr>
              <a:t>c</a:t>
            </a:r>
            <a:r>
              <a:rPr lang="en-US" baseline="-250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5843589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5857876" y="2251076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4665664" y="1695451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7985126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6884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8080376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7037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6962776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8034339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9148764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6942139" y="1184276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channel output Z</a:t>
            </a:r>
            <a:r>
              <a:rPr lang="en-US" sz="2000" baseline="-25000" dirty="0">
                <a:latin typeface="Helvetica" pitchFamily="2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1839914" y="2103439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3009900" y="2454276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3049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6656389" y="2054226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5557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6634163" y="41433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4746626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5765801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4481513" y="4206876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7813676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7029450" y="4470401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6677025" y="4600576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6691314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8890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5489575" y="4362451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4398964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Helvetica" pitchFamily="2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8913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7870826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7796214" y="428148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8867776" y="4262439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9982201" y="4271964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2757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3843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2865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7489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6527802" y="3530600"/>
            <a:ext cx="1557338" cy="977900"/>
            <a:chOff x="4239" y="2007"/>
            <a:chExt cx="981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 </a:t>
              </a:r>
              <a:r>
                <a:rPr lang="en-US" dirty="0">
                  <a:latin typeface="Helvetica" pitchFamily="2" charset="0"/>
                  <a:cs typeface="Arial" charset="0"/>
                </a:rPr>
                <a:t>= </a:t>
              </a:r>
              <a:r>
                <a:rPr lang="en-US" sz="2800" dirty="0">
                  <a:latin typeface="Helvetica" pitchFamily="2" charset="0"/>
                  <a:cs typeface="Arial" charset="0"/>
                </a:rPr>
                <a:t>S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 </a:t>
              </a:r>
              <a:r>
                <a:rPr lang="en-US" dirty="0">
                  <a:latin typeface="Helvetica" pitchFamily="2" charset="0"/>
                  <a:cs typeface="Arial" charset="0"/>
                </a:rPr>
                <a:t>Z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i,m</a:t>
              </a:r>
              <a:r>
                <a:rPr lang="en-US" sz="2400" baseline="30000" dirty="0">
                  <a:latin typeface="Helvetica" pitchFamily="2" charset="0"/>
                  <a:cs typeface="Arial" charset="0"/>
                </a:rPr>
                <a:t>.</a:t>
              </a:r>
              <a:r>
                <a:rPr lang="en-US" dirty="0">
                  <a:latin typeface="Helvetica" pitchFamily="2" charset="0"/>
                  <a:cs typeface="Arial" charset="0"/>
                </a:rPr>
                <a:t>c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9269413" y="2060576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4046539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4046539" y="3436939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CDMA: two-sender interference</a:t>
            </a:r>
            <a:endParaRPr lang="en-US" dirty="0"/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1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8012114" y="4802188"/>
            <a:ext cx="248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1941514" y="17732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1947864" y="2840039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7923214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Helvetica" pitchFamily="2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7539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6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the </a:t>
            </a:r>
            <a:r>
              <a:rPr lang="en-US" sz="4000" dirty="0"/>
              <a:t>wireless link layer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98347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dirty="0"/>
              <a:t>Wireless medium is very different from wired</a:t>
            </a:r>
          </a:p>
          <a:p>
            <a:pPr marL="688975" lvl="1" indent="-231775">
              <a:defRPr/>
            </a:pPr>
            <a:r>
              <a:rPr lang="en-US" dirty="0"/>
              <a:t>Signal attenuation (“fading”) much more important to handle</a:t>
            </a:r>
          </a:p>
          <a:p>
            <a:pPr marL="688975" lvl="1" indent="-231775">
              <a:defRPr/>
            </a:pPr>
            <a:r>
              <a:rPr lang="en-US" dirty="0"/>
              <a:t>Hidden terminal problem</a:t>
            </a:r>
          </a:p>
          <a:p>
            <a:pPr marL="231775" indent="-231775">
              <a:defRPr/>
            </a:pPr>
            <a:r>
              <a:rPr lang="en-US" dirty="0"/>
              <a:t>Consequences of differences:</a:t>
            </a:r>
          </a:p>
          <a:p>
            <a:pPr marL="688975" lvl="1" indent="-231775">
              <a:defRPr/>
            </a:pPr>
            <a:r>
              <a:rPr lang="en-US" dirty="0"/>
              <a:t>Link-layer ACKs</a:t>
            </a:r>
          </a:p>
          <a:p>
            <a:pPr marL="688975" lvl="1" indent="-231775">
              <a:defRPr/>
            </a:pPr>
            <a:r>
              <a:rPr lang="en-US" dirty="0"/>
              <a:t>Transmission delays to control contention: SIFS, DIFS</a:t>
            </a:r>
          </a:p>
          <a:p>
            <a:pPr marL="688975" lvl="1" indent="-231775">
              <a:defRPr/>
            </a:pPr>
            <a:r>
              <a:rPr lang="en-US" dirty="0"/>
              <a:t>Link reservation (RTS/CTS)</a:t>
            </a:r>
          </a:p>
          <a:p>
            <a:pPr marL="688975" lvl="1" indent="-231775">
              <a:defRPr/>
            </a:pPr>
            <a:r>
              <a:rPr lang="en-US" dirty="0"/>
              <a:t>Conservative </a:t>
            </a:r>
            <a:r>
              <a:rPr lang="en-US" dirty="0" err="1"/>
              <a:t>backoff</a:t>
            </a:r>
            <a:r>
              <a:rPr lang="en-US" dirty="0"/>
              <a:t> timer (count down only when idle)</a:t>
            </a:r>
          </a:p>
          <a:p>
            <a:pPr marL="231775" indent="-231775">
              <a:defRPr/>
            </a:pPr>
            <a:r>
              <a:rPr lang="en-US" dirty="0"/>
              <a:t>Medium access control</a:t>
            </a:r>
          </a:p>
          <a:p>
            <a:pPr marL="688975" lvl="1" indent="-231775">
              <a:defRPr/>
            </a:pPr>
            <a:r>
              <a:rPr lang="en-US" dirty="0"/>
              <a:t>Frequency division multiple access (AP channels in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688975" lvl="1" indent="-231775">
              <a:defRPr/>
            </a:pPr>
            <a:r>
              <a:rPr lang="en-US" dirty="0"/>
              <a:t>Random access (CSMA/CA for transmitting to/from </a:t>
            </a:r>
            <a:r>
              <a:rPr lang="en-US" dirty="0" err="1"/>
              <a:t>WiFi</a:t>
            </a:r>
            <a:r>
              <a:rPr lang="en-US" dirty="0"/>
              <a:t> AP)</a:t>
            </a:r>
          </a:p>
          <a:p>
            <a:pPr marL="688975" lvl="1" indent="-231775">
              <a:defRPr/>
            </a:pPr>
            <a:r>
              <a:rPr lang="en-US" dirty="0"/>
              <a:t>Code division multiple access (simultaneous transmission in cellular networks)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1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8149" cy="5032375"/>
          </a:xfrm>
        </p:spPr>
        <p:txBody>
          <a:bodyPr>
            <a:normAutofit/>
          </a:bodyPr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E1BB9D4-1D21-3749-86D8-2E68B69B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5CF75-7FE0-5148-A194-70055145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5BA953-F30D-A046-BFF4-64F17E7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FA0666-2412-EA4C-BEE0-3F2DE05A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B7CE23-9AB9-974D-8202-A0478157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11642C6-8CE9-8A4F-93E6-D5BADA272484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7453EA2-EB55-134F-B370-041E17B9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874367C-0E31-594C-94CD-4E8B8F02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8E30F9D-7B78-4245-896E-1050B634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516142C-BB34-2247-9A37-7754F7C6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62D6CEB1-62ED-3045-A7D2-245510E9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2F80748-D4AF-F246-8EF6-766E12A2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1F0C442-7723-504F-8AA7-21741551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CF1E7B9-54EE-7A40-8B47-24AAD8CE2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2CC3FD0-7B77-E141-B4C3-A59C4F55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2C32B82-25E5-7D4F-BE66-871A5FE2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59A13A32-8B69-0042-8BF9-47B01713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88E098F-17DA-A440-A5F7-F3AF05FA5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2BE12890-9C3E-5448-9165-1B6E5731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58D32AF4-448E-8643-BB77-3D55D1B7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0623B19F-C7AF-B242-8E70-87F49CCBE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88DBFDE1-1987-0240-86B8-C3CA02395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EDCA4010-95CA-6247-ABB9-BD8BD523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475E643-4F3C-D441-9486-DB478D8DA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2AECFB-A524-604A-800F-78A94181B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2982B67-5EA4-6C43-8DA7-F702F28E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77D2581-9CBC-484A-87A5-D8587C402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A59C5EB4-9561-BF45-AA7D-A60F357C4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CE9BD0F-BC11-A844-A82E-3C0183A9C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28C8090C-8551-4145-AD41-F718174F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822BDA9-688E-B646-BF91-DFCBA0B47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5A871C-CD6B-844F-BFAC-A854030A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9AF0C9D-D67C-D247-858E-0E4B37D5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979B3D8-C3D8-A446-806B-BA1F9F76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20537895-FDB2-7042-BC43-38803DAC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E128368-12E8-7846-B661-D2CD6220A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1780EE8C-CE52-4D42-8F14-A227D56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BD869E5-5E95-5D49-BAC1-93900230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BCACE9F4-86A6-6D47-9047-299C217F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3E08B7A8-3662-CF41-BBD5-2F148FED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44" name="Straight Connector 5">
            <a:extLst>
              <a:ext uri="{FF2B5EF4-FFF2-40B4-BE49-F238E27FC236}">
                <a16:creationId xmlns:a16="http://schemas.microsoft.com/office/drawing/2014/main" id="{5B843C03-4B9A-FC47-8C31-EA9C0EF29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8B2822-F8AC-4E44-B7EF-D0DA9991F467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990901-2844-FA43-A58C-210EB087528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CCCB3D-F460-5249-9402-8C7D2FAEBEDD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ece of cake on a plate&#10;&#10;Description automatically generated">
            <a:extLst>
              <a:ext uri="{FF2B5EF4-FFF2-40B4-BE49-F238E27FC236}">
                <a16:creationId xmlns:a16="http://schemas.microsoft.com/office/drawing/2014/main" id="{6D46456B-BD56-BE4A-BFAB-26C8F0B5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4877814"/>
            <a:ext cx="2265987" cy="1699490"/>
          </a:xfrm>
          <a:prstGeom prst="rect">
            <a:avLst/>
          </a:prstGeom>
        </p:spPr>
      </p:pic>
      <p:pic>
        <p:nvPicPr>
          <p:cNvPr id="49" name="Picture 48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D81AD94-1A3A-C744-B8E2-3BA127B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5" y="510214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47E-1286-284C-B386-789EE76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D99-3A3C-5E47-9E4D-BCE501B2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Link layer: </a:t>
            </a:r>
            <a:r>
              <a:rPr lang="en-US" dirty="0">
                <a:solidFill>
                  <a:srgbClr val="C00000"/>
                </a:solidFill>
              </a:rPr>
              <a:t>medium access control</a:t>
            </a:r>
          </a:p>
          <a:p>
            <a:r>
              <a:rPr lang="en-US" dirty="0"/>
              <a:t>Want: efficiency, fairness, simplicity, distribution</a:t>
            </a:r>
          </a:p>
          <a:p>
            <a:r>
              <a:rPr lang="en-US" dirty="0"/>
              <a:t>Channel partitioning: TDMA, FDMA</a:t>
            </a:r>
          </a:p>
          <a:p>
            <a:r>
              <a:rPr lang="en-US" dirty="0"/>
              <a:t>Random access</a:t>
            </a:r>
          </a:p>
          <a:p>
            <a:pPr lvl="1"/>
            <a:r>
              <a:rPr lang="en-US" dirty="0"/>
              <a:t>Slotted ALOHA</a:t>
            </a:r>
          </a:p>
          <a:p>
            <a:pPr lvl="1"/>
            <a:r>
              <a:rPr lang="en-US" dirty="0"/>
              <a:t>Pure ALOHA</a:t>
            </a:r>
          </a:p>
          <a:p>
            <a:pPr lvl="1"/>
            <a:r>
              <a:rPr lang="en-US" dirty="0"/>
              <a:t>Carrier sensing</a:t>
            </a:r>
          </a:p>
          <a:p>
            <a:pPr lvl="1"/>
            <a:r>
              <a:rPr lang="en-US" dirty="0"/>
              <a:t>Collision Detection</a:t>
            </a:r>
          </a:p>
          <a:p>
            <a:pPr lvl="1"/>
            <a:r>
              <a:rPr lang="en-US" dirty="0"/>
              <a:t>Ethernet CSMA/CD: </a:t>
            </a:r>
            <a:r>
              <a:rPr lang="en-US" dirty="0">
                <a:solidFill>
                  <a:srgbClr val="C00000"/>
                </a:solidFill>
              </a:rPr>
              <a:t>Exponential back-off</a:t>
            </a:r>
          </a:p>
          <a:p>
            <a:r>
              <a:rPr lang="en-US" dirty="0"/>
              <a:t>Turn-taking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34F7F4-6497-514E-9CBD-B8027B403436}"/>
              </a:ext>
            </a:extLst>
          </p:cNvPr>
          <p:cNvSpPr/>
          <p:nvPr/>
        </p:nvSpPr>
        <p:spPr>
          <a:xfrm>
            <a:off x="3727175" y="3687417"/>
            <a:ext cx="387626" cy="58640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259D7-88C1-9643-A1BD-0C402D15325A}"/>
              </a:ext>
            </a:extLst>
          </p:cNvPr>
          <p:cNvSpPr txBox="1"/>
          <p:nvPr/>
        </p:nvSpPr>
        <p:spPr>
          <a:xfrm>
            <a:off x="4137992" y="3657455"/>
            <a:ext cx="50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Randomly contending is too inefficient  (pure ALOHA is 18% asymptotically efficient)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0D44B27-002F-3E41-84EE-4DD550A52594}"/>
              </a:ext>
            </a:extLst>
          </p:cNvPr>
          <p:cNvSpPr/>
          <p:nvPr/>
        </p:nvSpPr>
        <p:spPr>
          <a:xfrm>
            <a:off x="4247323" y="4550944"/>
            <a:ext cx="387626" cy="58640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21BAD-DB0F-4241-A0CB-429C9CE0567A}"/>
              </a:ext>
            </a:extLst>
          </p:cNvPr>
          <p:cNvSpPr txBox="1"/>
          <p:nvPr/>
        </p:nvSpPr>
        <p:spPr>
          <a:xfrm>
            <a:off x="4634949" y="4659482"/>
            <a:ext cx="50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Listen before speaking, and as you speak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E91BB5A-D27B-BD49-8F74-E7141350F321}"/>
              </a:ext>
            </a:extLst>
          </p:cNvPr>
          <p:cNvSpPr/>
          <p:nvPr/>
        </p:nvSpPr>
        <p:spPr>
          <a:xfrm>
            <a:off x="7169427" y="5136317"/>
            <a:ext cx="387626" cy="58640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6C610-8B87-2645-B568-6800EE9291AA}"/>
              </a:ext>
            </a:extLst>
          </p:cNvPr>
          <p:cNvSpPr txBox="1"/>
          <p:nvPr/>
        </p:nvSpPr>
        <p:spPr>
          <a:xfrm>
            <a:off x="7570307" y="5123372"/>
            <a:ext cx="45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One of the most fundamental and reused ideas in all of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213365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2453" y="1371600"/>
            <a:ext cx="8130624" cy="515076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</a:rPr>
              <a:t>Background: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# wireless (mobile) phone subscribers now far exceeds # wired phone subscribers</a:t>
            </a:r>
          </a:p>
          <a:p>
            <a:pPr>
              <a:defRPr/>
            </a:pPr>
            <a:r>
              <a:rPr lang="en-US" sz="2400" dirty="0"/>
              <a:t># wireless Internet-connected devices far exceeds # wireline Internet-connected devices</a:t>
            </a:r>
          </a:p>
          <a:p>
            <a:pPr lvl="1">
              <a:defRPr/>
            </a:pPr>
            <a:r>
              <a:rPr lang="en-US" sz="2000" dirty="0"/>
              <a:t>laptops, Internet-enabled phones promise anytime untethered Internet access</a:t>
            </a:r>
          </a:p>
          <a:p>
            <a:pPr lvl="1">
              <a:defRPr/>
            </a:pPr>
            <a:r>
              <a:rPr lang="en-US" sz="2000" dirty="0"/>
              <a:t>Your refrigerator, microwave, and car are connected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</a:rPr>
              <a:t>wireless: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</a:rPr>
              <a:t>mobility: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handling the mobile user who changes point of attachment to network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9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7024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7108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7097713" y="1560514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wireless does </a:t>
            </a:r>
            <a:r>
              <a:rPr lang="en-US" i="1" dirty="0">
                <a:latin typeface="Helvetica" pitchFamily="2" charset="0"/>
              </a:rPr>
              <a:t>not</a:t>
            </a:r>
            <a:r>
              <a:rPr lang="en-US" dirty="0">
                <a:latin typeface="Helvetica" pitchFamily="2" charset="0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7713663" y="3911601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6781800" y="3895726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9509125" y="1209676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8940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4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313054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7061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dirty="0">
                <a:latin typeface="Helvetica" pitchFamily="2" charset="0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sz="2000" dirty="0">
                <a:latin typeface="Helvetica" pitchFamily="2" charset="0"/>
              </a:rPr>
              <a:t>area</a:t>
            </a:r>
            <a:r>
              <a:rPr lang="ja-JP" altLang="en-US" sz="2000" dirty="0">
                <a:latin typeface="Helvetica" pitchFamily="2" charset="0"/>
              </a:rPr>
              <a:t>”</a:t>
            </a:r>
            <a:endParaRPr lang="en-US" sz="2000" dirty="0">
              <a:latin typeface="Helvetica" pitchFamily="2" charset="0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Helvetica" pitchFamily="2" charset="0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7543801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9712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9102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296386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7061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Helvetica" pitchFamily="2" charset="0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7731126" y="4378326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9324976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9339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5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Elements of a wireless network</a:t>
            </a:r>
          </a:p>
        </p:txBody>
      </p:sp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1827</Words>
  <Application>Microsoft Macintosh PowerPoint</Application>
  <PresentationFormat>Widescreen</PresentationFormat>
  <Paragraphs>478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The Link Layer: Wireless LANs</vt:lpstr>
      <vt:lpstr>Course announcements</vt:lpstr>
      <vt:lpstr>Review of concepts</vt:lpstr>
      <vt:lpstr>Review of concepts</vt:lpstr>
      <vt:lpstr>Wireless and Mobile Networks</vt:lpstr>
      <vt:lpstr>Elements of a wireless network</vt:lpstr>
      <vt:lpstr>Elements of a wireless network</vt:lpstr>
      <vt:lpstr>Elements of a wireless network</vt:lpstr>
      <vt:lpstr>Elements of a wireless network</vt:lpstr>
      <vt:lpstr>Wireless network taxonomy</vt:lpstr>
      <vt:lpstr>Wireless network characteristics</vt:lpstr>
      <vt:lpstr>Wireless Link Characteristics (1)</vt:lpstr>
      <vt:lpstr>Wireless Link Characteristics (2)</vt:lpstr>
      <vt:lpstr>Wireless network characteristics</vt:lpstr>
      <vt:lpstr>IEEE 802.11 Wireless LAN</vt:lpstr>
      <vt:lpstr>802.11: Channels, association</vt:lpstr>
      <vt:lpstr>WiFi (802.11) multiple access</vt:lpstr>
      <vt:lpstr>Review: MAC protocols: Taxonomy</vt:lpstr>
      <vt:lpstr>Review: Ethernet CSMA/CD algorithm</vt:lpstr>
      <vt:lpstr>IEEE 802.11: multiple access</vt:lpstr>
      <vt:lpstr>IEEE 802.11 MAC Protocol: CSMA/CA</vt:lpstr>
      <vt:lpstr>Avoiding collisions (more)</vt:lpstr>
      <vt:lpstr>Collision Avoidance: RTS-CTS exchange</vt:lpstr>
      <vt:lpstr>Wireless multiple access</vt:lpstr>
      <vt:lpstr>Code Division Multiple Access (CDMA)</vt:lpstr>
      <vt:lpstr>CDMA encode/decode</vt:lpstr>
      <vt:lpstr>CDMA: two-sender interference</vt:lpstr>
      <vt:lpstr> Summary of the wireless 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3313</cp:revision>
  <cp:lastPrinted>2019-02-15T23:29:10Z</cp:lastPrinted>
  <dcterms:created xsi:type="dcterms:W3CDTF">2019-01-23T03:40:12Z</dcterms:created>
  <dcterms:modified xsi:type="dcterms:W3CDTF">2020-04-22T14:23:31Z</dcterms:modified>
</cp:coreProperties>
</file>