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607" r:id="rId2"/>
    <p:sldId id="876" r:id="rId3"/>
    <p:sldId id="893" r:id="rId4"/>
    <p:sldId id="884" r:id="rId5"/>
    <p:sldId id="846" r:id="rId6"/>
    <p:sldId id="889" r:id="rId7"/>
    <p:sldId id="849" r:id="rId8"/>
    <p:sldId id="890" r:id="rId9"/>
    <p:sldId id="892" r:id="rId10"/>
    <p:sldId id="885" r:id="rId11"/>
    <p:sldId id="413" r:id="rId12"/>
    <p:sldId id="309" r:id="rId13"/>
    <p:sldId id="850" r:id="rId14"/>
    <p:sldId id="897" r:id="rId15"/>
    <p:sldId id="895" r:id="rId16"/>
    <p:sldId id="854" r:id="rId17"/>
    <p:sldId id="894" r:id="rId18"/>
    <p:sldId id="515" r:id="rId19"/>
    <p:sldId id="514" r:id="rId20"/>
    <p:sldId id="516" r:id="rId21"/>
    <p:sldId id="517" r:id="rId22"/>
    <p:sldId id="896" r:id="rId23"/>
    <p:sldId id="855" r:id="rId24"/>
    <p:sldId id="518" r:id="rId25"/>
    <p:sldId id="520" r:id="rId26"/>
    <p:sldId id="521" r:id="rId27"/>
    <p:sldId id="898" r:id="rId28"/>
    <p:sldId id="856" r:id="rId29"/>
    <p:sldId id="899" r:id="rId30"/>
    <p:sldId id="900" r:id="rId31"/>
    <p:sldId id="901" r:id="rId32"/>
    <p:sldId id="90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4664"/>
  </p:normalViewPr>
  <p:slideViewPr>
    <p:cSldViewPr snapToGrid="0" snapToObjects="1">
      <p:cViewPr varScale="1">
        <p:scale>
          <a:sx n="148" d="100"/>
          <a:sy n="148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6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0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0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9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9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3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7600" y="1219200"/>
            <a:ext cx="9042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10993D81-03C1-4EBB-967F-103C6865E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972801" y="6629400"/>
            <a:ext cx="1225551" cy="2301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601A69-262E-462E-8A30-EB73001053B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34671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Quality of Service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A03C-99E3-A84A-A9A7-78542BB2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for QoS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6C84B-D1A9-E343-BFBE-55179DB6E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Shaping and policing</a:t>
            </a:r>
          </a:p>
        </p:txBody>
      </p:sp>
    </p:spTree>
    <p:extLst>
      <p:ext uri="{BB962C8B-B14F-4D97-AF65-F5344CB8AC3E}">
        <p14:creationId xmlns:p14="http://schemas.microsoft.com/office/powerpoint/2010/main" val="42370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77D-142D-9A4A-83C1-F5C3069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packet scheduling?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5DD5-8446-1A40-8C04-9FB92026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Significantly influences how packets are treated regardless of the endpoint transport</a:t>
            </a:r>
          </a:p>
          <a:p>
            <a:pPr lvl="1"/>
            <a:r>
              <a:rPr lang="en-US" dirty="0"/>
              <a:t>Implementations of </a:t>
            </a:r>
            <a:r>
              <a:rPr lang="en-US" dirty="0">
                <a:solidFill>
                  <a:srgbClr val="C00000"/>
                </a:solidFill>
              </a:rPr>
              <a:t>Quality of Service (QoS)</a:t>
            </a:r>
            <a:r>
              <a:rPr lang="en-US" dirty="0"/>
              <a:t> within large networks</a:t>
            </a:r>
          </a:p>
          <a:p>
            <a:pPr lvl="1"/>
            <a:r>
              <a:rPr lang="en-US" dirty="0"/>
              <a:t>Implications for </a:t>
            </a:r>
            <a:r>
              <a:rPr lang="en-US" dirty="0">
                <a:solidFill>
                  <a:srgbClr val="C00000"/>
                </a:solidFill>
              </a:rPr>
              <a:t>net neutrality </a:t>
            </a:r>
            <a:r>
              <a:rPr lang="en-US" dirty="0"/>
              <a:t>debates</a:t>
            </a:r>
          </a:p>
          <a:p>
            <a:endParaRPr lang="en-US" dirty="0"/>
          </a:p>
          <a:p>
            <a:r>
              <a:rPr lang="en-US" dirty="0"/>
              <a:t>Intellectually interesting, foundational problem that a network solves</a:t>
            </a:r>
          </a:p>
          <a:p>
            <a:pPr lvl="1"/>
            <a:r>
              <a:rPr lang="en-US" dirty="0"/>
              <a:t>Classic Demers et al paper on scheduling (WFQ) has </a:t>
            </a:r>
            <a:r>
              <a:rPr lang="en-US" dirty="0">
                <a:solidFill>
                  <a:srgbClr val="C00000"/>
                </a:solidFill>
              </a:rPr>
              <a:t>~ 1500 </a:t>
            </a:r>
            <a:r>
              <a:rPr lang="en-US" dirty="0"/>
              <a:t>citations</a:t>
            </a:r>
          </a:p>
          <a:p>
            <a:pPr lvl="1"/>
            <a:r>
              <a:rPr lang="en-US" dirty="0"/>
              <a:t>Important connections to other literature (e.g., job scheduling)</a:t>
            </a:r>
          </a:p>
          <a:p>
            <a:endParaRPr lang="en-US" dirty="0"/>
          </a:p>
          <a:p>
            <a:r>
              <a:rPr lang="en-US" dirty="0"/>
              <a:t>Scheduling algorithms influence many daily life decisions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2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vs. Buffer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packets </a:t>
            </a:r>
            <a:r>
              <a:rPr lang="en-US" dirty="0">
                <a:solidFill>
                  <a:srgbClr val="C00000"/>
                </a:solidFill>
              </a:rPr>
              <a:t>enter</a:t>
            </a:r>
            <a:r>
              <a:rPr lang="en-US" dirty="0"/>
              <a:t> vs. how packets </a:t>
            </a:r>
            <a:r>
              <a:rPr lang="en-US" dirty="0">
                <a:solidFill>
                  <a:srgbClr val="C00000"/>
                </a:solidFill>
              </a:rPr>
              <a:t>leave</a:t>
            </a:r>
            <a:r>
              <a:rPr lang="en-US" dirty="0"/>
              <a:t> the switch buffer</a:t>
            </a:r>
          </a:p>
          <a:p>
            <a:pPr lvl="1"/>
            <a:r>
              <a:rPr lang="en-US" sz="2600" dirty="0"/>
              <a:t>Common architecture: </a:t>
            </a:r>
            <a:r>
              <a:rPr lang="en-US" sz="2600" dirty="0">
                <a:solidFill>
                  <a:srgbClr val="C00000"/>
                </a:solidFill>
              </a:rPr>
              <a:t>shared-buffer switches,</a:t>
            </a:r>
            <a:r>
              <a:rPr lang="en-US" sz="2600" dirty="0"/>
              <a:t> where buffer memory is shared between different output ports</a:t>
            </a:r>
          </a:p>
          <a:p>
            <a:pPr lvl="1"/>
            <a:r>
              <a:rPr lang="en-US" sz="2600" dirty="0"/>
              <a:t>Typical buffer management strategy: tail-drop</a:t>
            </a:r>
          </a:p>
          <a:p>
            <a:endParaRPr lang="en-US" dirty="0"/>
          </a:p>
          <a:p>
            <a:r>
              <a:rPr lang="en-US" dirty="0"/>
              <a:t>How should buffer memory be partitioned across ports?</a:t>
            </a:r>
          </a:p>
          <a:p>
            <a:r>
              <a:rPr lang="en-US" dirty="0"/>
              <a:t>Static partitioning?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Inefficient</a:t>
            </a:r>
            <a:r>
              <a:rPr lang="en-US" sz="2800" dirty="0"/>
              <a:t>: even if port 1 has nothing to send, might drop port 2</a:t>
            </a:r>
            <a:endParaRPr lang="en-US" dirty="0"/>
          </a:p>
          <a:p>
            <a:r>
              <a:rPr lang="en-US" dirty="0"/>
              <a:t>Also want </a:t>
            </a:r>
            <a:r>
              <a:rPr lang="en-US" dirty="0">
                <a:solidFill>
                  <a:srgbClr val="C00000"/>
                </a:solidFill>
              </a:rPr>
              <a:t>fair sharing </a:t>
            </a:r>
            <a:r>
              <a:rPr lang="en-US" dirty="0"/>
              <a:t>of buffer</a:t>
            </a:r>
          </a:p>
          <a:p>
            <a:pPr lvl="1"/>
            <a:r>
              <a:rPr lang="en-US" sz="2800" dirty="0"/>
              <a:t>If output port 1 is congested, why should port 2 traffic suffer?</a:t>
            </a:r>
          </a:p>
          <a:p>
            <a:endParaRPr lang="en-US" dirty="0"/>
          </a:p>
          <a:p>
            <a:r>
              <a:rPr lang="en-US" dirty="0"/>
              <a:t>State of the art: </a:t>
            </a:r>
            <a:r>
              <a:rPr lang="en-US" dirty="0">
                <a:solidFill>
                  <a:srgbClr val="C00000"/>
                </a:solidFill>
              </a:rPr>
              <a:t>demand-aware buffer sharing </a:t>
            </a:r>
            <a:r>
              <a:rPr lang="en-US" dirty="0" err="1">
                <a:solidFill>
                  <a:srgbClr val="C00000"/>
                </a:solidFill>
              </a:rPr>
              <a:t>algos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5753238"/>
            <a:ext cx="2895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1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0" y="1612168"/>
            <a:ext cx="10313639" cy="517267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Choose next queued packet to send on outgoing link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Common scheduling disciplines</a:t>
            </a:r>
          </a:p>
          <a:p>
            <a:pPr lvl="1">
              <a:defRPr/>
            </a:pPr>
            <a:r>
              <a:rPr lang="en-US" sz="2800" dirty="0"/>
              <a:t>first come first served (FIFO)</a:t>
            </a:r>
          </a:p>
          <a:p>
            <a:pPr lvl="1">
              <a:defRPr/>
            </a:pPr>
            <a:r>
              <a:rPr lang="en-US" sz="2800" dirty="0"/>
              <a:t>simple multi-class priority</a:t>
            </a:r>
          </a:p>
          <a:p>
            <a:pPr lvl="1">
              <a:defRPr/>
            </a:pPr>
            <a:r>
              <a:rPr lang="en-US" sz="2800" dirty="0"/>
              <a:t>round robin</a:t>
            </a:r>
          </a:p>
          <a:p>
            <a:pPr lvl="1">
              <a:defRPr/>
            </a:pPr>
            <a:r>
              <a:rPr lang="en-US" sz="2800" dirty="0"/>
              <a:t>weighted fair queueing (WFQ)</a:t>
            </a:r>
          </a:p>
          <a:p>
            <a:pPr lvl="1">
              <a:defRPr/>
            </a:pPr>
            <a:r>
              <a:rPr lang="en-US" sz="2800" dirty="0"/>
              <a:t>Rate limiting</a:t>
            </a:r>
          </a:p>
          <a:p>
            <a:pPr lvl="1">
              <a:defRPr/>
            </a:pPr>
            <a:endParaRPr lang="en-US" sz="2800" dirty="0"/>
          </a:p>
          <a:p>
            <a:pPr>
              <a:defRPr/>
            </a:pPr>
            <a:r>
              <a:rPr lang="en-US" sz="3200" dirty="0"/>
              <a:t>All except rate-limiting </a:t>
            </a:r>
            <a:r>
              <a:rPr lang="en-US" sz="3200"/>
              <a:t>are </a:t>
            </a:r>
          </a:p>
          <a:p>
            <a:pPr marL="0" indent="0">
              <a:buNone/>
              <a:defRPr/>
            </a:pPr>
            <a:r>
              <a:rPr lang="en-US" sz="3200"/>
              <a:t>work-conserving</a:t>
            </a:r>
            <a:endParaRPr lang="en-US" sz="3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3D2996-02F1-D344-8480-354596B47068}"/>
              </a:ext>
            </a:extLst>
          </p:cNvPr>
          <p:cNvGrpSpPr/>
          <p:nvPr/>
        </p:nvGrpSpPr>
        <p:grpSpPr>
          <a:xfrm>
            <a:off x="7150203" y="2383017"/>
            <a:ext cx="4235450" cy="1123950"/>
            <a:chOff x="1145528" y="2732467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2385365" y="2761042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3412478" y="2732467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1145528" y="3043617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2128190" y="3327779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1286815" y="3088067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4245915" y="3029329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4337990" y="3137279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3328340" y="3332542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3325165" y="3043617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4887F-9574-0444-9FB7-C8D047F0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Packet scheduling </a:t>
            </a:r>
            <a:r>
              <a:rPr lang="en-US" dirty="0"/>
              <a:t>for QoS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08065-CFEC-EF4D-A668-05CA60E7AB78}"/>
              </a:ext>
            </a:extLst>
          </p:cNvPr>
          <p:cNvGrpSpPr/>
          <p:nvPr/>
        </p:nvGrpSpPr>
        <p:grpSpPr>
          <a:xfrm>
            <a:off x="7132132" y="4123597"/>
            <a:ext cx="4441592" cy="2071210"/>
            <a:chOff x="6610039" y="2270505"/>
            <a:chExt cx="4441592" cy="2071210"/>
          </a:xfrm>
        </p:grpSpPr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A75CBAF4-8759-AB49-B923-731375E52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1761" y="2270505"/>
              <a:ext cx="939800" cy="565150"/>
              <a:chOff x="1670312" y="2562997"/>
              <a:chExt cx="940317" cy="56521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3771288-2B7C-D84B-A736-E948B98DB4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993D326-7B0B-1444-9792-47603F31A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064265-AD01-6749-8275-7CD23FB06C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E393A67-569B-FD43-9D85-99A6B6084D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532FF97-BAF4-8047-ACD9-2EC955C78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C6E3C91A-776A-EC42-8807-56C49AE5C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3EF7D5E-C8DB-8247-B7E3-AC05AEBE6E9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47DD869-D621-7A49-9158-57CA887C7A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2F54FF2-51AE-4440-BBE0-39A4E4E6445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DDA7F6D-BAA4-C447-8FEE-51C57157A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0" name="Group 25">
              <a:extLst>
                <a:ext uri="{FF2B5EF4-FFF2-40B4-BE49-F238E27FC236}">
                  <a16:creationId xmlns:a16="http://schemas.microsoft.com/office/drawing/2014/main" id="{66643CA5-4B9D-CC41-A39F-51F41612E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137" y="3024566"/>
              <a:ext cx="939800" cy="565150"/>
              <a:chOff x="1670312" y="2562997"/>
              <a:chExt cx="940317" cy="5652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127F68A-9679-4244-8249-438803112F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D1EF7BC-E633-3B40-8757-402951259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A56101B-9492-E54F-983E-BB21EB0B13E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BA38AAE-A96A-0148-91F9-C9CB3B6203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479F277-115B-1345-89BC-A16669B2B26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A36F11-95D1-3644-8F24-3832AE2E53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0BF0CE7-9129-7A4D-B254-BDF344B77C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B51D6A8-8A72-DC4D-A1D6-84DEA6C4140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F5B3C05-06B5-D34F-ABD4-A9267D4EDA7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BEC0C3-5F72-F849-9F63-E60C9F456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1" name="Group 25">
              <a:extLst>
                <a:ext uri="{FF2B5EF4-FFF2-40B4-BE49-F238E27FC236}">
                  <a16:creationId xmlns:a16="http://schemas.microsoft.com/office/drawing/2014/main" id="{DC7A66F6-A07D-E94D-A8DC-02CF04723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3701" y="3776565"/>
              <a:ext cx="939800" cy="565150"/>
              <a:chOff x="1670312" y="2562997"/>
              <a:chExt cx="940317" cy="56521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167623F-38B2-1C43-A18D-EAF19D022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8976BB9-5809-0143-A4FE-08208A9CA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CAFF88C-1D7E-7D40-B9A4-8FFAC81D84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42322C2-DCA6-8F40-8544-02BC7B730F3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446849A-A676-C946-89AB-B6E278A671D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57AA50D-79FB-E44E-BEAA-D7877C398DC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B5D9624-B5B0-3E40-A8C7-62D6AF6A89C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4554B44-E1D3-2647-903C-B36EB5144F9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6731A5E-C956-1D49-B5BC-3EE847DA68E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693B695-F5A1-4142-AD45-7287530C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2" name="Oval 27">
              <a:extLst>
                <a:ext uri="{FF2B5EF4-FFF2-40B4-BE49-F238E27FC236}">
                  <a16:creationId xmlns:a16="http://schemas.microsoft.com/office/drawing/2014/main" id="{ED16A4FE-7972-3E46-819F-0DF80B600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8411" y="2623406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3" name="TextBox 23">
              <a:extLst>
                <a:ext uri="{FF2B5EF4-FFF2-40B4-BE49-F238E27FC236}">
                  <a16:creationId xmlns:a16="http://schemas.microsoft.com/office/drawing/2014/main" id="{3FFCF0DE-042F-3241-AEF1-2A4C09ED9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4273" y="3223481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7AEC4D-8A6C-8140-B002-522DEDBB94C9}"/>
                </a:ext>
              </a:extLst>
            </p:cNvPr>
            <p:cNvCxnSpPr>
              <a:cxnSpLocks/>
            </p:cNvCxnSpPr>
            <p:nvPr/>
          </p:nvCxnSpPr>
          <p:spPr>
            <a:xfrm>
              <a:off x="8736242" y="2464904"/>
              <a:ext cx="636358" cy="3674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78271A4-205A-7F47-A847-7E1C0278D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7159" y="3349210"/>
              <a:ext cx="563313" cy="6745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105E627-2F43-7D4C-BCB2-088175CDA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5113" y="3088067"/>
              <a:ext cx="710121" cy="10053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F28BAC2-436F-7740-9070-4DA4F6373742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307" y="2937681"/>
              <a:ext cx="663324" cy="5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23">
              <a:extLst>
                <a:ext uri="{FF2B5EF4-FFF2-40B4-BE49-F238E27FC236}">
                  <a16:creationId xmlns:a16="http://schemas.microsoft.com/office/drawing/2014/main" id="{8855D92E-C86F-274F-A1E4-87D9D358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0736" y="2355345"/>
              <a:ext cx="782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Class 1</a:t>
              </a:r>
            </a:p>
          </p:txBody>
        </p:sp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B4623365-4A2D-FD48-BFB9-F1088C2B6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3754" y="3112750"/>
              <a:ext cx="782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Class 2</a:t>
              </a:r>
            </a:p>
          </p:txBody>
        </p:sp>
        <p:sp>
          <p:nvSpPr>
            <p:cNvPr id="76" name="TextBox 23">
              <a:extLst>
                <a:ext uri="{FF2B5EF4-FFF2-40B4-BE49-F238E27FC236}">
                  <a16:creationId xmlns:a16="http://schemas.microsoft.com/office/drawing/2014/main" id="{11E6F330-9054-9C4D-BCA9-5122865BB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0039" y="3870155"/>
              <a:ext cx="782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Class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28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cars from two lanes on a congested freeway take turns to merge into one lane, what scheduling discipline is being implemented? </a:t>
            </a:r>
          </a:p>
          <a:p>
            <a:pPr lvl="1"/>
            <a:r>
              <a:rPr lang="en-US" sz="2800" dirty="0"/>
              <a:t>(a) priority-queueing</a:t>
            </a:r>
          </a:p>
          <a:p>
            <a:pPr lvl="1"/>
            <a:r>
              <a:rPr lang="en-US" sz="2800" dirty="0"/>
              <a:t>(b) weighted fair queueing</a:t>
            </a:r>
          </a:p>
          <a:p>
            <a:pPr lvl="1"/>
            <a:r>
              <a:rPr lang="en-US" sz="2800" dirty="0"/>
              <a:t>(c) rate limiting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845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7A52-3AC7-B24D-94DF-AE64BA09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by Rate Limits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A216-87A1-5941-B8E4-71D6129F8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32" y="1339848"/>
            <a:ext cx="10314582" cy="5518151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commonly used terms: 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(long term) average rate: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sz="2000" dirty="0"/>
              <a:t>crucial question: </a:t>
            </a:r>
            <a:r>
              <a:rPr lang="en-US" sz="2000" dirty="0">
                <a:solidFill>
                  <a:srgbClr val="C00000"/>
                </a:solidFill>
              </a:rPr>
              <a:t>what is the interval length?</a:t>
            </a:r>
            <a:r>
              <a:rPr lang="en-US" sz="2000" dirty="0"/>
              <a:t> 100 packets per sec or 6000 packets per min have same average! Instantaneous behaviors of the two may look very different.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peak rate:</a:t>
            </a:r>
            <a:r>
              <a:rPr lang="en-US" dirty="0"/>
              <a:t> e.g., 6000 pkts per min (ppm) avg.; 1500 ppm peak rate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(max.) burst size:</a:t>
            </a:r>
            <a:r>
              <a:rPr lang="en-US" dirty="0"/>
              <a:t> max number of pkts sent consecutively (with no intervening idle)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4D658-7621-A740-BA1A-57449342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Isolation through Rate Limiting</a:t>
            </a:r>
          </a:p>
        </p:txBody>
      </p:sp>
    </p:spTree>
    <p:extLst>
      <p:ext uri="{BB962C8B-B14F-4D97-AF65-F5344CB8AC3E}">
        <p14:creationId xmlns:p14="http://schemas.microsoft.com/office/powerpoint/2010/main" val="43754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B1BD-D086-5E48-B6CB-D6BE9404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Shaping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68A-8939-8C44-8708-1D351605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595A4-D8D4-D24D-BFF5-CA981862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825625"/>
            <a:ext cx="11359057" cy="37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3">
            <a:extLst>
              <a:ext uri="{FF2B5EF4-FFF2-40B4-BE49-F238E27FC236}">
                <a16:creationId xmlns:a16="http://schemas.microsoft.com/office/drawing/2014/main" id="{F3FDF1CD-C8BE-4925-9E14-AD7F4AF3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593307"/>
            <a:ext cx="1416050" cy="12493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14" name="Line 2">
            <a:extLst>
              <a:ext uri="{FF2B5EF4-FFF2-40B4-BE49-F238E27FC236}">
                <a16:creationId xmlns:a16="http://schemas.microsoft.com/office/drawing/2014/main" id="{1CF28F50-5094-4530-AD6C-B9D91757E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876802"/>
            <a:ext cx="0" cy="163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90362C32-143D-47F6-AA17-60205421B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1985963"/>
            <a:ext cx="0" cy="175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FE2641DE-D26F-43CC-9F92-1E5170E5D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Mechanism (1): Leaky Bucket Shaper</a:t>
            </a:r>
          </a:p>
        </p:txBody>
      </p:sp>
      <p:sp>
        <p:nvSpPr>
          <p:cNvPr id="90117" name="Freeform 5">
            <a:extLst>
              <a:ext uri="{FF2B5EF4-FFF2-40B4-BE49-F238E27FC236}">
                <a16:creationId xmlns:a16="http://schemas.microsoft.com/office/drawing/2014/main" id="{6E0B2850-BAC1-403E-9614-5E5BFBA6328E}"/>
              </a:ext>
            </a:extLst>
          </p:cNvPr>
          <p:cNvSpPr>
            <a:spLocks/>
          </p:cNvSpPr>
          <p:nvPr/>
        </p:nvSpPr>
        <p:spPr bwMode="auto">
          <a:xfrm>
            <a:off x="3960815" y="4919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Freeform 6">
            <a:extLst>
              <a:ext uri="{FF2B5EF4-FFF2-40B4-BE49-F238E27FC236}">
                <a16:creationId xmlns:a16="http://schemas.microsoft.com/office/drawing/2014/main" id="{D35028F0-30AB-451B-9A86-2371BEB2B974}"/>
              </a:ext>
            </a:extLst>
          </p:cNvPr>
          <p:cNvSpPr>
            <a:spLocks/>
          </p:cNvSpPr>
          <p:nvPr/>
        </p:nvSpPr>
        <p:spPr bwMode="auto">
          <a:xfrm>
            <a:off x="3960815" y="533717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Freeform 7">
            <a:extLst>
              <a:ext uri="{FF2B5EF4-FFF2-40B4-BE49-F238E27FC236}">
                <a16:creationId xmlns:a16="http://schemas.microsoft.com/office/drawing/2014/main" id="{05475D54-B255-46AE-BA8B-C33ACA1E4440}"/>
              </a:ext>
            </a:extLst>
          </p:cNvPr>
          <p:cNvSpPr>
            <a:spLocks/>
          </p:cNvSpPr>
          <p:nvPr/>
        </p:nvSpPr>
        <p:spPr bwMode="auto">
          <a:xfrm>
            <a:off x="3960815" y="57658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Freeform 8">
            <a:extLst>
              <a:ext uri="{FF2B5EF4-FFF2-40B4-BE49-F238E27FC236}">
                <a16:creationId xmlns:a16="http://schemas.microsoft.com/office/drawing/2014/main" id="{FDBA6408-96D5-441D-9DE9-4F32EA7A7202}"/>
              </a:ext>
            </a:extLst>
          </p:cNvPr>
          <p:cNvSpPr>
            <a:spLocks/>
          </p:cNvSpPr>
          <p:nvPr/>
        </p:nvSpPr>
        <p:spPr bwMode="auto">
          <a:xfrm>
            <a:off x="3995740" y="30734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Freeform 9">
            <a:extLst>
              <a:ext uri="{FF2B5EF4-FFF2-40B4-BE49-F238E27FC236}">
                <a16:creationId xmlns:a16="http://schemas.microsoft.com/office/drawing/2014/main" id="{577A39CF-9D46-4A2E-AC72-54976DE43195}"/>
              </a:ext>
            </a:extLst>
          </p:cNvPr>
          <p:cNvSpPr>
            <a:spLocks/>
          </p:cNvSpPr>
          <p:nvPr/>
        </p:nvSpPr>
        <p:spPr bwMode="auto">
          <a:xfrm>
            <a:off x="4008440" y="33115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Freeform 10">
            <a:extLst>
              <a:ext uri="{FF2B5EF4-FFF2-40B4-BE49-F238E27FC236}">
                <a16:creationId xmlns:a16="http://schemas.microsoft.com/office/drawing/2014/main" id="{CA12F656-5498-4EAC-8455-DE43A96707AB}"/>
              </a:ext>
            </a:extLst>
          </p:cNvPr>
          <p:cNvSpPr>
            <a:spLocks/>
          </p:cNvSpPr>
          <p:nvPr/>
        </p:nvSpPr>
        <p:spPr bwMode="auto">
          <a:xfrm>
            <a:off x="4008440" y="260985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Freeform 11">
            <a:extLst>
              <a:ext uri="{FF2B5EF4-FFF2-40B4-BE49-F238E27FC236}">
                <a16:creationId xmlns:a16="http://schemas.microsoft.com/office/drawing/2014/main" id="{9706BE01-DBF5-4CC4-AA53-1EE1BBD1858F}"/>
              </a:ext>
            </a:extLst>
          </p:cNvPr>
          <p:cNvSpPr>
            <a:spLocks/>
          </p:cNvSpPr>
          <p:nvPr/>
        </p:nvSpPr>
        <p:spPr bwMode="auto">
          <a:xfrm>
            <a:off x="4008440" y="1871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6D373586-783A-4721-BC6F-5825369E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5" y="3940175"/>
            <a:ext cx="96981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Bucket</a:t>
            </a:r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B1F33511-74BA-4BC1-9351-C83DE2B1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3743327"/>
            <a:ext cx="1416050" cy="12493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7A8C4C6F-EA36-46FE-AED7-552E7015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08756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3F9318EA-905D-4580-8B39-9E46325C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77653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6C9048A5-DB1A-4238-8902-62B69ECD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051177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E2D479E8-75F7-4983-A10A-F3ED026E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32581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94CF07DB-CC01-4FF6-B210-2B7E1E74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207208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F8608CAF-A455-44AA-AB1E-F34C6BC2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669170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E0289E9E-56EE-4542-94A7-B7F44339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6110013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7401B04A-DD90-40CB-80E2-CB6EA65B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457248"/>
            <a:ext cx="347851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Packets leaving leaky bucket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AE793A57-7EFA-43EB-8C96-1D28D2F66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1600202"/>
            <a:ext cx="251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Packets from source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DCF1B24-4161-494F-8FA9-739247FB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731" y="3940175"/>
            <a:ext cx="96981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237388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3FC0681C-A5E4-44CD-862D-9C1BCD02D3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/>
              <a:t>Packets may be generated in a </a:t>
            </a:r>
            <a:r>
              <a:rPr lang="en-US" altLang="en-US" dirty="0" err="1">
                <a:solidFill>
                  <a:srgbClr val="C00000"/>
                </a:solidFill>
              </a:rPr>
              <a:t>bursty</a:t>
            </a:r>
            <a:r>
              <a:rPr lang="en-US" altLang="en-US" dirty="0"/>
              <a:t> manner, but after they pass through the leaky bucket, they enter the network </a:t>
            </a:r>
            <a:r>
              <a:rPr lang="en-US" altLang="en-US" dirty="0">
                <a:solidFill>
                  <a:srgbClr val="C00000"/>
                </a:solidFill>
              </a:rPr>
              <a:t>evenly spaced</a:t>
            </a:r>
          </a:p>
          <a:p>
            <a:pPr lvl="1"/>
            <a:r>
              <a:rPr lang="en-US" altLang="en-US" dirty="0"/>
              <a:t>The “bucket” buffers packets up to a certain point</a:t>
            </a:r>
          </a:p>
          <a:p>
            <a:pPr lvl="1"/>
            <a:r>
              <a:rPr lang="en-US" altLang="en-US" dirty="0"/>
              <a:t>If the bucket is full, packets are dropped.</a:t>
            </a:r>
          </a:p>
          <a:p>
            <a:r>
              <a:rPr lang="en-US" altLang="en-US" dirty="0"/>
              <a:t>May be used in conjunction with resource reservation to police the host’s resource use</a:t>
            </a:r>
          </a:p>
          <a:p>
            <a:pPr lvl="1"/>
            <a:r>
              <a:rPr lang="en-US" altLang="en-US" dirty="0"/>
              <a:t>E.g., at the host-network interface, allow packets into the network at a constant rate</a:t>
            </a:r>
          </a:p>
          <a:p>
            <a:r>
              <a:rPr lang="en-US" altLang="en-US" dirty="0"/>
              <a:t>May be used in the core of a network to limit bandwidth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59E18-F917-0646-AEE5-EEBC26D6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Mechanism (1): Leaky Bucket Shaper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on Tuesday at 10 PM</a:t>
            </a:r>
          </a:p>
          <a:p>
            <a:pPr lvl="1"/>
            <a:r>
              <a:rPr lang="en-US" dirty="0"/>
              <a:t>Covers lectures 17 and 18</a:t>
            </a:r>
          </a:p>
          <a:p>
            <a:endParaRPr lang="en-US" dirty="0"/>
          </a:p>
          <a:p>
            <a:r>
              <a:rPr lang="en-US" dirty="0"/>
              <a:t>Project 2 due later today</a:t>
            </a:r>
          </a:p>
          <a:p>
            <a:endParaRPr lang="en-US" dirty="0"/>
          </a:p>
          <a:p>
            <a:r>
              <a:rPr lang="en-US" dirty="0"/>
              <a:t>Project 3 will go out this weekend</a:t>
            </a:r>
          </a:p>
          <a:p>
            <a:pPr lvl="1"/>
            <a:r>
              <a:rPr lang="en-US" dirty="0"/>
              <a:t>Start early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8F327D3-7782-4CBB-A4EE-B60425E7E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Shaping traffic with leaky buckets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4FCE3EB-891A-4BC1-9C47-81F5CB5A1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10785953" cy="4667250"/>
          </a:xfrm>
          <a:noFill/>
        </p:spPr>
        <p:txBody>
          <a:bodyPr/>
          <a:lstStyle/>
          <a:p>
            <a:r>
              <a:rPr lang="en-US" altLang="en-US" dirty="0"/>
              <a:t>The leaky bucket is a </a:t>
            </a:r>
            <a:r>
              <a:rPr lang="en-US" altLang="en-US" dirty="0">
                <a:solidFill>
                  <a:srgbClr val="C00000"/>
                </a:solidFill>
              </a:rPr>
              <a:t>traffic shaper</a:t>
            </a:r>
            <a:r>
              <a:rPr lang="en-US" altLang="en-US" dirty="0"/>
              <a:t>:  It changes the downstream arrival times &amp; characteristics of packets passing through it</a:t>
            </a:r>
          </a:p>
          <a:p>
            <a:r>
              <a:rPr lang="en-US" altLang="en-US" dirty="0"/>
              <a:t>Traffic shaping makes traffic more manageable and more predictable downstream (e.g., always under a certain rate)</a:t>
            </a:r>
          </a:p>
          <a:p>
            <a:r>
              <a:rPr lang="en-US" altLang="en-US" dirty="0"/>
              <a:t>Usually, a system/network administrator would set the rate at which packets may be sent through the leaky bucket</a:t>
            </a:r>
          </a:p>
          <a:p>
            <a:r>
              <a:rPr lang="en-US" altLang="en-US" dirty="0"/>
              <a:t>Administrator also sets up policies to map any connection that started up to a leaky bucket (and rate) of its own</a:t>
            </a:r>
          </a:p>
        </p:txBody>
      </p:sp>
    </p:spTree>
    <p:extLst>
      <p:ext uri="{BB962C8B-B14F-4D97-AF65-F5344CB8AC3E}">
        <p14:creationId xmlns:p14="http://schemas.microsoft.com/office/powerpoint/2010/main" val="62740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6B3CC8D-75C0-467A-A24A-9C59AB127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3864"/>
            <a:ext cx="10084496" cy="120189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Issues with a leaky bucket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E28C881-4BC5-4812-A81D-0D4446832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4575175"/>
          </a:xfrm>
          <a:noFill/>
        </p:spPr>
        <p:txBody>
          <a:bodyPr>
            <a:normAutofit lnSpcReduction="10000"/>
          </a:bodyPr>
          <a:lstStyle/>
          <a:p>
            <a:r>
              <a:rPr lang="en-US" altLang="en-US" dirty="0"/>
              <a:t>Many short transfers just have a few packets</a:t>
            </a:r>
          </a:p>
          <a:p>
            <a:pPr lvl="1"/>
            <a:r>
              <a:rPr lang="en-US" altLang="en-US" dirty="0"/>
              <a:t>E.g., web requests and responses</a:t>
            </a:r>
          </a:p>
          <a:p>
            <a:pPr lvl="1"/>
            <a:r>
              <a:rPr lang="en-US" altLang="en-US" dirty="0"/>
              <a:t>Enforcing rate limit for those can significantly delay completion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For a leaky bucket shaper, </a:t>
            </a:r>
            <a:r>
              <a:rPr lang="en-US" altLang="en-US" dirty="0">
                <a:solidFill>
                  <a:srgbClr val="C00000"/>
                </a:solidFill>
              </a:rPr>
              <a:t>average rate == peak rate</a:t>
            </a:r>
          </a:p>
          <a:p>
            <a:endParaRPr lang="en-US" altLang="en-US" dirty="0"/>
          </a:p>
          <a:p>
            <a:r>
              <a:rPr lang="en-US" altLang="en-US" dirty="0"/>
              <a:t>Sometimes, we wish to have peak rate higher than avg rate</a:t>
            </a:r>
          </a:p>
          <a:p>
            <a:endParaRPr lang="en-US" altLang="en-US" dirty="0"/>
          </a:p>
          <a:p>
            <a:r>
              <a:rPr lang="en-US" altLang="en-US" dirty="0"/>
              <a:t>For this purpose we use a </a:t>
            </a:r>
            <a:r>
              <a:rPr lang="en-US" altLang="en-US" dirty="0">
                <a:solidFill>
                  <a:srgbClr val="C00000"/>
                </a:solidFill>
              </a:rPr>
              <a:t>token bucket</a:t>
            </a:r>
            <a:r>
              <a:rPr lang="en-US" altLang="en-US" dirty="0"/>
              <a:t>, which is a burst-tolerant version of a leaky bucket</a:t>
            </a:r>
          </a:p>
        </p:txBody>
      </p:sp>
    </p:spTree>
    <p:extLst>
      <p:ext uri="{BB962C8B-B14F-4D97-AF65-F5344CB8AC3E}">
        <p14:creationId xmlns:p14="http://schemas.microsoft.com/office/powerpoint/2010/main" val="365356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E8D9-81DE-2E4B-86C8-0BC114B1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433D-B593-8945-9012-93E6BAA0E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1185741" cy="490889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token bucket: </a:t>
            </a:r>
            <a:r>
              <a:rPr lang="en-US" dirty="0"/>
              <a:t>limit input to specified </a:t>
            </a:r>
            <a:r>
              <a:rPr lang="en-US" i="1" dirty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>
                <a:solidFill>
                  <a:srgbClr val="000099"/>
                </a:solidFill>
              </a:rPr>
              <a:t>average rate 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tokens/sec, </a:t>
            </a:r>
            <a:r>
              <a:rPr lang="en-US" dirty="0"/>
              <a:t>put into bucket</a:t>
            </a:r>
          </a:p>
          <a:p>
            <a:pPr>
              <a:defRPr/>
            </a:pPr>
            <a:r>
              <a:rPr lang="en-US" dirty="0"/>
              <a:t>Bucket can hold b tokens. </a:t>
            </a:r>
            <a:r>
              <a:rPr lang="en-US" dirty="0">
                <a:solidFill>
                  <a:srgbClr val="C00000"/>
                </a:solidFill>
              </a:rPr>
              <a:t>Tokens are dropped if bucket is full</a:t>
            </a:r>
          </a:p>
          <a:p>
            <a:pPr>
              <a:defRPr/>
            </a:pPr>
            <a:r>
              <a:rPr lang="en-US" dirty="0"/>
              <a:t>A packet can leave as long as a token is available</a:t>
            </a:r>
          </a:p>
          <a:p>
            <a:pPr>
              <a:defRPr/>
            </a:pPr>
            <a:r>
              <a:rPr lang="en-US" dirty="0"/>
              <a:t>Over interval of time t: number of packets that leave the token bucket is less than or equal to </a:t>
            </a:r>
            <a:r>
              <a:rPr lang="en-US" dirty="0">
                <a:solidFill>
                  <a:srgbClr val="CC0000"/>
                </a:solidFill>
              </a:rPr>
              <a:t>(r * t + b)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27" y="4412420"/>
            <a:ext cx="4191752" cy="208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8BC670-1077-054F-B0A0-19658FC4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(2): Token Bucket Shaper</a:t>
            </a:r>
          </a:p>
        </p:txBody>
      </p:sp>
    </p:spTree>
    <p:extLst>
      <p:ext uri="{BB962C8B-B14F-4D97-AF65-F5344CB8AC3E}">
        <p14:creationId xmlns:p14="http://schemas.microsoft.com/office/powerpoint/2010/main" val="102462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B3589DE-7290-4D01-ADF4-3596CDB13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 Token Bucket Shaper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311687B-6AAE-463D-A973-A0107C7FF2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81317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There is a </a:t>
            </a:r>
            <a:r>
              <a:rPr lang="en-US" altLang="en-US" dirty="0">
                <a:solidFill>
                  <a:srgbClr val="C00000"/>
                </a:solidFill>
              </a:rPr>
              <a:t>bucket for tokens</a:t>
            </a:r>
            <a:r>
              <a:rPr lang="en-US" altLang="en-US" dirty="0"/>
              <a:t> and a </a:t>
            </a:r>
            <a:r>
              <a:rPr lang="en-US" altLang="en-US" dirty="0">
                <a:solidFill>
                  <a:srgbClr val="C00000"/>
                </a:solidFill>
              </a:rPr>
              <a:t>packet buffer for packets</a:t>
            </a:r>
          </a:p>
          <a:p>
            <a:pPr lvl="1"/>
            <a:r>
              <a:rPr lang="en-US" altLang="en-US" dirty="0"/>
              <a:t>Packets will be dropped if the associated packet buffer is full</a:t>
            </a:r>
          </a:p>
          <a:p>
            <a:pPr lvl="1"/>
            <a:r>
              <a:rPr lang="en-US" altLang="en-US" dirty="0"/>
              <a:t>A token bucket </a:t>
            </a:r>
            <a:r>
              <a:rPr lang="en-US" altLang="en-US" dirty="0">
                <a:solidFill>
                  <a:srgbClr val="C00000"/>
                </a:solidFill>
              </a:rPr>
              <a:t>policer</a:t>
            </a:r>
            <a:r>
              <a:rPr lang="en-US" altLang="en-US" dirty="0"/>
              <a:t> doesn’t contain a packet buffer: any packet arriving without a token is immediately dropped</a:t>
            </a:r>
          </a:p>
          <a:p>
            <a:r>
              <a:rPr lang="en-US" altLang="en-US" dirty="0"/>
              <a:t>Bucket of tokens enables small bursts to go through unscathed</a:t>
            </a:r>
          </a:p>
          <a:p>
            <a:pPr lvl="1"/>
            <a:r>
              <a:rPr lang="en-US" altLang="en-US" dirty="0"/>
              <a:t>Short flows can exceed rate limit r, since they use up the reserve in the bucket</a:t>
            </a:r>
          </a:p>
          <a:p>
            <a:pPr lvl="1"/>
            <a:r>
              <a:rPr lang="en-US" altLang="en-US" dirty="0"/>
              <a:t>Long flows will fit into the rate limit r over longer periods of time, since once they use up the reserve, they are limited by the token-fill rate r</a:t>
            </a:r>
          </a:p>
        </p:txBody>
      </p:sp>
    </p:spTree>
    <p:extLst>
      <p:ext uri="{BB962C8B-B14F-4D97-AF65-F5344CB8AC3E}">
        <p14:creationId xmlns:p14="http://schemas.microsoft.com/office/powerpoint/2010/main" val="1288769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E149936-BA82-4EBA-9913-8B455A1B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38425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74BAAF4-1617-4F15-BA39-B4C65038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8425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3BB9755A-A71A-4319-84A1-10860799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38425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F8C3B951-40C6-4DBA-A153-686BCC29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38425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75E0F268-0852-46CD-9CDB-5F0F847B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9415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7288CDAD-0281-4159-9E61-366E3758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9415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36CA4A2F-8726-4916-BC4B-D9573E10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9415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BCD8325A-1DC6-430D-A2E5-D42F4B458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 Bucket vs. Leaky Bucket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B8DB2C5B-09B8-404D-9E15-FCD3004E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9415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3A4BE315-4B97-4E97-AD46-1CCB4D74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92" y="1819245"/>
            <a:ext cx="4427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Case 1: Small burst of packet arrivals</a:t>
            </a:r>
          </a:p>
        </p:txBody>
      </p:sp>
      <p:sp>
        <p:nvSpPr>
          <p:cNvPr id="95244" name="Line 12">
            <a:extLst>
              <a:ext uri="{FF2B5EF4-FFF2-40B4-BE49-F238E27FC236}">
                <a16:creationId xmlns:a16="http://schemas.microsoft.com/office/drawing/2014/main" id="{38F959B0-64E1-490C-8A2F-E602BE376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3">
            <a:extLst>
              <a:ext uri="{FF2B5EF4-FFF2-40B4-BE49-F238E27FC236}">
                <a16:creationId xmlns:a16="http://schemas.microsoft.com/office/drawing/2014/main" id="{4D948DE3-5052-46D7-862F-51801CB67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4">
            <a:extLst>
              <a:ext uri="{FF2B5EF4-FFF2-40B4-BE49-F238E27FC236}">
                <a16:creationId xmlns:a16="http://schemas.microsoft.com/office/drawing/2014/main" id="{CF6EE7C9-EF8C-4CD1-8E2D-6A0E545A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5">
            <a:extLst>
              <a:ext uri="{FF2B5EF4-FFF2-40B4-BE49-F238E27FC236}">
                <a16:creationId xmlns:a16="http://schemas.microsoft.com/office/drawing/2014/main" id="{479449B6-4938-48CC-8A89-DF7F4784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Line 16">
            <a:extLst>
              <a:ext uri="{FF2B5EF4-FFF2-40B4-BE49-F238E27FC236}">
                <a16:creationId xmlns:a16="http://schemas.microsoft.com/office/drawing/2014/main" id="{0A4D6AE7-1E22-4EAA-ACA1-429BEDBC8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id="{0CBF179B-263D-48DD-A3E2-4451D011D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0" name="Line 18">
            <a:extLst>
              <a:ext uri="{FF2B5EF4-FFF2-40B4-BE49-F238E27FC236}">
                <a16:creationId xmlns:a16="http://schemas.microsoft.com/office/drawing/2014/main" id="{5D4C9795-D8FB-4A74-8569-988D0F0AC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2B2C010A-24B5-4C8E-9A8B-50D5F04EE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9EC92524-573A-4041-85EB-6C0F18D33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9082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Line 21">
            <a:extLst>
              <a:ext uri="{FF2B5EF4-FFF2-40B4-BE49-F238E27FC236}">
                <a16:creationId xmlns:a16="http://schemas.microsoft.com/office/drawing/2014/main" id="{59C96A7F-14D3-48B1-BDB1-0F6584F52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Line 22">
            <a:extLst>
              <a:ext uri="{FF2B5EF4-FFF2-40B4-BE49-F238E27FC236}">
                <a16:creationId xmlns:a16="http://schemas.microsoft.com/office/drawing/2014/main" id="{0A1E2698-C117-4CA4-8B66-51A31BC4B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36F9990-E133-4606-9BAE-A5D5C519B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894D76C4-10DC-4AAB-A4C4-689E86CB6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E820BB1D-2526-49A1-A9D3-C9A3148B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F840FD7C-001F-401B-ABD9-B53A2EC9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9" name="Line 27">
            <a:extLst>
              <a:ext uri="{FF2B5EF4-FFF2-40B4-BE49-F238E27FC236}">
                <a16:creationId xmlns:a16="http://schemas.microsoft.com/office/drawing/2014/main" id="{7964F2A6-E297-4523-B91A-912C19101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DE59254D-E315-4BA9-80D2-520EBF7D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61" name="Text Box 29">
            <a:extLst>
              <a:ext uri="{FF2B5EF4-FFF2-40B4-BE49-F238E27FC236}">
                <a16:creationId xmlns:a16="http://schemas.microsoft.com/office/drawing/2014/main" id="{60F3C3A5-C276-47A0-8A9D-4943288B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62" name="Text Box 30">
            <a:extLst>
              <a:ext uri="{FF2B5EF4-FFF2-40B4-BE49-F238E27FC236}">
                <a16:creationId xmlns:a16="http://schemas.microsoft.com/office/drawing/2014/main" id="{7F435EE6-9CAC-4876-9EC4-D5CD2342E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63" name="Text Box 31">
            <a:extLst>
              <a:ext uri="{FF2B5EF4-FFF2-40B4-BE49-F238E27FC236}">
                <a16:creationId xmlns:a16="http://schemas.microsoft.com/office/drawing/2014/main" id="{EE00944E-C49D-4D78-A1A5-90191FA3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64" name="Text Box 32">
            <a:extLst>
              <a:ext uri="{FF2B5EF4-FFF2-40B4-BE49-F238E27FC236}">
                <a16:creationId xmlns:a16="http://schemas.microsoft.com/office/drawing/2014/main" id="{0BFE7F7F-82CE-4D6B-A371-6AD1BCEC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65" name="Text Box 33">
            <a:extLst>
              <a:ext uri="{FF2B5EF4-FFF2-40B4-BE49-F238E27FC236}">
                <a16:creationId xmlns:a16="http://schemas.microsoft.com/office/drawing/2014/main" id="{0E0512EC-FC14-4C15-B84A-ED06F0B3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66" name="Text Box 34">
            <a:extLst>
              <a:ext uri="{FF2B5EF4-FFF2-40B4-BE49-F238E27FC236}">
                <a16:creationId xmlns:a16="http://schemas.microsoft.com/office/drawing/2014/main" id="{24529659-8E53-4C2D-BD3D-2C5AE2D2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67" name="Text Box 35">
            <a:extLst>
              <a:ext uri="{FF2B5EF4-FFF2-40B4-BE49-F238E27FC236}">
                <a16:creationId xmlns:a16="http://schemas.microsoft.com/office/drawing/2014/main" id="{DC6DA23A-5722-4619-84F0-00052EF9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2667000"/>
            <a:ext cx="183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Arrival time at bucket</a:t>
            </a:r>
          </a:p>
        </p:txBody>
      </p:sp>
      <p:sp>
        <p:nvSpPr>
          <p:cNvPr id="95268" name="Text Box 36">
            <a:extLst>
              <a:ext uri="{FF2B5EF4-FFF2-40B4-BE49-F238E27FC236}">
                <a16:creationId xmlns:a16="http://schemas.microsoft.com/office/drawing/2014/main" id="{739E24CD-85C5-4A01-8E96-C79A0DEB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4022725"/>
            <a:ext cx="35654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leaky bucket shaper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Leaky bucket rate = 1 packet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95269" name="Text Box 37">
            <a:extLst>
              <a:ext uri="{FF2B5EF4-FFF2-40B4-BE49-F238E27FC236}">
                <a16:creationId xmlns:a16="http://schemas.microsoft.com/office/drawing/2014/main" id="{D8D6441E-AC39-459C-AF97-18C76602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70" name="Text Box 38">
            <a:extLst>
              <a:ext uri="{FF2B5EF4-FFF2-40B4-BE49-F238E27FC236}">
                <a16:creationId xmlns:a16="http://schemas.microsoft.com/office/drawing/2014/main" id="{1679361A-4D2D-4F6B-8CEA-A8B64F33B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71" name="Text Box 39">
            <a:extLst>
              <a:ext uri="{FF2B5EF4-FFF2-40B4-BE49-F238E27FC236}">
                <a16:creationId xmlns:a16="http://schemas.microsoft.com/office/drawing/2014/main" id="{A182A192-CC30-4200-B9CC-9E8361007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72" name="Text Box 40">
            <a:extLst>
              <a:ext uri="{FF2B5EF4-FFF2-40B4-BE49-F238E27FC236}">
                <a16:creationId xmlns:a16="http://schemas.microsoft.com/office/drawing/2014/main" id="{93A06A97-1B45-4B25-A30A-371CB56A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73" name="Text Box 41">
            <a:extLst>
              <a:ext uri="{FF2B5EF4-FFF2-40B4-BE49-F238E27FC236}">
                <a16:creationId xmlns:a16="http://schemas.microsoft.com/office/drawing/2014/main" id="{6C028E18-A933-4823-93AE-A9B71D56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74" name="Text Box 42">
            <a:extLst>
              <a:ext uri="{FF2B5EF4-FFF2-40B4-BE49-F238E27FC236}">
                <a16:creationId xmlns:a16="http://schemas.microsoft.com/office/drawing/2014/main" id="{34FFC322-5C83-4DEC-8CA7-A2DB4FBC5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75" name="Text Box 43">
            <a:extLst>
              <a:ext uri="{FF2B5EF4-FFF2-40B4-BE49-F238E27FC236}">
                <a16:creationId xmlns:a16="http://schemas.microsoft.com/office/drawing/2014/main" id="{4CD1834D-AD9D-4520-B5DD-1798663E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76" name="Rectangle 44">
            <a:extLst>
              <a:ext uri="{FF2B5EF4-FFF2-40B4-BE49-F238E27FC236}">
                <a16:creationId xmlns:a16="http://schemas.microsoft.com/office/drawing/2014/main" id="{D317CDCF-E030-402B-A25A-6DDD9311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8480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7" name="Rectangle 45">
            <a:extLst>
              <a:ext uri="{FF2B5EF4-FFF2-40B4-BE49-F238E27FC236}">
                <a16:creationId xmlns:a16="http://schemas.microsoft.com/office/drawing/2014/main" id="{5B4EEA3A-3B34-4C5C-8475-A6F3369E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8480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8" name="Rectangle 46">
            <a:extLst>
              <a:ext uri="{FF2B5EF4-FFF2-40B4-BE49-F238E27FC236}">
                <a16:creationId xmlns:a16="http://schemas.microsoft.com/office/drawing/2014/main" id="{EB57C9FD-9EAC-417D-9784-C9983FDB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8480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9" name="Rectangle 47">
            <a:extLst>
              <a:ext uri="{FF2B5EF4-FFF2-40B4-BE49-F238E27FC236}">
                <a16:creationId xmlns:a16="http://schemas.microsoft.com/office/drawing/2014/main" id="{1856F21A-AF93-410E-B353-DA815D24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99" y="538480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80" name="Line 48">
            <a:extLst>
              <a:ext uri="{FF2B5EF4-FFF2-40B4-BE49-F238E27FC236}">
                <a16:creationId xmlns:a16="http://schemas.microsoft.com/office/drawing/2014/main" id="{6DA682DD-331A-4702-952B-732DD1538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5372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1" name="Line 49">
            <a:extLst>
              <a:ext uri="{FF2B5EF4-FFF2-40B4-BE49-F238E27FC236}">
                <a16:creationId xmlns:a16="http://schemas.microsoft.com/office/drawing/2014/main" id="{28D2B513-4550-41FE-AE20-E6459729D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2" name="Line 50">
            <a:extLst>
              <a:ext uri="{FF2B5EF4-FFF2-40B4-BE49-F238E27FC236}">
                <a16:creationId xmlns:a16="http://schemas.microsoft.com/office/drawing/2014/main" id="{EE792788-629E-47CB-86FA-A91643244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3" name="Line 51">
            <a:extLst>
              <a:ext uri="{FF2B5EF4-FFF2-40B4-BE49-F238E27FC236}">
                <a16:creationId xmlns:a16="http://schemas.microsoft.com/office/drawing/2014/main" id="{9308FA9D-CA18-417F-A378-6D3CD107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4" name="Line 52">
            <a:extLst>
              <a:ext uri="{FF2B5EF4-FFF2-40B4-BE49-F238E27FC236}">
                <a16:creationId xmlns:a16="http://schemas.microsoft.com/office/drawing/2014/main" id="{A049200D-81DC-4978-A237-85E0247CA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5" name="Line 53">
            <a:extLst>
              <a:ext uri="{FF2B5EF4-FFF2-40B4-BE49-F238E27FC236}">
                <a16:creationId xmlns:a16="http://schemas.microsoft.com/office/drawing/2014/main" id="{22113BA9-6DBC-43A2-BFF1-6B5BA2363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6" name="Line 54">
            <a:extLst>
              <a:ext uri="{FF2B5EF4-FFF2-40B4-BE49-F238E27FC236}">
                <a16:creationId xmlns:a16="http://schemas.microsoft.com/office/drawing/2014/main" id="{1099A339-02A2-4474-A948-277DFDAC3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7" name="Line 55">
            <a:extLst>
              <a:ext uri="{FF2B5EF4-FFF2-40B4-BE49-F238E27FC236}">
                <a16:creationId xmlns:a16="http://schemas.microsoft.com/office/drawing/2014/main" id="{92DE845C-8858-4E16-A8DF-FC1B98F04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8" name="Text Box 56">
            <a:extLst>
              <a:ext uri="{FF2B5EF4-FFF2-40B4-BE49-F238E27FC236}">
                <a16:creationId xmlns:a16="http://schemas.microsoft.com/office/drawing/2014/main" id="{2CEF253C-E671-4075-9EA8-2ECF4633E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89" name="Text Box 57">
            <a:extLst>
              <a:ext uri="{FF2B5EF4-FFF2-40B4-BE49-F238E27FC236}">
                <a16:creationId xmlns:a16="http://schemas.microsoft.com/office/drawing/2014/main" id="{BBE31D7B-9520-4E20-B15F-454CCDC0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90" name="Text Box 58">
            <a:extLst>
              <a:ext uri="{FF2B5EF4-FFF2-40B4-BE49-F238E27FC236}">
                <a16:creationId xmlns:a16="http://schemas.microsoft.com/office/drawing/2014/main" id="{4AAE7A7C-E67E-43BB-91E0-714CA9E4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91" name="Text Box 59">
            <a:extLst>
              <a:ext uri="{FF2B5EF4-FFF2-40B4-BE49-F238E27FC236}">
                <a16:creationId xmlns:a16="http://schemas.microsoft.com/office/drawing/2014/main" id="{5F792474-96D5-41C1-A245-DBF50CD0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92" name="Text Box 60">
            <a:extLst>
              <a:ext uri="{FF2B5EF4-FFF2-40B4-BE49-F238E27FC236}">
                <a16:creationId xmlns:a16="http://schemas.microsoft.com/office/drawing/2014/main" id="{193E5F44-BEA3-45D6-BFD9-783B396B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93" name="Text Box 61">
            <a:extLst>
              <a:ext uri="{FF2B5EF4-FFF2-40B4-BE49-F238E27FC236}">
                <a16:creationId xmlns:a16="http://schemas.microsoft.com/office/drawing/2014/main" id="{55D080EC-38A6-4847-88DC-9F349857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94" name="Text Box 62">
            <a:extLst>
              <a:ext uri="{FF2B5EF4-FFF2-40B4-BE49-F238E27FC236}">
                <a16:creationId xmlns:a16="http://schemas.microsoft.com/office/drawing/2014/main" id="{8431D0FA-169A-496D-A163-98BF4EC6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95" name="Text Box 63">
            <a:extLst>
              <a:ext uri="{FF2B5EF4-FFF2-40B4-BE49-F238E27FC236}">
                <a16:creationId xmlns:a16="http://schemas.microsoft.com/office/drawing/2014/main" id="{E0C1FABB-DAE5-4354-B85A-316219FF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5337175"/>
            <a:ext cx="337521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fill rate = 1 tokens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1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">
            <a:extLst>
              <a:ext uri="{FF2B5EF4-FFF2-40B4-BE49-F238E27FC236}">
                <a16:creationId xmlns:a16="http://schemas.microsoft.com/office/drawing/2014/main" id="{61CC39F1-A286-5C4A-BC12-4500A896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061" y="2639667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A6C00CB-0B68-4809-A1CD-631527569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39762"/>
            <a:ext cx="304800" cy="3048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rgbClr val="7D0013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331C59B-4A7C-4ADB-9E5E-501F88A2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8425"/>
            <a:ext cx="304800" cy="3048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89C9D16-A18D-4696-80DC-24DE8194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38425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3CD207EB-86BA-4D70-A8B9-E802151C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8425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EED5498F-E46E-478D-90B2-C2B74DA32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38425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C266CAD6-F5DF-4731-B182-131A3529B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38425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48061FA1-9241-4173-902D-D0B29C14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8135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6D21EF7C-B1C8-4F8E-A4D7-57D760CB1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8135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530BDB57-7392-40C9-A024-134486B7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48135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7" name="Rectangle 11">
            <a:extLst>
              <a:ext uri="{FF2B5EF4-FFF2-40B4-BE49-F238E27FC236}">
                <a16:creationId xmlns:a16="http://schemas.microsoft.com/office/drawing/2014/main" id="{C34D7863-766B-475E-B2A6-042FC4FC2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 Bucket vs. Leaky Bucket</a:t>
            </a:r>
          </a:p>
        </p:txBody>
      </p:sp>
      <p:sp>
        <p:nvSpPr>
          <p:cNvPr id="96268" name="Rectangle 12">
            <a:extLst>
              <a:ext uri="{FF2B5EF4-FFF2-40B4-BE49-F238E27FC236}">
                <a16:creationId xmlns:a16="http://schemas.microsoft.com/office/drawing/2014/main" id="{8993A5EB-E4C9-4E04-85EC-3713640C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8135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9" name="Text Box 13">
            <a:extLst>
              <a:ext uri="{FF2B5EF4-FFF2-40B4-BE49-F238E27FC236}">
                <a16:creationId xmlns:a16="http://schemas.microsoft.com/office/drawing/2014/main" id="{144A8463-789F-4437-8FB9-CFE88635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20600"/>
            <a:ext cx="4440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Case 2: Large burst of packet arrivals</a:t>
            </a:r>
          </a:p>
        </p:txBody>
      </p:sp>
      <p:sp>
        <p:nvSpPr>
          <p:cNvPr id="96270" name="Line 14">
            <a:extLst>
              <a:ext uri="{FF2B5EF4-FFF2-40B4-BE49-F238E27FC236}">
                <a16:creationId xmlns:a16="http://schemas.microsoft.com/office/drawing/2014/main" id="{E418C83A-BB09-48C6-9DF4-E51953B70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63375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Line 15">
            <a:extLst>
              <a:ext uri="{FF2B5EF4-FFF2-40B4-BE49-F238E27FC236}">
                <a16:creationId xmlns:a16="http://schemas.microsoft.com/office/drawing/2014/main" id="{CB261A7C-4A51-42B3-89E1-4BD6D98D3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Line 16">
            <a:extLst>
              <a:ext uri="{FF2B5EF4-FFF2-40B4-BE49-F238E27FC236}">
                <a16:creationId xmlns:a16="http://schemas.microsoft.com/office/drawing/2014/main" id="{182965D7-8CBF-4FF0-B29F-DD5DB1411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F853CB3F-9221-47D3-B900-92E5081F1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Line 18">
            <a:extLst>
              <a:ext uri="{FF2B5EF4-FFF2-40B4-BE49-F238E27FC236}">
                <a16:creationId xmlns:a16="http://schemas.microsoft.com/office/drawing/2014/main" id="{49047B8D-FCD6-44FC-A14F-A047F82F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AD98B565-1830-4F61-A2F5-8BD77288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372EB717-54D1-4461-8EA4-4D2E1905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73EDFDBB-46C2-4429-BF73-8BE25B339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0B32A885-F264-4731-901B-D4622A6EC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9082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68545927-A273-4087-B80A-439B33456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4DE78369-7791-4CF8-8932-CFFCB1704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4EEC2DDC-0A1D-464F-A5A4-A650EA245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712C54BE-02B1-4963-836F-813363066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C0CBB38F-61C5-494B-9B5D-178C79F01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35594126-4731-4F3A-9E98-5867DC95A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37ADB9DE-73A4-4337-B97B-E4DA007AA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6" name="Text Box 30">
            <a:extLst>
              <a:ext uri="{FF2B5EF4-FFF2-40B4-BE49-F238E27FC236}">
                <a16:creationId xmlns:a16="http://schemas.microsoft.com/office/drawing/2014/main" id="{04CF703C-4649-43B2-A99D-3FE685E52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287" name="Text Box 31">
            <a:extLst>
              <a:ext uri="{FF2B5EF4-FFF2-40B4-BE49-F238E27FC236}">
                <a16:creationId xmlns:a16="http://schemas.microsoft.com/office/drawing/2014/main" id="{E58CF144-14B5-4600-84BD-E946E1BC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288" name="Text Box 32">
            <a:extLst>
              <a:ext uri="{FF2B5EF4-FFF2-40B4-BE49-F238E27FC236}">
                <a16:creationId xmlns:a16="http://schemas.microsoft.com/office/drawing/2014/main" id="{780F01C6-7D56-49F5-8130-FDFC141FD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289" name="Text Box 33">
            <a:extLst>
              <a:ext uri="{FF2B5EF4-FFF2-40B4-BE49-F238E27FC236}">
                <a16:creationId xmlns:a16="http://schemas.microsoft.com/office/drawing/2014/main" id="{7EDE311B-65B6-4D32-ADE8-B4112670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290" name="Text Box 34">
            <a:extLst>
              <a:ext uri="{FF2B5EF4-FFF2-40B4-BE49-F238E27FC236}">
                <a16:creationId xmlns:a16="http://schemas.microsoft.com/office/drawing/2014/main" id="{A6690278-4294-4EA1-B151-B328ED88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291" name="Text Box 35">
            <a:extLst>
              <a:ext uri="{FF2B5EF4-FFF2-40B4-BE49-F238E27FC236}">
                <a16:creationId xmlns:a16="http://schemas.microsoft.com/office/drawing/2014/main" id="{987768CC-1FCF-4142-A431-F8FA177E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292" name="Text Box 36">
            <a:extLst>
              <a:ext uri="{FF2B5EF4-FFF2-40B4-BE49-F238E27FC236}">
                <a16:creationId xmlns:a16="http://schemas.microsoft.com/office/drawing/2014/main" id="{C4E02870-3395-4BAD-B827-2CB88CB4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293" name="Text Box 37">
            <a:extLst>
              <a:ext uri="{FF2B5EF4-FFF2-40B4-BE49-F238E27FC236}">
                <a16:creationId xmlns:a16="http://schemas.microsoft.com/office/drawing/2014/main" id="{F22CE682-CE75-4B99-AED6-0D8FB359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2667000"/>
            <a:ext cx="183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7D0013"/>
                </a:solidFill>
              </a:rPr>
              <a:t>Arrival time at bucket</a:t>
            </a:r>
          </a:p>
        </p:txBody>
      </p:sp>
      <p:sp>
        <p:nvSpPr>
          <p:cNvPr id="96294" name="Text Box 38">
            <a:extLst>
              <a:ext uri="{FF2B5EF4-FFF2-40B4-BE49-F238E27FC236}">
                <a16:creationId xmlns:a16="http://schemas.microsoft.com/office/drawing/2014/main" id="{CE82FFF2-030C-448C-99DC-F1781ACE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3509925"/>
            <a:ext cx="35654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leaky bucket shaper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Leaky bucket rate = 1 packet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96295" name="Text Box 39">
            <a:extLst>
              <a:ext uri="{FF2B5EF4-FFF2-40B4-BE49-F238E27FC236}">
                <a16:creationId xmlns:a16="http://schemas.microsoft.com/office/drawing/2014/main" id="{5E611471-1368-4115-AB89-BD03B9DDF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296" name="Text Box 40">
            <a:extLst>
              <a:ext uri="{FF2B5EF4-FFF2-40B4-BE49-F238E27FC236}">
                <a16:creationId xmlns:a16="http://schemas.microsoft.com/office/drawing/2014/main" id="{D19BDBDA-A506-4F85-9197-F1803017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297" name="Text Box 41">
            <a:extLst>
              <a:ext uri="{FF2B5EF4-FFF2-40B4-BE49-F238E27FC236}">
                <a16:creationId xmlns:a16="http://schemas.microsoft.com/office/drawing/2014/main" id="{43C149F2-5C22-4741-A1DD-0CF852F1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298" name="Text Box 42">
            <a:extLst>
              <a:ext uri="{FF2B5EF4-FFF2-40B4-BE49-F238E27FC236}">
                <a16:creationId xmlns:a16="http://schemas.microsoft.com/office/drawing/2014/main" id="{650E57E7-E9D7-4711-9873-6D62CD55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299" name="Text Box 43">
            <a:extLst>
              <a:ext uri="{FF2B5EF4-FFF2-40B4-BE49-F238E27FC236}">
                <a16:creationId xmlns:a16="http://schemas.microsoft.com/office/drawing/2014/main" id="{C77DC7C2-DE0F-4F06-8389-308E4089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300" name="Text Box 44">
            <a:extLst>
              <a:ext uri="{FF2B5EF4-FFF2-40B4-BE49-F238E27FC236}">
                <a16:creationId xmlns:a16="http://schemas.microsoft.com/office/drawing/2014/main" id="{E3B60D2B-B196-4051-8D9C-E3DDF56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301" name="Text Box 45">
            <a:extLst>
              <a:ext uri="{FF2B5EF4-FFF2-40B4-BE49-F238E27FC236}">
                <a16:creationId xmlns:a16="http://schemas.microsoft.com/office/drawing/2014/main" id="{3A7FA167-AA06-4D55-845A-B482DE66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302" name="Rectangle 46">
            <a:extLst>
              <a:ext uri="{FF2B5EF4-FFF2-40B4-BE49-F238E27FC236}">
                <a16:creationId xmlns:a16="http://schemas.microsoft.com/office/drawing/2014/main" id="{21561023-3F25-414E-AFB2-38842C36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4362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3" name="Rectangle 47">
            <a:extLst>
              <a:ext uri="{FF2B5EF4-FFF2-40B4-BE49-F238E27FC236}">
                <a16:creationId xmlns:a16="http://schemas.microsoft.com/office/drawing/2014/main" id="{26CE4DC7-9FDC-41D5-A906-5394B90E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4362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5" name="Rectangle 49">
            <a:extLst>
              <a:ext uri="{FF2B5EF4-FFF2-40B4-BE49-F238E27FC236}">
                <a16:creationId xmlns:a16="http://schemas.microsoft.com/office/drawing/2014/main" id="{31B016D2-92D5-4940-86E4-C4E34269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4362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4" name="Rectangle 48">
            <a:extLst>
              <a:ext uri="{FF2B5EF4-FFF2-40B4-BE49-F238E27FC236}">
                <a16:creationId xmlns:a16="http://schemas.microsoft.com/office/drawing/2014/main" id="{FDC721CC-C4B8-4B07-8C5E-DFBC8DFA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4362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6" name="Line 50">
            <a:extLst>
              <a:ext uri="{FF2B5EF4-FFF2-40B4-BE49-F238E27FC236}">
                <a16:creationId xmlns:a16="http://schemas.microsoft.com/office/drawing/2014/main" id="{90999A20-06F2-4701-8E14-28BB55FCD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56676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7" name="Line 51">
            <a:extLst>
              <a:ext uri="{FF2B5EF4-FFF2-40B4-BE49-F238E27FC236}">
                <a16:creationId xmlns:a16="http://schemas.microsoft.com/office/drawing/2014/main" id="{34742025-9759-41EB-90B4-9B6FB695F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8" name="Line 52">
            <a:extLst>
              <a:ext uri="{FF2B5EF4-FFF2-40B4-BE49-F238E27FC236}">
                <a16:creationId xmlns:a16="http://schemas.microsoft.com/office/drawing/2014/main" id="{B506A423-F1E0-4099-BABE-1DE3444B1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9" name="Line 53">
            <a:extLst>
              <a:ext uri="{FF2B5EF4-FFF2-40B4-BE49-F238E27FC236}">
                <a16:creationId xmlns:a16="http://schemas.microsoft.com/office/drawing/2014/main" id="{0ED8C28C-C726-4D00-9E18-76A6FA5FE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0" name="Line 54">
            <a:extLst>
              <a:ext uri="{FF2B5EF4-FFF2-40B4-BE49-F238E27FC236}">
                <a16:creationId xmlns:a16="http://schemas.microsoft.com/office/drawing/2014/main" id="{90BDFB7C-F803-426D-BE01-4991A5C56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1" name="Line 55">
            <a:extLst>
              <a:ext uri="{FF2B5EF4-FFF2-40B4-BE49-F238E27FC236}">
                <a16:creationId xmlns:a16="http://schemas.microsoft.com/office/drawing/2014/main" id="{006A2B73-8CAE-4F2E-8634-E0B93445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2" name="Line 56">
            <a:extLst>
              <a:ext uri="{FF2B5EF4-FFF2-40B4-BE49-F238E27FC236}">
                <a16:creationId xmlns:a16="http://schemas.microsoft.com/office/drawing/2014/main" id="{3D4C9C52-9EEE-4B88-90B1-1FCB286D7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3" name="Line 57">
            <a:extLst>
              <a:ext uri="{FF2B5EF4-FFF2-40B4-BE49-F238E27FC236}">
                <a16:creationId xmlns:a16="http://schemas.microsoft.com/office/drawing/2014/main" id="{E4610BA9-82E8-441F-B90A-1C556976C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4" name="Text Box 58">
            <a:extLst>
              <a:ext uri="{FF2B5EF4-FFF2-40B4-BE49-F238E27FC236}">
                <a16:creationId xmlns:a16="http://schemas.microsoft.com/office/drawing/2014/main" id="{5780E3E1-DA0C-43BE-A001-5232BE78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315" name="Text Box 59">
            <a:extLst>
              <a:ext uri="{FF2B5EF4-FFF2-40B4-BE49-F238E27FC236}">
                <a16:creationId xmlns:a16="http://schemas.microsoft.com/office/drawing/2014/main" id="{BBFE6896-A6CB-4D7F-8EC9-72BF8BA74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316" name="Text Box 60">
            <a:extLst>
              <a:ext uri="{FF2B5EF4-FFF2-40B4-BE49-F238E27FC236}">
                <a16:creationId xmlns:a16="http://schemas.microsoft.com/office/drawing/2014/main" id="{0B759BE9-123E-4A23-8C1C-4B97A31CA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317" name="Text Box 61">
            <a:extLst>
              <a:ext uri="{FF2B5EF4-FFF2-40B4-BE49-F238E27FC236}">
                <a16:creationId xmlns:a16="http://schemas.microsoft.com/office/drawing/2014/main" id="{915E5054-1C3C-483C-A70E-E4970E880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318" name="Text Box 62">
            <a:extLst>
              <a:ext uri="{FF2B5EF4-FFF2-40B4-BE49-F238E27FC236}">
                <a16:creationId xmlns:a16="http://schemas.microsoft.com/office/drawing/2014/main" id="{2A45A0F9-963C-43ED-BAED-D2FBAAF9B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319" name="Text Box 63">
            <a:extLst>
              <a:ext uri="{FF2B5EF4-FFF2-40B4-BE49-F238E27FC236}">
                <a16:creationId xmlns:a16="http://schemas.microsoft.com/office/drawing/2014/main" id="{0A6AC312-1C95-46E8-BF20-4D3C9EBC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320" name="Text Box 64">
            <a:extLst>
              <a:ext uri="{FF2B5EF4-FFF2-40B4-BE49-F238E27FC236}">
                <a16:creationId xmlns:a16="http://schemas.microsoft.com/office/drawing/2014/main" id="{8040E8F2-E669-4A2E-895E-02E7F8B41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321" name="Text Box 65">
            <a:extLst>
              <a:ext uri="{FF2B5EF4-FFF2-40B4-BE49-F238E27FC236}">
                <a16:creationId xmlns:a16="http://schemas.microsoft.com/office/drawing/2014/main" id="{61BC3C0F-557C-4778-A166-546AE7A8D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4366737"/>
            <a:ext cx="358463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 shaper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fill rate = 1 token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214E1-A557-1E40-9E8E-365351D1B7CB}"/>
              </a:ext>
            </a:extLst>
          </p:cNvPr>
          <p:cNvSpPr txBox="1"/>
          <p:nvPr/>
        </p:nvSpPr>
        <p:spPr>
          <a:xfrm>
            <a:off x="3733800" y="544882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??</a:t>
            </a:r>
          </a:p>
        </p:txBody>
      </p:sp>
      <p:sp>
        <p:nvSpPr>
          <p:cNvPr id="67" name="Text Box 65">
            <a:extLst>
              <a:ext uri="{FF2B5EF4-FFF2-40B4-BE49-F238E27FC236}">
                <a16:creationId xmlns:a16="http://schemas.microsoft.com/office/drawing/2014/main" id="{96AEC816-0ED7-784D-8982-CE8BC503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5329161"/>
            <a:ext cx="388202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 policer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fill rate = 1 token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3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Suppose the packets above arrived at a token bucket policer with a fill rate of 1 token per 2 time units, and a token bucket size of 2 tokens. What happens to packet 3 above as it arrives?</a:t>
            </a:r>
          </a:p>
          <a:p>
            <a:pPr lvl="1"/>
            <a:r>
              <a:rPr lang="en-US" sz="2800" dirty="0"/>
              <a:t>(a) Buffered into the packet buffer</a:t>
            </a:r>
          </a:p>
          <a:p>
            <a:pPr lvl="1"/>
            <a:r>
              <a:rPr lang="en-US" sz="2800" dirty="0"/>
              <a:t>(b) Transmitted out of the token bucket</a:t>
            </a:r>
          </a:p>
          <a:p>
            <a:pPr lvl="1"/>
            <a:r>
              <a:rPr lang="en-US" sz="2800" dirty="0"/>
              <a:t>(c) Packet is dropped 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7608CF-28E6-6B47-B4CA-3EDBA38646B9}"/>
              </a:ext>
            </a:extLst>
          </p:cNvPr>
          <p:cNvGrpSpPr/>
          <p:nvPr/>
        </p:nvGrpSpPr>
        <p:grpSpPr>
          <a:xfrm>
            <a:off x="3317631" y="1825625"/>
            <a:ext cx="5116515" cy="531815"/>
            <a:chOff x="3317631" y="1339849"/>
            <a:chExt cx="5116515" cy="531815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62F20B05-465C-274F-A99C-1F6A75C3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292" y="1341091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9BC654C6-CFF8-AA44-A707-A484CEF0D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231" y="1339849"/>
              <a:ext cx="304800" cy="304800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1801235A-7C4F-6C46-BE1A-ABF64D82F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231" y="1339849"/>
              <a:ext cx="304800" cy="304800"/>
            </a:xfrm>
            <a:prstGeom prst="rect">
              <a:avLst/>
            </a:prstGeom>
            <a:solidFill>
              <a:srgbClr val="FF99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C0FADD8C-10D6-C342-AC09-7F708204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231" y="1339849"/>
              <a:ext cx="304800" cy="3048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98267014-6C6F-CA44-AFC0-DF42B73AC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231" y="1339849"/>
              <a:ext cx="304800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1EF858D9-1BC4-DB4B-84F3-8E1751B54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231" y="1339849"/>
              <a:ext cx="304800" cy="3048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C64F1663-8C7C-B84D-989F-09A217C79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631" y="1492249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5C372E73-3F5F-9347-86A5-90BBC3C36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4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64BE71B5-1033-1B4C-8534-127488649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3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7571A517-B638-E34D-9ABF-FA89289D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932E05C7-27A4-9E43-99DC-B4726EAAE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D26A6A35-C06A-BE46-A403-32723F173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CB4A2946-8A7B-6E4B-81BE-B303A117F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35137561-F5E6-5942-854E-83A7EC4AA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B2880BD4-AFBA-F046-A7F3-829670A4E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6</a:t>
              </a:r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B6C804CB-F687-0448-996C-743660EF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5</a:t>
              </a: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4CF20647-0A91-BA4C-910B-642C6F01F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4</a:t>
              </a:r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0FF32FDE-23F8-0841-8F3A-8BFEEA018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3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:a16="http://schemas.microsoft.com/office/drawing/2014/main" id="{8675148B-E90A-7C45-A0A6-40F71119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2</a:t>
              </a:r>
            </a:p>
          </p:txBody>
        </p:sp>
        <p:sp>
          <p:nvSpPr>
            <p:cNvPr id="45" name="Text Box 35">
              <a:extLst>
                <a:ext uri="{FF2B5EF4-FFF2-40B4-BE49-F238E27FC236}">
                  <a16:creationId xmlns:a16="http://schemas.microsoft.com/office/drawing/2014/main" id="{FE8C3D96-E259-994F-A812-D7E635ED3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1</a:t>
              </a:r>
            </a:p>
          </p:txBody>
        </p:sp>
        <p:sp>
          <p:nvSpPr>
            <p:cNvPr id="46" name="Text Box 36">
              <a:extLst>
                <a:ext uri="{FF2B5EF4-FFF2-40B4-BE49-F238E27FC236}">
                  <a16:creationId xmlns:a16="http://schemas.microsoft.com/office/drawing/2014/main" id="{B09BFBC3-99B6-9B44-8164-A9465C06B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0</a:t>
              </a:r>
            </a:p>
          </p:txBody>
        </p:sp>
        <p:sp>
          <p:nvSpPr>
            <p:cNvPr id="47" name="Text Box 37">
              <a:extLst>
                <a:ext uri="{FF2B5EF4-FFF2-40B4-BE49-F238E27FC236}">
                  <a16:creationId xmlns:a16="http://schemas.microsoft.com/office/drawing/2014/main" id="{CFD5DB21-FBD6-1E49-BCCC-9C6712F49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4233" y="1368424"/>
              <a:ext cx="18399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7D0013"/>
                  </a:solidFill>
                </a:rPr>
                <a:t>Arrival time at bucket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7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3735389" y="4568826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4785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465" y="1805841"/>
            <a:ext cx="9403069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 + WFQ combine to provide a guaranteed upper bound on delay</a:t>
            </a:r>
            <a:endParaRPr lang="en-US" i="1" dirty="0">
              <a:solidFill>
                <a:srgbClr val="CC0000"/>
              </a:solidFill>
            </a:endParaRP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1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3121026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3740150" y="4411664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3241676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4509773" y="4718050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918076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4776788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4602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4654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4711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4765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3524251" y="3049589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token rate, 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4702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4691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3327401" y="3244851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3481389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bucket size, b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5208589" y="4121151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rate, R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4156076" y="5397501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Arial"/>
                  <a:cs typeface="Arial"/>
                </a:rPr>
                <a:t>D     = b/R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Arial"/>
                  <a:cs typeface="Arial"/>
                </a:rPr>
                <a:t>max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3349625" y="4649789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3319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2843214" y="3630614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2082800" y="3041651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2428875" y="5540376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2973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3949701" y="4322764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3A0CB0-F177-3146-BDBD-14A51A1B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buckets can be used to provide delay QoS guarantees</a:t>
            </a:r>
          </a:p>
        </p:txBody>
      </p:sp>
    </p:spTree>
    <p:extLst>
      <p:ext uri="{BB962C8B-B14F-4D97-AF65-F5344CB8AC3E}">
        <p14:creationId xmlns:p14="http://schemas.microsoft.com/office/powerpoint/2010/main" val="123601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C746-7E0F-BD46-80B8-558D9DD0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Token Bucket Policers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726A-5A28-6940-B8D3-310482D32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Internet has tons of them, and they affect application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5100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5F9-EDF4-3446-9FA2-0118D83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478-8184-EA4C-9EA1-AECB4F18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8149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Border Gateway Protocol: a path-vector protocol</a:t>
            </a:r>
          </a:p>
          <a:p>
            <a:pPr lvl="1"/>
            <a:r>
              <a:rPr lang="en-US" dirty="0"/>
              <a:t>Announce </a:t>
            </a:r>
            <a:r>
              <a:rPr lang="en-US" dirty="0">
                <a:solidFill>
                  <a:srgbClr val="C00000"/>
                </a:solidFill>
              </a:rPr>
              <a:t>paths </a:t>
            </a:r>
            <a:r>
              <a:rPr lang="en-US" dirty="0"/>
              <a:t>to specific destinations through prefix + attributes</a:t>
            </a:r>
          </a:p>
          <a:p>
            <a:pPr lvl="2"/>
            <a:r>
              <a:rPr lang="en-US" dirty="0"/>
              <a:t>AS Path, next hop</a:t>
            </a:r>
          </a:p>
          <a:p>
            <a:r>
              <a:rPr lang="en-US" dirty="0"/>
              <a:t>Business relationships influence route export and selection</a:t>
            </a:r>
          </a:p>
          <a:p>
            <a:r>
              <a:rPr lang="en-US" dirty="0"/>
              <a:t>BGP paths get propagated inside </a:t>
            </a:r>
            <a:r>
              <a:rPr lang="en-US" dirty="0" err="1"/>
              <a:t>ASes</a:t>
            </a:r>
            <a:r>
              <a:rPr lang="en-US" dirty="0"/>
              <a:t> using </a:t>
            </a:r>
            <a:r>
              <a:rPr lang="en-US" dirty="0" err="1"/>
              <a:t>iBGP</a:t>
            </a:r>
            <a:endParaRPr lang="en-US" dirty="0"/>
          </a:p>
          <a:p>
            <a:pPr lvl="1"/>
            <a:r>
              <a:rPr lang="en-US" dirty="0"/>
              <a:t>Used together with intra-domain routing to compute forwarding table</a:t>
            </a:r>
          </a:p>
          <a:p>
            <a:pPr lvl="1"/>
            <a:r>
              <a:rPr lang="en-US" dirty="0"/>
              <a:t>Two tables used together (BGP next hop, intra-domain lookup)</a:t>
            </a:r>
          </a:p>
          <a:p>
            <a:r>
              <a:rPr lang="en-US" dirty="0"/>
              <a:t>Intra- and inter-AS routing protocols address different concerns</a:t>
            </a:r>
          </a:p>
          <a:p>
            <a:pPr lvl="1"/>
            <a:r>
              <a:rPr lang="en-US" dirty="0"/>
              <a:t>Policy vs. performance</a:t>
            </a:r>
          </a:p>
          <a:p>
            <a:r>
              <a:rPr lang="en-US" dirty="0">
                <a:solidFill>
                  <a:srgbClr val="C00000"/>
                </a:solidFill>
              </a:rPr>
              <a:t>Quality of service</a:t>
            </a:r>
            <a:r>
              <a:rPr lang="en-US" dirty="0"/>
              <a:t> within the network</a:t>
            </a:r>
          </a:p>
          <a:p>
            <a:pPr lvl="1"/>
            <a:r>
              <a:rPr lang="en-US" dirty="0"/>
              <a:t>… when best-effort isn’t enough for apps (e.g., robotic surgery over the net)</a:t>
            </a:r>
          </a:p>
          <a:p>
            <a:pPr lvl="1"/>
            <a:r>
              <a:rPr lang="en-US" dirty="0"/>
              <a:t>Traffic identified using </a:t>
            </a:r>
            <a:r>
              <a:rPr lang="en-US" dirty="0">
                <a:solidFill>
                  <a:srgbClr val="C00000"/>
                </a:solidFill>
              </a:rPr>
              <a:t>packet marking; now how to arbitrate traffic?</a:t>
            </a:r>
          </a:p>
        </p:txBody>
      </p:sp>
    </p:spTree>
    <p:extLst>
      <p:ext uri="{BB962C8B-B14F-4D97-AF65-F5344CB8AC3E}">
        <p14:creationId xmlns:p14="http://schemas.microsoft.com/office/powerpoint/2010/main" val="351018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4414-7DEF-3548-9719-DDCF338C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study from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764A-539E-BD4F-923E-5533B50E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2FD60-5E8B-7A42-B19A-06F1695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1635419"/>
            <a:ext cx="8508267" cy="429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7734E-76BD-A74F-A2B1-E56C2172BB4B}"/>
              </a:ext>
            </a:extLst>
          </p:cNvPr>
          <p:cNvSpPr txBox="1"/>
          <p:nvPr/>
        </p:nvSpPr>
        <p:spPr>
          <a:xfrm>
            <a:off x="838200" y="6305771"/>
            <a:ext cx="1083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Flach</a:t>
            </a:r>
            <a:r>
              <a:rPr lang="en-US" dirty="0">
                <a:latin typeface="Helvetica" pitchFamily="2" charset="0"/>
              </a:rPr>
              <a:t> et al., An Internet-Wide Analysis of Traffic Policing, SIGCOMM 2016</a:t>
            </a:r>
          </a:p>
        </p:txBody>
      </p:sp>
    </p:spTree>
    <p:extLst>
      <p:ext uri="{BB962C8B-B14F-4D97-AF65-F5344CB8AC3E}">
        <p14:creationId xmlns:p14="http://schemas.microsoft.com/office/powerpoint/2010/main" val="368822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C89-7C43-924D-9107-063BCBC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8BCB-784B-E647-9DD3-9434BD31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7D12-5193-1844-BCBD-5ACCC132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39" y="1498735"/>
            <a:ext cx="8134795" cy="52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4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E35B-71FF-8D49-B847-D7C5D17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Policing losses impact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E7CF-8DE4-734D-BAF8-ACA7B851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rebuffer</a:t>
            </a:r>
            <a:r>
              <a:rPr lang="en-US" dirty="0"/>
              <a:t> rate: </a:t>
            </a:r>
            <a:r>
              <a:rPr lang="en-US" dirty="0" err="1"/>
              <a:t>rebuffer</a:t>
            </a:r>
            <a:r>
              <a:rPr lang="en-US" dirty="0"/>
              <a:t> time / overall watch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BF4AA-ED3D-664F-A4E6-0D7B9626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" y="2929834"/>
            <a:ext cx="10961077" cy="28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9FC3-D722-A64E-8712-91EC3FE4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DEDD-A2B2-814A-90F3-A168CFD4A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the network make application performance better?</a:t>
            </a:r>
          </a:p>
        </p:txBody>
      </p:sp>
    </p:spTree>
    <p:extLst>
      <p:ext uri="{BB962C8B-B14F-4D97-AF65-F5344CB8AC3E}">
        <p14:creationId xmlns:p14="http://schemas.microsoft.com/office/powerpoint/2010/main" val="57418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4384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4829175" y="3190876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3989388" y="3700464"/>
            <a:ext cx="13660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7512C-9728-8F4D-A035-DDC163AC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 of service: scenario</a:t>
            </a: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4D2E3C33-D192-2A4C-96E5-D91C65215B99}"/>
              </a:ext>
            </a:extLst>
          </p:cNvPr>
          <p:cNvSpPr txBox="1">
            <a:spLocks noChangeArrowheads="1"/>
          </p:cNvSpPr>
          <p:nvPr/>
        </p:nvSpPr>
        <p:spPr>
          <a:xfrm>
            <a:off x="1399383" y="4796735"/>
            <a:ext cx="9096371" cy="196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example:  1Mbps VoIP, HTTP share 1.5 Mbps link. </a:t>
            </a:r>
          </a:p>
          <a:p>
            <a:pPr lvl="1">
              <a:defRPr/>
            </a:pPr>
            <a:r>
              <a:rPr lang="en-US" dirty="0"/>
              <a:t>HTTP bursts can congest router, cause audio loss</a:t>
            </a:r>
          </a:p>
          <a:p>
            <a:pPr lvl="1">
              <a:defRPr/>
            </a:pPr>
            <a:r>
              <a:rPr lang="en-US" dirty="0"/>
              <a:t>want to give </a:t>
            </a:r>
            <a:r>
              <a:rPr lang="en-US" dirty="0">
                <a:solidFill>
                  <a:srgbClr val="C00000"/>
                </a:solidFill>
              </a:rPr>
              <a:t>priority</a:t>
            </a:r>
            <a:r>
              <a:rPr lang="en-US" dirty="0"/>
              <a:t> to audio over HTTP</a:t>
            </a:r>
          </a:p>
        </p:txBody>
      </p:sp>
    </p:spTree>
    <p:extLst>
      <p:ext uri="{BB962C8B-B14F-4D97-AF65-F5344CB8AC3E}">
        <p14:creationId xmlns:p14="http://schemas.microsoft.com/office/powerpoint/2010/main" val="3908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355" y="1510508"/>
            <a:ext cx="10601739" cy="152453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what if applications misbehave (VoIP 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marking</a:t>
            </a:r>
            <a:r>
              <a:rPr lang="en-US" dirty="0"/>
              <a:t>, </a:t>
            </a:r>
            <a:r>
              <a:rPr lang="en-US" i="1" dirty="0">
                <a:solidFill>
                  <a:srgbClr val="000099"/>
                </a:solidFill>
              </a:rPr>
              <a:t>policing</a:t>
            </a:r>
            <a:r>
              <a:rPr lang="en-US" dirty="0"/>
              <a:t> at network 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79676" y="5794375"/>
            <a:ext cx="7650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Provide protection for one class from others</a:t>
            </a:r>
            <a:endParaRPr lang="en-US" sz="2400" b="1" dirty="0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2201862" y="5646739"/>
            <a:ext cx="7778291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2411414" y="5384800"/>
            <a:ext cx="3403496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Principle 1: Isolation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4475164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4827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5078413" y="4021139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4238626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4002088" y="460692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4364039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7975601" y="346075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7988301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8461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6791326" y="3898901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5135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7132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4419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4170364" y="4117976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3773489" y="3203576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36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9" y="3203576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8623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36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4514851" y="3432176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4202113" y="4160839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534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2886076" y="305276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4038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740276" y="3614739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4403726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3165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8283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692091-BA8B-F74D-BC82-4E3B24D3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for QOS guarantees</a:t>
            </a:r>
          </a:p>
        </p:txBody>
      </p:sp>
    </p:spTree>
    <p:extLst>
      <p:ext uri="{BB962C8B-B14F-4D97-AF65-F5344CB8AC3E}">
        <p14:creationId xmlns:p14="http://schemas.microsoft.com/office/powerpoint/2010/main" val="92398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696" y="1670845"/>
            <a:ext cx="9925050" cy="1214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50270" y="5379228"/>
            <a:ext cx="7270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While providing isolation, use resources as efficiently as possible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2385182" y="5234763"/>
            <a:ext cx="7463902" cy="129385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2616958" y="4972827"/>
            <a:ext cx="513486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Principle 2: Work conservation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4540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4892676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4902200" y="3502026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4905375" y="3478214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5949950" y="3451226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4883150" y="3370264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5149851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5149851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4900613" y="3843339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4303714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4067175" y="434657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4429126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8040689" y="320040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8053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8526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6856413" y="3638551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5200651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7197726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4484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4235450" y="3857626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3838575" y="2943226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5673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2943226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8688389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567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4579938" y="3171826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4267201" y="3900489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5599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2951164" y="279241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5530851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5337176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5530851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5337176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5910264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5640388" y="2973389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4651375" y="4587875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5373688" y="3940176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3165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8283575" y="4033839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52DC4-E490-214E-B179-F7FA9656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for QoS guarantees</a:t>
            </a:r>
          </a:p>
        </p:txBody>
      </p:sp>
    </p:spTree>
    <p:extLst>
      <p:ext uri="{BB962C8B-B14F-4D97-AF65-F5344CB8AC3E}">
        <p14:creationId xmlns:p14="http://schemas.microsoft.com/office/powerpoint/2010/main" val="336501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Where does contention between different traffic classes (e.g., resulting in long queues) typically occur within routers?</a:t>
            </a:r>
          </a:p>
          <a:p>
            <a:pPr lvl="1"/>
            <a:r>
              <a:rPr lang="en-US" sz="2800" dirty="0"/>
              <a:t>(a) switch fabric</a:t>
            </a:r>
          </a:p>
          <a:p>
            <a:pPr lvl="1"/>
            <a:r>
              <a:rPr lang="en-US" sz="2800" dirty="0"/>
              <a:t>(b) input line termination</a:t>
            </a:r>
          </a:p>
          <a:p>
            <a:pPr lvl="1"/>
            <a:r>
              <a:rPr lang="en-US" sz="2800" dirty="0"/>
              <a:t>(c) output port buffers</a:t>
            </a:r>
          </a:p>
          <a:p>
            <a:pPr lvl="1"/>
            <a:r>
              <a:rPr lang="en-US" sz="2800" dirty="0"/>
              <a:t>(d) forwarding table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7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router mechanisms might you use to implement quality of service mechanisms?</a:t>
            </a:r>
          </a:p>
          <a:p>
            <a:pPr lvl="1"/>
            <a:r>
              <a:rPr lang="en-US" sz="2800" dirty="0"/>
              <a:t>(a) forwarding</a:t>
            </a:r>
          </a:p>
          <a:p>
            <a:pPr lvl="1"/>
            <a:r>
              <a:rPr lang="en-US" sz="2800" dirty="0"/>
              <a:t>(b) scheduling</a:t>
            </a:r>
          </a:p>
          <a:p>
            <a:pPr lvl="1"/>
            <a:r>
              <a:rPr lang="en-US" sz="2800" dirty="0"/>
              <a:t>(c) buffer management</a:t>
            </a:r>
          </a:p>
          <a:p>
            <a:pPr lvl="1"/>
            <a:r>
              <a:rPr lang="en-US" sz="2800" dirty="0"/>
              <a:t>(d) switching</a:t>
            </a:r>
          </a:p>
        </p:txBody>
      </p:sp>
    </p:spTree>
    <p:extLst>
      <p:ext uri="{BB962C8B-B14F-4D97-AF65-F5344CB8AC3E}">
        <p14:creationId xmlns:p14="http://schemas.microsoft.com/office/powerpoint/2010/main" val="333003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1687</Words>
  <Application>Microsoft Macintosh PowerPoint</Application>
  <PresentationFormat>Widescreen</PresentationFormat>
  <Paragraphs>300</Paragraphs>
  <Slides>32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Clip</vt:lpstr>
      <vt:lpstr>The Network Layer: Quality of Service</vt:lpstr>
      <vt:lpstr>Course announcements</vt:lpstr>
      <vt:lpstr>Review of concepts</vt:lpstr>
      <vt:lpstr>Quality of Service</vt:lpstr>
      <vt:lpstr>Multiple classes of service: scenario</vt:lpstr>
      <vt:lpstr>Principles for QOS guarantees</vt:lpstr>
      <vt:lpstr>Principles for QoS guarantees</vt:lpstr>
      <vt:lpstr>Poll #1</vt:lpstr>
      <vt:lpstr>Poll #2</vt:lpstr>
      <vt:lpstr>Packet scheduling for QoS</vt:lpstr>
      <vt:lpstr>Why care about packet scheduling?</vt:lpstr>
      <vt:lpstr>Scheduling vs. Buffer Management</vt:lpstr>
      <vt:lpstr>Packet scheduling for QoS</vt:lpstr>
      <vt:lpstr>Poll #3</vt:lpstr>
      <vt:lpstr>Isolation by Rate Limits</vt:lpstr>
      <vt:lpstr>Providing Isolation through Rate Limiting</vt:lpstr>
      <vt:lpstr>Shaping and Policing</vt:lpstr>
      <vt:lpstr>Mechanism (1): Leaky Bucket Shaper</vt:lpstr>
      <vt:lpstr>Mechanism (1): Leaky Bucket Shaper</vt:lpstr>
      <vt:lpstr>Shaping traffic with leaky buckets</vt:lpstr>
      <vt:lpstr>Issues with a leaky bucket</vt:lpstr>
      <vt:lpstr>Token buckets</vt:lpstr>
      <vt:lpstr>Mechanism (2): Token Bucket Shaper</vt:lpstr>
      <vt:lpstr> Token Bucket Shaper</vt:lpstr>
      <vt:lpstr>Token Bucket vs. Leaky Bucket</vt:lpstr>
      <vt:lpstr>Token Bucket vs. Leaky Bucket</vt:lpstr>
      <vt:lpstr>Poll #4</vt:lpstr>
      <vt:lpstr>Token buckets can be used to provide delay QoS guarantees</vt:lpstr>
      <vt:lpstr>Impact of Token Bucket Policers</vt:lpstr>
      <vt:lpstr>Google study from 2016</vt:lpstr>
      <vt:lpstr>Impact on TCP</vt:lpstr>
      <vt:lpstr>Policing losses impact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3205</cp:revision>
  <cp:lastPrinted>2019-02-15T23:29:10Z</cp:lastPrinted>
  <dcterms:created xsi:type="dcterms:W3CDTF">2019-01-23T03:40:12Z</dcterms:created>
  <dcterms:modified xsi:type="dcterms:W3CDTF">2020-04-15T17:13:17Z</dcterms:modified>
</cp:coreProperties>
</file>