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421" r:id="rId2"/>
    <p:sldId id="685" r:id="rId3"/>
    <p:sldId id="296" r:id="rId4"/>
    <p:sldId id="396" r:id="rId5"/>
    <p:sldId id="298" r:id="rId6"/>
    <p:sldId id="669" r:id="rId7"/>
    <p:sldId id="300" r:id="rId8"/>
    <p:sldId id="397" r:id="rId9"/>
    <p:sldId id="302" r:id="rId10"/>
    <p:sldId id="303" r:id="rId11"/>
    <p:sldId id="304" r:id="rId12"/>
    <p:sldId id="305" r:id="rId13"/>
    <p:sldId id="306" r:id="rId14"/>
    <p:sldId id="398" r:id="rId15"/>
    <p:sldId id="399" r:id="rId16"/>
    <p:sldId id="309" r:id="rId17"/>
    <p:sldId id="310" r:id="rId18"/>
    <p:sldId id="400" r:id="rId19"/>
    <p:sldId id="401" r:id="rId20"/>
    <p:sldId id="402" r:id="rId21"/>
    <p:sldId id="403" r:id="rId22"/>
    <p:sldId id="686" r:id="rId23"/>
    <p:sldId id="687" r:id="rId24"/>
    <p:sldId id="696" r:id="rId25"/>
    <p:sldId id="265" r:id="rId26"/>
    <p:sldId id="395" r:id="rId27"/>
    <p:sldId id="266" r:id="rId28"/>
    <p:sldId id="270" r:id="rId29"/>
    <p:sldId id="332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323" r:id="rId42"/>
    <p:sldId id="324" r:id="rId43"/>
    <p:sldId id="325" r:id="rId44"/>
    <p:sldId id="326" r:id="rId45"/>
    <p:sldId id="283" r:id="rId46"/>
    <p:sldId id="284" r:id="rId47"/>
    <p:sldId id="285" r:id="rId48"/>
    <p:sldId id="286" r:id="rId49"/>
    <p:sldId id="287" r:id="rId50"/>
    <p:sldId id="288" r:id="rId51"/>
    <p:sldId id="290" r:id="rId52"/>
    <p:sldId id="291" r:id="rId53"/>
    <p:sldId id="292" r:id="rId54"/>
    <p:sldId id="293" r:id="rId55"/>
    <p:sldId id="294" r:id="rId56"/>
    <p:sldId id="295" r:id="rId57"/>
    <p:sldId id="688" r:id="rId58"/>
    <p:sldId id="689" r:id="rId59"/>
    <p:sldId id="299" r:id="rId60"/>
    <p:sldId id="301" r:id="rId61"/>
    <p:sldId id="690" r:id="rId62"/>
    <p:sldId id="691" r:id="rId63"/>
    <p:sldId id="692" r:id="rId64"/>
    <p:sldId id="693" r:id="rId65"/>
    <p:sldId id="307" r:id="rId66"/>
    <p:sldId id="327" r:id="rId67"/>
    <p:sldId id="694" r:id="rId68"/>
    <p:sldId id="695" r:id="rId69"/>
    <p:sldId id="311" r:id="rId70"/>
    <p:sldId id="312" r:id="rId71"/>
    <p:sldId id="313" r:id="rId72"/>
    <p:sldId id="314" r:id="rId73"/>
    <p:sldId id="317" r:id="rId74"/>
    <p:sldId id="328" r:id="rId75"/>
    <p:sldId id="329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4664"/>
  </p:normalViewPr>
  <p:slideViewPr>
    <p:cSldViewPr snapToGrid="0" snapToObjects="1">
      <p:cViewPr varScale="1">
        <p:scale>
          <a:sx n="134" d="100"/>
          <a:sy n="134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6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897442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acm.acm.org/magazines/2012/4/147359-cpu-db-recording-microprocessor-history/fulltex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2865671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Virtual 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6" name="Google Shape;1026;p48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7" name="Google Shape;1027;p48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8" name="Google Shape;1028;p48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29" name="Google Shape;1029;p48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0" name="Google Shape;1030;p48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31" name="Google Shape;1031;p48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2" name="Google Shape;1032;p48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3" name="Google Shape;1033;p48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4" name="Google Shape;1034;p48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5" name="Google Shape;1035;p48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6" name="Google Shape;1036;p48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3" name="Google Shape;1043;p49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4" name="Google Shape;1044;p49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5" name="Google Shape;1045;p49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 dirty="0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600" dirty="0"/>
          </a:p>
        </p:txBody>
      </p:sp>
      <p:sp>
        <p:nvSpPr>
          <p:cNvPr id="1046" name="Google Shape;1046;p49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7" name="Google Shape;1047;p49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48" name="Google Shape;1048;p49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9" name="Google Shape;1049;p49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0" name="Google Shape;1050;p49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Google Shape;1051;p49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2" name="Google Shape;1052;p49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3" name="Google Shape;1053;p49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2362200" y="43434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2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1" name="Google Shape;1061;p50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2" name="Google Shape;1062;p50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3" name="Google Shape;1063;p50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4" name="Google Shape;1064;p50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5" name="Google Shape;1065;p50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66" name="Google Shape;1066;p50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7" name="Google Shape;1067;p50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8" name="Google Shape;1068;p50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9" name="Google Shape;1069;p50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Google Shape;1070;p50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1" name="Google Shape;1071;p50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343399" y="4724418"/>
            <a:ext cx="374765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b="1" dirty="0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0</a:t>
            </a:r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is accessed…</a:t>
            </a:r>
            <a:endParaRPr sz="2500" dirty="0"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1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600"/>
          </a:p>
        </p:txBody>
      </p:sp>
      <p:sp>
        <p:nvSpPr>
          <p:cNvPr id="1080" name="Google Shape;1080;p51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1" name="Google Shape;1081;p51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2" name="Google Shape;1082;p51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3" name="Google Shape;1083;p51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84" name="Google Shape;1084;p51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5" name="Google Shape;1085;p51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6" name="Google Shape;1086;p51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7" name="Google Shape;1087;p51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8" name="Google Shape;1088;p51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9" name="Google Shape;1089;p51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Google Shape;1096;p52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7" name="Google Shape;1097;p52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8" name="Google Shape;1098;p52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99" name="Google Shape;1099;p52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0" name="Google Shape;1100;p52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01" name="Google Shape;1101;p52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2" name="Google Shape;1102;p52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3" name="Google Shape;1103;p52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4" name="Google Shape;1104;p52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5" name="Google Shape;1105;p52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6" name="Google Shape;1106;p52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3" name="Google Shape;1113;p53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4" name="Google Shape;1114;p53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5" name="Google Shape;1115;p53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6" name="Google Shape;1116;p53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7" name="Google Shape;1117;p53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18" name="Google Shape;1118;p53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9" name="Google Shape;1119;p53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0" name="Google Shape;1120;p53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1" name="Google Shape;1121;p53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2" name="Google Shape;1122;p53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3" name="Google Shape;1123;p53"/>
          <p:cNvSpPr/>
          <p:nvPr/>
        </p:nvSpPr>
        <p:spPr>
          <a:xfrm>
            <a:off x="6771755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7389232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0" name="Google Shape;1130;p54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1" name="Google Shape;1131;p54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2" name="Google Shape;1132;p54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3" name="Google Shape;1133;p54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4" name="Google Shape;1134;p54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35" name="Google Shape;1135;p54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6" name="Google Shape;1136;p54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7" name="Google Shape;1137;p54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8" name="Google Shape;1138;p54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Google Shape;1139;p54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0" name="Google Shape;1140;p54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7" name="Google Shape;1147;p55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8" name="Google Shape;1148;p55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49" name="Google Shape;1149;p55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0" name="Google Shape;1150;p55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1" name="Google Shape;1151;p55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52" name="Google Shape;1152;p55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3" name="Google Shape;1153;p55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4" name="Google Shape;1154;p55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5" name="Google Shape;1155;p55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6" name="Google Shape;1156;p55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7" name="Google Shape;1157;p55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4" name="Google Shape;1164;p5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5" name="Google Shape;1165;p5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600"/>
          </a:p>
        </p:txBody>
      </p:sp>
      <p:sp>
        <p:nvSpPr>
          <p:cNvPr id="1166" name="Google Shape;1166;p5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7" name="Google Shape;1167;p5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8" name="Google Shape;1168;p5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169" name="Google Shape;1169;p5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0" name="Google Shape;1170;p56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1" name="Google Shape;1171;p56"/>
          <p:cNvSpPr/>
          <p:nvPr/>
        </p:nvSpPr>
        <p:spPr>
          <a:xfrm>
            <a:off x="520655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2" name="Google Shape;1172;p5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3" name="Google Shape;1173;p56"/>
          <p:cNvSpPr/>
          <p:nvPr/>
        </p:nvSpPr>
        <p:spPr>
          <a:xfrm>
            <a:off x="699248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4" name="Google Shape;1174;p56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2209800" y="42672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page 1</a:t>
            </a:r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because it has not been recently used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1025236" y="221674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Clock Extensions</a:t>
            </a:r>
            <a:endParaRPr dirty="0"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1025236" y="1346199"/>
            <a:ext cx="10751128" cy="551180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Use modified (“dirty”) bit to prefer to retain modified pages in memory</a:t>
            </a:r>
            <a:endParaRPr lang="en-US" sz="3600" dirty="0"/>
          </a:p>
          <a:p>
            <a:pPr marL="433341" lvl="1" indent="-221433">
              <a:buSzPts val="2000"/>
            </a:pPr>
            <a:r>
              <a:rPr lang="en-US" sz="2800" dirty="0"/>
              <a:t>Intuition: More expensive to replace dirty pages</a:t>
            </a:r>
            <a:endParaRPr lang="en-US"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Modified pages must be written to disk, clean pages do not have to be</a:t>
            </a:r>
            <a:endParaRPr lang="en-US" sz="2800" dirty="0"/>
          </a:p>
          <a:p>
            <a:pPr marL="433341" lvl="1" indent="-221433">
              <a:lnSpc>
                <a:spcPct val="100000"/>
              </a:lnSpc>
              <a:buSzPts val="2000"/>
            </a:pPr>
            <a:r>
              <a:rPr lang="en-US" sz="2800" dirty="0"/>
              <a:t>First replace pages that have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and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modified</a:t>
            </a:r>
            <a:r>
              <a:rPr lang="en-US" sz="2800" dirty="0"/>
              <a:t> bit cleared</a:t>
            </a:r>
            <a:endParaRPr lang="en-US" sz="3200" dirty="0"/>
          </a:p>
          <a:p>
            <a:pPr marL="211908" indent="-211908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Replace multiple pages at once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Expensive to run replacement algorithm and to write single block to disk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Find multiple victims each time and track free list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Add software counter (“chance”) to track use frequency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Intuition: Want to differentiate pages by how much they are accessed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Increment software counter if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is 0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Replace when chance exceeds some specified limit</a:t>
            </a:r>
            <a:endParaRPr sz="3200" dirty="0"/>
          </a:p>
          <a:p>
            <a:pPr marL="433341" lvl="1" indent="-94438">
              <a:buSzPts val="200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2A867675-E6D5-8867-30B4-B373F067D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744" y="581025"/>
            <a:ext cx="6007238" cy="3279775"/>
          </a:xfrm>
        </p:spPr>
      </p:pic>
      <p:pic>
        <p:nvPicPr>
          <p:cNvPr id="7" name="Picture 6" descr="A black symbols with a plus and a white background&#10;&#10;Description automatically generated">
            <a:extLst>
              <a:ext uri="{FF2B5EF4-FFF2-40B4-BE49-F238E27FC236}">
                <a16:creationId xmlns:a16="http://schemas.microsoft.com/office/drawing/2014/main" id="{AC0B318D-5B6D-DCC5-9273-468483A6E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292369"/>
            <a:ext cx="4826000" cy="737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4C743-4630-E2FC-C383-34B27A83A946}"/>
              </a:ext>
            </a:extLst>
          </p:cNvPr>
          <p:cNvSpPr txBox="1"/>
          <p:nvPr/>
        </p:nvSpPr>
        <p:spPr>
          <a:xfrm>
            <a:off x="7223456" y="470505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Page Selection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Page Replacement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F33DE-EB4A-13CF-4893-ADA5469D3E6A}"/>
              </a:ext>
            </a:extLst>
          </p:cNvPr>
          <p:cNvSpPr txBox="1"/>
          <p:nvPr/>
        </p:nvSpPr>
        <p:spPr>
          <a:xfrm>
            <a:off x="1076063" y="5029431"/>
            <a:ext cx="252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OPT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FIFO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LRU</a:t>
            </a:r>
          </a:p>
        </p:txBody>
      </p:sp>
      <p:pic>
        <p:nvPicPr>
          <p:cNvPr id="11" name="Picture 10" descr="A screenshot of a game&#10;&#10;Description automatically generated">
            <a:extLst>
              <a:ext uri="{FF2B5EF4-FFF2-40B4-BE49-F238E27FC236}">
                <a16:creationId xmlns:a16="http://schemas.microsoft.com/office/drawing/2014/main" id="{C2AD5619-BEA8-2FF5-8CA5-2FB5BF632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245" y="2578100"/>
            <a:ext cx="3409027" cy="4165600"/>
          </a:xfrm>
          <a:prstGeom prst="rect">
            <a:avLst/>
          </a:prstGeom>
        </p:spPr>
      </p:pic>
      <p:pic>
        <p:nvPicPr>
          <p:cNvPr id="13" name="Picture 12" descr="A number with a punctuation mark&#10;&#10;Description automatically generated">
            <a:extLst>
              <a:ext uri="{FF2B5EF4-FFF2-40B4-BE49-F238E27FC236}">
                <a16:creationId xmlns:a16="http://schemas.microsoft.com/office/drawing/2014/main" id="{FBE5E3C1-F819-1DFF-167E-FB5238FE6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634" y="1746250"/>
            <a:ext cx="4092244" cy="6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8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1136074" y="257464"/>
            <a:ext cx="8751670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What if no hardware support?</a:t>
            </a:r>
            <a:endParaRPr dirty="0"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1136074" y="1676400"/>
            <a:ext cx="9150926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What can the OS do if hardware does not have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/>
              <a:t> bit (or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dirty="0"/>
              <a:t> bit)?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“emulate” these bits?</a:t>
            </a:r>
            <a:endParaRPr dirty="0"/>
          </a:p>
          <a:p>
            <a:pPr marL="211908" indent="-211908">
              <a:buClr>
                <a:schemeClr val="dk2"/>
              </a:buClr>
              <a:buSzPts val="1800"/>
              <a:buNone/>
            </a:pPr>
            <a:r>
              <a:rPr lang="en-US" dirty="0"/>
              <a:t>Think about this question:</a:t>
            </a:r>
            <a:endParaRPr dirty="0"/>
          </a:p>
          <a:p>
            <a:pPr marL="433341" lvl="1" indent="-221433">
              <a:buSzPts val="1600"/>
            </a:pPr>
            <a:r>
              <a:rPr lang="en-US" dirty="0"/>
              <a:t>Can the OS get control (i.e., generate a trap) every time 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bit should be set?  (i.e., when the page is accessed?)</a:t>
            </a:r>
            <a:endParaRPr dirty="0"/>
          </a:p>
          <a:p>
            <a:pPr marL="211908" indent="-97613">
              <a:buClr>
                <a:schemeClr val="dk2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1205345" y="3048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762000" y="1738746"/>
            <a:ext cx="11014364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161917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dirty="0"/>
              <a:t>Illusion of virtual memory: Processes can run when the sum of virtual address spaces is larger than physical memory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Mechanism: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Extend page table entry with “present” bit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OS handles page faults (or page misses) by reading in the desired page from disk</a:t>
            </a: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Policy: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selection – demand paging, prefetching, hints</a:t>
            </a:r>
            <a:endParaRPr dirty="0"/>
          </a:p>
          <a:p>
            <a:pPr marL="800059" lvl="1" indent="-342882">
              <a:buSzPts val="1600"/>
            </a:pPr>
            <a:r>
              <a:rPr lang="en-US" dirty="0"/>
              <a:t>Page replacement – OPT, FIFO, LRU, others</a:t>
            </a:r>
            <a:endParaRPr dirty="0"/>
          </a:p>
          <a:p>
            <a:pPr marL="457177" lvl="1" indent="0">
              <a:buSzPts val="1650"/>
              <a:buNone/>
            </a:pPr>
            <a:endParaRPr dirty="0"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 dirty="0"/>
              <a:t>Implementations (clock) approximate LRU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Concurrency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A8378B1-D079-238D-CA8A-B06AD50ECA0B}"/>
              </a:ext>
            </a:extLst>
          </p:cNvPr>
          <p:cNvSpPr txBox="1">
            <a:spLocks noChangeArrowheads="1"/>
          </p:cNvSpPr>
          <p:nvPr/>
        </p:nvSpPr>
        <p:spPr>
          <a:xfrm>
            <a:off x="582963" y="2573390"/>
            <a:ext cx="11519995" cy="17112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6973" indent="-866973"/>
            <a:r>
              <a:rPr lang="en-US" sz="2000" b="1" dirty="0"/>
              <a:t>Questions answered:</a:t>
            </a:r>
          </a:p>
          <a:p>
            <a:pPr marL="866973" indent="-866973"/>
            <a:r>
              <a:rPr lang="en-US" sz="2000" dirty="0"/>
              <a:t>Why is concurrency useful?</a:t>
            </a:r>
          </a:p>
          <a:p>
            <a:pPr marL="866973" indent="-866973"/>
            <a:r>
              <a:rPr lang="en-US" sz="2000" dirty="0"/>
              <a:t>What is a thread and how does it differ from processes?</a:t>
            </a:r>
          </a:p>
          <a:p>
            <a:pPr marL="866973" indent="-866973"/>
            <a:r>
              <a:rPr lang="en-US" sz="2000" dirty="0"/>
              <a:t>What can go wrong if scheduling of critical sections is not atomic?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E9F90-FC60-1DC5-3F56-E2AED2969D5F}"/>
              </a:ext>
            </a:extLst>
          </p:cNvPr>
          <p:cNvSpPr txBox="1"/>
          <p:nvPr/>
        </p:nvSpPr>
        <p:spPr>
          <a:xfrm>
            <a:off x="2989780" y="585627"/>
            <a:ext cx="6421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2249978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9F82-C8E2-FF89-2DFB-2C18E9A6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Blocking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10E5B-1152-B350-B6AC-B86A8D18523F}"/>
              </a:ext>
            </a:extLst>
          </p:cNvPr>
          <p:cNvSpPr txBox="1"/>
          <p:nvPr/>
        </p:nvSpPr>
        <p:spPr>
          <a:xfrm>
            <a:off x="838200" y="1953928"/>
            <a:ext cx="10769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Operations proceeding at the same time: blocking for I/O, while doing other useful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Example: web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Serve the first request by reading a file from disk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Serve a second request by running computation</a:t>
            </a:r>
          </a:p>
        </p:txBody>
      </p:sp>
    </p:spTree>
    <p:extLst>
      <p:ext uri="{BB962C8B-B14F-4D97-AF65-F5344CB8AC3E}">
        <p14:creationId xmlns:p14="http://schemas.microsoft.com/office/powerpoint/2010/main" val="249494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asted-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524000" y="1628587"/>
            <a:ext cx="9145754" cy="4745776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2589108" y="6485869"/>
            <a:ext cx="65523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 lvl="0">
              <a:defRPr u="none">
                <a:solidFill>
                  <a:srgbClr val="000000"/>
                </a:solidFill>
              </a:defRPr>
            </a:pPr>
            <a:r>
              <a:rPr sz="1266">
                <a:solidFill>
                  <a:srgbClr val="FFFFFF"/>
                </a:solidFill>
              </a:rPr>
              <a:t>http://cacm.acm.org/magazines/2012/4/147359-cpu-db-recording-microprocessor-history/fulltext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Parallelism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Concurrency: Parallelism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C504A1-967B-B24A-B73E-FF765701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48" y="1489379"/>
            <a:ext cx="7743203" cy="536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73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Motivation</a:t>
            </a:r>
            <a:endParaRPr sz="5062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968" y="1690688"/>
            <a:ext cx="9909208" cy="4683326"/>
          </a:xfr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CPU Trend: Same speed, but multiple cores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Goal: Write applications that fully utilize many cores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Option 1: </a:t>
            </a:r>
            <a:r>
              <a:rPr lang="en-US" sz="2200" dirty="0"/>
              <a:t>Build apps from many communicating </a:t>
            </a:r>
            <a:r>
              <a:rPr lang="en-US" sz="2200" b="1" dirty="0"/>
              <a:t>processes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Example: Chrome (process per tab)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Communicate via pipe() or similar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Pros?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Don’t need new abstractions; good for security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Cons?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Cumbersome programming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High communication overheads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Expensive context switching (why expensive?)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Concurrency: Option</a:t>
            </a:r>
            <a:r>
              <a:rPr sz="4556" dirty="0"/>
              <a:t> 2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2085455" y="1634133"/>
            <a:ext cx="8582546" cy="367568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742" dirty="0"/>
              <a:t>New abstraction: </a:t>
            </a:r>
            <a:r>
              <a:rPr sz="2742" b="1" dirty="0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rPr>
              <a:t>thread</a:t>
            </a:r>
            <a:endParaRPr sz="2742" dirty="0">
              <a:solidFill>
                <a:srgbClr val="C00000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742" dirty="0"/>
              <a:t>Threads are like processes, </a:t>
            </a:r>
            <a:r>
              <a:rPr lang="en-US" sz="2742" dirty="0"/>
              <a:t>except:</a:t>
            </a:r>
            <a:br>
              <a:rPr lang="en-US" sz="2742" dirty="0"/>
            </a:br>
            <a:r>
              <a:rPr lang="en-US" sz="2742" dirty="0"/>
              <a:t>multiple threads of same process </a:t>
            </a:r>
            <a:r>
              <a:rPr sz="2742" dirty="0"/>
              <a:t>share </a:t>
            </a:r>
            <a:r>
              <a:rPr lang="en-US" sz="2742" dirty="0"/>
              <a:t>an </a:t>
            </a:r>
            <a:r>
              <a:rPr sz="2742" dirty="0"/>
              <a:t>address space</a:t>
            </a:r>
            <a:endParaRPr lang="en-US"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74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742" dirty="0"/>
              <a:t>Divide large task across several cooperative threads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42" dirty="0"/>
              <a:t>Communicate through shared address space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Common Programming Models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357162" y="1828801"/>
            <a:ext cx="9249877" cy="4782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Multi-threaded programs tend to be structured as:</a:t>
            </a:r>
          </a:p>
          <a:p>
            <a:pPr lvl="1"/>
            <a:r>
              <a:rPr lang="en-US" altLang="en-US" sz="2531" b="1" dirty="0"/>
              <a:t>Producer/consumer</a:t>
            </a:r>
            <a:br>
              <a:rPr lang="en-US" altLang="en-US" sz="2531" dirty="0"/>
            </a:br>
            <a:r>
              <a:rPr lang="en-US" altLang="en-US" sz="2531" dirty="0"/>
              <a:t>Multiple producer threads create data (or work) that is handled by one of the multiple consumer threads </a:t>
            </a:r>
          </a:p>
          <a:p>
            <a:pPr lvl="1"/>
            <a:r>
              <a:rPr lang="en-US" altLang="en-US" sz="2531" b="1" dirty="0"/>
              <a:t>Pipeline</a:t>
            </a:r>
            <a:br>
              <a:rPr lang="en-US" altLang="en-US" sz="2531" dirty="0"/>
            </a:br>
            <a:r>
              <a:rPr lang="en-US" altLang="en-US" sz="2531" dirty="0"/>
              <a:t>Task is divided into series of subtasks, each of which is handled in series by a different thread</a:t>
            </a:r>
          </a:p>
          <a:p>
            <a:pPr lvl="1"/>
            <a:r>
              <a:rPr lang="en-US" altLang="en-US" sz="2531" b="1" dirty="0"/>
              <a:t>Defer work with background thread</a:t>
            </a:r>
            <a:br>
              <a:rPr lang="en-US" altLang="en-US" sz="2531" b="1" dirty="0"/>
            </a:br>
            <a:r>
              <a:rPr lang="en-US" altLang="en-US" sz="2531" dirty="0"/>
              <a:t>One thread performs non-critical work in the background (when CPU idle)</a:t>
            </a:r>
          </a:p>
          <a:p>
            <a:pPr lvl="1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032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1371601" y="132774"/>
            <a:ext cx="8515352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Page Replacement Comparison</a:t>
            </a:r>
            <a:endParaRPr dirty="0"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886692" y="1752601"/>
            <a:ext cx="10113818" cy="484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Add more physical memory, what happens to performance?</a:t>
            </a:r>
            <a:endParaRPr sz="3200" dirty="0"/>
          </a:p>
          <a:p>
            <a:pPr marL="433341" lvl="1" indent="-221433">
              <a:buSzPts val="2400"/>
            </a:pPr>
            <a:r>
              <a:rPr lang="en-US" sz="2800" dirty="0"/>
              <a:t>LRU, OPT: Add more memory, guaranteed to have fewer (or same number of)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/>
              <a:t>Smaller memory sizes are guaranteed to contain a subset of larger memory sizes</a:t>
            </a:r>
            <a:endParaRPr sz="2400" dirty="0"/>
          </a:p>
          <a:p>
            <a:pPr marL="645250" lvl="2" indent="-211908">
              <a:buClr>
                <a:srgbClr val="333333"/>
              </a:buClr>
              <a:buSzPts val="2400"/>
            </a:pPr>
            <a:r>
              <a:rPr lang="en-US" sz="2800" dirty="0">
                <a:solidFill>
                  <a:srgbClr val="C00000"/>
                </a:solidFill>
              </a:rPr>
              <a:t>Stack property:</a:t>
            </a:r>
            <a:r>
              <a:rPr lang="en-US" sz="2800" dirty="0">
                <a:solidFill>
                  <a:srgbClr val="333333"/>
                </a:solidFill>
              </a:rPr>
              <a:t> smaller cache a subset of bigger cache</a:t>
            </a:r>
            <a:endParaRPr sz="2400" dirty="0"/>
          </a:p>
          <a:p>
            <a:pPr marL="645250" lvl="2" indent="-59515">
              <a:buClr>
                <a:schemeClr val="dk2"/>
              </a:buClr>
              <a:buSzPts val="2400"/>
              <a:buNone/>
            </a:pPr>
            <a:endParaRPr sz="2800" dirty="0">
              <a:solidFill>
                <a:srgbClr val="333333"/>
              </a:solidFill>
            </a:endParaRPr>
          </a:p>
          <a:p>
            <a:pPr marL="433341" lvl="1" indent="-221433">
              <a:buSzPts val="2400"/>
            </a:pPr>
            <a:r>
              <a:rPr lang="en-US" sz="2800" dirty="0"/>
              <a:t>FIFO: Add more memory, usually have fewer page faults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800" dirty="0" err="1"/>
              <a:t>Belady’s</a:t>
            </a:r>
            <a:r>
              <a:rPr lang="en-US" sz="2800" dirty="0"/>
              <a:t> anomaly: but there are cases where we have </a:t>
            </a:r>
            <a:r>
              <a:rPr lang="en-US" sz="2800" dirty="0">
                <a:solidFill>
                  <a:schemeClr val="hlink"/>
                </a:solidFill>
              </a:rPr>
              <a:t>more</a:t>
            </a:r>
            <a:r>
              <a:rPr lang="en-US" sz="2800" dirty="0"/>
              <a:t> page faults!</a:t>
            </a:r>
            <a:endParaRPr sz="2400" dirty="0"/>
          </a:p>
          <a:p>
            <a:pPr marL="433341" lvl="1" indent="-116662">
              <a:buSzPts val="165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2" name="Shape 21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1</a:t>
            </a:r>
          </a:p>
        </p:txBody>
      </p:sp>
      <p:sp>
        <p:nvSpPr>
          <p:cNvPr id="213" name="Shape 21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4" name="Shape 21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2</a:t>
            </a:r>
          </a:p>
        </p:txBody>
      </p:sp>
      <p:sp>
        <p:nvSpPr>
          <p:cNvPr id="215" name="Shape 21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16" name="Shape 21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17" name="Shape 21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18" name="Shape 21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9" name="Shape 21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0" name="Shape 22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1" name="Shape 22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RAM</a:t>
            </a:r>
          </a:p>
        </p:txBody>
      </p:sp>
      <p:sp>
        <p:nvSpPr>
          <p:cNvPr id="222" name="Shape 22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2039115" y="4374771"/>
            <a:ext cx="3542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state do threads share?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25" name="Shape 22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1</a:t>
            </a:r>
          </a:p>
        </p:txBody>
      </p:sp>
      <p:sp>
        <p:nvSpPr>
          <p:cNvPr id="226" name="Shape 22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27" name="Shape 22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CPU 2</a:t>
            </a:r>
          </a:p>
        </p:txBody>
      </p:sp>
      <p:sp>
        <p:nvSpPr>
          <p:cNvPr id="228" name="Shape 22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29" name="Shape 22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30" name="Shape 23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31" name="Shape 23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2" name="Shape 23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3" name="Shape 23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4" name="Shape 23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RAM</a:t>
            </a:r>
          </a:p>
        </p:txBody>
      </p:sp>
      <p:sp>
        <p:nvSpPr>
          <p:cNvPr id="235" name="Shape 23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6" name="Shape 23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37" name="Shape 23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38" name="Shape 23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60219" y="4346817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threads share page directories?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1" name="Shape 241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42" name="Shape 242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3" name="Shape 243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44" name="Shape 244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45" name="Shape 245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46" name="Shape 246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47" name="Shape 247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8" name="Shape 248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9" name="Shape 249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0" name="Shape 250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51" name="Shape 251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2" name="Shape 252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53" name="Shape 253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54" name="Shape 254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55" name="Shape 255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59" name="Shape 259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57" name="Shape 257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chemeClr val="accent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8" name="Shape 258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2" name="Shape 26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63" name="Shape 26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4" name="Shape 26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65" name="Shape 26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66" name="Shape 26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67" name="Shape 26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68" name="Shape 26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69" name="Shape 26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0" name="Shape 27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1" name="Shape 27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72" name="Shape 27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3" name="Shape 273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74" name="Shape 274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75" name="Shape 275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76" name="Shape 276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280" name="Shape 280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78" name="Shape 278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79" name="Shape 279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3" name="Shape 283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284" name="Shape 284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5" name="Shape 285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286" name="Shape 286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287" name="Shape 287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288" name="Shape 288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289" name="Shape 289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0" name="Shape 290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1" name="Shape 291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2" name="Shape 292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293" name="Shape 293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94" name="Shape 294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295" name="Shape 295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296" name="Shape 296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297" name="Shape 297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3" name="Shape 303"/>
          <p:cNvSpPr/>
          <p:nvPr/>
        </p:nvSpPr>
        <p:spPr>
          <a:xfrm>
            <a:off x="3615606" y="1426908"/>
            <a:ext cx="4382898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37" extrusionOk="0">
                <a:moveTo>
                  <a:pt x="0" y="6941"/>
                </a:moveTo>
                <a:cubicBezTo>
                  <a:pt x="14164" y="21600"/>
                  <a:pt x="21364" y="19286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299" name="Shape 299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00" name="Shape 30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01" name="Shape 301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02" name="Shape 302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29814" y="4304886"/>
            <a:ext cx="6143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threads share Instruction Pointer?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06" name="Shape 306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07" name="Shape 307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08" name="Shape 308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09" name="Shape 309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10" name="Shape 310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11" name="Shape 311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12" name="Shape 312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3" name="Shape 313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4" name="Shape 314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5" name="Shape 315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16" name="Shape 316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17" name="Shape 317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18" name="Shape 318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19" name="Shape 319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20" name="Shape 320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21" name="Shape 321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32" name="Shape 33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23" name="Shape 323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24" name="Shape 324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25" name="Shape 325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26" name="Shape 326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27" name="Shape 327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28" name="Shape 328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29" name="Shape 329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30" name="Shape 330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31" name="Shape 331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35" name="Shape 33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36" name="Shape 33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37" name="Shape 33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38" name="Shape 33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39" name="Shape 33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40" name="Shape 34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41" name="Shape 34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2" name="Shape 34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3" name="Shape 34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4" name="Shape 34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45" name="Shape 34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47" name="Shape 34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48" name="Shape 34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50" name="Shape 35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62" name="Shape 36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52" name="Shape 35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54" name="Shape 35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55" name="Shape 355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56" name="Shape 35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57" name="Shape 35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8" name="Shape 35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59" name="Shape 35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0" name="Shape 36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61" name="Shape 361"/>
          <p:cNvSpPr/>
          <p:nvPr/>
        </p:nvSpPr>
        <p:spPr>
          <a:xfrm>
            <a:off x="3682415" y="4428116"/>
            <a:ext cx="6809557" cy="1732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cs typeface="Arial" panose="020B0604020202020204" pitchFamily="34" charset="0"/>
              </a:rPr>
              <a:t>Share code, but each 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thread may be executing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code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at the</a:t>
            </a:r>
            <a:r>
              <a:rPr sz="253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time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531" dirty="0">
              <a:solidFill>
                <a:srgbClr val="E8A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3200" dirty="0">
                <a:solidFill>
                  <a:srgbClr val="E8A4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 Different Instruction Pointers</a:t>
            </a:r>
            <a:endParaRPr sz="3200" dirty="0">
              <a:solidFill>
                <a:srgbClr val="E8A4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66" name="Shape 36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67" name="Shape 36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68" name="Shape 36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69" name="Shape 36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70" name="Shape 37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71" name="Shape 37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2" name="Shape 37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3" name="Shape 37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4" name="Shape 37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375" name="Shape 37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76" name="Shape 37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377" name="Shape 37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378" name="Shape 37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379" name="Shape 37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80" name="Shape 38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391" name="Shape 391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382" name="Shape 38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3" name="Shape 38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84" name="Shape 38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385" name="Shape 385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86" name="Shape 38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387" name="Shape 38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8" name="Shape 38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389" name="Shape 38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0" name="Shape 39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Shape 393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94" name="Shape 394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395" name="Shape 395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396" name="Shape 396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397" name="Shape 397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398" name="Shape 398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399" name="Shape 399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00" name="Shape 400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2" name="Shape 402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3" name="Shape 403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04" name="Shape 404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06" name="Shape 406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07" name="Shape 407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08" name="Shape 408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09" name="Shape 409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22" name="Shape 422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11" name="Shape 411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12" name="Shape 412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13" name="Shape 413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14" name="Shape 414"/>
          <p:cNvSpPr/>
          <p:nvPr/>
        </p:nvSpPr>
        <p:spPr>
          <a:xfrm>
            <a:off x="5020487" y="3828582"/>
            <a:ext cx="496232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415" name="Shape 415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(PageDir A)</a:t>
            </a:r>
          </a:p>
        </p:txBody>
      </p:sp>
      <p:sp>
        <p:nvSpPr>
          <p:cNvPr id="416" name="Shape 416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7" name="Shape 417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18" name="Shape 418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19" name="Shape 419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20" name="Shape 420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21" name="Shape 421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38754" y="5017726"/>
            <a:ext cx="5283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 threads share stack pointer?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25" name="Shape 425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26" name="Shape 426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27" name="Shape 427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28" name="Shape 428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429" name="Shape 429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430" name="Shape 430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31" name="Shape 431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2" name="Shape 432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3" name="Shape 433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4" name="Shape 434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35" name="Shape 435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36" name="Shape 436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37" name="Shape 437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38" name="Shape 438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39" name="Shape 439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40" name="Shape 440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59" name="Shape 459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42" name="Shape 442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3" name="Shape 443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44" name="Shape 444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45" name="Shape 445"/>
          <p:cNvSpPr/>
          <p:nvPr/>
        </p:nvSpPr>
        <p:spPr>
          <a:xfrm>
            <a:off x="9747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46" name="Shape 446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 err="1"/>
              <a:t>Virt</a:t>
            </a:r>
            <a:r>
              <a:rPr sz="1969" dirty="0"/>
              <a:t>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/>
              <a:t>(</a:t>
            </a:r>
            <a:r>
              <a:rPr sz="1969" dirty="0" err="1"/>
              <a:t>PageDir</a:t>
            </a:r>
            <a:r>
              <a:rPr sz="1969" dirty="0"/>
              <a:t> A)</a:t>
            </a:r>
          </a:p>
        </p:txBody>
      </p:sp>
      <p:sp>
        <p:nvSpPr>
          <p:cNvPr id="447" name="Shape 447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8" name="Shape 448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49" name="Shape 449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0" name="Shape 450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1" name="Shape 451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2" name="Shape 452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53" name="Shape 453"/>
          <p:cNvSpPr/>
          <p:nvPr/>
        </p:nvSpPr>
        <p:spPr>
          <a:xfrm>
            <a:off x="6115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54" name="Shape 454"/>
          <p:cNvSpPr/>
          <p:nvPr/>
        </p:nvSpPr>
        <p:spPr>
          <a:xfrm>
            <a:off x="8526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55" name="Shape 455"/>
          <p:cNvSpPr/>
          <p:nvPr/>
        </p:nvSpPr>
        <p:spPr>
          <a:xfrm>
            <a:off x="7333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6" name="Shape 456"/>
          <p:cNvSpPr/>
          <p:nvPr/>
        </p:nvSpPr>
        <p:spPr>
          <a:xfrm>
            <a:off x="5012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57" name="Shape 457"/>
          <p:cNvSpPr/>
          <p:nvPr/>
        </p:nvSpPr>
        <p:spPr>
          <a:xfrm>
            <a:off x="4060577" y="2285436"/>
            <a:ext cx="2063242" cy="1529752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8" name="Shape 458"/>
          <p:cNvSpPr/>
          <p:nvPr/>
        </p:nvSpPr>
        <p:spPr>
          <a:xfrm>
            <a:off x="6665883" y="2300949"/>
            <a:ext cx="1901569" cy="153575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4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052819" y="1676400"/>
            <a:ext cx="80055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access stream: </a:t>
            </a:r>
            <a:r>
              <a:rPr lang="en-US" sz="24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1, 2, 3, 4, 1, 2, 5, 1, 2, 3, 4, 5 </a:t>
            </a:r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Consider physical memory size: 3 pages vs. 4 pages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endParaRPr sz="2400" dirty="0"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algn="l" rtl="0"/>
            <a:r>
              <a:rPr lang="en-US" sz="2400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How many misses with FIFO?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Google Shape;968;p42"/>
          <p:cNvSpPr/>
          <p:nvPr/>
        </p:nvSpPr>
        <p:spPr>
          <a:xfrm>
            <a:off x="3429000" y="4113431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3 pages: 9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 pages: 10 misses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/>
          <p:nvPr/>
        </p:nvSpPr>
        <p:spPr>
          <a:xfrm>
            <a:off x="2872357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2" name="Shape 462"/>
          <p:cNvSpPr/>
          <p:nvPr/>
        </p:nvSpPr>
        <p:spPr>
          <a:xfrm>
            <a:off x="3100651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1</a:t>
            </a:r>
          </a:p>
        </p:txBody>
      </p:sp>
      <p:sp>
        <p:nvSpPr>
          <p:cNvPr id="463" name="Shape 463"/>
          <p:cNvSpPr/>
          <p:nvPr/>
        </p:nvSpPr>
        <p:spPr>
          <a:xfrm>
            <a:off x="5373119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4" name="Shape 464"/>
          <p:cNvSpPr/>
          <p:nvPr/>
        </p:nvSpPr>
        <p:spPr>
          <a:xfrm>
            <a:off x="5591454" y="420816"/>
            <a:ext cx="86081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CPU 2</a:t>
            </a:r>
          </a:p>
        </p:txBody>
      </p:sp>
      <p:sp>
        <p:nvSpPr>
          <p:cNvPr id="465" name="Shape 465"/>
          <p:cNvSpPr/>
          <p:nvPr/>
        </p:nvSpPr>
        <p:spPr>
          <a:xfrm>
            <a:off x="3068611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1</a:t>
            </a:r>
          </a:p>
        </p:txBody>
      </p:sp>
      <p:sp>
        <p:nvSpPr>
          <p:cNvPr id="466" name="Shape 466"/>
          <p:cNvSpPr/>
          <p:nvPr/>
        </p:nvSpPr>
        <p:spPr>
          <a:xfrm>
            <a:off x="5601414" y="883837"/>
            <a:ext cx="1003096" cy="721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running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/>
              <a:t>thread 2</a:t>
            </a:r>
          </a:p>
        </p:txBody>
      </p:sp>
      <p:sp>
        <p:nvSpPr>
          <p:cNvPr id="467" name="Shape 467"/>
          <p:cNvSpPr/>
          <p:nvPr/>
        </p:nvSpPr>
        <p:spPr>
          <a:xfrm>
            <a:off x="7853963" y="867431"/>
            <a:ext cx="1465680" cy="146647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971817"/>
                </a:solidFill>
              </a:defRPr>
            </a:pPr>
            <a:endParaRPr sz="1828"/>
          </a:p>
        </p:txBody>
      </p:sp>
      <p:sp>
        <p:nvSpPr>
          <p:cNvPr id="468" name="Shape 468"/>
          <p:cNvSpPr/>
          <p:nvPr/>
        </p:nvSpPr>
        <p:spPr>
          <a:xfrm>
            <a:off x="2534084" y="2625828"/>
            <a:ext cx="7467100" cy="1"/>
          </a:xfrm>
          <a:prstGeom prst="line">
            <a:avLst/>
          </a:prstGeom>
          <a:ln w="762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69" name="Shape 469"/>
          <p:cNvSpPr/>
          <p:nvPr/>
        </p:nvSpPr>
        <p:spPr>
          <a:xfrm flipV="1">
            <a:off x="3605196" y="2349037"/>
            <a:ext cx="1" cy="248265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0" name="Shape 470"/>
          <p:cNvSpPr/>
          <p:nvPr/>
        </p:nvSpPr>
        <p:spPr>
          <a:xfrm flipV="1">
            <a:off x="6105959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1" name="Shape 471"/>
          <p:cNvSpPr/>
          <p:nvPr/>
        </p:nvSpPr>
        <p:spPr>
          <a:xfrm>
            <a:off x="8207818" y="420816"/>
            <a:ext cx="71333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RAM</a:t>
            </a:r>
          </a:p>
        </p:txBody>
      </p:sp>
      <p:sp>
        <p:nvSpPr>
          <p:cNvPr id="472" name="Shape 472"/>
          <p:cNvSpPr/>
          <p:nvPr/>
        </p:nvSpPr>
        <p:spPr>
          <a:xfrm flipV="1">
            <a:off x="8606271" y="2352496"/>
            <a:ext cx="1" cy="237900"/>
          </a:xfrm>
          <a:prstGeom prst="line">
            <a:avLst/>
          </a:prstGeom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73" name="Shape 473"/>
          <p:cNvSpPr/>
          <p:nvPr/>
        </p:nvSpPr>
        <p:spPr>
          <a:xfrm>
            <a:off x="7982812" y="952889"/>
            <a:ext cx="1246919" cy="351138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A</a:t>
            </a:r>
          </a:p>
        </p:txBody>
      </p:sp>
      <p:sp>
        <p:nvSpPr>
          <p:cNvPr id="474" name="Shape 474"/>
          <p:cNvSpPr/>
          <p:nvPr/>
        </p:nvSpPr>
        <p:spPr>
          <a:xfrm>
            <a:off x="7982812" y="1377592"/>
            <a:ext cx="1246919" cy="351137"/>
          </a:xfrm>
          <a:prstGeom prst="rect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PageDir B</a:t>
            </a:r>
          </a:p>
        </p:txBody>
      </p:sp>
      <p:sp>
        <p:nvSpPr>
          <p:cNvPr id="475" name="Shape 475"/>
          <p:cNvSpPr/>
          <p:nvPr/>
        </p:nvSpPr>
        <p:spPr>
          <a:xfrm>
            <a:off x="8405353" y="1597461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2531"/>
              <a:t>…</a:t>
            </a:r>
          </a:p>
        </p:txBody>
      </p:sp>
      <p:sp>
        <p:nvSpPr>
          <p:cNvPr id="476" name="Shape 476"/>
          <p:cNvSpPr/>
          <p:nvPr/>
        </p:nvSpPr>
        <p:spPr>
          <a:xfrm>
            <a:off x="5707505" y="1563396"/>
            <a:ext cx="776991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77" name="Shape 477"/>
          <p:cNvSpPr/>
          <p:nvPr/>
        </p:nvSpPr>
        <p:spPr>
          <a:xfrm>
            <a:off x="3227111" y="1563396"/>
            <a:ext cx="776990" cy="351138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PTBR</a:t>
            </a:r>
          </a:p>
        </p:txBody>
      </p:sp>
      <p:sp>
        <p:nvSpPr>
          <p:cNvPr id="497" name="Shape 497"/>
          <p:cNvSpPr/>
          <p:nvPr/>
        </p:nvSpPr>
        <p:spPr>
          <a:xfrm>
            <a:off x="4004088" y="1426908"/>
            <a:ext cx="3994416" cy="738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629" extrusionOk="0">
                <a:moveTo>
                  <a:pt x="0" y="8964"/>
                </a:moveTo>
                <a:cubicBezTo>
                  <a:pt x="14153" y="21600"/>
                  <a:pt x="21353" y="18612"/>
                  <a:pt x="21600" y="0"/>
                </a:cubicBezTo>
              </a:path>
            </a:pathLst>
          </a:custGeom>
          <a:ln w="76200">
            <a:solidFill>
              <a:srgbClr val="A6AAA8"/>
            </a:solidFill>
            <a:miter lim="400000"/>
            <a:tailEnd type="triangle"/>
          </a:ln>
        </p:spPr>
        <p:txBody>
          <a:bodyPr/>
          <a:lstStyle/>
          <a:p>
            <a:pPr lvl="0"/>
            <a:endParaRPr sz="1266"/>
          </a:p>
        </p:txBody>
      </p:sp>
      <p:sp>
        <p:nvSpPr>
          <p:cNvPr id="479" name="Shape 479"/>
          <p:cNvSpPr/>
          <p:nvPr/>
        </p:nvSpPr>
        <p:spPr>
          <a:xfrm flipV="1">
            <a:off x="6477389" y="1385741"/>
            <a:ext cx="1485017" cy="449435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0" name="Shape 480"/>
          <p:cNvSpPr/>
          <p:nvPr/>
        </p:nvSpPr>
        <p:spPr>
          <a:xfrm>
            <a:off x="3258419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481" name="Shape 481"/>
          <p:cNvSpPr/>
          <p:nvPr/>
        </p:nvSpPr>
        <p:spPr>
          <a:xfrm>
            <a:off x="4151387" y="3828582"/>
            <a:ext cx="892969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HEAP</a:t>
            </a:r>
          </a:p>
        </p:txBody>
      </p:sp>
      <p:sp>
        <p:nvSpPr>
          <p:cNvPr id="482" name="Shape 482"/>
          <p:cNvSpPr/>
          <p:nvPr/>
        </p:nvSpPr>
        <p:spPr>
          <a:xfrm>
            <a:off x="9747714" y="3828582"/>
            <a:ext cx="235093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83" name="Shape 483"/>
          <p:cNvSpPr/>
          <p:nvPr/>
        </p:nvSpPr>
        <p:spPr>
          <a:xfrm>
            <a:off x="1929070" y="3717190"/>
            <a:ext cx="1217129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/>
              <a:t>(PageDir A)</a:t>
            </a:r>
          </a:p>
        </p:txBody>
      </p:sp>
      <p:sp>
        <p:nvSpPr>
          <p:cNvPr id="484" name="Shape 484"/>
          <p:cNvSpPr/>
          <p:nvPr/>
        </p:nvSpPr>
        <p:spPr>
          <a:xfrm>
            <a:off x="2959220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5" name="Shape 485"/>
          <p:cNvSpPr/>
          <p:nvPr/>
        </p:nvSpPr>
        <p:spPr>
          <a:xfrm>
            <a:off x="5459533" y="1963229"/>
            <a:ext cx="487527" cy="317422"/>
          </a:xfrm>
          <a:prstGeom prst="rect">
            <a:avLst/>
          </a:prstGeom>
          <a:solidFill>
            <a:srgbClr val="8881F0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IP</a:t>
            </a:r>
          </a:p>
        </p:txBody>
      </p:sp>
      <p:sp>
        <p:nvSpPr>
          <p:cNvPr id="486" name="Shape 486"/>
          <p:cNvSpPr/>
          <p:nvPr/>
        </p:nvSpPr>
        <p:spPr>
          <a:xfrm>
            <a:off x="3078311" y="2285436"/>
            <a:ext cx="306420" cy="1529537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7" name="Shape 487"/>
          <p:cNvSpPr/>
          <p:nvPr/>
        </p:nvSpPr>
        <p:spPr>
          <a:xfrm flipH="1">
            <a:off x="4009809" y="2300949"/>
            <a:ext cx="1673809" cy="1514024"/>
          </a:xfrm>
          <a:prstGeom prst="line">
            <a:avLst/>
          </a:prstGeom>
          <a:ln w="76200">
            <a:solidFill>
              <a:srgbClr val="A6AAA8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88" name="Shape 488"/>
          <p:cNvSpPr/>
          <p:nvPr/>
        </p:nvSpPr>
        <p:spPr>
          <a:xfrm>
            <a:off x="3762892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89" name="Shape 489"/>
          <p:cNvSpPr/>
          <p:nvPr/>
        </p:nvSpPr>
        <p:spPr>
          <a:xfrm>
            <a:off x="6263205" y="1963229"/>
            <a:ext cx="487527" cy="317422"/>
          </a:xfrm>
          <a:prstGeom prst="rect">
            <a:avLst/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SP</a:t>
            </a:r>
          </a:p>
        </p:txBody>
      </p:sp>
      <p:sp>
        <p:nvSpPr>
          <p:cNvPr id="490" name="Shape 490"/>
          <p:cNvSpPr/>
          <p:nvPr/>
        </p:nvSpPr>
        <p:spPr>
          <a:xfrm>
            <a:off x="6115918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1</a:t>
            </a:r>
          </a:p>
        </p:txBody>
      </p:sp>
      <p:sp>
        <p:nvSpPr>
          <p:cNvPr id="491" name="Shape 491"/>
          <p:cNvSpPr/>
          <p:nvPr/>
        </p:nvSpPr>
        <p:spPr>
          <a:xfrm>
            <a:off x="8526934" y="3828582"/>
            <a:ext cx="1220130" cy="455415"/>
          </a:xfrm>
          <a:prstGeom prst="rect">
            <a:avLst/>
          </a:prstGeom>
          <a:solidFill>
            <a:srgbClr val="E8A433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STACK 2</a:t>
            </a:r>
          </a:p>
        </p:txBody>
      </p:sp>
      <p:sp>
        <p:nvSpPr>
          <p:cNvPr id="492" name="Shape 492"/>
          <p:cNvSpPr/>
          <p:nvPr/>
        </p:nvSpPr>
        <p:spPr>
          <a:xfrm>
            <a:off x="7333928" y="3828582"/>
            <a:ext cx="1220130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3" name="Shape 493"/>
          <p:cNvSpPr/>
          <p:nvPr/>
        </p:nvSpPr>
        <p:spPr>
          <a:xfrm>
            <a:off x="5012209" y="3828582"/>
            <a:ext cx="1128061" cy="455415"/>
          </a:xfrm>
          <a:prstGeom prst="rect">
            <a:avLst/>
          </a:prstGeom>
          <a:solidFill>
            <a:srgbClr val="A6AAA8"/>
          </a:solidFill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 sz="1828"/>
          </a:p>
        </p:txBody>
      </p:sp>
      <p:sp>
        <p:nvSpPr>
          <p:cNvPr id="494" name="Shape 494"/>
          <p:cNvSpPr/>
          <p:nvPr/>
        </p:nvSpPr>
        <p:spPr>
          <a:xfrm>
            <a:off x="4060577" y="2285436"/>
            <a:ext cx="2063242" cy="1529752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5" name="Shape 495"/>
          <p:cNvSpPr/>
          <p:nvPr/>
        </p:nvSpPr>
        <p:spPr>
          <a:xfrm>
            <a:off x="6665883" y="2300949"/>
            <a:ext cx="1901569" cy="1535757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96" name="Shape 496"/>
          <p:cNvSpPr/>
          <p:nvPr/>
        </p:nvSpPr>
        <p:spPr>
          <a:xfrm>
            <a:off x="2754799" y="4687327"/>
            <a:ext cx="7699422" cy="1303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threads executing different functions need different stacks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1100" y="1513583"/>
            <a:ext cx="10794999" cy="5210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threads within a single process share:</a:t>
            </a:r>
          </a:p>
          <a:p>
            <a:pPr lvl="1"/>
            <a:r>
              <a:rPr lang="en-US" dirty="0"/>
              <a:t>Process ID (PID) </a:t>
            </a:r>
          </a:p>
          <a:p>
            <a:pPr lvl="1"/>
            <a:r>
              <a:rPr lang="en-US" dirty="0"/>
              <a:t>Address space</a:t>
            </a:r>
          </a:p>
          <a:p>
            <a:pPr lvl="2"/>
            <a:r>
              <a:rPr lang="en-US" dirty="0"/>
              <a:t>Code (instructions) </a:t>
            </a:r>
          </a:p>
          <a:p>
            <a:pPr lvl="2"/>
            <a:r>
              <a:rPr lang="en-US" dirty="0"/>
              <a:t>Most data (heap) </a:t>
            </a:r>
          </a:p>
          <a:p>
            <a:pPr lvl="1"/>
            <a:r>
              <a:rPr lang="en-US" dirty="0"/>
              <a:t>Open file descriptors </a:t>
            </a:r>
          </a:p>
          <a:p>
            <a:pPr lvl="1"/>
            <a:r>
              <a:rPr lang="en-US" dirty="0"/>
              <a:t>Current working directory </a:t>
            </a:r>
          </a:p>
          <a:p>
            <a:pPr lvl="1"/>
            <a:r>
              <a:rPr lang="en-US" dirty="0"/>
              <a:t>User and group id </a:t>
            </a:r>
          </a:p>
          <a:p>
            <a:pPr marL="0" indent="0">
              <a:buNone/>
            </a:pPr>
            <a:r>
              <a:rPr lang="en-US" dirty="0"/>
              <a:t>Each thread has its own </a:t>
            </a:r>
          </a:p>
          <a:p>
            <a:pPr lvl="1"/>
            <a:r>
              <a:rPr lang="en-US" dirty="0"/>
              <a:t>Thread ID (TID) </a:t>
            </a:r>
          </a:p>
          <a:p>
            <a:pPr lvl="1"/>
            <a:r>
              <a:rPr lang="en-US" dirty="0"/>
              <a:t>Set of registers, including Program counter and Stack pointer </a:t>
            </a:r>
          </a:p>
          <a:p>
            <a:pPr lvl="1"/>
            <a:r>
              <a:rPr lang="en-US" dirty="0"/>
              <a:t>Stack for local variables and return addresses </a:t>
            </a:r>
            <a:br>
              <a:rPr lang="en-US" dirty="0"/>
            </a:br>
            <a:r>
              <a:rPr lang="en-US" dirty="0"/>
              <a:t>(in same address space)</a:t>
            </a:r>
          </a:p>
        </p:txBody>
      </p:sp>
    </p:spTree>
    <p:extLst>
      <p:ext uri="{BB962C8B-B14F-4D97-AF65-F5344CB8AC3E}">
        <p14:creationId xmlns:p14="http://schemas.microsoft.com/office/powerpoint/2010/main" val="56609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7400" y="1828801"/>
            <a:ext cx="7999552" cy="4297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Variety of thread systems exist </a:t>
            </a:r>
          </a:p>
          <a:p>
            <a:pPr lvl="1"/>
            <a:r>
              <a:rPr lang="en-US" dirty="0"/>
              <a:t>POSIX </a:t>
            </a:r>
            <a:r>
              <a:rPr lang="en-US" dirty="0" err="1"/>
              <a:t>Pthreads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Common thread operations </a:t>
            </a:r>
          </a:p>
          <a:p>
            <a:pPr lvl="1"/>
            <a:r>
              <a:rPr lang="en-US" dirty="0"/>
              <a:t>Create </a:t>
            </a:r>
          </a:p>
          <a:p>
            <a:pPr lvl="1"/>
            <a:r>
              <a:rPr lang="en-US" dirty="0"/>
              <a:t>Exit </a:t>
            </a:r>
          </a:p>
          <a:p>
            <a:pPr lvl="1"/>
            <a:r>
              <a:rPr lang="en-US" dirty="0"/>
              <a:t>Join (instead of wait() for processes)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20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OS Support:  Approach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714501"/>
            <a:ext cx="9296400" cy="47952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User-level threads: Many-to-one thread mapping</a:t>
            </a:r>
          </a:p>
          <a:p>
            <a:pPr lvl="1"/>
            <a:r>
              <a:rPr lang="en-US" dirty="0"/>
              <a:t>Implemented by user-level runtime libraries </a:t>
            </a:r>
          </a:p>
          <a:p>
            <a:pPr lvl="2"/>
            <a:r>
              <a:rPr lang="en-US" dirty="0"/>
              <a:t>Create, schedule, synchronize threads at user-level </a:t>
            </a:r>
          </a:p>
          <a:p>
            <a:pPr lvl="1"/>
            <a:r>
              <a:rPr lang="en-US" dirty="0"/>
              <a:t> OS is not aware of user-level threads </a:t>
            </a:r>
          </a:p>
          <a:p>
            <a:pPr lvl="2"/>
            <a:r>
              <a:rPr lang="en-US" dirty="0"/>
              <a:t>OS thinks each process contains only a single thread of control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lvl="1"/>
            <a:r>
              <a:rPr lang="en-US" dirty="0"/>
              <a:t>Does not require OS support; Portable </a:t>
            </a:r>
          </a:p>
          <a:p>
            <a:pPr lvl="1"/>
            <a:r>
              <a:rPr lang="en-US" dirty="0"/>
              <a:t>Can tune scheduling policy to meet application demands </a:t>
            </a:r>
          </a:p>
          <a:p>
            <a:pPr lvl="1"/>
            <a:r>
              <a:rPr lang="en-US" dirty="0"/>
              <a:t>Lower overhead thread operations since no system call</a:t>
            </a:r>
          </a:p>
          <a:p>
            <a:pPr marL="0" indent="0">
              <a:buNone/>
            </a:pPr>
            <a:r>
              <a:rPr lang="en-US" dirty="0"/>
              <a:t>Disadvantages?</a:t>
            </a:r>
          </a:p>
          <a:p>
            <a:pPr lvl="1"/>
            <a:r>
              <a:rPr lang="en-US" dirty="0"/>
              <a:t>Cannot leverage multiprocessors </a:t>
            </a:r>
          </a:p>
          <a:p>
            <a:pPr lvl="1"/>
            <a:r>
              <a:rPr lang="en-US" dirty="0"/>
              <a:t>Entire process blocks when one thread blocks</a:t>
            </a:r>
          </a:p>
        </p:txBody>
      </p:sp>
    </p:spTree>
    <p:extLst>
      <p:ext uri="{BB962C8B-B14F-4D97-AF65-F5344CB8AC3E}">
        <p14:creationId xmlns:p14="http://schemas.microsoft.com/office/powerpoint/2010/main" val="98239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OS Support: Approach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200" y="1607344"/>
            <a:ext cx="9702800" cy="4942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Kernel-level threads: One-to-one thread mapping </a:t>
            </a:r>
          </a:p>
          <a:p>
            <a:pPr marL="616717" lvl="1" indent="-321457"/>
            <a:r>
              <a:rPr lang="en-US" dirty="0"/>
              <a:t>OS provides each user-level thread with a kernel thread </a:t>
            </a:r>
          </a:p>
          <a:p>
            <a:pPr marL="616717" lvl="1" indent="-321457"/>
            <a:r>
              <a:rPr lang="en-US" dirty="0"/>
              <a:t>Each kernel thread scheduled independently </a:t>
            </a:r>
          </a:p>
          <a:p>
            <a:pPr marL="616717" lvl="1" indent="-321457"/>
            <a:r>
              <a:rPr lang="en-US" dirty="0"/>
              <a:t>Thread operations (creation, scheduling, synchronization) performed by OS </a:t>
            </a:r>
          </a:p>
          <a:p>
            <a:pPr marL="0" indent="0">
              <a:buNone/>
            </a:pPr>
            <a:r>
              <a:rPr lang="en-US" dirty="0"/>
              <a:t>Advantages </a:t>
            </a:r>
          </a:p>
          <a:p>
            <a:pPr marL="616717" lvl="1" indent="-321457"/>
            <a:r>
              <a:rPr lang="en-US" dirty="0"/>
              <a:t>Each kernel-level thread can run in parallel on a multiprocessor </a:t>
            </a:r>
          </a:p>
          <a:p>
            <a:pPr marL="616717" lvl="1" indent="-321457"/>
            <a:r>
              <a:rPr lang="en-US" dirty="0"/>
              <a:t>When one thread blocks, other threads from process can be scheduled </a:t>
            </a:r>
          </a:p>
          <a:p>
            <a:pPr marL="0" indent="0">
              <a:buNone/>
            </a:pPr>
            <a:r>
              <a:rPr lang="en-US" dirty="0"/>
              <a:t>Disadvantages </a:t>
            </a:r>
          </a:p>
          <a:p>
            <a:pPr marL="616717" lvl="1" indent="-321457"/>
            <a:r>
              <a:rPr lang="en-US" dirty="0"/>
              <a:t>Higher overhead for thread operations </a:t>
            </a:r>
          </a:p>
          <a:p>
            <a:pPr marL="616717" lvl="1" indent="-321457"/>
            <a:r>
              <a:rPr lang="en-US" dirty="0"/>
              <a:t>OS must scale well with increasing number of threads</a:t>
            </a:r>
          </a:p>
        </p:txBody>
      </p:sp>
    </p:spTree>
    <p:extLst>
      <p:ext uri="{BB962C8B-B14F-4D97-AF65-F5344CB8AC3E}">
        <p14:creationId xmlns:p14="http://schemas.microsoft.com/office/powerpoint/2010/main" val="77077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02" name="Shape 502"/>
          <p:cNvSpPr>
            <a:spLocks noGrp="1"/>
          </p:cNvSpPr>
          <p:nvPr>
            <p:ph type="body" idx="4294967295"/>
          </p:nvPr>
        </p:nvSpPr>
        <p:spPr>
          <a:xfrm>
            <a:off x="5144988" y="4040684"/>
            <a:ext cx="5523012" cy="138186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0x195  mov 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endParaRPr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Menlo"/>
                <a:ea typeface="Menlo"/>
                <a:cs typeface="Menlo"/>
                <a:sym typeface="Menlo"/>
              </a:rPr>
              <a:t>0x19d  mov </a:t>
            </a:r>
            <a:r>
              <a:rPr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672" dirty="0">
                <a:latin typeface="Menlo"/>
                <a:ea typeface="Menlo"/>
                <a:cs typeface="Menlo"/>
                <a:sym typeface="Menlo"/>
              </a:rPr>
              <a:t>,</a:t>
            </a:r>
            <a:r>
              <a:rPr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503" name="Shape 503"/>
          <p:cNvSpPr/>
          <p:nvPr/>
        </p:nvSpPr>
        <p:spPr>
          <a:xfrm>
            <a:off x="6683732" y="2369621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4" name="Shape 504"/>
          <p:cNvSpPr/>
          <p:nvPr/>
        </p:nvSpPr>
        <p:spPr>
          <a:xfrm>
            <a:off x="8619805" y="2369621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05" name="Shape 505"/>
          <p:cNvSpPr/>
          <p:nvPr/>
        </p:nvSpPr>
        <p:spPr>
          <a:xfrm>
            <a:off x="6920659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Thread 1</a:t>
            </a:r>
          </a:p>
        </p:txBody>
      </p:sp>
      <p:sp>
        <p:nvSpPr>
          <p:cNvPr id="506" name="Shape 506"/>
          <p:cNvSpPr/>
          <p:nvPr/>
        </p:nvSpPr>
        <p:spPr>
          <a:xfrm>
            <a:off x="8856731" y="1970855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Thread 2</a:t>
            </a:r>
          </a:p>
        </p:txBody>
      </p:sp>
      <p:sp>
        <p:nvSpPr>
          <p:cNvPr id="507" name="Shape 507"/>
          <p:cNvSpPr/>
          <p:nvPr/>
        </p:nvSpPr>
        <p:spPr>
          <a:xfrm>
            <a:off x="6735578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508" name="Shape 508"/>
          <p:cNvSpPr/>
          <p:nvPr/>
        </p:nvSpPr>
        <p:spPr>
          <a:xfrm>
            <a:off x="2520553" y="216918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09" name="Shape 509"/>
          <p:cNvSpPr/>
          <p:nvPr/>
        </p:nvSpPr>
        <p:spPr>
          <a:xfrm>
            <a:off x="5322327" y="2283247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10" name="Shape 510"/>
          <p:cNvSpPr/>
          <p:nvPr/>
        </p:nvSpPr>
        <p:spPr>
          <a:xfrm>
            <a:off x="2061566" y="402661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11" name="Shape 511"/>
          <p:cNvSpPr/>
          <p:nvPr/>
        </p:nvSpPr>
        <p:spPr>
          <a:xfrm>
            <a:off x="2642671" y="395896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2" name="Shape 512"/>
          <p:cNvSpPr/>
          <p:nvPr/>
        </p:nvSpPr>
        <p:spPr>
          <a:xfrm>
            <a:off x="8700109" y="256418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2724" y="1569282"/>
            <a:ext cx="78085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enlo-Regular" charset="0"/>
              </a:rPr>
              <a:t>balance = balance + 1; balance at 0x9cd4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" grpId="0" build="p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16" name="Shape 516"/>
          <p:cNvSpPr/>
          <p:nvPr/>
        </p:nvSpPr>
        <p:spPr>
          <a:xfrm>
            <a:off x="6723916" y="2088336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7" name="Shape 517"/>
          <p:cNvSpPr/>
          <p:nvPr/>
        </p:nvSpPr>
        <p:spPr>
          <a:xfrm>
            <a:off x="8659988" y="2088336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18" name="Shape 518"/>
          <p:cNvSpPr/>
          <p:nvPr/>
        </p:nvSpPr>
        <p:spPr>
          <a:xfrm>
            <a:off x="6960842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19" name="Shape 519"/>
          <p:cNvSpPr/>
          <p:nvPr/>
        </p:nvSpPr>
        <p:spPr>
          <a:xfrm>
            <a:off x="8896915" y="168957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20" name="Shape 520"/>
          <p:cNvSpPr/>
          <p:nvPr/>
        </p:nvSpPr>
        <p:spPr>
          <a:xfrm>
            <a:off x="2558446" y="188789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522" name="Shape 522"/>
          <p:cNvSpPr/>
          <p:nvPr/>
        </p:nvSpPr>
        <p:spPr>
          <a:xfrm>
            <a:off x="2101750" y="4129308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23" name="Shape 523"/>
          <p:cNvSpPr/>
          <p:nvPr/>
        </p:nvSpPr>
        <p:spPr>
          <a:xfrm>
            <a:off x="2682855" y="4061652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24" name="Shape 524"/>
          <p:cNvSpPr/>
          <p:nvPr/>
        </p:nvSpPr>
        <p:spPr>
          <a:xfrm>
            <a:off x="6775761" y="228289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25" name="Shape 525"/>
          <p:cNvSpPr/>
          <p:nvPr/>
        </p:nvSpPr>
        <p:spPr>
          <a:xfrm>
            <a:off x="8740293" y="228289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C417B9A2-1030-AA48-882D-FEB37EC24398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E731B38-6F6D-9D44-9B11-D442CDD095E0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29" name="Shape 529"/>
          <p:cNvSpPr/>
          <p:nvPr/>
        </p:nvSpPr>
        <p:spPr>
          <a:xfrm>
            <a:off x="6723916" y="202136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0" name="Shape 530"/>
          <p:cNvSpPr/>
          <p:nvPr/>
        </p:nvSpPr>
        <p:spPr>
          <a:xfrm>
            <a:off x="8659988" y="202136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1" name="Shape 531"/>
          <p:cNvSpPr/>
          <p:nvPr/>
        </p:nvSpPr>
        <p:spPr>
          <a:xfrm>
            <a:off x="6960842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32" name="Shape 532"/>
          <p:cNvSpPr/>
          <p:nvPr/>
        </p:nvSpPr>
        <p:spPr>
          <a:xfrm>
            <a:off x="8896915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33" name="Shape 533"/>
          <p:cNvSpPr/>
          <p:nvPr/>
        </p:nvSpPr>
        <p:spPr>
          <a:xfrm>
            <a:off x="2558446" y="182092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535" name="Shape 535"/>
          <p:cNvSpPr/>
          <p:nvPr/>
        </p:nvSpPr>
        <p:spPr>
          <a:xfrm>
            <a:off x="2101750" y="4446312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36" name="Shape 536"/>
          <p:cNvSpPr/>
          <p:nvPr/>
        </p:nvSpPr>
        <p:spPr>
          <a:xfrm>
            <a:off x="2682855" y="437865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37" name="Shape 537"/>
          <p:cNvSpPr/>
          <p:nvPr/>
        </p:nvSpPr>
        <p:spPr>
          <a:xfrm>
            <a:off x="6775761" y="221592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38" name="Shape 538"/>
          <p:cNvSpPr/>
          <p:nvPr/>
        </p:nvSpPr>
        <p:spPr>
          <a:xfrm>
            <a:off x="8740293" y="221592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28CE7FCB-51F0-1047-BEB9-084F38E93908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A21DC2C1-4154-6744-B2B4-E032875D8D1B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42" name="Shape 542"/>
          <p:cNvSpPr/>
          <p:nvPr/>
        </p:nvSpPr>
        <p:spPr>
          <a:xfrm>
            <a:off x="6723916" y="1981180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3" name="Shape 543"/>
          <p:cNvSpPr/>
          <p:nvPr/>
        </p:nvSpPr>
        <p:spPr>
          <a:xfrm>
            <a:off x="8659988" y="1981180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46" name="Shape 546"/>
          <p:cNvSpPr/>
          <p:nvPr/>
        </p:nvSpPr>
        <p:spPr>
          <a:xfrm>
            <a:off x="2558446" y="1780738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48" name="Shape 548"/>
          <p:cNvSpPr/>
          <p:nvPr/>
        </p:nvSpPr>
        <p:spPr>
          <a:xfrm>
            <a:off x="2101750" y="484788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49" name="Shape 549"/>
          <p:cNvSpPr/>
          <p:nvPr/>
        </p:nvSpPr>
        <p:spPr>
          <a:xfrm>
            <a:off x="2682855" y="478022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0" name="Shape 550"/>
          <p:cNvSpPr/>
          <p:nvPr/>
        </p:nvSpPr>
        <p:spPr>
          <a:xfrm>
            <a:off x="6775761" y="217574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51" name="Shape 551"/>
          <p:cNvSpPr/>
          <p:nvPr/>
        </p:nvSpPr>
        <p:spPr>
          <a:xfrm>
            <a:off x="8740293" y="217574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509">
            <a:extLst>
              <a:ext uri="{FF2B5EF4-FFF2-40B4-BE49-F238E27FC236}">
                <a16:creationId xmlns:a16="http://schemas.microsoft.com/office/drawing/2014/main" id="{A772B620-8980-2D4D-A92A-6AB69A112DD1}"/>
              </a:ext>
            </a:extLst>
          </p:cNvPr>
          <p:cNvSpPr/>
          <p:nvPr/>
        </p:nvSpPr>
        <p:spPr>
          <a:xfrm>
            <a:off x="5380900" y="2040661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31">
            <a:extLst>
              <a:ext uri="{FF2B5EF4-FFF2-40B4-BE49-F238E27FC236}">
                <a16:creationId xmlns:a16="http://schemas.microsoft.com/office/drawing/2014/main" id="{FA273B6F-2D90-7C4D-B4C5-1F4A1A421CE7}"/>
              </a:ext>
            </a:extLst>
          </p:cNvPr>
          <p:cNvSpPr/>
          <p:nvPr/>
        </p:nvSpPr>
        <p:spPr>
          <a:xfrm>
            <a:off x="6960842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7" name="Shape 532">
            <a:extLst>
              <a:ext uri="{FF2B5EF4-FFF2-40B4-BE49-F238E27FC236}">
                <a16:creationId xmlns:a16="http://schemas.microsoft.com/office/drawing/2014/main" id="{BFBB2410-D643-3B41-A520-866D0CFBA6E5}"/>
              </a:ext>
            </a:extLst>
          </p:cNvPr>
          <p:cNvSpPr/>
          <p:nvPr/>
        </p:nvSpPr>
        <p:spPr>
          <a:xfrm>
            <a:off x="8896915" y="162259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8" name="Shape 502">
            <a:extLst>
              <a:ext uri="{FF2B5EF4-FFF2-40B4-BE49-F238E27FC236}">
                <a16:creationId xmlns:a16="http://schemas.microsoft.com/office/drawing/2014/main" id="{936F15D6-AD08-2F43-8B14-4A503832F61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55" name="Shape 555"/>
          <p:cNvSpPr/>
          <p:nvPr/>
        </p:nvSpPr>
        <p:spPr>
          <a:xfrm>
            <a:off x="6723916" y="1874023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6" name="Shape 556"/>
          <p:cNvSpPr/>
          <p:nvPr/>
        </p:nvSpPr>
        <p:spPr>
          <a:xfrm>
            <a:off x="8659988" y="1874023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57" name="Shape 557"/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58" name="Shape 558"/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59" name="Shape 559"/>
          <p:cNvSpPr/>
          <p:nvPr/>
        </p:nvSpPr>
        <p:spPr>
          <a:xfrm>
            <a:off x="2559129" y="167358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560" name="Shape 560"/>
          <p:cNvSpPr/>
          <p:nvPr/>
        </p:nvSpPr>
        <p:spPr>
          <a:xfrm>
            <a:off x="5362510" y="1787649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61" name="Shape 561"/>
          <p:cNvSpPr/>
          <p:nvPr/>
        </p:nvSpPr>
        <p:spPr>
          <a:xfrm>
            <a:off x="2101750" y="466509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562" name="Shape 562"/>
          <p:cNvSpPr/>
          <p:nvPr/>
        </p:nvSpPr>
        <p:spPr>
          <a:xfrm>
            <a:off x="2682855" y="459743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63" name="Shape 563"/>
          <p:cNvSpPr/>
          <p:nvPr/>
        </p:nvSpPr>
        <p:spPr>
          <a:xfrm>
            <a:off x="6775761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564" name="Shape 564"/>
          <p:cNvSpPr/>
          <p:nvPr/>
        </p:nvSpPr>
        <p:spPr>
          <a:xfrm>
            <a:off x="8740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565" name="Shape 565"/>
          <p:cNvSpPr/>
          <p:nvPr/>
        </p:nvSpPr>
        <p:spPr>
          <a:xfrm>
            <a:off x="2359564" y="5446573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5CBB8560-D7D3-5D4D-8821-12320541B64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1122217" y="152399"/>
            <a:ext cx="10390909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Problems with LRU-based Replacement</a:t>
            </a:r>
            <a:endParaRPr dirty="0"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1122217" y="1524001"/>
            <a:ext cx="10016838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LRU does not consider frequency of accesses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Is a page accessed </a:t>
            </a:r>
            <a:r>
              <a:rPr lang="en-US" sz="2800" b="1" dirty="0"/>
              <a:t>once</a:t>
            </a:r>
            <a:r>
              <a:rPr lang="en-US" sz="2800" dirty="0"/>
              <a:t> in the past equal to one accessed </a:t>
            </a:r>
            <a:r>
              <a:rPr lang="en-US" sz="2800" b="1" dirty="0"/>
              <a:t>N</a:t>
            </a:r>
            <a:r>
              <a:rPr lang="en-US" sz="2800" dirty="0"/>
              <a:t> times?</a:t>
            </a:r>
            <a:endParaRPr sz="3200" dirty="0"/>
          </a:p>
          <a:p>
            <a:pPr marL="433341" lvl="1" indent="-221433">
              <a:buSzPts val="2200"/>
            </a:pPr>
            <a:r>
              <a:rPr lang="en-US" sz="2800" dirty="0"/>
              <a:t>Common workload problem: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Scan (sequential read, never used again) one large data region flushes memory</a:t>
            </a:r>
            <a:endParaRPr sz="2800" dirty="0"/>
          </a:p>
          <a:p>
            <a:pPr marL="0" indent="0">
              <a:buClr>
                <a:schemeClr val="dk2"/>
              </a:buClr>
              <a:buSzPts val="2800"/>
              <a:buNone/>
            </a:pPr>
            <a:r>
              <a:rPr lang="en-US" sz="3600" dirty="0"/>
              <a:t>Solution: Track frequency of accesses to page</a:t>
            </a:r>
            <a:endParaRPr sz="3600" dirty="0"/>
          </a:p>
          <a:p>
            <a:pPr marL="0" indent="0">
              <a:buClr>
                <a:schemeClr val="dk2"/>
              </a:buClr>
              <a:buSzPts val="2400"/>
              <a:buNone/>
            </a:pPr>
            <a:r>
              <a:rPr lang="en-US" sz="3200" dirty="0"/>
              <a:t>Pure LFU (Least-frequently-used) replacement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Problem: LFU can never forget pages from the far past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69" name="Shape 569"/>
          <p:cNvSpPr/>
          <p:nvPr/>
        </p:nvSpPr>
        <p:spPr>
          <a:xfrm>
            <a:off x="6857861" y="215530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0" name="Shape 570"/>
          <p:cNvSpPr/>
          <p:nvPr/>
        </p:nvSpPr>
        <p:spPr>
          <a:xfrm>
            <a:off x="8793934" y="215530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1" name="Shape 571"/>
          <p:cNvSpPr/>
          <p:nvPr/>
        </p:nvSpPr>
        <p:spPr>
          <a:xfrm>
            <a:off x="7094787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72" name="Shape 572"/>
          <p:cNvSpPr/>
          <p:nvPr/>
        </p:nvSpPr>
        <p:spPr>
          <a:xfrm>
            <a:off x="9030860" y="175654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573" name="Shape 573"/>
          <p:cNvSpPr/>
          <p:nvPr/>
        </p:nvSpPr>
        <p:spPr>
          <a:xfrm>
            <a:off x="2692391" y="195486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574" name="Shape 574"/>
          <p:cNvSpPr/>
          <p:nvPr/>
        </p:nvSpPr>
        <p:spPr>
          <a:xfrm>
            <a:off x="5496456" y="206893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575" name="Shape 575"/>
          <p:cNvSpPr/>
          <p:nvPr/>
        </p:nvSpPr>
        <p:spPr>
          <a:xfrm>
            <a:off x="2235695" y="381230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576" name="Shape 576"/>
          <p:cNvSpPr/>
          <p:nvPr/>
        </p:nvSpPr>
        <p:spPr>
          <a:xfrm>
            <a:off x="2816800" y="374464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7" name="Shape 577"/>
          <p:cNvSpPr/>
          <p:nvPr/>
        </p:nvSpPr>
        <p:spPr>
          <a:xfrm>
            <a:off x="6909707" y="234987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578" name="Shape 578"/>
          <p:cNvSpPr/>
          <p:nvPr/>
        </p:nvSpPr>
        <p:spPr>
          <a:xfrm>
            <a:off x="8874238" y="2349871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502">
            <a:extLst>
              <a:ext uri="{FF2B5EF4-FFF2-40B4-BE49-F238E27FC236}">
                <a16:creationId xmlns:a16="http://schemas.microsoft.com/office/drawing/2014/main" id="{95228F17-DCB6-624E-A13B-7E8080DC189E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596" name="Shape 596"/>
          <p:cNvSpPr/>
          <p:nvPr/>
        </p:nvSpPr>
        <p:spPr>
          <a:xfrm>
            <a:off x="6723916" y="200796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7" name="Shape 597"/>
          <p:cNvSpPr/>
          <p:nvPr/>
        </p:nvSpPr>
        <p:spPr>
          <a:xfrm>
            <a:off x="8659988" y="200796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98" name="Shape 598"/>
          <p:cNvSpPr/>
          <p:nvPr/>
        </p:nvSpPr>
        <p:spPr>
          <a:xfrm>
            <a:off x="6960842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599" name="Shape 599"/>
          <p:cNvSpPr/>
          <p:nvPr/>
        </p:nvSpPr>
        <p:spPr>
          <a:xfrm>
            <a:off x="8896915" y="16092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00" name="Shape 600"/>
          <p:cNvSpPr/>
          <p:nvPr/>
        </p:nvSpPr>
        <p:spPr>
          <a:xfrm>
            <a:off x="2558446" y="1807527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02" name="Shape 602"/>
          <p:cNvSpPr/>
          <p:nvPr/>
        </p:nvSpPr>
        <p:spPr>
          <a:xfrm>
            <a:off x="2101750" y="407573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603" name="Shape 603"/>
          <p:cNvSpPr/>
          <p:nvPr/>
        </p:nvSpPr>
        <p:spPr>
          <a:xfrm>
            <a:off x="2682855" y="400807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04" name="Shape 604"/>
          <p:cNvSpPr/>
          <p:nvPr/>
        </p:nvSpPr>
        <p:spPr>
          <a:xfrm>
            <a:off x="6775762" y="2202531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05" name="Shape 605"/>
          <p:cNvSpPr/>
          <p:nvPr/>
        </p:nvSpPr>
        <p:spPr>
          <a:xfrm>
            <a:off x="8740293" y="2202531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3AA1CF92-03D9-1C40-AEDC-D4FD4594C5FA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7" name="Shape 502">
            <a:extLst>
              <a:ext uri="{FF2B5EF4-FFF2-40B4-BE49-F238E27FC236}">
                <a16:creationId xmlns:a16="http://schemas.microsoft.com/office/drawing/2014/main" id="{8AB57E91-3DC1-4C4F-8726-3AE21D12D35C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09" name="Shape 609"/>
          <p:cNvSpPr/>
          <p:nvPr/>
        </p:nvSpPr>
        <p:spPr>
          <a:xfrm>
            <a:off x="6723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0" name="Shape 610"/>
          <p:cNvSpPr/>
          <p:nvPr/>
        </p:nvSpPr>
        <p:spPr>
          <a:xfrm>
            <a:off x="8659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1" name="Shape 611"/>
          <p:cNvSpPr/>
          <p:nvPr/>
        </p:nvSpPr>
        <p:spPr>
          <a:xfrm>
            <a:off x="6960842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12" name="Shape 612"/>
          <p:cNvSpPr/>
          <p:nvPr/>
        </p:nvSpPr>
        <p:spPr>
          <a:xfrm>
            <a:off x="8896915" y="1528836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13" name="Shape 613"/>
          <p:cNvSpPr/>
          <p:nvPr/>
        </p:nvSpPr>
        <p:spPr>
          <a:xfrm>
            <a:off x="2558446" y="172716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17" name="Shape 617"/>
          <p:cNvSpPr/>
          <p:nvPr/>
        </p:nvSpPr>
        <p:spPr>
          <a:xfrm>
            <a:off x="6775762" y="2122164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18" name="Shape 618"/>
          <p:cNvSpPr/>
          <p:nvPr/>
        </p:nvSpPr>
        <p:spPr>
          <a:xfrm>
            <a:off x="8740293" y="212216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4" name="Shape 601">
            <a:extLst>
              <a:ext uri="{FF2B5EF4-FFF2-40B4-BE49-F238E27FC236}">
                <a16:creationId xmlns:a16="http://schemas.microsoft.com/office/drawing/2014/main" id="{95157E01-7563-D74D-AB1A-662FBBB15E4D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02">
            <a:extLst>
              <a:ext uri="{FF2B5EF4-FFF2-40B4-BE49-F238E27FC236}">
                <a16:creationId xmlns:a16="http://schemas.microsoft.com/office/drawing/2014/main" id="{846B3EB5-FCBD-4847-A1E6-7DA6D6B1C4D3}"/>
              </a:ext>
            </a:extLst>
          </p:cNvPr>
          <p:cNvSpPr txBox="1">
            <a:spLocks/>
          </p:cNvSpPr>
          <p:nvPr/>
        </p:nvSpPr>
        <p:spPr>
          <a:xfrm>
            <a:off x="5144988" y="3725520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7" name="Shape 628">
            <a:extLst>
              <a:ext uri="{FF2B5EF4-FFF2-40B4-BE49-F238E27FC236}">
                <a16:creationId xmlns:a16="http://schemas.microsoft.com/office/drawing/2014/main" id="{659D2122-560E-D44F-8D63-ABAE88B4DB73}"/>
              </a:ext>
            </a:extLst>
          </p:cNvPr>
          <p:cNvSpPr/>
          <p:nvPr/>
        </p:nvSpPr>
        <p:spPr>
          <a:xfrm>
            <a:off x="2152176" y="4578133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18" name="Shape 629">
            <a:extLst>
              <a:ext uri="{FF2B5EF4-FFF2-40B4-BE49-F238E27FC236}">
                <a16:creationId xmlns:a16="http://schemas.microsoft.com/office/drawing/2014/main" id="{5877721D-B112-6440-A6F5-3C48CDA22982}"/>
              </a:ext>
            </a:extLst>
          </p:cNvPr>
          <p:cNvSpPr/>
          <p:nvPr/>
        </p:nvSpPr>
        <p:spPr>
          <a:xfrm>
            <a:off x="2733281" y="451047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22" name="Shape 622"/>
          <p:cNvSpPr/>
          <p:nvPr/>
        </p:nvSpPr>
        <p:spPr>
          <a:xfrm>
            <a:off x="6723916" y="1940996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3" name="Shape 623"/>
          <p:cNvSpPr/>
          <p:nvPr/>
        </p:nvSpPr>
        <p:spPr>
          <a:xfrm>
            <a:off x="8659988" y="1940996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4" name="Shape 624"/>
          <p:cNvSpPr/>
          <p:nvPr/>
        </p:nvSpPr>
        <p:spPr>
          <a:xfrm>
            <a:off x="6960842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25" name="Shape 625"/>
          <p:cNvSpPr/>
          <p:nvPr/>
        </p:nvSpPr>
        <p:spPr>
          <a:xfrm>
            <a:off x="8896915" y="1542230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26" name="Shape 626"/>
          <p:cNvSpPr/>
          <p:nvPr/>
        </p:nvSpPr>
        <p:spPr>
          <a:xfrm>
            <a:off x="2558446" y="1740555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28" name="Shape 628"/>
          <p:cNvSpPr/>
          <p:nvPr/>
        </p:nvSpPr>
        <p:spPr>
          <a:xfrm>
            <a:off x="2101750" y="4723133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629" name="Shape 629"/>
          <p:cNvSpPr/>
          <p:nvPr/>
        </p:nvSpPr>
        <p:spPr>
          <a:xfrm>
            <a:off x="2682855" y="465547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0" name="Shape 630"/>
          <p:cNvSpPr/>
          <p:nvPr/>
        </p:nvSpPr>
        <p:spPr>
          <a:xfrm>
            <a:off x="6775762" y="2135559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31" name="Shape 631"/>
          <p:cNvSpPr/>
          <p:nvPr/>
        </p:nvSpPr>
        <p:spPr>
          <a:xfrm>
            <a:off x="8740293" y="213555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59614CA-6F23-7144-8056-63DE345F3DF0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7" name="Shape 568">
            <a:extLst>
              <a:ext uri="{FF2B5EF4-FFF2-40B4-BE49-F238E27FC236}">
                <a16:creationId xmlns:a16="http://schemas.microsoft.com/office/drawing/2014/main" id="{54BD81A8-2D50-CB48-8C21-2D42FDC6FAFF}"/>
              </a:ext>
            </a:extLst>
          </p:cNvPr>
          <p:cNvSpPr txBox="1">
            <a:spLocks/>
          </p:cNvSpPr>
          <p:nvPr/>
        </p:nvSpPr>
        <p:spPr>
          <a:xfrm>
            <a:off x="5144988" y="3826372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#1</a:t>
            </a:r>
            <a:endParaRPr sz="4640" dirty="0"/>
          </a:p>
        </p:txBody>
      </p:sp>
      <p:sp>
        <p:nvSpPr>
          <p:cNvPr id="635" name="Shape 635"/>
          <p:cNvSpPr/>
          <p:nvPr/>
        </p:nvSpPr>
        <p:spPr>
          <a:xfrm>
            <a:off x="6723916" y="2141914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8659988" y="2141914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7" name="Shape 637"/>
          <p:cNvSpPr/>
          <p:nvPr/>
        </p:nvSpPr>
        <p:spPr>
          <a:xfrm>
            <a:off x="6960842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38" name="Shape 638"/>
          <p:cNvSpPr/>
          <p:nvPr/>
        </p:nvSpPr>
        <p:spPr>
          <a:xfrm>
            <a:off x="8896915" y="174314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39" name="Shape 639"/>
          <p:cNvSpPr/>
          <p:nvPr/>
        </p:nvSpPr>
        <p:spPr>
          <a:xfrm>
            <a:off x="2558446" y="19414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</a:t>
            </a:r>
            <a:r>
              <a:rPr sz="2109" dirty="0">
                <a:solidFill>
                  <a:srgbClr val="7BDB45"/>
                </a:solidFill>
                <a:latin typeface="Menlo"/>
                <a:ea typeface="Menlo"/>
                <a:cs typeface="Menlo"/>
                <a:sym typeface="Menlo"/>
              </a:rPr>
              <a:t>102</a:t>
            </a:r>
            <a:endParaRPr sz="2109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102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641" name="Shape 641"/>
          <p:cNvSpPr/>
          <p:nvPr/>
        </p:nvSpPr>
        <p:spPr>
          <a:xfrm>
            <a:off x="2101750" y="4924051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T2</a:t>
            </a:r>
          </a:p>
        </p:txBody>
      </p:sp>
      <p:sp>
        <p:nvSpPr>
          <p:cNvPr id="642" name="Shape 642"/>
          <p:cNvSpPr/>
          <p:nvPr/>
        </p:nvSpPr>
        <p:spPr>
          <a:xfrm>
            <a:off x="2682855" y="485639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6775762" y="23364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644" name="Shape 644"/>
          <p:cNvSpPr/>
          <p:nvPr/>
        </p:nvSpPr>
        <p:spPr>
          <a:xfrm>
            <a:off x="8740293" y="233647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45" name="Shape 645"/>
          <p:cNvSpPr/>
          <p:nvPr/>
        </p:nvSpPr>
        <p:spPr>
          <a:xfrm>
            <a:off x="2078301" y="5902652"/>
            <a:ext cx="2789226" cy="548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9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 Result</a:t>
            </a:r>
            <a:r>
              <a:rPr sz="3094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9A69491F-E5E1-3340-ABEE-C4EE2D03522C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FA9F4830-D6ED-4B44-A673-FA07478E71E2}"/>
              </a:ext>
            </a:extLst>
          </p:cNvPr>
          <p:cNvSpPr txBox="1">
            <a:spLocks/>
          </p:cNvSpPr>
          <p:nvPr/>
        </p:nvSpPr>
        <p:spPr>
          <a:xfrm>
            <a:off x="5144988" y="3826372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>
            <a:spLocks noGrp="1"/>
          </p:cNvSpPr>
          <p:nvPr>
            <p:ph type="title"/>
          </p:nvPr>
        </p:nvSpPr>
        <p:spPr>
          <a:xfrm>
            <a:off x="2276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Let’s consider a</a:t>
            </a:r>
            <a:r>
              <a:rPr sz="5062" dirty="0"/>
              <a:t>nother schedule</a:t>
            </a:r>
            <a:r>
              <a:rPr lang="en-US" sz="5062" dirty="0"/>
              <a:t>…</a:t>
            </a:r>
            <a:endParaRPr sz="5062" dirty="0"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51" name="Shape 651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2" name="Shape 652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53" name="Shape 653"/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654" name="Shape 654"/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655" name="Shape 655"/>
          <p:cNvSpPr/>
          <p:nvPr/>
        </p:nvSpPr>
        <p:spPr>
          <a:xfrm>
            <a:off x="6775761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56" name="Shape 656"/>
          <p:cNvSpPr/>
          <p:nvPr/>
        </p:nvSpPr>
        <p:spPr>
          <a:xfrm>
            <a:off x="2558446" y="167358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658" name="Shape 658"/>
          <p:cNvSpPr/>
          <p:nvPr/>
        </p:nvSpPr>
        <p:spPr>
          <a:xfrm>
            <a:off x="2101750" y="3531019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659" name="Shape 659"/>
          <p:cNvSpPr/>
          <p:nvPr/>
        </p:nvSpPr>
        <p:spPr>
          <a:xfrm>
            <a:off x="2682855" y="346336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0" name="Shape 660"/>
          <p:cNvSpPr/>
          <p:nvPr/>
        </p:nvSpPr>
        <p:spPr>
          <a:xfrm>
            <a:off x="8740293" y="2068586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A4EB1FAF-69CC-7341-9985-1458693BE91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6" name="Shape 568">
            <a:extLst>
              <a:ext uri="{FF2B5EF4-FFF2-40B4-BE49-F238E27FC236}">
                <a16:creationId xmlns:a16="http://schemas.microsoft.com/office/drawing/2014/main" id="{3E480CA5-E546-DF49-8496-84F7E7ED38A2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64" name="Shape 664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5" name="Shape 665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68" name="Shape 668"/>
          <p:cNvSpPr/>
          <p:nvPr/>
        </p:nvSpPr>
        <p:spPr>
          <a:xfrm>
            <a:off x="6775761" y="218913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69" name="Shape 669"/>
          <p:cNvSpPr/>
          <p:nvPr/>
        </p:nvSpPr>
        <p:spPr>
          <a:xfrm>
            <a:off x="2552594" y="167170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671" name="Shape 671"/>
          <p:cNvSpPr/>
          <p:nvPr/>
        </p:nvSpPr>
        <p:spPr>
          <a:xfrm>
            <a:off x="2101750" y="403554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T1</a:t>
            </a:r>
          </a:p>
        </p:txBody>
      </p:sp>
      <p:sp>
        <p:nvSpPr>
          <p:cNvPr id="672" name="Shape 672"/>
          <p:cNvSpPr/>
          <p:nvPr/>
        </p:nvSpPr>
        <p:spPr>
          <a:xfrm>
            <a:off x="2682855" y="396789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73" name="Shape 673"/>
          <p:cNvSpPr/>
          <p:nvPr/>
        </p:nvSpPr>
        <p:spPr>
          <a:xfrm>
            <a:off x="8740293" y="218913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5" name="Shape 601">
            <a:extLst>
              <a:ext uri="{FF2B5EF4-FFF2-40B4-BE49-F238E27FC236}">
                <a16:creationId xmlns:a16="http://schemas.microsoft.com/office/drawing/2014/main" id="{BCF1E195-727B-DE46-B22E-2956A98A2E17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498B57-ED09-1E41-B26F-DEF76AA6B35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04C87364-45E5-A540-A660-8C4394F560FD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6D2A23CA-E2E3-A547-82C4-9C78CA3C15B7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690" name="Shape 690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1" name="Shape 691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4" name="Shape 694"/>
          <p:cNvSpPr/>
          <p:nvPr/>
        </p:nvSpPr>
        <p:spPr>
          <a:xfrm>
            <a:off x="6775761" y="193918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695" name="Shape 695"/>
          <p:cNvSpPr/>
          <p:nvPr/>
        </p:nvSpPr>
        <p:spPr>
          <a:xfrm>
            <a:off x="2558446" y="1671702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%eax: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697" name="Shape 697"/>
          <p:cNvSpPr/>
          <p:nvPr/>
        </p:nvSpPr>
        <p:spPr>
          <a:xfrm>
            <a:off x="2122637" y="4394278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T1</a:t>
            </a:r>
          </a:p>
        </p:txBody>
      </p:sp>
      <p:sp>
        <p:nvSpPr>
          <p:cNvPr id="698" name="Shape 698"/>
          <p:cNvSpPr/>
          <p:nvPr/>
        </p:nvSpPr>
        <p:spPr>
          <a:xfrm>
            <a:off x="2703743" y="4326621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99" name="Shape 699"/>
          <p:cNvSpPr/>
          <p:nvPr/>
        </p:nvSpPr>
        <p:spPr>
          <a:xfrm>
            <a:off x="8740293" y="1939189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700" name="Shape 700"/>
          <p:cNvSpPr/>
          <p:nvPr/>
        </p:nvSpPr>
        <p:spPr>
          <a:xfrm>
            <a:off x="2122637" y="5222997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92233BAE-124D-F144-8C9C-E2854429563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C17C1EA7-7B6C-7246-87B8-2E81205A3EE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20" name="Shape 653">
            <a:extLst>
              <a:ext uri="{FF2B5EF4-FFF2-40B4-BE49-F238E27FC236}">
                <a16:creationId xmlns:a16="http://schemas.microsoft.com/office/drawing/2014/main" id="{477111C0-0F46-1647-87D3-182F16DC2109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1" name="Shape 654">
            <a:extLst>
              <a:ext uri="{FF2B5EF4-FFF2-40B4-BE49-F238E27FC236}">
                <a16:creationId xmlns:a16="http://schemas.microsoft.com/office/drawing/2014/main" id="{D37EEFAA-0307-3649-B64F-76B97CA0B34A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Shape 7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04" name="Shape 704"/>
          <p:cNvSpPr/>
          <p:nvPr/>
        </p:nvSpPr>
        <p:spPr>
          <a:xfrm>
            <a:off x="6723916" y="186062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05" name="Shape 705"/>
          <p:cNvSpPr/>
          <p:nvPr/>
        </p:nvSpPr>
        <p:spPr>
          <a:xfrm>
            <a:off x="8659988" y="186062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08" name="Shape 708"/>
          <p:cNvSpPr/>
          <p:nvPr/>
        </p:nvSpPr>
        <p:spPr>
          <a:xfrm>
            <a:off x="6775761" y="2055192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09" name="Shape 709"/>
          <p:cNvSpPr/>
          <p:nvPr/>
        </p:nvSpPr>
        <p:spPr>
          <a:xfrm>
            <a:off x="2558446" y="1660188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?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0x195</a:t>
            </a:r>
          </a:p>
        </p:txBody>
      </p:sp>
      <p:sp>
        <p:nvSpPr>
          <p:cNvPr id="711" name="Shape 711"/>
          <p:cNvSpPr/>
          <p:nvPr/>
        </p:nvSpPr>
        <p:spPr>
          <a:xfrm>
            <a:off x="2101750" y="351762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12" name="Shape 712"/>
          <p:cNvSpPr/>
          <p:nvPr/>
        </p:nvSpPr>
        <p:spPr>
          <a:xfrm>
            <a:off x="2682855" y="344996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13" name="Shape 713"/>
          <p:cNvSpPr/>
          <p:nvPr/>
        </p:nvSpPr>
        <p:spPr>
          <a:xfrm>
            <a:off x="8740293" y="205519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6D1474D-19BD-5947-8692-D6BB07DD2BE5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BB85F780-B9DF-5F47-8D77-3208357CEAD7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EF3E4FE1-D65C-8C41-8DDB-2D573E8ECC6B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9992AB1-F645-8141-ACCA-BAE0D405A0A1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1233055" y="146628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Implementing LRU</a:t>
            </a:r>
            <a:endParaRPr dirty="0"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928255" y="1260768"/>
            <a:ext cx="10903527" cy="558338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Perfect LRU on Software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OS maintains ordered list of physical pages by reference time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Move page to front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need victim: Pick page at back of list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Trade-off: Slow on memory reference, fast on replacement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Perfect LRU on Hardware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Associate timestamp with each page (e.g., PTE)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When page is referenced: Associate current system timestamp with page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When need victim: Scan through PTEs to find oldest timestamp</a:t>
            </a:r>
            <a:endParaRPr lang="en-US" sz="2800" dirty="0"/>
          </a:p>
          <a:p>
            <a:pPr marL="433341" lvl="1" indent="-221433">
              <a:buSzPts val="2000"/>
            </a:pPr>
            <a:r>
              <a:rPr lang="en-US" dirty="0"/>
              <a:t>Trade-off: Fast on memory reference, slow on replacement (especially as size of memory grows)</a:t>
            </a:r>
            <a:endParaRPr sz="28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dirty="0"/>
              <a:t>In practice, do not implement Perfect LRU</a:t>
            </a:r>
            <a:endParaRPr sz="3200" dirty="0"/>
          </a:p>
          <a:p>
            <a:pPr marL="433341" lvl="1" indent="-221433">
              <a:buSzPts val="2000"/>
            </a:pPr>
            <a:r>
              <a:rPr lang="en-US" dirty="0"/>
              <a:t>LRU is an approximation anyway, so approximate more</a:t>
            </a:r>
            <a:endParaRPr sz="2800" dirty="0"/>
          </a:p>
          <a:p>
            <a:pPr marL="433341" lvl="1" indent="-221433">
              <a:buSzPts val="2000"/>
            </a:pPr>
            <a:r>
              <a:rPr lang="en-US" dirty="0"/>
              <a:t>Goal: Find an old page, but not necessarily the oldest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31" name="Shape 731"/>
          <p:cNvSpPr/>
          <p:nvPr/>
        </p:nvSpPr>
        <p:spPr>
          <a:xfrm>
            <a:off x="6723916" y="192760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2" name="Shape 732"/>
          <p:cNvSpPr/>
          <p:nvPr/>
        </p:nvSpPr>
        <p:spPr>
          <a:xfrm>
            <a:off x="8659988" y="192760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5" name="Shape 735"/>
          <p:cNvSpPr/>
          <p:nvPr/>
        </p:nvSpPr>
        <p:spPr>
          <a:xfrm>
            <a:off x="6775761" y="2122164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36" name="Shape 736"/>
          <p:cNvSpPr/>
          <p:nvPr/>
        </p:nvSpPr>
        <p:spPr>
          <a:xfrm>
            <a:off x="2558446" y="1727160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0x19a</a:t>
            </a:r>
          </a:p>
        </p:txBody>
      </p:sp>
      <p:sp>
        <p:nvSpPr>
          <p:cNvPr id="738" name="Shape 738"/>
          <p:cNvSpPr/>
          <p:nvPr/>
        </p:nvSpPr>
        <p:spPr>
          <a:xfrm>
            <a:off x="2101750" y="3959644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39" name="Shape 739"/>
          <p:cNvSpPr/>
          <p:nvPr/>
        </p:nvSpPr>
        <p:spPr>
          <a:xfrm>
            <a:off x="2682855" y="3891988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0" name="Shape 740"/>
          <p:cNvSpPr/>
          <p:nvPr/>
        </p:nvSpPr>
        <p:spPr>
          <a:xfrm>
            <a:off x="8740293" y="2122164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D795E015-7CBB-6944-BC82-7D87B1FD2EFE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A4D8A0B1-4F83-764E-93F1-1C15B45F4E5B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D68F0191-C88F-8E44-8BFE-27E56A804250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94CAD5E5-66CF-4E4D-BB5B-F2DA5FD8BF99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Shape 7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44" name="Shape 744"/>
          <p:cNvSpPr/>
          <p:nvPr/>
        </p:nvSpPr>
        <p:spPr>
          <a:xfrm>
            <a:off x="6723916" y="1900812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5" name="Shape 745"/>
          <p:cNvSpPr/>
          <p:nvPr/>
        </p:nvSpPr>
        <p:spPr>
          <a:xfrm>
            <a:off x="8659988" y="1900812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48" name="Shape 748"/>
          <p:cNvSpPr/>
          <p:nvPr/>
        </p:nvSpPr>
        <p:spPr>
          <a:xfrm>
            <a:off x="6775761" y="2095375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49" name="Shape 749"/>
          <p:cNvSpPr/>
          <p:nvPr/>
        </p:nvSpPr>
        <p:spPr>
          <a:xfrm>
            <a:off x="2558446" y="170037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100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51" name="Shape 751"/>
          <p:cNvSpPr/>
          <p:nvPr/>
        </p:nvSpPr>
        <p:spPr>
          <a:xfrm>
            <a:off x="2101750" y="436148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52" name="Shape 752"/>
          <p:cNvSpPr/>
          <p:nvPr/>
        </p:nvSpPr>
        <p:spPr>
          <a:xfrm>
            <a:off x="2682855" y="4293824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3" name="Shape 753"/>
          <p:cNvSpPr/>
          <p:nvPr/>
        </p:nvSpPr>
        <p:spPr>
          <a:xfrm>
            <a:off x="8740293" y="2095375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8F03720D-1309-8B4A-B225-2EFFAAC10C3F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2570396C-09F8-074B-8F78-42EE25A99280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330A35C4-AB12-D54E-94A4-18117DF97AEE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C0AF2F21-7AF8-8E44-8F7D-7B00158D6E48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Shape 7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57" name="Shape 757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58" name="Shape 758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1" name="Shape 761"/>
          <p:cNvSpPr/>
          <p:nvPr/>
        </p:nvSpPr>
        <p:spPr>
          <a:xfrm>
            <a:off x="6775761" y="2053582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62" name="Shape 762"/>
          <p:cNvSpPr/>
          <p:nvPr/>
        </p:nvSpPr>
        <p:spPr>
          <a:xfrm>
            <a:off x="2558446" y="167813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64" name="Shape 764"/>
          <p:cNvSpPr/>
          <p:nvPr/>
        </p:nvSpPr>
        <p:spPr>
          <a:xfrm>
            <a:off x="2101750" y="4738857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T2</a:t>
            </a:r>
          </a:p>
        </p:txBody>
      </p:sp>
      <p:sp>
        <p:nvSpPr>
          <p:cNvPr id="765" name="Shape 765"/>
          <p:cNvSpPr/>
          <p:nvPr/>
        </p:nvSpPr>
        <p:spPr>
          <a:xfrm>
            <a:off x="2682855" y="4671200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66" name="Shape 766"/>
          <p:cNvSpPr/>
          <p:nvPr/>
        </p:nvSpPr>
        <p:spPr>
          <a:xfrm>
            <a:off x="8740293" y="2053582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A299719-2B8D-604E-A93C-AD73E8371F2B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C355133B-02C0-8345-AA63-534B878B5EC3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  <p:sp>
        <p:nvSpPr>
          <p:cNvPr id="19" name="Shape 653">
            <a:extLst>
              <a:ext uri="{FF2B5EF4-FFF2-40B4-BE49-F238E27FC236}">
                <a16:creationId xmlns:a16="http://schemas.microsoft.com/office/drawing/2014/main" id="{B9E7DC14-8C3F-074B-9A43-52286DD04E2F}"/>
              </a:ext>
            </a:extLst>
          </p:cNvPr>
          <p:cNvSpPr/>
          <p:nvPr/>
        </p:nvSpPr>
        <p:spPr>
          <a:xfrm>
            <a:off x="6960842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20" name="Shape 654">
            <a:extLst>
              <a:ext uri="{FF2B5EF4-FFF2-40B4-BE49-F238E27FC236}">
                <a16:creationId xmlns:a16="http://schemas.microsoft.com/office/drawing/2014/main" id="{8E8B90C8-F6E4-3045-81AC-67634A661B9E}"/>
              </a:ext>
            </a:extLst>
          </p:cNvPr>
          <p:cNvSpPr/>
          <p:nvPr/>
        </p:nvSpPr>
        <p:spPr>
          <a:xfrm>
            <a:off x="8896915" y="1475258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Thread 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Shape 7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70" name="Shape 770"/>
          <p:cNvSpPr/>
          <p:nvPr/>
        </p:nvSpPr>
        <p:spPr>
          <a:xfrm>
            <a:off x="6723916" y="1870949"/>
            <a:ext cx="1550345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1" name="Shape 771"/>
          <p:cNvSpPr/>
          <p:nvPr/>
        </p:nvSpPr>
        <p:spPr>
          <a:xfrm>
            <a:off x="8659988" y="1870949"/>
            <a:ext cx="1550344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4" name="Shape 774"/>
          <p:cNvSpPr/>
          <p:nvPr/>
        </p:nvSpPr>
        <p:spPr>
          <a:xfrm>
            <a:off x="6775761" y="2176907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75" name="Shape 775"/>
          <p:cNvSpPr/>
          <p:nvPr/>
        </p:nvSpPr>
        <p:spPr>
          <a:xfrm>
            <a:off x="2558446" y="1678131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777" name="Shape 777"/>
          <p:cNvSpPr/>
          <p:nvPr/>
        </p:nvSpPr>
        <p:spPr>
          <a:xfrm>
            <a:off x="2101750" y="4710902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T2</a:t>
            </a:r>
          </a:p>
        </p:txBody>
      </p:sp>
      <p:sp>
        <p:nvSpPr>
          <p:cNvPr id="778" name="Shape 778"/>
          <p:cNvSpPr/>
          <p:nvPr/>
        </p:nvSpPr>
        <p:spPr>
          <a:xfrm>
            <a:off x="2682855" y="4643246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79" name="Shape 779"/>
          <p:cNvSpPr/>
          <p:nvPr/>
        </p:nvSpPr>
        <p:spPr>
          <a:xfrm>
            <a:off x="8740293" y="2176907"/>
            <a:ext cx="111889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0x195</a:t>
            </a:r>
          </a:p>
        </p:txBody>
      </p:sp>
      <p:sp>
        <p:nvSpPr>
          <p:cNvPr id="780" name="Shape 780"/>
          <p:cNvSpPr/>
          <p:nvPr/>
        </p:nvSpPr>
        <p:spPr>
          <a:xfrm>
            <a:off x="2222475" y="5608126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tx1"/>
                </a:solidFill>
              </a:rPr>
              <a:t>Thread </a:t>
            </a:r>
            <a:r>
              <a:rPr sz="5062" dirty="0">
                <a:solidFill>
                  <a:schemeClr val="tx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23F92E1C-2192-5047-AB01-792054CECC0C}"/>
              </a:ext>
            </a:extLst>
          </p:cNvPr>
          <p:cNvSpPr/>
          <p:nvPr/>
        </p:nvSpPr>
        <p:spPr>
          <a:xfrm>
            <a:off x="6874387" y="15407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D8A25A55-4410-4A40-A747-F549AEE31F71}"/>
              </a:ext>
            </a:extLst>
          </p:cNvPr>
          <p:cNvSpPr/>
          <p:nvPr/>
        </p:nvSpPr>
        <p:spPr>
          <a:xfrm>
            <a:off x="8810460" y="1540703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81B0C06D-B2DC-6D41-930C-3F9F5A0169F2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615BD40F-E0BF-9A4C-B230-EA2DE2A5D368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784" name="Shape 784"/>
          <p:cNvSpPr/>
          <p:nvPr/>
        </p:nvSpPr>
        <p:spPr>
          <a:xfrm>
            <a:off x="6723916" y="1968367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5" name="Shape 785"/>
          <p:cNvSpPr/>
          <p:nvPr/>
        </p:nvSpPr>
        <p:spPr>
          <a:xfrm>
            <a:off x="8659988" y="1968367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88" name="Shape 788"/>
          <p:cNvSpPr/>
          <p:nvPr/>
        </p:nvSpPr>
        <p:spPr>
          <a:xfrm>
            <a:off x="6775761" y="2162930"/>
            <a:ext cx="1123706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0x19d</a:t>
            </a:r>
          </a:p>
        </p:txBody>
      </p:sp>
      <p:sp>
        <p:nvSpPr>
          <p:cNvPr id="789" name="Shape 789"/>
          <p:cNvSpPr/>
          <p:nvPr/>
        </p:nvSpPr>
        <p:spPr>
          <a:xfrm>
            <a:off x="2558446" y="1767926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0x19d</a:t>
            </a:r>
          </a:p>
        </p:txBody>
      </p:sp>
      <p:sp>
        <p:nvSpPr>
          <p:cNvPr id="791" name="Shape 791"/>
          <p:cNvSpPr/>
          <p:nvPr/>
        </p:nvSpPr>
        <p:spPr>
          <a:xfrm>
            <a:off x="2101750" y="4420105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792" name="Shape 792"/>
          <p:cNvSpPr/>
          <p:nvPr/>
        </p:nvSpPr>
        <p:spPr>
          <a:xfrm>
            <a:off x="2682855" y="4352449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93" name="Shape 793"/>
          <p:cNvSpPr/>
          <p:nvPr/>
        </p:nvSpPr>
        <p:spPr>
          <a:xfrm>
            <a:off x="8740293" y="2162930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794" name="Shape 794"/>
          <p:cNvSpPr/>
          <p:nvPr/>
        </p:nvSpPr>
        <p:spPr>
          <a:xfrm>
            <a:off x="2542553" y="5540917"/>
            <a:ext cx="6636433" cy="851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7200" b="1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5062" dirty="0">
                <a:solidFill>
                  <a:schemeClr val="bg1"/>
                </a:solidFill>
              </a:rPr>
              <a:t>Thread </a:t>
            </a:r>
            <a:r>
              <a:rPr sz="5062" dirty="0">
                <a:solidFill>
                  <a:schemeClr val="bg1"/>
                </a:solidFill>
              </a:rPr>
              <a:t>Context Switch</a:t>
            </a: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15D77775-82FF-844B-8F31-5AF541EC0A29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3F37A47F-0568-E945-A48D-AC3DF94D5946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FB00296F-5EDD-3C4F-BE92-64AE529E8591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9" name="Shape 568">
            <a:extLst>
              <a:ext uri="{FF2B5EF4-FFF2-40B4-BE49-F238E27FC236}">
                <a16:creationId xmlns:a16="http://schemas.microsoft.com/office/drawing/2014/main" id="{07D9EFAB-306E-7946-8A8A-BDF62FB8EC09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811" name="Shape 811"/>
          <p:cNvSpPr/>
          <p:nvPr/>
        </p:nvSpPr>
        <p:spPr>
          <a:xfrm>
            <a:off x="6723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2" name="Shape 812"/>
          <p:cNvSpPr/>
          <p:nvPr/>
        </p:nvSpPr>
        <p:spPr>
          <a:xfrm>
            <a:off x="8659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6775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</a:t>
            </a:r>
            <a:r>
              <a:rPr lang="en-US" sz="1828" dirty="0"/>
              <a:t>a2</a:t>
            </a:r>
            <a:endParaRPr sz="1828" dirty="0"/>
          </a:p>
        </p:txBody>
      </p:sp>
      <p:sp>
        <p:nvSpPr>
          <p:cNvPr id="816" name="Shape 816"/>
          <p:cNvSpPr/>
          <p:nvPr/>
        </p:nvSpPr>
        <p:spPr>
          <a:xfrm>
            <a:off x="2558446" y="17399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</a:t>
            </a:r>
            <a:r>
              <a:rPr sz="2109" dirty="0" err="1"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sz="2109" dirty="0">
                <a:latin typeface="Menlo"/>
                <a:ea typeface="Menlo"/>
                <a:cs typeface="Menlo"/>
                <a:sym typeface="Menlo"/>
              </a:rPr>
              <a:t>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2101750" y="474041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2682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0" name="Shape 820"/>
          <p:cNvSpPr/>
          <p:nvPr/>
        </p:nvSpPr>
        <p:spPr>
          <a:xfrm>
            <a:off x="8740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14" name="Shape 624">
            <a:extLst>
              <a:ext uri="{FF2B5EF4-FFF2-40B4-BE49-F238E27FC236}">
                <a16:creationId xmlns:a16="http://schemas.microsoft.com/office/drawing/2014/main" id="{7781895C-BC47-B747-89F6-D58155F346BA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5" name="Shape 625">
            <a:extLst>
              <a:ext uri="{FF2B5EF4-FFF2-40B4-BE49-F238E27FC236}">
                <a16:creationId xmlns:a16="http://schemas.microsoft.com/office/drawing/2014/main" id="{397AEBBB-BFC6-3949-9A5B-6AF06F3B3924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6" name="Shape 601">
            <a:extLst>
              <a:ext uri="{FF2B5EF4-FFF2-40B4-BE49-F238E27FC236}">
                <a16:creationId xmlns:a16="http://schemas.microsoft.com/office/drawing/2014/main" id="{CD79D498-4782-3748-996E-D2B9AB77B1A4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18" name="Shape 568">
            <a:extLst>
              <a:ext uri="{FF2B5EF4-FFF2-40B4-BE49-F238E27FC236}">
                <a16:creationId xmlns:a16="http://schemas.microsoft.com/office/drawing/2014/main" id="{7EEA5A90-EC12-6443-BEB9-C2390A0F50D7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Shape 80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26466">
              <a:defRPr sz="58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40" dirty="0"/>
              <a:t>Thread Schedule #2</a:t>
            </a:r>
            <a:endParaRPr sz="4640" dirty="0"/>
          </a:p>
        </p:txBody>
      </p:sp>
      <p:sp>
        <p:nvSpPr>
          <p:cNvPr id="811" name="Shape 811"/>
          <p:cNvSpPr/>
          <p:nvPr/>
        </p:nvSpPr>
        <p:spPr>
          <a:xfrm>
            <a:off x="6723916" y="1940414"/>
            <a:ext cx="1550345" cy="1092343"/>
          </a:xfrm>
          <a:prstGeom prst="rect">
            <a:avLst/>
          </a:prstGeom>
          <a:solidFill>
            <a:srgbClr val="DCDEE0"/>
          </a:solidFill>
          <a:ln w="889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2" name="Shape 812"/>
          <p:cNvSpPr/>
          <p:nvPr/>
        </p:nvSpPr>
        <p:spPr>
          <a:xfrm>
            <a:off x="8659988" y="1940414"/>
            <a:ext cx="1550344" cy="1092343"/>
          </a:xfrm>
          <a:prstGeom prst="rect">
            <a:avLst/>
          </a:prstGeom>
          <a:solidFill>
            <a:srgbClr val="DCDEE0"/>
          </a:solidFill>
          <a:ln w="38100">
            <a:solidFill>
              <a:srgbClr val="971817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15" name="Shape 815"/>
          <p:cNvSpPr/>
          <p:nvPr/>
        </p:nvSpPr>
        <p:spPr>
          <a:xfrm>
            <a:off x="6775762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%rip: 0x1</a:t>
            </a:r>
            <a:r>
              <a:rPr lang="en-US" sz="1828" dirty="0"/>
              <a:t>a2</a:t>
            </a:r>
            <a:endParaRPr sz="1828" dirty="0"/>
          </a:p>
        </p:txBody>
      </p:sp>
      <p:sp>
        <p:nvSpPr>
          <p:cNvPr id="816" name="Shape 816"/>
          <p:cNvSpPr/>
          <p:nvPr/>
        </p:nvSpPr>
        <p:spPr>
          <a:xfrm>
            <a:off x="2558446" y="1739973"/>
            <a:ext cx="2034211" cy="1370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b="1" dirty="0">
                <a:latin typeface="Menlo"/>
                <a:ea typeface="Menlo"/>
                <a:cs typeface="Menlo"/>
                <a:sym typeface="Menlo"/>
              </a:rPr>
              <a:t>State: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0x9cd4: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%eax: 101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109" dirty="0">
                <a:latin typeface="Menlo"/>
                <a:ea typeface="Menlo"/>
                <a:cs typeface="Menlo"/>
                <a:sym typeface="Menlo"/>
              </a:rPr>
              <a:t>%rip = 0x1a2</a:t>
            </a:r>
          </a:p>
        </p:txBody>
      </p:sp>
      <p:sp>
        <p:nvSpPr>
          <p:cNvPr id="818" name="Shape 818"/>
          <p:cNvSpPr/>
          <p:nvPr/>
        </p:nvSpPr>
        <p:spPr>
          <a:xfrm>
            <a:off x="2101750" y="4740410"/>
            <a:ext cx="39594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T1</a:t>
            </a:r>
          </a:p>
        </p:txBody>
      </p:sp>
      <p:sp>
        <p:nvSpPr>
          <p:cNvPr id="819" name="Shape 819"/>
          <p:cNvSpPr/>
          <p:nvPr/>
        </p:nvSpPr>
        <p:spPr>
          <a:xfrm>
            <a:off x="2682855" y="4672753"/>
            <a:ext cx="585855" cy="596913"/>
          </a:xfrm>
          <a:prstGeom prst="rightArrow">
            <a:avLst>
              <a:gd name="adj1" fmla="val 32000"/>
              <a:gd name="adj2" fmla="val 65208"/>
            </a:avLst>
          </a:prstGeom>
          <a:solidFill>
            <a:srgbClr val="8881F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20" name="Shape 820"/>
          <p:cNvSpPr/>
          <p:nvPr/>
        </p:nvSpPr>
        <p:spPr>
          <a:xfrm>
            <a:off x="8740293" y="2134977"/>
            <a:ext cx="1112484" cy="562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%eax: 101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/>
              <a:t>%rip: 0x1a2</a:t>
            </a:r>
          </a:p>
        </p:txBody>
      </p:sp>
      <p:sp>
        <p:nvSpPr>
          <p:cNvPr id="14" name="Shape 834"/>
          <p:cNvSpPr/>
          <p:nvPr/>
        </p:nvSpPr>
        <p:spPr>
          <a:xfrm>
            <a:off x="996355" y="5524159"/>
            <a:ext cx="10478831" cy="687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</a:t>
            </a:r>
            <a:r>
              <a:rPr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Final value of balance is 101</a:t>
            </a:r>
            <a:endParaRPr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624">
            <a:extLst>
              <a:ext uri="{FF2B5EF4-FFF2-40B4-BE49-F238E27FC236}">
                <a16:creationId xmlns:a16="http://schemas.microsoft.com/office/drawing/2014/main" id="{0962552C-3B24-394E-AA1D-C70B5F155E9C}"/>
              </a:ext>
            </a:extLst>
          </p:cNvPr>
          <p:cNvSpPr/>
          <p:nvPr/>
        </p:nvSpPr>
        <p:spPr>
          <a:xfrm>
            <a:off x="6960842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1</a:t>
            </a:r>
          </a:p>
        </p:txBody>
      </p:sp>
      <p:sp>
        <p:nvSpPr>
          <p:cNvPr id="16" name="Shape 625">
            <a:extLst>
              <a:ext uri="{FF2B5EF4-FFF2-40B4-BE49-F238E27FC236}">
                <a16:creationId xmlns:a16="http://schemas.microsoft.com/office/drawing/2014/main" id="{6352A2D8-3DA9-1444-B8E8-874B2112E142}"/>
              </a:ext>
            </a:extLst>
          </p:cNvPr>
          <p:cNvSpPr/>
          <p:nvPr/>
        </p:nvSpPr>
        <p:spPr>
          <a:xfrm>
            <a:off x="8896915" y="1390952"/>
            <a:ext cx="9777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bg1"/>
                </a:solidFill>
              </a:rPr>
              <a:t>Thread 2</a:t>
            </a:r>
          </a:p>
        </p:txBody>
      </p:sp>
      <p:sp>
        <p:nvSpPr>
          <p:cNvPr id="17" name="Shape 601">
            <a:extLst>
              <a:ext uri="{FF2B5EF4-FFF2-40B4-BE49-F238E27FC236}">
                <a16:creationId xmlns:a16="http://schemas.microsoft.com/office/drawing/2014/main" id="{51CDBE2F-A6EB-2642-9D0D-162133BA42B6}"/>
              </a:ext>
            </a:extLst>
          </p:cNvPr>
          <p:cNvSpPr/>
          <p:nvPr/>
        </p:nvSpPr>
        <p:spPr>
          <a:xfrm>
            <a:off x="5362510" y="1921594"/>
            <a:ext cx="1075167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process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control</a:t>
            </a:r>
          </a:p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2531" dirty="0"/>
              <a:t>blocks:</a:t>
            </a:r>
          </a:p>
        </p:txBody>
      </p:sp>
      <p:sp>
        <p:nvSpPr>
          <p:cNvPr id="20" name="Shape 568">
            <a:extLst>
              <a:ext uri="{FF2B5EF4-FFF2-40B4-BE49-F238E27FC236}">
                <a16:creationId xmlns:a16="http://schemas.microsoft.com/office/drawing/2014/main" id="{09F757EC-4B2F-9B4C-8198-A5F720051F2A}"/>
              </a:ext>
            </a:extLst>
          </p:cNvPr>
          <p:cNvSpPr txBox="1">
            <a:spLocks/>
          </p:cNvSpPr>
          <p:nvPr/>
        </p:nvSpPr>
        <p:spPr>
          <a:xfrm>
            <a:off x="5144988" y="3541665"/>
            <a:ext cx="5523012" cy="1381869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0x195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E8A433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0x19a  add $0x1,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endParaRPr lang="en-US" sz="2672" dirty="0">
              <a:solidFill>
                <a:srgbClr val="FFFFFF"/>
              </a:solidFill>
              <a:latin typeface="Menlo"/>
              <a:ea typeface="Menlo"/>
              <a:cs typeface="Menlo"/>
              <a:sym typeface="Menlo"/>
            </a:endParaRP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0x19d  </a:t>
            </a:r>
            <a:r>
              <a:rPr lang="en-US" sz="2672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mov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%</a:t>
            </a:r>
            <a:r>
              <a:rPr lang="en-US" sz="2672" dirty="0" err="1">
                <a:solidFill>
                  <a:srgbClr val="E8A433"/>
                </a:solidFill>
                <a:latin typeface="Menlo"/>
                <a:ea typeface="Menlo"/>
                <a:cs typeface="Menlo"/>
                <a:sym typeface="Menlo"/>
              </a:rPr>
              <a:t>eax</a:t>
            </a:r>
            <a:r>
              <a:rPr lang="en-US" sz="2672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,</a:t>
            </a:r>
            <a:r>
              <a:rPr lang="en-US" sz="2672" dirty="0">
                <a:solidFill>
                  <a:srgbClr val="FFFFFF"/>
                </a:solidFill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2672" dirty="0">
                <a:solidFill>
                  <a:srgbClr val="1497FC"/>
                </a:solidFill>
                <a:latin typeface="Menlo"/>
                <a:ea typeface="Menlo"/>
                <a:cs typeface="Menlo"/>
                <a:sym typeface="Menlo"/>
              </a:rPr>
              <a:t>0x9cd4</a:t>
            </a:r>
          </a:p>
        </p:txBody>
      </p:sp>
    </p:spTree>
    <p:extLst>
      <p:ext uri="{BB962C8B-B14F-4D97-AF65-F5344CB8AC3E}">
        <p14:creationId xmlns:p14="http://schemas.microsoft.com/office/powerpoint/2010/main" val="15337136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Shape 8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Timeline View</a:t>
            </a:r>
          </a:p>
        </p:txBody>
      </p:sp>
      <p:sp>
        <p:nvSpPr>
          <p:cNvPr id="837" name="Shape 837"/>
          <p:cNvSpPr>
            <a:spLocks noGrp="1"/>
          </p:cNvSpPr>
          <p:nvPr>
            <p:ph type="body" idx="4294967295"/>
          </p:nvPr>
        </p:nvSpPr>
        <p:spPr>
          <a:xfrm>
            <a:off x="1524000" y="1624088"/>
            <a:ext cx="8776767" cy="415900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		</a:t>
            </a:r>
            <a:r>
              <a:rPr lang="en-US" sz="2672" dirty="0"/>
              <a:t>						</a:t>
            </a:r>
            <a:r>
              <a:rPr sz="2672" dirty="0"/>
              <a:t>mov %eax, 0x123</a:t>
            </a:r>
          </a:p>
        </p:txBody>
      </p:sp>
      <p:sp>
        <p:nvSpPr>
          <p:cNvPr id="838" name="Shape 838"/>
          <p:cNvSpPr/>
          <p:nvPr/>
        </p:nvSpPr>
        <p:spPr>
          <a:xfrm>
            <a:off x="652623" y="5866742"/>
            <a:ext cx="8176918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How much is added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to shared variable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4753" y="5948975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Shape 8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41" name="Shape 841"/>
          <p:cNvSpPr>
            <a:spLocks noGrp="1"/>
          </p:cNvSpPr>
          <p:nvPr>
            <p:ph type="body" idx="4294967295"/>
          </p:nvPr>
        </p:nvSpPr>
        <p:spPr>
          <a:xfrm>
            <a:off x="2016249" y="1819424"/>
            <a:ext cx="8651751" cy="416235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</p:txBody>
      </p:sp>
      <p:sp>
        <p:nvSpPr>
          <p:cNvPr id="842" name="Shape 842"/>
          <p:cNvSpPr/>
          <p:nvPr/>
        </p:nvSpPr>
        <p:spPr>
          <a:xfrm>
            <a:off x="1915353" y="6130380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Shape 8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>
                <a:latin typeface="Arial" panose="020B0604020202020204" pitchFamily="34" charset="0"/>
                <a:cs typeface="Arial" panose="020B0604020202020204" pitchFamily="34" charset="0"/>
              </a:rPr>
              <a:t>Timeline View</a:t>
            </a:r>
          </a:p>
        </p:txBody>
      </p:sp>
      <p:sp>
        <p:nvSpPr>
          <p:cNvPr id="845" name="Shape 845"/>
          <p:cNvSpPr>
            <a:spLocks noGrp="1"/>
          </p:cNvSpPr>
          <p:nvPr>
            <p:ph type="body" idx="4294967295"/>
          </p:nvPr>
        </p:nvSpPr>
        <p:spPr>
          <a:xfrm>
            <a:off x="1974949" y="1553766"/>
            <a:ext cx="8693051" cy="43867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</p:txBody>
      </p:sp>
      <p:sp>
        <p:nvSpPr>
          <p:cNvPr id="846" name="Shape 846"/>
          <p:cNvSpPr/>
          <p:nvPr/>
        </p:nvSpPr>
        <p:spPr>
          <a:xfrm>
            <a:off x="3932925" y="6111666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928255" y="1537852"/>
            <a:ext cx="10335490" cy="49183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3200" dirty="0"/>
              <a:t>Hardware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Keep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(or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800" dirty="0"/>
              <a:t>) bit for each page frame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When page is referenced: set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</a:t>
            </a:r>
            <a:endParaRPr sz="3200" dirty="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3200" dirty="0"/>
              <a:t>Operating System</a:t>
            </a:r>
            <a:endParaRPr sz="3600" dirty="0"/>
          </a:p>
          <a:p>
            <a:pPr marL="433341" lvl="1" indent="-221433">
              <a:buSzPts val="2000"/>
            </a:pPr>
            <a:r>
              <a:rPr lang="en-US" sz="2800" dirty="0"/>
              <a:t>Page replacement: Look for page with </a:t>
            </a:r>
            <a:r>
              <a:rPr lang="en-US" sz="28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800" dirty="0"/>
              <a:t> bit cleared </a:t>
            </a:r>
            <a:br>
              <a:rPr lang="en-US" sz="2800" dirty="0"/>
            </a:br>
            <a:r>
              <a:rPr lang="en-US" sz="2800" dirty="0"/>
              <a:t>(has not been referenced for a while)</a:t>
            </a:r>
            <a:endParaRPr sz="3200" dirty="0"/>
          </a:p>
          <a:p>
            <a:pPr marL="433341" lvl="1" indent="-221433">
              <a:buSzPts val="2000"/>
            </a:pPr>
            <a:r>
              <a:rPr lang="en-US" sz="2800" dirty="0"/>
              <a:t>Implementation:</a:t>
            </a:r>
            <a:endParaRPr sz="32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Keep pointer to last examined page frame (“clock hand”)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Traverse pages in circular fashion (like a clock)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Clear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/>
              <a:t> bits as you search</a:t>
            </a:r>
            <a:endParaRPr sz="2800" dirty="0"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2400" dirty="0"/>
              <a:t>Stop when find page with already cleared </a:t>
            </a:r>
            <a:r>
              <a:rPr lang="en-US" sz="2400" dirty="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400" dirty="0"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 </a:t>
            </a:r>
            <a:r>
              <a:rPr lang="en-US" sz="2400" dirty="0"/>
              <a:t>bit, replace this page</a:t>
            </a:r>
            <a:endParaRPr sz="28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Shape 8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49" name="Shape 849"/>
          <p:cNvSpPr>
            <a:spLocks noGrp="1"/>
          </p:cNvSpPr>
          <p:nvPr>
            <p:ph type="body" idx="4294967295"/>
          </p:nvPr>
        </p:nvSpPr>
        <p:spPr>
          <a:xfrm>
            <a:off x="1947045" y="1540371"/>
            <a:ext cx="8720956" cy="4385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</p:txBody>
      </p:sp>
      <p:sp>
        <p:nvSpPr>
          <p:cNvPr id="850" name="Shape 850"/>
          <p:cNvSpPr/>
          <p:nvPr/>
        </p:nvSpPr>
        <p:spPr>
          <a:xfrm>
            <a:off x="4072694" y="6195527"/>
            <a:ext cx="2949526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42818" y="6192642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3: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Shape 8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Timeline View</a:t>
            </a:r>
          </a:p>
        </p:txBody>
      </p:sp>
      <p:sp>
        <p:nvSpPr>
          <p:cNvPr id="853" name="Shape 853"/>
          <p:cNvSpPr>
            <a:spLocks noGrp="1"/>
          </p:cNvSpPr>
          <p:nvPr>
            <p:ph type="body" idx="4294967295"/>
          </p:nvPr>
        </p:nvSpPr>
        <p:spPr>
          <a:xfrm>
            <a:off x="1988344" y="1624088"/>
            <a:ext cx="8679656" cy="42739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Thread 1					Thread 2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add %0x</a:t>
            </a:r>
            <a:r>
              <a:rPr lang="en-US" sz="2672" dirty="0"/>
              <a:t>2</a:t>
            </a:r>
            <a:r>
              <a:rPr sz="2672" dirty="0"/>
              <a:t>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0x123,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add %0x1, %eax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mov %eax, 0x123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						mov %eax, 0x123</a:t>
            </a:r>
          </a:p>
        </p:txBody>
      </p:sp>
      <p:sp>
        <p:nvSpPr>
          <p:cNvPr id="854" name="Shape 854"/>
          <p:cNvSpPr/>
          <p:nvPr/>
        </p:nvSpPr>
        <p:spPr>
          <a:xfrm>
            <a:off x="4198486" y="6143530"/>
            <a:ext cx="310662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How much is added?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40257" y="6145492"/>
            <a:ext cx="179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2: incorrect!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Shape 8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Non-Determinism</a:t>
            </a:r>
            <a:endParaRPr sz="4556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20800" y="1828801"/>
            <a:ext cx="10172699" cy="4777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Concurrency leads to non-deterministic results</a:t>
            </a:r>
          </a:p>
          <a:p>
            <a:pPr marL="616717" lvl="1" indent="-321457"/>
            <a:r>
              <a:rPr lang="en-US" dirty="0"/>
              <a:t>Not deterministic result: different results even with same inputs</a:t>
            </a:r>
          </a:p>
          <a:p>
            <a:pPr marL="616717" lvl="1" indent="-321457"/>
            <a:r>
              <a:rPr lang="en-US" dirty="0">
                <a:solidFill>
                  <a:srgbClr val="C00000"/>
                </a:solidFill>
              </a:rPr>
              <a:t>race conditions:</a:t>
            </a:r>
            <a:r>
              <a:rPr lang="en-US" dirty="0"/>
              <a:t> results depend on execution timing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Whether bug manifests depends on CPU schedule!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Passing tests means little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program: imagine scheduler is malicious</a:t>
            </a:r>
          </a:p>
          <a:p>
            <a:pPr marL="0" indent="0">
              <a:buNone/>
            </a:pPr>
            <a:r>
              <a:rPr lang="en-US" dirty="0"/>
              <a:t>Assume scheduler will pick bad ordering at some point…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Shape 8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What do we want?</a:t>
            </a:r>
          </a:p>
        </p:txBody>
      </p:sp>
      <p:sp>
        <p:nvSpPr>
          <p:cNvPr id="872" name="Shape 872"/>
          <p:cNvSpPr>
            <a:spLocks noGrp="1"/>
          </p:cNvSpPr>
          <p:nvPr>
            <p:ph type="body" idx="4294967295"/>
          </p:nvPr>
        </p:nvSpPr>
        <p:spPr>
          <a:xfrm>
            <a:off x="1524000" y="1832818"/>
            <a:ext cx="8089181" cy="111732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Want </a:t>
            </a:r>
            <a:r>
              <a:rPr lang="en-US" sz="2672" dirty="0"/>
              <a:t>3</a:t>
            </a:r>
            <a:r>
              <a:rPr sz="2672" dirty="0"/>
              <a:t> instructions to execute</a:t>
            </a:r>
            <a:r>
              <a:rPr lang="en-US" sz="2672" dirty="0"/>
              <a:t> as an uninterruptable group </a:t>
            </a: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That is, we want them to be </a:t>
            </a:r>
            <a:r>
              <a:rPr sz="2672" dirty="0">
                <a:solidFill>
                  <a:srgbClr val="C00000"/>
                </a:solidFill>
              </a:rPr>
              <a:t>atomic</a:t>
            </a:r>
          </a:p>
        </p:txBody>
      </p:sp>
      <p:sp>
        <p:nvSpPr>
          <p:cNvPr id="871" name="Shape 871"/>
          <p:cNvSpPr/>
          <p:nvPr/>
        </p:nvSpPr>
        <p:spPr>
          <a:xfrm>
            <a:off x="4384804" y="3159938"/>
            <a:ext cx="2472665" cy="130574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mov 0x123,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endParaRPr sz="2672" dirty="0">
              <a:latin typeface="Gill Sans MT" panose="020B0502020104020203" pitchFamily="34" charset="77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add %0x1,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endParaRPr sz="2672" dirty="0">
              <a:latin typeface="Gill Sans MT" panose="020B0502020104020203" pitchFamily="34" charset="77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Gill Sans MT" panose="020B0502020104020203" pitchFamily="34" charset="77"/>
              </a:rPr>
              <a:t>mov %</a:t>
            </a:r>
            <a:r>
              <a:rPr sz="2672" dirty="0" err="1">
                <a:latin typeface="Gill Sans MT" panose="020B0502020104020203" pitchFamily="34" charset="77"/>
              </a:rPr>
              <a:t>eax</a:t>
            </a:r>
            <a:r>
              <a:rPr sz="2672" dirty="0">
                <a:latin typeface="Gill Sans MT" panose="020B0502020104020203" pitchFamily="34" charset="77"/>
              </a:rPr>
              <a:t>, 0x123</a:t>
            </a:r>
          </a:p>
        </p:txBody>
      </p:sp>
      <p:sp>
        <p:nvSpPr>
          <p:cNvPr id="873" name="Shape 873"/>
          <p:cNvSpPr/>
          <p:nvPr/>
        </p:nvSpPr>
        <p:spPr>
          <a:xfrm>
            <a:off x="7588379" y="3617729"/>
            <a:ext cx="21095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section</a:t>
            </a:r>
          </a:p>
        </p:txBody>
      </p:sp>
      <p:sp>
        <p:nvSpPr>
          <p:cNvPr id="874" name="Shape 874"/>
          <p:cNvSpPr/>
          <p:nvPr/>
        </p:nvSpPr>
        <p:spPr>
          <a:xfrm>
            <a:off x="4279229" y="3160942"/>
            <a:ext cx="2997956" cy="1407303"/>
          </a:xfrm>
          <a:prstGeom prst="rect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5" name="Shape 875"/>
          <p:cNvSpPr/>
          <p:nvPr/>
        </p:nvSpPr>
        <p:spPr>
          <a:xfrm>
            <a:off x="7270257" y="3857583"/>
            <a:ext cx="2535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876" name="Shape 876"/>
          <p:cNvSpPr/>
          <p:nvPr/>
        </p:nvSpPr>
        <p:spPr>
          <a:xfrm>
            <a:off x="1003300" y="4670010"/>
            <a:ext cx="10185399" cy="111661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ts val="150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More general:</a:t>
            </a:r>
          </a:p>
          <a:p>
            <a:pPr eaLnBrk="0" fontAlgn="base" hangingPunct="0">
              <a:spcBef>
                <a:spcPts val="1500"/>
              </a:spcBef>
              <a:spcAft>
                <a:spcPct val="0"/>
              </a:spcAft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Need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mutual exclusion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for critical sections</a:t>
            </a:r>
          </a:p>
          <a:p>
            <a:pPr marL="645283" lvl="2" indent="-211919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</a:pP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if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process A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is in critical section C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process B </a:t>
            </a:r>
            <a:r>
              <a:rPr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can’t</a:t>
            </a:r>
            <a:endParaRPr lang="en-US" sz="2800" dirty="0"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  <a:p>
            <a:pPr marL="645283" lvl="2" indent="-211919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</a:pPr>
            <a:r>
              <a:rPr lang="en-US" sz="2800" dirty="0">
                <a:latin typeface="Arial" panose="020B0604020202020204" pitchFamily="34" charset="0"/>
                <a:ea typeface="ＭＳ Ｐゴシック" pitchFamily="-112" charset="-128"/>
                <a:cs typeface="Arial" panose="020B0604020202020204" pitchFamily="34" charset="0"/>
              </a:rPr>
              <a:t>	(okay if other processes do unrelated work)</a:t>
            </a:r>
            <a:endParaRPr sz="2800" dirty="0">
              <a:latin typeface="Arial" panose="020B0604020202020204" pitchFamily="34" charset="0"/>
              <a:ea typeface="ＭＳ Ｐゴシック" pitchFamily="-112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" grpId="0" animBg="1"/>
      <p:bldP spid="87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459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9334500" cy="2133600"/>
          </a:xfrm>
          <a:noFill/>
          <a:ln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Build higher-level synchronization primitives in OS</a:t>
            </a:r>
          </a:p>
          <a:p>
            <a:pPr marL="914353" lvl="1" indent="-457177"/>
            <a:r>
              <a:rPr lang="en-US" altLang="en-US" sz="2000" dirty="0"/>
              <a:t>Operations that ensure correct ordering of instructions across threads</a:t>
            </a:r>
          </a:p>
          <a:p>
            <a:pPr marL="0" indent="0">
              <a:buNone/>
            </a:pPr>
            <a:r>
              <a:rPr lang="en-US" altLang="en-US" sz="2400" dirty="0"/>
              <a:t>Why is this an OS (rather than app) concern?</a:t>
            </a:r>
          </a:p>
          <a:p>
            <a:pPr marL="0" indent="0">
              <a:buNone/>
            </a:pPr>
            <a:r>
              <a:rPr lang="en-US" altLang="en-US" sz="2400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429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29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376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dirty="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489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31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29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4466" y="5167314"/>
            <a:ext cx="1266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30394" y="5410202"/>
            <a:ext cx="1353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03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32689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5810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25" dirty="0"/>
              <a:t>Locks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231900" y="1828801"/>
            <a:ext cx="10033000" cy="4684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Goal: Provide mutual exclusion (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)</a:t>
            </a:r>
          </a:p>
          <a:p>
            <a:pPr marL="0" indent="0">
              <a:buNone/>
            </a:pPr>
            <a:r>
              <a:rPr lang="en-US" altLang="en-US" sz="2400" dirty="0"/>
              <a:t>Three common operations: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Allocate and Initialize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err="1">
                <a:latin typeface="Courier" charset="0"/>
              </a:rPr>
              <a:t>Pthread_mutex_t</a:t>
            </a:r>
            <a:r>
              <a:rPr lang="en-US" altLang="en-US" sz="1800" dirty="0">
                <a:latin typeface="Courier" charset="0"/>
              </a:rPr>
              <a:t> </a:t>
            </a:r>
            <a:r>
              <a:rPr lang="en-US" altLang="en-US" sz="1800" dirty="0" err="1">
                <a:latin typeface="Courier" charset="0"/>
              </a:rPr>
              <a:t>mylock</a:t>
            </a:r>
            <a:r>
              <a:rPr lang="en-US" altLang="en-US" sz="1800" dirty="0">
                <a:latin typeface="Courier" charset="0"/>
              </a:rPr>
              <a:t> = PTHREAD_MUTEX_INITIALIZER;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Acquire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Acquire exclusion access to lock;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Wait if lock is not available  (some other process in critical section)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Spin or block (relinquish CPU) while waiting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" charset="0"/>
              </a:rPr>
              <a:t>Pthread_mutex_lock</a:t>
            </a:r>
            <a:r>
              <a:rPr lang="en-US" altLang="en-US" sz="2000" dirty="0">
                <a:latin typeface="Courier" charset="0"/>
              </a:rPr>
              <a:t>(&amp;</a:t>
            </a:r>
            <a:r>
              <a:rPr lang="en-US" altLang="en-US" sz="2000" dirty="0" err="1">
                <a:latin typeface="Courier" charset="0"/>
              </a:rPr>
              <a:t>mylock</a:t>
            </a:r>
            <a:r>
              <a:rPr lang="en-US" altLang="en-US" sz="2000" dirty="0">
                <a:latin typeface="Courier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Release</a:t>
            </a:r>
            <a:endParaRPr lang="en-US" altLang="en-US" sz="2400" dirty="0">
              <a:latin typeface="Courier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Release exclusive access to lock; let another process enter critical section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" charset="0"/>
              </a:rPr>
              <a:t>Pthread_mutex_unlock</a:t>
            </a:r>
            <a:r>
              <a:rPr lang="en-US" altLang="en-US" sz="2000" dirty="0">
                <a:latin typeface="Courier" charset="0"/>
              </a:rPr>
              <a:t>(&amp;</a:t>
            </a:r>
            <a:r>
              <a:rPr lang="en-US" altLang="en-US" sz="2000" dirty="0" err="1">
                <a:latin typeface="Courier" charset="0"/>
              </a:rPr>
              <a:t>mylock</a:t>
            </a:r>
            <a:r>
              <a:rPr lang="en-US" altLang="en-US" sz="2000" dirty="0">
                <a:latin typeface="Courier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8163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2" name="Google Shape;992;p4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3" name="Google Shape;993;p4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4" name="Google Shape;994;p4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5" name="Google Shape;995;p4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6" name="Google Shape;996;p4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997" name="Google Shape;997;p4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8" name="Google Shape;998;p46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9" name="Google Shape;999;p46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0" name="Google Shape;1000;p46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1" name="Google Shape;1001;p46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2" name="Google Shape;1002;p46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Clock: </a:t>
            </a:r>
            <a:b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</a:br>
            <a:r>
              <a:rPr lang="en-US" sz="4600" dirty="0">
                <a:solidFill>
                  <a:schemeClr val="tx1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Look For a Page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9" name="Google Shape;1009;p47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0" name="Google Shape;1010;p47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1" name="Google Shape;1011;p47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2" name="Google Shape;1012;p47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3" name="Google Shape;1013;p47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 rtl="0"/>
            <a:r>
              <a:rPr lang="en-US" sz="4200">
                <a:solidFill>
                  <a:schemeClr val="bg1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1014" name="Google Shape;1014;p47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Physical Mem: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5" name="Google Shape;1015;p47"/>
          <p:cNvSpPr/>
          <p:nvPr/>
        </p:nvSpPr>
        <p:spPr>
          <a:xfrm>
            <a:off x="4313580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6" name="Google Shape;1016;p47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7" name="Google Shape;1017;p47"/>
          <p:cNvSpPr/>
          <p:nvPr/>
        </p:nvSpPr>
        <p:spPr>
          <a:xfrm>
            <a:off x="6099518" y="1643074"/>
            <a:ext cx="731319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use=0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8" name="Google Shape;1018;p47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use=1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9" name="Google Shape;1019;p47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clock hand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3857</Words>
  <Application>Microsoft Macintosh PowerPoint</Application>
  <PresentationFormat>Widescreen</PresentationFormat>
  <Paragraphs>969</Paragraphs>
  <Slides>75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Arial</vt:lpstr>
      <vt:lpstr>Calibri</vt:lpstr>
      <vt:lpstr>Calisto MT</vt:lpstr>
      <vt:lpstr>Courier</vt:lpstr>
      <vt:lpstr>Gill Sans</vt:lpstr>
      <vt:lpstr>Gill Sans MT</vt:lpstr>
      <vt:lpstr>Helvetica</vt:lpstr>
      <vt:lpstr>Helvetica Neue</vt:lpstr>
      <vt:lpstr>Marker Felt</vt:lpstr>
      <vt:lpstr>Menlo</vt:lpstr>
      <vt:lpstr>Menlo-Regular</vt:lpstr>
      <vt:lpstr>Short Stack</vt:lpstr>
      <vt:lpstr>Office Theme</vt:lpstr>
      <vt:lpstr>PowerPoint Presentation</vt:lpstr>
      <vt:lpstr>PowerPoint Presentation</vt:lpstr>
      <vt:lpstr>Page Replacement Comparison</vt:lpstr>
      <vt:lpstr>Fifo Performance may Decrease!</vt:lpstr>
      <vt:lpstr>Problems with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</vt:lpstr>
      <vt:lpstr>PowerPoint Presentation</vt:lpstr>
      <vt:lpstr>PowerPoint Presentation</vt:lpstr>
      <vt:lpstr>Motivation for concurrency: Blocking</vt:lpstr>
      <vt:lpstr>Motivation for Concurrency: Parallelism</vt:lpstr>
      <vt:lpstr>Motivation for Concurrency: Parallelism</vt:lpstr>
      <vt:lpstr>Motivation</vt:lpstr>
      <vt:lpstr>Concurrency: Option 2</vt:lpstr>
      <vt:lpstr>Common Programming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VS. Process</vt:lpstr>
      <vt:lpstr>THREAD API</vt:lpstr>
      <vt:lpstr>OS Support:  Approach 1</vt:lpstr>
      <vt:lpstr>OS Support: Approach 2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Thread Schedule #1</vt:lpstr>
      <vt:lpstr>Let’s consider another schedule…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Thread Schedule #2</vt:lpstr>
      <vt:lpstr>Timeline View</vt:lpstr>
      <vt:lpstr>Timeline View</vt:lpstr>
      <vt:lpstr>Timeline View</vt:lpstr>
      <vt:lpstr>Timeline View</vt:lpstr>
      <vt:lpstr>Timeline View</vt:lpstr>
      <vt:lpstr>Non-Determinism</vt:lpstr>
      <vt:lpstr>What do we want?</vt:lpstr>
      <vt:lpstr>Synchronization</vt:lpstr>
      <vt:lpstr>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3315</cp:revision>
  <dcterms:created xsi:type="dcterms:W3CDTF">2019-01-23T03:40:12Z</dcterms:created>
  <dcterms:modified xsi:type="dcterms:W3CDTF">2023-11-17T00:04:11Z</dcterms:modified>
</cp:coreProperties>
</file>