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387" r:id="rId2"/>
    <p:sldId id="904" r:id="rId3"/>
    <p:sldId id="907" r:id="rId4"/>
    <p:sldId id="443" r:id="rId5"/>
    <p:sldId id="582" r:id="rId6"/>
    <p:sldId id="583" r:id="rId7"/>
    <p:sldId id="584" r:id="rId8"/>
    <p:sldId id="614" r:id="rId9"/>
    <p:sldId id="903" r:id="rId10"/>
    <p:sldId id="585" r:id="rId11"/>
    <p:sldId id="912" r:id="rId12"/>
    <p:sldId id="919" r:id="rId13"/>
    <p:sldId id="914" r:id="rId14"/>
    <p:sldId id="915" r:id="rId15"/>
    <p:sldId id="916" r:id="rId16"/>
    <p:sldId id="416" r:id="rId17"/>
    <p:sldId id="917" r:id="rId18"/>
    <p:sldId id="610" r:id="rId19"/>
    <p:sldId id="918" r:id="rId20"/>
    <p:sldId id="596" r:id="rId21"/>
    <p:sldId id="598" r:id="rId22"/>
    <p:sldId id="920" r:id="rId23"/>
    <p:sldId id="599" r:id="rId24"/>
    <p:sldId id="624" r:id="rId25"/>
    <p:sldId id="921" r:id="rId26"/>
    <p:sldId id="922" r:id="rId27"/>
    <p:sldId id="628" r:id="rId28"/>
    <p:sldId id="604" r:id="rId29"/>
    <p:sldId id="590" r:id="rId30"/>
    <p:sldId id="591" r:id="rId31"/>
    <p:sldId id="592" r:id="rId32"/>
    <p:sldId id="595" r:id="rId33"/>
    <p:sldId id="593" r:id="rId34"/>
    <p:sldId id="594" r:id="rId35"/>
    <p:sldId id="911" r:id="rId36"/>
    <p:sldId id="44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61"/>
    <p:restoredTop sz="94664"/>
  </p:normalViewPr>
  <p:slideViewPr>
    <p:cSldViewPr snapToGrid="0" snapToObjects="1">
      <p:cViewPr varScale="1">
        <p:scale>
          <a:sx n="108" d="100"/>
          <a:sy n="108" d="100"/>
        </p:scale>
        <p:origin x="21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Reliability: Pipelined Delivery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12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D7AE-BE90-8643-8048-BF9300C9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Stop-and-Wait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6B44-7BF5-834F-BD2F-A3D7B3A2E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504" y="1647310"/>
            <a:ext cx="6332056" cy="5032375"/>
          </a:xfrm>
        </p:spPr>
        <p:txBody>
          <a:bodyPr>
            <a:normAutofit/>
          </a:bodyPr>
          <a:lstStyle/>
          <a:p>
            <a:r>
              <a:rPr lang="en-US" dirty="0"/>
              <a:t>Sender sends a single packet, then waits for an ACK to know the packet was successfully received. Then the sender transmits the next packet.</a:t>
            </a:r>
          </a:p>
          <a:p>
            <a:endParaRPr lang="en-US" dirty="0"/>
          </a:p>
          <a:p>
            <a:r>
              <a:rPr lang="en-US" dirty="0"/>
              <a:t>If ACK is not received until a timeout (RTO), sender </a:t>
            </a:r>
            <a:r>
              <a:rPr lang="en-US" dirty="0">
                <a:solidFill>
                  <a:srgbClr val="C00000"/>
                </a:solidFill>
              </a:rPr>
              <a:t>retransmits</a:t>
            </a:r>
            <a:r>
              <a:rPr lang="en-US" dirty="0"/>
              <a:t> the packet</a:t>
            </a:r>
          </a:p>
          <a:p>
            <a:endParaRPr lang="en-US" dirty="0"/>
          </a:p>
          <a:p>
            <a:r>
              <a:rPr lang="en-US" dirty="0"/>
              <a:t>Disambiguate duplicate vs. fresh packets using sequence numbers that change on “adjacent” packets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ED50B6-800D-7E46-8405-B1B7F35EC0F2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2EB30D-A8A6-9840-9EFA-439E1EB82C32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A8AC84-4B7B-6248-947C-9B8E910156F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7BAFE5-84A2-AB45-A4E8-A60AAD356AE1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A0672-6BED-1149-8DEB-3EB16BBCBC59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DC3F8D-E3E6-D44D-8587-AB5872F00866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04FFF5C-C9C1-7744-B65B-5EE4FC163A1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F96447-B603-954A-823E-07BDA54C5B7E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153CE2-9FDC-2046-B482-3658441C8B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CFF101-3EEC-4340-BEDB-5EC9AC00E5F0}"/>
              </a:ext>
            </a:extLst>
          </p:cNvPr>
          <p:cNvCxnSpPr>
            <a:cxnSpLocks/>
          </p:cNvCxnSpPr>
          <p:nvPr/>
        </p:nvCxnSpPr>
        <p:spPr>
          <a:xfrm flipH="1">
            <a:off x="7531611" y="3172752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EA792B-D465-074B-8203-D689DCA0FAE6}"/>
              </a:ext>
            </a:extLst>
          </p:cNvPr>
          <p:cNvGrpSpPr/>
          <p:nvPr/>
        </p:nvGrpSpPr>
        <p:grpSpPr>
          <a:xfrm>
            <a:off x="8404369" y="3632239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F58D13F-1136-6047-B08A-6FDCA05EEFB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F3E3931-F36C-4D4E-A5C1-23C755426E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1F0E19-3C59-8F43-9FBA-470232294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5DCF74-25B0-E343-8CBD-153F03372E57}"/>
              </a:ext>
            </a:extLst>
          </p:cNvPr>
          <p:cNvCxnSpPr/>
          <p:nvPr/>
        </p:nvCxnSpPr>
        <p:spPr>
          <a:xfrm>
            <a:off x="7518473" y="5596013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6C424E-2D75-0245-9089-0CA66C99C259}"/>
              </a:ext>
            </a:extLst>
          </p:cNvPr>
          <p:cNvCxnSpPr/>
          <p:nvPr/>
        </p:nvCxnSpPr>
        <p:spPr>
          <a:xfrm>
            <a:off x="7555399" y="2339812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6F24F5-21F9-C544-90C8-F098434896B9}"/>
              </a:ext>
            </a:extLst>
          </p:cNvPr>
          <p:cNvCxnSpPr>
            <a:cxnSpLocks/>
          </p:cNvCxnSpPr>
          <p:nvPr/>
        </p:nvCxnSpPr>
        <p:spPr>
          <a:xfrm>
            <a:off x="7580245" y="2487462"/>
            <a:ext cx="0" cy="215839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7DC5618-EBA4-6A4C-A18A-E54B6F600207}"/>
              </a:ext>
            </a:extLst>
          </p:cNvPr>
          <p:cNvSpPr txBox="1"/>
          <p:nvPr/>
        </p:nvSpPr>
        <p:spPr>
          <a:xfrm rot="5400000">
            <a:off x="7351210" y="3431452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EEC8A7-C6D7-5E49-B732-7FC18A83207F}"/>
              </a:ext>
            </a:extLst>
          </p:cNvPr>
          <p:cNvCxnSpPr>
            <a:cxnSpLocks/>
          </p:cNvCxnSpPr>
          <p:nvPr/>
        </p:nvCxnSpPr>
        <p:spPr>
          <a:xfrm>
            <a:off x="7645677" y="4786275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4AA0D6-0A25-DF41-980E-30E07A13E83F}"/>
              </a:ext>
            </a:extLst>
          </p:cNvPr>
          <p:cNvGrpSpPr/>
          <p:nvPr/>
        </p:nvGrpSpPr>
        <p:grpSpPr>
          <a:xfrm>
            <a:off x="8821325" y="5134348"/>
            <a:ext cx="914398" cy="461665"/>
            <a:chOff x="9342783" y="1192696"/>
            <a:chExt cx="2011017" cy="1019419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56B6009-A818-1F40-B58A-164CB373DA5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8702E9-427D-5840-9784-B02FAC22FE3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5844226-9A0A-3F4F-AAE2-5475DDA65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509A54F-16E7-4B40-8F92-A5CF29C3500A}"/>
              </a:ext>
            </a:extLst>
          </p:cNvPr>
          <p:cNvSpPr txBox="1"/>
          <p:nvPr/>
        </p:nvSpPr>
        <p:spPr>
          <a:xfrm>
            <a:off x="7444893" y="56266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01B603-5955-1A4F-B077-38367151CCDC}"/>
              </a:ext>
            </a:extLst>
          </p:cNvPr>
          <p:cNvCxnSpPr>
            <a:cxnSpLocks/>
          </p:cNvCxnSpPr>
          <p:nvPr/>
        </p:nvCxnSpPr>
        <p:spPr>
          <a:xfrm flipH="1">
            <a:off x="7588528" y="3330117"/>
            <a:ext cx="2596363" cy="3075634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085E6A-E105-1346-B8A3-546BBCEE0C34}"/>
              </a:ext>
            </a:extLst>
          </p:cNvPr>
          <p:cNvSpPr txBox="1"/>
          <p:nvPr/>
        </p:nvSpPr>
        <p:spPr>
          <a:xfrm>
            <a:off x="8008724" y="2694444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97D8E0-AF2A-1C48-88D7-424BC1440088}"/>
              </a:ext>
            </a:extLst>
          </p:cNvPr>
          <p:cNvSpPr txBox="1"/>
          <p:nvPr/>
        </p:nvSpPr>
        <p:spPr>
          <a:xfrm>
            <a:off x="8340513" y="3230674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3B1EDC-5B20-654F-B33A-2A5EA1A873D8}"/>
              </a:ext>
            </a:extLst>
          </p:cNvPr>
          <p:cNvSpPr txBox="1"/>
          <p:nvPr/>
        </p:nvSpPr>
        <p:spPr>
          <a:xfrm>
            <a:off x="9295478" y="4740052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AD1B1C-2A3E-CC45-8A38-B1F85467D16F}"/>
              </a:ext>
            </a:extLst>
          </p:cNvPr>
          <p:cNvCxnSpPr>
            <a:cxnSpLocks/>
          </p:cNvCxnSpPr>
          <p:nvPr/>
        </p:nvCxnSpPr>
        <p:spPr>
          <a:xfrm>
            <a:off x="7456601" y="5702420"/>
            <a:ext cx="2797286" cy="7244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A3093B9-A484-BD4D-9CCE-96101DBE5864}"/>
              </a:ext>
            </a:extLst>
          </p:cNvPr>
          <p:cNvGrpSpPr/>
          <p:nvPr/>
        </p:nvGrpSpPr>
        <p:grpSpPr>
          <a:xfrm>
            <a:off x="8632249" y="6050493"/>
            <a:ext cx="914398" cy="461665"/>
            <a:chOff x="9342783" y="1192696"/>
            <a:chExt cx="2011017" cy="1019419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4EA8431C-6746-3B4D-91B9-C110858F7BA0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9CDDC0A-2A8F-FA42-A2FC-2A72EC9F05C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5071CA9-6E9D-444D-892C-465DAE9DD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14E5363-2B71-D14F-84BF-0A9683DC28B1}"/>
              </a:ext>
            </a:extLst>
          </p:cNvPr>
          <p:cNvCxnSpPr>
            <a:cxnSpLocks/>
          </p:cNvCxnSpPr>
          <p:nvPr/>
        </p:nvCxnSpPr>
        <p:spPr>
          <a:xfrm flipH="1">
            <a:off x="8266220" y="3273742"/>
            <a:ext cx="1832833" cy="1388996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0EBF3A2-1508-FA45-844F-9EF089C0F68E}"/>
              </a:ext>
            </a:extLst>
          </p:cNvPr>
          <p:cNvGrpSpPr/>
          <p:nvPr/>
        </p:nvGrpSpPr>
        <p:grpSpPr>
          <a:xfrm>
            <a:off x="8707687" y="4276537"/>
            <a:ext cx="453882" cy="281889"/>
            <a:chOff x="9342783" y="1192696"/>
            <a:chExt cx="2011017" cy="1019419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A9387DBB-658F-AF42-A41D-A263F3A82DA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E9BAC04-1251-1249-A12B-58B26CD58FA0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689FD78-919B-4349-8D49-BA2545CF36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Explosion 1 1">
            <a:extLst>
              <a:ext uri="{FF2B5EF4-FFF2-40B4-BE49-F238E27FC236}">
                <a16:creationId xmlns:a16="http://schemas.microsoft.com/office/drawing/2014/main" id="{0579FB0C-840A-B54B-942F-43D2B19A1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601" y="4362356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2" name="Explosion 1 1">
            <a:extLst>
              <a:ext uri="{FF2B5EF4-FFF2-40B4-BE49-F238E27FC236}">
                <a16:creationId xmlns:a16="http://schemas.microsoft.com/office/drawing/2014/main" id="{5A4C9575-DB2B-DB4D-923E-9897A5603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72" y="2272937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264318-52D4-054C-9CC9-017CC3BCD0FB}"/>
              </a:ext>
            </a:extLst>
          </p:cNvPr>
          <p:cNvSpPr txBox="1"/>
          <p:nvPr/>
        </p:nvSpPr>
        <p:spPr>
          <a:xfrm>
            <a:off x="9483790" y="6479910"/>
            <a:ext cx="2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Retransmit</a:t>
            </a:r>
          </a:p>
        </p:txBody>
      </p:sp>
    </p:spTree>
    <p:extLst>
      <p:ext uri="{BB962C8B-B14F-4D97-AF65-F5344CB8AC3E}">
        <p14:creationId xmlns:p14="http://schemas.microsoft.com/office/powerpoint/2010/main" val="334101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  <p:bldP spid="30" grpId="0"/>
      <p:bldP spid="23" grpId="0"/>
      <p:bldP spid="37" grpId="0"/>
      <p:bldP spid="38" grpId="0"/>
      <p:bldP spid="50" grpId="0" animBg="1"/>
      <p:bldP spid="50" grpId="1" animBg="1"/>
      <p:bldP spid="52" grpId="0" animBg="1"/>
      <p:bldP spid="52" grpId="1" animBg="1"/>
      <p:bldP spid="53" grpId="0"/>
      <p:bldP spid="5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E4981E-64F6-5045-A4D5-46B760A09DED}"/>
              </a:ext>
            </a:extLst>
          </p:cNvPr>
          <p:cNvSpPr txBox="1"/>
          <p:nvPr/>
        </p:nvSpPr>
        <p:spPr>
          <a:xfrm>
            <a:off x="969917" y="2275300"/>
            <a:ext cx="102521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In principle, these three ideas are sufficient to implement reliable data delivery!</a:t>
            </a:r>
          </a:p>
        </p:txBody>
      </p:sp>
    </p:spTree>
    <p:extLst>
      <p:ext uri="{BB962C8B-B14F-4D97-AF65-F5344CB8AC3E}">
        <p14:creationId xmlns:p14="http://schemas.microsoft.com/office/powerpoint/2010/main" val="61360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4721-D238-BF4B-B785-6942BB09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reliable data transfer efficient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F0F72-01A3-BB4D-A9F3-3BD1AED28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95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6F69-5E2D-BC41-BB85-D5E6B466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Efficiency problem</a:t>
            </a:r>
            <a:r>
              <a:rPr lang="en-US" dirty="0"/>
              <a:t> with stop-and-wait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E0200-EA45-0C44-ACD8-7CD214980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788442" cy="4889323"/>
          </a:xfrm>
        </p:spPr>
        <p:txBody>
          <a:bodyPr>
            <a:normAutofit/>
          </a:bodyPr>
          <a:lstStyle/>
          <a:p>
            <a:r>
              <a:rPr lang="en-US" dirty="0"/>
              <a:t>Sender sends </a:t>
            </a:r>
            <a:r>
              <a:rPr lang="en-US" dirty="0">
                <a:solidFill>
                  <a:srgbClr val="C00000"/>
                </a:solidFill>
              </a:rPr>
              <a:t>one packet</a:t>
            </a:r>
            <a:r>
              <a:rPr lang="en-US" dirty="0"/>
              <a:t>, waits for an ACK (or RTO) before transmitting next one</a:t>
            </a:r>
          </a:p>
          <a:p>
            <a:pPr lvl="1"/>
            <a:r>
              <a:rPr lang="en-US" dirty="0"/>
              <a:t>Unfortunately, too slow </a:t>
            </a:r>
            <a:r>
              <a:rPr lang="en-US" dirty="0">
                <a:sym typeface="Wingdings" pitchFamily="2" charset="2"/>
              </a:rPr>
              <a:t> 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Suppose RTO = RTT = 100 milliseconds</a:t>
            </a:r>
          </a:p>
          <a:p>
            <a:r>
              <a:rPr lang="en-US" dirty="0">
                <a:sym typeface="Wingdings" pitchFamily="2" charset="2"/>
              </a:rPr>
              <a:t>Packet size (bytes in 1 packet) = 12,000 bits</a:t>
            </a:r>
          </a:p>
          <a:p>
            <a:r>
              <a:rPr lang="en-US" dirty="0">
                <a:sym typeface="Wingdings" pitchFamily="2" charset="2"/>
              </a:rPr>
              <a:t>Bandwidth of links from sender to receiver = 12 Mbit/s (1 M = 10</a:t>
            </a:r>
            <a:r>
              <a:rPr lang="en-US" baseline="30000" dirty="0">
                <a:sym typeface="Wingdings" pitchFamily="2" charset="2"/>
              </a:rPr>
              <a:t>6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Rate of data transfer = data size / time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DA95EB-B1B4-6D4E-B166-12BA5B82DEA7}"/>
              </a:ext>
            </a:extLst>
          </p:cNvPr>
          <p:cNvCxnSpPr/>
          <p:nvPr/>
        </p:nvCxnSpPr>
        <p:spPr>
          <a:xfrm>
            <a:off x="844494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EEBA14-37BA-F94F-AB87-32FC787C48F5}"/>
              </a:ext>
            </a:extLst>
          </p:cNvPr>
          <p:cNvCxnSpPr/>
          <p:nvPr/>
        </p:nvCxnSpPr>
        <p:spPr>
          <a:xfrm>
            <a:off x="11353800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80F933-6CC3-AB47-985B-7BE1F0ECA4BA}"/>
              </a:ext>
            </a:extLst>
          </p:cNvPr>
          <p:cNvCxnSpPr>
            <a:cxnSpLocks/>
          </p:cNvCxnSpPr>
          <p:nvPr/>
        </p:nvCxnSpPr>
        <p:spPr>
          <a:xfrm>
            <a:off x="8617227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D15FB4-5D66-B84F-AFDB-DF773FE68435}"/>
              </a:ext>
            </a:extLst>
          </p:cNvPr>
          <p:cNvSpPr txBox="1"/>
          <p:nvPr/>
        </p:nvSpPr>
        <p:spPr>
          <a:xfrm>
            <a:off x="8329822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EBA0CC-5F09-FE45-9A18-79AECE93C9AB}"/>
              </a:ext>
            </a:extLst>
          </p:cNvPr>
          <p:cNvSpPr txBox="1"/>
          <p:nvPr/>
        </p:nvSpPr>
        <p:spPr>
          <a:xfrm>
            <a:off x="10755795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269489C-514F-0142-81D0-FBD4AF3F3966}"/>
              </a:ext>
            </a:extLst>
          </p:cNvPr>
          <p:cNvGrpSpPr/>
          <p:nvPr/>
        </p:nvGrpSpPr>
        <p:grpSpPr>
          <a:xfrm>
            <a:off x="9916813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71307A0-0BCD-3F45-94BB-E8A3CD7C73CF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A1239B2-8E52-A84B-9057-7C5CE3E15483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2195D9-04DD-EE43-80F1-B7C969516F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6DED41-5405-A041-B67D-147C37DF9593}"/>
              </a:ext>
            </a:extLst>
          </p:cNvPr>
          <p:cNvCxnSpPr>
            <a:cxnSpLocks/>
          </p:cNvCxnSpPr>
          <p:nvPr/>
        </p:nvCxnSpPr>
        <p:spPr>
          <a:xfrm flipH="1">
            <a:off x="8568593" y="3172752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6B2594-AE67-4745-8B5E-8111696C33DD}"/>
              </a:ext>
            </a:extLst>
          </p:cNvPr>
          <p:cNvGrpSpPr/>
          <p:nvPr/>
        </p:nvGrpSpPr>
        <p:grpSpPr>
          <a:xfrm>
            <a:off x="9441351" y="3632239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35615A0-E10E-6F4E-89C7-DE18E08E4F73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44EEAF-11D1-5F44-8B5E-AF4D7C82B8BF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E939DDB-3449-2E40-A0CE-FD6D43196F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A4F64C-3CB6-1846-91E4-A582C6A28D43}"/>
              </a:ext>
            </a:extLst>
          </p:cNvPr>
          <p:cNvCxnSpPr/>
          <p:nvPr/>
        </p:nvCxnSpPr>
        <p:spPr>
          <a:xfrm>
            <a:off x="8555455" y="5596013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3F548C-F4C2-374E-8A94-6A2AC2F6C9D2}"/>
              </a:ext>
            </a:extLst>
          </p:cNvPr>
          <p:cNvCxnSpPr/>
          <p:nvPr/>
        </p:nvCxnSpPr>
        <p:spPr>
          <a:xfrm>
            <a:off x="8592381" y="2339812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9ACFBE-6555-7640-87D0-2318C00A5566}"/>
              </a:ext>
            </a:extLst>
          </p:cNvPr>
          <p:cNvCxnSpPr>
            <a:cxnSpLocks/>
          </p:cNvCxnSpPr>
          <p:nvPr/>
        </p:nvCxnSpPr>
        <p:spPr>
          <a:xfrm>
            <a:off x="8617227" y="2487462"/>
            <a:ext cx="0" cy="215839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7FAAA13-9E00-A04C-B28D-0D02FD9F593C}"/>
              </a:ext>
            </a:extLst>
          </p:cNvPr>
          <p:cNvSpPr txBox="1"/>
          <p:nvPr/>
        </p:nvSpPr>
        <p:spPr>
          <a:xfrm rot="5400000">
            <a:off x="8388192" y="3431452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BE29B5-E587-1046-BDF8-D216412B4C59}"/>
              </a:ext>
            </a:extLst>
          </p:cNvPr>
          <p:cNvCxnSpPr>
            <a:cxnSpLocks/>
          </p:cNvCxnSpPr>
          <p:nvPr/>
        </p:nvCxnSpPr>
        <p:spPr>
          <a:xfrm>
            <a:off x="8682659" y="4786275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6CFB57-DCED-5144-914A-B6BEBCBCCAF1}"/>
              </a:ext>
            </a:extLst>
          </p:cNvPr>
          <p:cNvGrpSpPr/>
          <p:nvPr/>
        </p:nvGrpSpPr>
        <p:grpSpPr>
          <a:xfrm>
            <a:off x="9858307" y="5134348"/>
            <a:ext cx="914398" cy="461665"/>
            <a:chOff x="9342783" y="1192696"/>
            <a:chExt cx="2011017" cy="1019419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4A1CA434-843D-1B48-A54D-35C22E394DF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D6228C-F7F0-3A43-932A-3C474B0BC97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90DCC1C-5810-A145-8514-8720268552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999316D-A7F8-424A-90EA-8E3472C1E23F}"/>
              </a:ext>
            </a:extLst>
          </p:cNvPr>
          <p:cNvSpPr txBox="1"/>
          <p:nvPr/>
        </p:nvSpPr>
        <p:spPr>
          <a:xfrm>
            <a:off x="8309990" y="6202921"/>
            <a:ext cx="3793778" cy="463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120 Kilobit/s == 1% of </a:t>
            </a:r>
            <a:r>
              <a:rPr lang="en-US" sz="2400" dirty="0" err="1">
                <a:solidFill>
                  <a:srgbClr val="C00000"/>
                </a:solidFill>
                <a:latin typeface="Helvetica" pitchFamily="2" charset="0"/>
              </a:rPr>
              <a:t>bw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61E4E8-7C81-FF47-9E5A-1E4A19922055}"/>
              </a:ext>
            </a:extLst>
          </p:cNvPr>
          <p:cNvSpPr txBox="1"/>
          <p:nvPr/>
        </p:nvSpPr>
        <p:spPr>
          <a:xfrm>
            <a:off x="8481875" y="56266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379775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2F1566B4-D112-DD4F-9C3D-D27809CCC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690" y="3011828"/>
            <a:ext cx="2224686" cy="2103470"/>
          </a:xfrm>
          <a:prstGeom prst="rect">
            <a:avLst/>
          </a:prstGeom>
        </p:spPr>
      </p:pic>
      <p:pic>
        <p:nvPicPr>
          <p:cNvPr id="11" name="Picture 10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5B7F0B1B-272B-254A-8112-9865DA412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05" y="3011828"/>
            <a:ext cx="2312448" cy="2186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613C1A-0784-4F4C-8C6A-96B839AD8A4B}"/>
              </a:ext>
            </a:extLst>
          </p:cNvPr>
          <p:cNvSpPr txBox="1"/>
          <p:nvPr/>
        </p:nvSpPr>
        <p:spPr>
          <a:xfrm>
            <a:off x="1223960" y="530732"/>
            <a:ext cx="10301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Helvetica" pitchFamily="2" charset="0"/>
              </a:rPr>
              <a:t>Sending one packet per RTT makes the data transfer rate limited by the </a:t>
            </a:r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time</a:t>
            </a:r>
            <a:r>
              <a:rPr lang="en-US" sz="3600" dirty="0">
                <a:latin typeface="Helvetica" pitchFamily="2" charset="0"/>
              </a:rPr>
              <a:t> between the endpoints, rather than the </a:t>
            </a:r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bandwidth</a:t>
            </a:r>
            <a:r>
              <a:rPr lang="en-US" sz="3600" dirty="0">
                <a:latin typeface="Helvetica" pitchFamily="2" charset="0"/>
              </a:rPr>
              <a:t>.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037B952-0398-BB4C-9959-01D4051BE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2" y="2773900"/>
            <a:ext cx="4285626" cy="3030803"/>
          </a:xfrm>
          <a:prstGeom prst="rect">
            <a:avLst/>
          </a:prstGeo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EBB2F944-C21F-704E-8751-F0B828B3C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922" y="2773899"/>
            <a:ext cx="4285626" cy="303080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89BF0D1-422B-254A-83BC-13B34D7FD7A2}"/>
              </a:ext>
            </a:extLst>
          </p:cNvPr>
          <p:cNvGrpSpPr/>
          <p:nvPr/>
        </p:nvGrpSpPr>
        <p:grpSpPr>
          <a:xfrm>
            <a:off x="8059048" y="3333985"/>
            <a:ext cx="1053682" cy="1067426"/>
            <a:chOff x="3656094" y="5265652"/>
            <a:chExt cx="1053682" cy="1067426"/>
          </a:xfrm>
        </p:grpSpPr>
        <p:pic>
          <p:nvPicPr>
            <p:cNvPr id="10" name="Picture 9" descr="Shape, rectangle&#10;&#10;Description automatically generated">
              <a:extLst>
                <a:ext uri="{FF2B5EF4-FFF2-40B4-BE49-F238E27FC236}">
                  <a16:creationId xmlns:a16="http://schemas.microsoft.com/office/drawing/2014/main" id="{DFBF782F-C262-4E4E-8618-F73441F8F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6094" y="5639436"/>
              <a:ext cx="406085" cy="330534"/>
            </a:xfrm>
            <a:prstGeom prst="rect">
              <a:avLst/>
            </a:prstGeom>
          </p:spPr>
        </p:pic>
        <p:pic>
          <p:nvPicPr>
            <p:cNvPr id="13" name="Picture 12" descr="Shape, rectangle&#10;&#10;Description automatically generated">
              <a:extLst>
                <a:ext uri="{FF2B5EF4-FFF2-40B4-BE49-F238E27FC236}">
                  <a16:creationId xmlns:a16="http://schemas.microsoft.com/office/drawing/2014/main" id="{CE6675B7-B439-F148-AF6C-7354A1E2F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6202" y="5636325"/>
              <a:ext cx="406085" cy="330534"/>
            </a:xfrm>
            <a:prstGeom prst="rect">
              <a:avLst/>
            </a:prstGeom>
          </p:spPr>
        </p:pic>
        <p:pic>
          <p:nvPicPr>
            <p:cNvPr id="14" name="Picture 13" descr="Shape, rectangle&#10;&#10;Description automatically generated">
              <a:extLst>
                <a:ext uri="{FF2B5EF4-FFF2-40B4-BE49-F238E27FC236}">
                  <a16:creationId xmlns:a16="http://schemas.microsoft.com/office/drawing/2014/main" id="{FFFF73E9-D030-FE49-AAD4-88342AD0E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0977" y="5645246"/>
              <a:ext cx="406085" cy="330534"/>
            </a:xfrm>
            <a:prstGeom prst="rect">
              <a:avLst/>
            </a:prstGeom>
          </p:spPr>
        </p:pic>
        <p:pic>
          <p:nvPicPr>
            <p:cNvPr id="15" name="Picture 14" descr="Shape, rectangle&#10;&#10;Description automatically generated">
              <a:extLst>
                <a:ext uri="{FF2B5EF4-FFF2-40B4-BE49-F238E27FC236}">
                  <a16:creationId xmlns:a16="http://schemas.microsoft.com/office/drawing/2014/main" id="{046F5E86-8095-8E42-902A-1D118F433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6094" y="5996734"/>
              <a:ext cx="406085" cy="330534"/>
            </a:xfrm>
            <a:prstGeom prst="rect">
              <a:avLst/>
            </a:prstGeom>
          </p:spPr>
        </p:pic>
        <p:pic>
          <p:nvPicPr>
            <p:cNvPr id="16" name="Picture 15" descr="Shape, rectangle&#10;&#10;Description automatically generated">
              <a:extLst>
                <a:ext uri="{FF2B5EF4-FFF2-40B4-BE49-F238E27FC236}">
                  <a16:creationId xmlns:a16="http://schemas.microsoft.com/office/drawing/2014/main" id="{48BCBEDB-A700-5A48-B822-18C1709A0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6202" y="5993623"/>
              <a:ext cx="406085" cy="330534"/>
            </a:xfrm>
            <a:prstGeom prst="rect">
              <a:avLst/>
            </a:prstGeom>
          </p:spPr>
        </p:pic>
        <p:pic>
          <p:nvPicPr>
            <p:cNvPr id="17" name="Picture 16" descr="Shape, rectangle&#10;&#10;Description automatically generated">
              <a:extLst>
                <a:ext uri="{FF2B5EF4-FFF2-40B4-BE49-F238E27FC236}">
                  <a16:creationId xmlns:a16="http://schemas.microsoft.com/office/drawing/2014/main" id="{8606CF9F-7CDB-FF41-AC19-BD138E303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0977" y="6002544"/>
              <a:ext cx="406085" cy="330534"/>
            </a:xfrm>
            <a:prstGeom prst="rect">
              <a:avLst/>
            </a:prstGeom>
          </p:spPr>
        </p:pic>
        <p:pic>
          <p:nvPicPr>
            <p:cNvPr id="18" name="Picture 17" descr="Shape, rectangle&#10;&#10;Description automatically generated">
              <a:extLst>
                <a:ext uri="{FF2B5EF4-FFF2-40B4-BE49-F238E27FC236}">
                  <a16:creationId xmlns:a16="http://schemas.microsoft.com/office/drawing/2014/main" id="{B8869DBA-AEAC-B14E-BD85-33491EE01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8808" y="5268763"/>
              <a:ext cx="406085" cy="330534"/>
            </a:xfrm>
            <a:prstGeom prst="rect">
              <a:avLst/>
            </a:prstGeom>
          </p:spPr>
        </p:pic>
        <p:pic>
          <p:nvPicPr>
            <p:cNvPr id="19" name="Picture 18" descr="Shape, rectangle&#10;&#10;Description automatically generated">
              <a:extLst>
                <a:ext uri="{FF2B5EF4-FFF2-40B4-BE49-F238E27FC236}">
                  <a16:creationId xmlns:a16="http://schemas.microsoft.com/office/drawing/2014/main" id="{0FF6D313-B5C8-A343-AEB4-C9CD22CEE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8916" y="5265652"/>
              <a:ext cx="406085" cy="330534"/>
            </a:xfrm>
            <a:prstGeom prst="rect">
              <a:avLst/>
            </a:prstGeom>
          </p:spPr>
        </p:pic>
        <p:pic>
          <p:nvPicPr>
            <p:cNvPr id="20" name="Picture 19" descr="Shape, rectangle&#10;&#10;Description automatically generated">
              <a:extLst>
                <a:ext uri="{FF2B5EF4-FFF2-40B4-BE49-F238E27FC236}">
                  <a16:creationId xmlns:a16="http://schemas.microsoft.com/office/drawing/2014/main" id="{34308211-29CB-E84C-9589-E94F07C61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3691" y="5274573"/>
              <a:ext cx="406085" cy="330534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BEA8458-8727-194E-8CB0-205E9EE74E4B}"/>
              </a:ext>
            </a:extLst>
          </p:cNvPr>
          <p:cNvSpPr txBox="1"/>
          <p:nvPr/>
        </p:nvSpPr>
        <p:spPr>
          <a:xfrm>
            <a:off x="153859" y="5386103"/>
            <a:ext cx="304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Ensure you got the (one) box safely; make N trips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32DA7A-B498-E846-B224-0028E3908AEA}"/>
              </a:ext>
            </a:extLst>
          </p:cNvPr>
          <p:cNvSpPr txBox="1"/>
          <p:nvPr/>
        </p:nvSpPr>
        <p:spPr>
          <a:xfrm>
            <a:off x="153859" y="5989245"/>
            <a:ext cx="304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Ensure you get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N </a:t>
            </a:r>
            <a:r>
              <a:rPr lang="en-US" dirty="0">
                <a:latin typeface="Helvetica" pitchFamily="2" charset="0"/>
              </a:rPr>
              <a:t>boxes safely; make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just 1 trip!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782753-6AA7-464F-AF48-F2B0B5A27690}"/>
              </a:ext>
            </a:extLst>
          </p:cNvPr>
          <p:cNvSpPr txBox="1"/>
          <p:nvPr/>
        </p:nvSpPr>
        <p:spPr>
          <a:xfrm>
            <a:off x="4379494" y="5852419"/>
            <a:ext cx="6677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rgbClr val="C00000"/>
                </a:solidFill>
                <a:latin typeface="Helvetica" pitchFamily="2" charset="0"/>
              </a:rPr>
              <a:t>Keep many packets in flight</a:t>
            </a:r>
          </a:p>
        </p:txBody>
      </p:sp>
    </p:spTree>
    <p:extLst>
      <p:ext uri="{BB962C8B-B14F-4D97-AF65-F5344CB8AC3E}">
        <p14:creationId xmlns:p14="http://schemas.microsoft.com/office/powerpoint/2010/main" val="363561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03 -0.0412 L -0.33334 -0.041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03 -0.03194 L -0.33256 -0.03194 " pathEditMode="relative" ptsTypes="AA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1D01-0CF3-3A46-8355-E206F999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Pipelined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55DF8-CFBE-BA43-86AB-DF7E30A08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Data in flight:</a:t>
            </a:r>
            <a:r>
              <a:rPr lang="en-US" dirty="0"/>
              <a:t> data that has been sent, but sender hasn’t yet received ACKs from the receiver</a:t>
            </a:r>
          </a:p>
          <a:p>
            <a:pPr lvl="1"/>
            <a:r>
              <a:rPr lang="en-US" dirty="0"/>
              <a:t>Note: can refer to packets in flight or bytes in flight</a:t>
            </a:r>
          </a:p>
          <a:p>
            <a:r>
              <a:rPr lang="en-US" dirty="0"/>
              <a:t>New packets sent at the same time as older ones still in flight</a:t>
            </a:r>
          </a:p>
          <a:p>
            <a:r>
              <a:rPr lang="en-US" dirty="0"/>
              <a:t>New packets sent at the same time as ACKs are returning</a:t>
            </a:r>
          </a:p>
          <a:p>
            <a:r>
              <a:rPr lang="en-US" dirty="0"/>
              <a:t>More data moving in same time!</a:t>
            </a:r>
          </a:p>
          <a:p>
            <a:r>
              <a:rPr lang="en-US" dirty="0"/>
              <a:t>Improves </a:t>
            </a:r>
            <a:r>
              <a:rPr lang="en-US" dirty="0">
                <a:solidFill>
                  <a:srgbClr val="C00000"/>
                </a:solidFill>
              </a:rPr>
              <a:t>throughput</a:t>
            </a:r>
          </a:p>
          <a:p>
            <a:pPr lvl="1"/>
            <a:r>
              <a:rPr lang="en-US" dirty="0"/>
              <a:t>Rate of data transfer</a:t>
            </a:r>
          </a:p>
        </p:txBody>
      </p:sp>
      <p:pic>
        <p:nvPicPr>
          <p:cNvPr id="4" name="Picture 4" descr="rdt_pipelined1">
            <a:extLst>
              <a:ext uri="{FF2B5EF4-FFF2-40B4-BE49-F238E27FC236}">
                <a16:creationId xmlns:a16="http://schemas.microsoft.com/office/drawing/2014/main" id="{B7B53C58-3228-984F-A5B7-37405C125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694" y="4049195"/>
            <a:ext cx="5688932" cy="2500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386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B9A9-6180-3C4E-A181-5A0CE292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Pipelined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7A4B-7EF3-2A49-853C-811EFF9A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593981" cy="4968849"/>
          </a:xfrm>
        </p:spPr>
        <p:txBody>
          <a:bodyPr>
            <a:normAutofit/>
          </a:bodyPr>
          <a:lstStyle/>
          <a:p>
            <a:r>
              <a:rPr lang="en-US" dirty="0"/>
              <a:t>Stop and wait: send 1 packet per RTT</a:t>
            </a:r>
          </a:p>
          <a:p>
            <a:endParaRPr lang="en-US" dirty="0"/>
          </a:p>
          <a:p>
            <a:r>
              <a:rPr lang="en-US" dirty="0"/>
              <a:t>Pipelined: send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 packets per RTT</a:t>
            </a:r>
          </a:p>
          <a:p>
            <a:endParaRPr lang="en-US" dirty="0"/>
          </a:p>
          <a:p>
            <a:r>
              <a:rPr lang="en-US" dirty="0"/>
              <a:t>If there are N packets in flight, throughput improves by </a:t>
            </a:r>
            <a:r>
              <a:rPr lang="en-US" dirty="0">
                <a:solidFill>
                  <a:srgbClr val="C00000"/>
                </a:solidFill>
              </a:rPr>
              <a:t>N times </a:t>
            </a:r>
            <a:r>
              <a:rPr lang="en-US" dirty="0"/>
              <a:t>compared to stop-and-wait!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4EAAB7-DDE7-A243-BF6B-48346E357D2E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03B6A6-6C62-424E-BAB6-C2E04F03DD3E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32C0F7-A172-B347-9698-CA979B4E0D1B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B20427-17FC-A74A-A8FF-69043B8EF395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AAA60-0783-0844-BDB4-13AFF8AB8F06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644423-2999-2C4F-8C91-AA63548F8C3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C90892-C525-EF47-89DE-13C9269E0BE3}"/>
              </a:ext>
            </a:extLst>
          </p:cNvPr>
          <p:cNvCxnSpPr/>
          <p:nvPr/>
        </p:nvCxnSpPr>
        <p:spPr>
          <a:xfrm>
            <a:off x="8780742" y="5609770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034E9B-9AAF-0148-B49B-82CD700E017B}"/>
              </a:ext>
            </a:extLst>
          </p:cNvPr>
          <p:cNvCxnSpPr/>
          <p:nvPr/>
        </p:nvCxnSpPr>
        <p:spPr>
          <a:xfrm>
            <a:off x="8817668" y="2353569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5EF565-469E-304A-B51D-782D278ED1F2}"/>
              </a:ext>
            </a:extLst>
          </p:cNvPr>
          <p:cNvCxnSpPr>
            <a:cxnSpLocks/>
          </p:cNvCxnSpPr>
          <p:nvPr/>
        </p:nvCxnSpPr>
        <p:spPr>
          <a:xfrm flipH="1">
            <a:off x="8817668" y="2501219"/>
            <a:ext cx="24846" cy="239563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F0C46E-11B0-AB4F-AD35-B1F20712236C}"/>
              </a:ext>
            </a:extLst>
          </p:cNvPr>
          <p:cNvSpPr txBox="1"/>
          <p:nvPr/>
        </p:nvSpPr>
        <p:spPr>
          <a:xfrm rot="5400000">
            <a:off x="8613356" y="35888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3FDB37-ED29-3A41-B6B5-1B5E0D6C3299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6EBF24-B3D3-F34B-B072-2D722F4161D9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925A3C-B3FC-584C-8044-E2D704C68FEC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8FA421-0E72-C14A-B5F6-6C772BA20F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E9DFBB-AA37-C745-B469-ACC72CAD98AF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8F2C85-7064-9D45-9C82-90DB777A4488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2BA8E08-F5FE-744C-A22E-A3966B509398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A7AF5D60-0F4E-A54B-AC5D-C26258F92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5" y="5330109"/>
            <a:ext cx="1464365" cy="14643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B0EE62-C21C-1E4C-B40D-C906FFF0F025}"/>
              </a:ext>
            </a:extLst>
          </p:cNvPr>
          <p:cNvSpPr txBox="1"/>
          <p:nvPr/>
        </p:nvSpPr>
        <p:spPr>
          <a:xfrm>
            <a:off x="8688687" y="569508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255659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2E8CC8-7C7B-2A43-97B5-026A765CBB28}"/>
              </a:ext>
            </a:extLst>
          </p:cNvPr>
          <p:cNvSpPr txBox="1"/>
          <p:nvPr/>
        </p:nvSpPr>
        <p:spPr>
          <a:xfrm>
            <a:off x="697830" y="1407695"/>
            <a:ext cx="1105702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latin typeface="Helvetica" pitchFamily="2" charset="0"/>
              </a:rPr>
              <a:t>Pipelining makes reliable data transfer efficient.</a:t>
            </a:r>
          </a:p>
          <a:p>
            <a:pPr algn="ctr"/>
            <a:endParaRPr lang="en-US" sz="3800" dirty="0">
              <a:latin typeface="Helvetica" pitchFamily="2" charset="0"/>
            </a:endParaRPr>
          </a:p>
          <a:p>
            <a:pPr algn="ctr"/>
            <a:r>
              <a:rPr lang="en-US" sz="3800" dirty="0">
                <a:solidFill>
                  <a:srgbClr val="C00000"/>
                </a:solidFill>
                <a:latin typeface="Helvetica" pitchFamily="2" charset="0"/>
              </a:rPr>
              <a:t>However, pipelining also makes it more complex.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CAAD8-7FC7-6B45-B3A1-6244BA741755}"/>
              </a:ext>
            </a:extLst>
          </p:cNvPr>
          <p:cNvSpPr txBox="1"/>
          <p:nvPr/>
        </p:nvSpPr>
        <p:spPr>
          <a:xfrm>
            <a:off x="3838075" y="4496198"/>
            <a:ext cx="4102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Which packets were successfully delivered?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6D161D-2106-7243-9A41-8CE2364150B5}"/>
              </a:ext>
            </a:extLst>
          </p:cNvPr>
          <p:cNvSpPr txBox="1"/>
          <p:nvPr/>
        </p:nvSpPr>
        <p:spPr>
          <a:xfrm>
            <a:off x="7527760" y="5293894"/>
            <a:ext cx="4102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Which packets should the sender retransmit?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409C0-48EB-6546-BBEC-8C8364FD2685}"/>
              </a:ext>
            </a:extLst>
          </p:cNvPr>
          <p:cNvSpPr txBox="1"/>
          <p:nvPr/>
        </p:nvSpPr>
        <p:spPr>
          <a:xfrm>
            <a:off x="826170" y="3542091"/>
            <a:ext cx="4102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Which packets are currently in flight?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246167-4A27-C347-85EE-33748D316462}"/>
              </a:ext>
            </a:extLst>
          </p:cNvPr>
          <p:cNvSpPr/>
          <p:nvPr/>
        </p:nvSpPr>
        <p:spPr>
          <a:xfrm>
            <a:off x="826170" y="3369438"/>
            <a:ext cx="4102769" cy="1299411"/>
          </a:xfrm>
          <a:prstGeom prst="ellipse">
            <a:avLst/>
          </a:prstGeom>
          <a:solidFill>
            <a:schemeClr val="accent4">
              <a:lumMod val="40000"/>
              <a:lumOff val="60000"/>
              <a:alpha val="54391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4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BDCD-34BE-C045-B9DD-84D067F90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9F1DA-6415-EC47-B797-F7E497DE9F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5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BAADE-8394-0541-8386-E94FA890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80E33-F861-F640-B7C4-28A66CA42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4516" cy="4667250"/>
          </a:xfrm>
        </p:spPr>
        <p:txBody>
          <a:bodyPr/>
          <a:lstStyle/>
          <a:p>
            <a:r>
              <a:rPr lang="en-US" dirty="0"/>
              <a:t>Assume packets are labeled by sequence numbers</a:t>
            </a:r>
          </a:p>
          <a:p>
            <a:pPr lvl="1"/>
            <a:r>
              <a:rPr lang="en-US" dirty="0"/>
              <a:t>Increasing from 0, …, N-1, then roll back to 0</a:t>
            </a:r>
          </a:p>
          <a:p>
            <a:r>
              <a:rPr lang="en-US" dirty="0"/>
              <a:t>Assume ACKs indicate the sequence numbers of data that was received</a:t>
            </a:r>
          </a:p>
          <a:p>
            <a:pPr lvl="1"/>
            <a:r>
              <a:rPr lang="en-US" dirty="0"/>
              <a:t>Note: Didn’t need this for stop-and-wait</a:t>
            </a:r>
          </a:p>
          <a:p>
            <a:r>
              <a:rPr lang="en-US" dirty="0"/>
              <a:t>Convention: ACK#s carry the </a:t>
            </a:r>
            <a:r>
              <a:rPr lang="en-US" dirty="0">
                <a:solidFill>
                  <a:srgbClr val="C00000"/>
                </a:solidFill>
              </a:rPr>
              <a:t>next sequence </a:t>
            </a:r>
            <a:r>
              <a:rPr lang="en-US" dirty="0"/>
              <a:t>number expected</a:t>
            </a:r>
          </a:p>
          <a:p>
            <a:pPr lvl="1"/>
            <a:r>
              <a:rPr lang="en-US" dirty="0"/>
              <a:t>Used in TCP.</a:t>
            </a:r>
          </a:p>
          <a:p>
            <a:pPr lvl="1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941203-0B30-FA48-8986-6FF4E7F620FC}"/>
              </a:ext>
            </a:extLst>
          </p:cNvPr>
          <p:cNvCxnSpPr/>
          <p:nvPr/>
        </p:nvCxnSpPr>
        <p:spPr>
          <a:xfrm>
            <a:off x="8802582" y="182562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F004A5-6CA1-074F-97EA-2ADEE4719F66}"/>
              </a:ext>
            </a:extLst>
          </p:cNvPr>
          <p:cNvCxnSpPr/>
          <p:nvPr/>
        </p:nvCxnSpPr>
        <p:spPr>
          <a:xfrm>
            <a:off x="11711434" y="182562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00A6E5-134F-6446-939B-351FE76159F0}"/>
              </a:ext>
            </a:extLst>
          </p:cNvPr>
          <p:cNvCxnSpPr>
            <a:cxnSpLocks/>
          </p:cNvCxnSpPr>
          <p:nvPr/>
        </p:nvCxnSpPr>
        <p:spPr>
          <a:xfrm>
            <a:off x="8974861" y="206416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523CBC-E2C8-284F-A6A9-583826A5B75E}"/>
              </a:ext>
            </a:extLst>
          </p:cNvPr>
          <p:cNvCxnSpPr>
            <a:cxnSpLocks/>
          </p:cNvCxnSpPr>
          <p:nvPr/>
        </p:nvCxnSpPr>
        <p:spPr>
          <a:xfrm flipH="1">
            <a:off x="8958296" y="2735924"/>
            <a:ext cx="2609317" cy="132958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A63EB5-8CBF-3740-AB95-82B43E3EE16F}"/>
              </a:ext>
            </a:extLst>
          </p:cNvPr>
          <p:cNvSpPr txBox="1"/>
          <p:nvPr/>
        </p:nvSpPr>
        <p:spPr>
          <a:xfrm>
            <a:off x="8687456" y="132607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AF8815-6B2B-CD43-BA11-06A5B6D53A3B}"/>
              </a:ext>
            </a:extLst>
          </p:cNvPr>
          <p:cNvSpPr txBox="1"/>
          <p:nvPr/>
        </p:nvSpPr>
        <p:spPr>
          <a:xfrm>
            <a:off x="10444540" y="1290441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F324FC-56F0-CA40-BFC6-8E9DF5C0761D}"/>
              </a:ext>
            </a:extLst>
          </p:cNvPr>
          <p:cNvSpPr txBox="1"/>
          <p:nvPr/>
        </p:nvSpPr>
        <p:spPr>
          <a:xfrm rot="821323">
            <a:off x="10290049" y="2034590"/>
            <a:ext cx="122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953226-D02F-9D47-B2BC-8BFEA47E932E}"/>
              </a:ext>
            </a:extLst>
          </p:cNvPr>
          <p:cNvSpPr txBox="1"/>
          <p:nvPr/>
        </p:nvSpPr>
        <p:spPr>
          <a:xfrm rot="20291529">
            <a:off x="8956958" y="3289540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ACK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2241FD-E2A7-0C43-AE04-A24F311D304B}"/>
              </a:ext>
            </a:extLst>
          </p:cNvPr>
          <p:cNvCxnSpPr>
            <a:cxnSpLocks/>
          </p:cNvCxnSpPr>
          <p:nvPr/>
        </p:nvCxnSpPr>
        <p:spPr>
          <a:xfrm>
            <a:off x="8995223" y="273592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5C316B1-AAA3-584C-80EA-D01311443823}"/>
              </a:ext>
            </a:extLst>
          </p:cNvPr>
          <p:cNvSpPr txBox="1"/>
          <p:nvPr/>
        </p:nvSpPr>
        <p:spPr>
          <a:xfrm rot="821323">
            <a:off x="10128482" y="2604573"/>
            <a:ext cx="122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26986E-FB4C-6848-9D26-9B5C4B4A0E84}"/>
              </a:ext>
            </a:extLst>
          </p:cNvPr>
          <p:cNvCxnSpPr>
            <a:cxnSpLocks/>
          </p:cNvCxnSpPr>
          <p:nvPr/>
        </p:nvCxnSpPr>
        <p:spPr>
          <a:xfrm>
            <a:off x="8958296" y="4653002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261619-2B73-3949-A1CC-F4F061C4A5E1}"/>
              </a:ext>
            </a:extLst>
          </p:cNvPr>
          <p:cNvSpPr txBox="1"/>
          <p:nvPr/>
        </p:nvSpPr>
        <p:spPr>
          <a:xfrm rot="821323">
            <a:off x="10087997" y="4551286"/>
            <a:ext cx="147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N-1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9E504F-3D2C-664F-8815-667C7EDBF9FD}"/>
              </a:ext>
            </a:extLst>
          </p:cNvPr>
          <p:cNvCxnSpPr>
            <a:cxnSpLocks/>
          </p:cNvCxnSpPr>
          <p:nvPr/>
        </p:nvCxnSpPr>
        <p:spPr>
          <a:xfrm>
            <a:off x="8958296" y="5229542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5488469-AEF1-8D45-A52D-102BADD71744}"/>
              </a:ext>
            </a:extLst>
          </p:cNvPr>
          <p:cNvSpPr txBox="1"/>
          <p:nvPr/>
        </p:nvSpPr>
        <p:spPr>
          <a:xfrm rot="821323">
            <a:off x="10091555" y="5098191"/>
            <a:ext cx="122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A1B347-57F8-0747-99F3-C00178EC5440}"/>
              </a:ext>
            </a:extLst>
          </p:cNvPr>
          <p:cNvSpPr txBox="1"/>
          <p:nvPr/>
        </p:nvSpPr>
        <p:spPr>
          <a:xfrm rot="821323">
            <a:off x="10358739" y="4053301"/>
            <a:ext cx="1472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…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B755E9-95B0-1949-8F95-8A4717738285}"/>
              </a:ext>
            </a:extLst>
          </p:cNvPr>
          <p:cNvCxnSpPr>
            <a:cxnSpLocks/>
          </p:cNvCxnSpPr>
          <p:nvPr/>
        </p:nvCxnSpPr>
        <p:spPr>
          <a:xfrm flipH="1">
            <a:off x="8884326" y="3321626"/>
            <a:ext cx="2609317" cy="132958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C845093-1A13-5940-8310-5B571DCFB77C}"/>
              </a:ext>
            </a:extLst>
          </p:cNvPr>
          <p:cNvSpPr txBox="1"/>
          <p:nvPr/>
        </p:nvSpPr>
        <p:spPr>
          <a:xfrm rot="20291529">
            <a:off x="8882988" y="3875242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ACK 2</a:t>
            </a:r>
          </a:p>
        </p:txBody>
      </p:sp>
    </p:spTree>
    <p:extLst>
      <p:ext uri="{BB962C8B-B14F-4D97-AF65-F5344CB8AC3E}">
        <p14:creationId xmlns:p14="http://schemas.microsoft.com/office/powerpoint/2010/main" val="336464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2" grpId="0"/>
      <p:bldP spid="24" grpId="0"/>
      <p:bldP spid="29" grpId="0"/>
      <p:bldP spid="30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9B0D-9911-EB4F-86F7-7909C887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of concepts</a:t>
            </a:r>
          </a:p>
        </p:txBody>
      </p:sp>
      <p:pic>
        <p:nvPicPr>
          <p:cNvPr id="12" name="Picture 11" descr="A piece of cake on a plate&#10;&#10;Description automatically generated">
            <a:extLst>
              <a:ext uri="{FF2B5EF4-FFF2-40B4-BE49-F238E27FC236}">
                <a16:creationId xmlns:a16="http://schemas.microsoft.com/office/drawing/2014/main" id="{8F51016F-AD39-C542-BE76-85F5C31A1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62" y="1888536"/>
            <a:ext cx="2265987" cy="1699490"/>
          </a:xfrm>
          <a:prstGeom prst="rect">
            <a:avLst/>
          </a:prstGeom>
        </p:spPr>
      </p:pic>
      <p:pic>
        <p:nvPicPr>
          <p:cNvPr id="13" name="Picture 12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6B41F76E-802C-1448-A141-BB1907FF0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404" y="1869635"/>
            <a:ext cx="1104982" cy="8000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3D5503-113A-6443-BB7A-5540B5AECB30}"/>
              </a:ext>
            </a:extLst>
          </p:cNvPr>
          <p:cNvSpPr txBox="1"/>
          <p:nvPr/>
        </p:nvSpPr>
        <p:spPr>
          <a:xfrm rot="485961">
            <a:off x="1131607" y="2381170"/>
            <a:ext cx="233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Helvetica" pitchFamily="2" charset="0"/>
              </a:rPr>
              <a:t>Tp</a:t>
            </a:r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90BEB8-2E31-BD46-95FF-BD048484C0DC}"/>
              </a:ext>
            </a:extLst>
          </p:cNvPr>
          <p:cNvSpPr txBox="1"/>
          <p:nvPr/>
        </p:nvSpPr>
        <p:spPr>
          <a:xfrm>
            <a:off x="1649439" y="3783327"/>
            <a:ext cx="3659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Error detection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8FA47C-AD44-7C48-AB5C-E75A7D92EDD8}"/>
              </a:ext>
            </a:extLst>
          </p:cNvPr>
          <p:cNvSpPr txBox="1"/>
          <p:nvPr/>
        </p:nvSpPr>
        <p:spPr>
          <a:xfrm>
            <a:off x="4439652" y="1701351"/>
            <a:ext cx="2959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UDP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Connectionless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7A8332-FC69-D943-97EC-6B4A76CCE3F0}"/>
              </a:ext>
            </a:extLst>
          </p:cNvPr>
          <p:cNvSpPr txBox="1"/>
          <p:nvPr/>
        </p:nvSpPr>
        <p:spPr>
          <a:xfrm>
            <a:off x="7720263" y="1643731"/>
            <a:ext cx="2959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TCP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Connection-oriented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0754123-9FF9-BC49-9051-646C736C0A4D}"/>
              </a:ext>
            </a:extLst>
          </p:cNvPr>
          <p:cNvSpPr txBox="1"/>
          <p:nvPr/>
        </p:nvSpPr>
        <p:spPr>
          <a:xfrm>
            <a:off x="350114" y="4353346"/>
            <a:ext cx="1401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9E7AC0E-0CA5-9942-B5EF-5955C4922B2E}"/>
              </a:ext>
            </a:extLst>
          </p:cNvPr>
          <p:cNvSpPr/>
          <p:nvPr/>
        </p:nvSpPr>
        <p:spPr>
          <a:xfrm>
            <a:off x="1798920" y="4706559"/>
            <a:ext cx="1401858" cy="557418"/>
          </a:xfrm>
          <a:custGeom>
            <a:avLst/>
            <a:gdLst>
              <a:gd name="connsiteX0" fmla="*/ 0 w 1191127"/>
              <a:gd name="connsiteY0" fmla="*/ 312821 h 312821"/>
              <a:gd name="connsiteX1" fmla="*/ 601579 w 1191127"/>
              <a:gd name="connsiteY1" fmla="*/ 0 h 312821"/>
              <a:gd name="connsiteX2" fmla="*/ 1191127 w 1191127"/>
              <a:gd name="connsiteY2" fmla="*/ 312821 h 312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1127" h="312821">
                <a:moveTo>
                  <a:pt x="0" y="312821"/>
                </a:moveTo>
                <a:cubicBezTo>
                  <a:pt x="201529" y="156410"/>
                  <a:pt x="403058" y="0"/>
                  <a:pt x="601579" y="0"/>
                </a:cubicBezTo>
                <a:cubicBezTo>
                  <a:pt x="800100" y="0"/>
                  <a:pt x="995613" y="156410"/>
                  <a:pt x="1191127" y="312821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1E2FC-9F58-A442-AAF1-073019E1775D}"/>
              </a:ext>
            </a:extLst>
          </p:cNvPr>
          <p:cNvSpPr txBox="1"/>
          <p:nvPr/>
        </p:nvSpPr>
        <p:spPr>
          <a:xfrm>
            <a:off x="2531916" y="5236479"/>
            <a:ext cx="1690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Courier" pitchFamily="2" charset="0"/>
              </a:rPr>
              <a:t>f(.)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36C39C-E4E4-D749-B476-C28D1819E15A}"/>
              </a:ext>
            </a:extLst>
          </p:cNvPr>
          <p:cNvSpPr txBox="1"/>
          <p:nvPr/>
        </p:nvSpPr>
        <p:spPr>
          <a:xfrm>
            <a:off x="3682379" y="4353346"/>
            <a:ext cx="1401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6647E00B-0CF9-1149-8E3E-3D83F964A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046" y="5101649"/>
            <a:ext cx="1446799" cy="882550"/>
          </a:xfrm>
          <a:prstGeom prst="rect">
            <a:avLst/>
          </a:prstGeom>
        </p:spPr>
      </p:pic>
      <p:sp>
        <p:nvSpPr>
          <p:cNvPr id="68" name="Freeform 67">
            <a:extLst>
              <a:ext uri="{FF2B5EF4-FFF2-40B4-BE49-F238E27FC236}">
                <a16:creationId xmlns:a16="http://schemas.microsoft.com/office/drawing/2014/main" id="{65BF5D0C-908A-154A-A510-C9EB5B514C5D}"/>
              </a:ext>
            </a:extLst>
          </p:cNvPr>
          <p:cNvSpPr/>
          <p:nvPr/>
        </p:nvSpPr>
        <p:spPr>
          <a:xfrm>
            <a:off x="5025987" y="4706885"/>
            <a:ext cx="1401858" cy="557418"/>
          </a:xfrm>
          <a:custGeom>
            <a:avLst/>
            <a:gdLst>
              <a:gd name="connsiteX0" fmla="*/ 0 w 1191127"/>
              <a:gd name="connsiteY0" fmla="*/ 312821 h 312821"/>
              <a:gd name="connsiteX1" fmla="*/ 601579 w 1191127"/>
              <a:gd name="connsiteY1" fmla="*/ 0 h 312821"/>
              <a:gd name="connsiteX2" fmla="*/ 1191127 w 1191127"/>
              <a:gd name="connsiteY2" fmla="*/ 312821 h 312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1127" h="312821">
                <a:moveTo>
                  <a:pt x="0" y="312821"/>
                </a:moveTo>
                <a:cubicBezTo>
                  <a:pt x="201529" y="156410"/>
                  <a:pt x="403058" y="0"/>
                  <a:pt x="601579" y="0"/>
                </a:cubicBezTo>
                <a:cubicBezTo>
                  <a:pt x="800100" y="0"/>
                  <a:pt x="995613" y="156410"/>
                  <a:pt x="1191127" y="312821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97983C-24A1-E14D-A1A7-14592C80ED03}"/>
              </a:ext>
            </a:extLst>
          </p:cNvPr>
          <p:cNvSpPr txBox="1"/>
          <p:nvPr/>
        </p:nvSpPr>
        <p:spPr>
          <a:xfrm>
            <a:off x="5726916" y="5237363"/>
            <a:ext cx="1690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Courier" pitchFamily="2" charset="0"/>
              </a:rPr>
              <a:t>f(.)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BF3C0A9-388E-FB4B-A6AE-C0B9137E5636}"/>
              </a:ext>
            </a:extLst>
          </p:cNvPr>
          <p:cNvSpPr/>
          <p:nvPr/>
        </p:nvSpPr>
        <p:spPr>
          <a:xfrm>
            <a:off x="4909937" y="5861864"/>
            <a:ext cx="1395664" cy="457254"/>
          </a:xfrm>
          <a:custGeom>
            <a:avLst/>
            <a:gdLst>
              <a:gd name="connsiteX0" fmla="*/ 0 w 1395664"/>
              <a:gd name="connsiteY0" fmla="*/ 0 h 457254"/>
              <a:gd name="connsiteX1" fmla="*/ 649706 w 1395664"/>
              <a:gd name="connsiteY1" fmla="*/ 457200 h 457254"/>
              <a:gd name="connsiteX2" fmla="*/ 1395664 w 1395664"/>
              <a:gd name="connsiteY2" fmla="*/ 24063 h 457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5664" h="457254">
                <a:moveTo>
                  <a:pt x="0" y="0"/>
                </a:moveTo>
                <a:cubicBezTo>
                  <a:pt x="208547" y="226595"/>
                  <a:pt x="417095" y="453190"/>
                  <a:pt x="649706" y="457200"/>
                </a:cubicBezTo>
                <a:cubicBezTo>
                  <a:pt x="882317" y="461210"/>
                  <a:pt x="1138990" y="242636"/>
                  <a:pt x="1395664" y="24063"/>
                </a:cubicBezTo>
              </a:path>
            </a:pathLst>
          </a:custGeom>
          <a:noFill/>
          <a:ln w="5080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EDE5D9BD-DBF5-0646-A002-378200F91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76" y="5304207"/>
            <a:ext cx="1446799" cy="88255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3F9DCE5E-B8E3-D147-A3F5-D95BE0CA84BC}"/>
              </a:ext>
            </a:extLst>
          </p:cNvPr>
          <p:cNvSpPr/>
          <p:nvPr/>
        </p:nvSpPr>
        <p:spPr>
          <a:xfrm>
            <a:off x="1546258" y="5793756"/>
            <a:ext cx="1696453" cy="557418"/>
          </a:xfrm>
          <a:custGeom>
            <a:avLst/>
            <a:gdLst>
              <a:gd name="connsiteX0" fmla="*/ 1696453 w 1696453"/>
              <a:gd name="connsiteY0" fmla="*/ 0 h 557418"/>
              <a:gd name="connsiteX1" fmla="*/ 1263316 w 1696453"/>
              <a:gd name="connsiteY1" fmla="*/ 553452 h 557418"/>
              <a:gd name="connsiteX2" fmla="*/ 0 w 1696453"/>
              <a:gd name="connsiteY2" fmla="*/ 204537 h 557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6453" h="557418">
                <a:moveTo>
                  <a:pt x="1696453" y="0"/>
                </a:moveTo>
                <a:cubicBezTo>
                  <a:pt x="1621255" y="259681"/>
                  <a:pt x="1546058" y="519363"/>
                  <a:pt x="1263316" y="553452"/>
                </a:cubicBezTo>
                <a:cubicBezTo>
                  <a:pt x="980574" y="587541"/>
                  <a:pt x="490287" y="396039"/>
                  <a:pt x="0" y="204537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081D81-7A4D-0143-BC5F-FC34A1AD40B7}"/>
              </a:ext>
            </a:extLst>
          </p:cNvPr>
          <p:cNvSpPr txBox="1"/>
          <p:nvPr/>
        </p:nvSpPr>
        <p:spPr>
          <a:xfrm>
            <a:off x="533272" y="5562923"/>
            <a:ext cx="1822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Checksum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AF5AFAA-C1D9-FF4A-AB28-144F3001FDAC}"/>
              </a:ext>
            </a:extLst>
          </p:cNvPr>
          <p:cNvSpPr txBox="1"/>
          <p:nvPr/>
        </p:nvSpPr>
        <p:spPr>
          <a:xfrm>
            <a:off x="3753354" y="5401665"/>
            <a:ext cx="1822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Checksum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11A7CD-680F-F74A-8BD3-AACC0906D55E}"/>
              </a:ext>
            </a:extLst>
          </p:cNvPr>
          <p:cNvSpPr txBox="1"/>
          <p:nvPr/>
        </p:nvSpPr>
        <p:spPr>
          <a:xfrm>
            <a:off x="3753354" y="6120341"/>
            <a:ext cx="1822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Compare*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11923-3DF8-2C4D-9121-F02901D8BC46}"/>
              </a:ext>
            </a:extLst>
          </p:cNvPr>
          <p:cNvSpPr txBox="1"/>
          <p:nvPr/>
        </p:nvSpPr>
        <p:spPr>
          <a:xfrm>
            <a:off x="7134602" y="2813733"/>
            <a:ext cx="44276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Detecting errors is insufficient.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Need to correct errors.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Also, data may simply be lost.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(checksum is also lost)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Need better mechanisms for reliable data delivery! 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TCP uses 3 simple ideas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B5E74D-4001-EC46-9A56-13655D27A354}"/>
              </a:ext>
            </a:extLst>
          </p:cNvPr>
          <p:cNvSpPr txBox="1"/>
          <p:nvPr/>
        </p:nvSpPr>
        <p:spPr>
          <a:xfrm>
            <a:off x="3753354" y="6469834"/>
            <a:ext cx="38501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Helvetica" pitchFamily="2" charset="0"/>
              </a:rPr>
              <a:t>Note: actual </a:t>
            </a:r>
            <a:r>
              <a:rPr lang="en-US" sz="1600" dirty="0" err="1">
                <a:latin typeface="Helvetica" pitchFamily="2" charset="0"/>
              </a:rPr>
              <a:t>impl</a:t>
            </a:r>
            <a:r>
              <a:rPr lang="en-US" sz="1600" dirty="0">
                <a:latin typeface="Helvetica" pitchFamily="2" charset="0"/>
              </a:rPr>
              <a:t> more nuanced</a:t>
            </a:r>
          </a:p>
        </p:txBody>
      </p:sp>
    </p:spTree>
    <p:extLst>
      <p:ext uri="{BB962C8B-B14F-4D97-AF65-F5344CB8AC3E}">
        <p14:creationId xmlns:p14="http://schemas.microsoft.com/office/powerpoint/2010/main" val="313179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9" grpId="0"/>
      <p:bldP spid="65" grpId="0"/>
      <p:bldP spid="5" grpId="0" animBg="1"/>
      <p:bldP spid="7" grpId="0"/>
      <p:bldP spid="66" grpId="0"/>
      <p:bldP spid="68" grpId="0" animBg="1"/>
      <p:bldP spid="70" grpId="0"/>
      <p:bldP spid="8" grpId="0" animBg="1"/>
      <p:bldP spid="6" grpId="0" animBg="1"/>
      <p:bldP spid="9" grpId="0"/>
      <p:bldP spid="80" grpId="0"/>
      <p:bldP spid="81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49A3-A569-B94A-8513-099C8136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(sender 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0E47C-21BC-9749-80CC-A14E8BAA8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Window</a:t>
            </a:r>
            <a:r>
              <a:rPr lang="en-US" dirty="0"/>
              <a:t>: Sequence numbers of in-flight data</a:t>
            </a:r>
          </a:p>
          <a:p>
            <a:r>
              <a:rPr lang="en-US" dirty="0">
                <a:solidFill>
                  <a:srgbClr val="C00000"/>
                </a:solidFill>
              </a:rPr>
              <a:t>Window size</a:t>
            </a:r>
            <a:r>
              <a:rPr lang="en-US" dirty="0"/>
              <a:t>: The amount of in-flight data (</a:t>
            </a:r>
            <a:r>
              <a:rPr lang="en-US" dirty="0" err="1"/>
              <a:t>unACKed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A4A915-D240-0B42-BAC8-123A7A016352}"/>
              </a:ext>
            </a:extLst>
          </p:cNvPr>
          <p:cNvSpPr txBox="1"/>
          <p:nvPr/>
        </p:nvSpPr>
        <p:spPr>
          <a:xfrm>
            <a:off x="-13778" y="4187001"/>
            <a:ext cx="1759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Sender’s point of view: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7D4F09-B048-3543-A830-E181262FF0DF}"/>
              </a:ext>
            </a:extLst>
          </p:cNvPr>
          <p:cNvSpPr txBox="1"/>
          <p:nvPr/>
        </p:nvSpPr>
        <p:spPr>
          <a:xfrm>
            <a:off x="3357340" y="3328317"/>
            <a:ext cx="251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size </a:t>
            </a:r>
            <a:r>
              <a:rPr lang="en-US" sz="2400" dirty="0">
                <a:latin typeface="Helvetica" pitchFamily="2" charset="0"/>
              </a:rPr>
              <a:t>=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C2B643-5B8E-B440-92D3-3EE91F63573E}"/>
              </a:ext>
            </a:extLst>
          </p:cNvPr>
          <p:cNvSpPr txBox="1"/>
          <p:nvPr/>
        </p:nvSpPr>
        <p:spPr>
          <a:xfrm>
            <a:off x="1148136" y="5410004"/>
            <a:ext cx="2993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seq # known to be received (ACK </a:t>
            </a:r>
            <a:r>
              <a:rPr lang="en-US" sz="2400" dirty="0" err="1">
                <a:latin typeface="Helvetica" pitchFamily="2" charset="0"/>
              </a:rPr>
              <a:t>recv’d</a:t>
            </a:r>
            <a:r>
              <a:rPr lang="en-US" sz="2400" dirty="0">
                <a:latin typeface="Helvetica" pitchFamily="2" charset="0"/>
              </a:rPr>
              <a:t> at sender)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15CB5D-F4FC-474D-A2FF-89A4B38FCD19}"/>
              </a:ext>
            </a:extLst>
          </p:cNvPr>
          <p:cNvSpPr txBox="1"/>
          <p:nvPr/>
        </p:nvSpPr>
        <p:spPr>
          <a:xfrm>
            <a:off x="4177693" y="5512795"/>
            <a:ext cx="2402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sequence  # sent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501140-59D1-0C4F-B1FC-0B8DFA2DA7E7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5376338" y="5114103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F81AF6-B138-6D49-862F-0F4480D4C8D7}"/>
              </a:ext>
            </a:extLst>
          </p:cNvPr>
          <p:cNvCxnSpPr/>
          <p:nvPr/>
        </p:nvCxnSpPr>
        <p:spPr>
          <a:xfrm flipH="1" flipV="1">
            <a:off x="3094050" y="5075721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F32B722-6365-2049-B8B4-6A2B4967F4E4}"/>
              </a:ext>
            </a:extLst>
          </p:cNvPr>
          <p:cNvSpPr/>
          <p:nvPr/>
        </p:nvSpPr>
        <p:spPr>
          <a:xfrm rot="16200000">
            <a:off x="4272320" y="2971652"/>
            <a:ext cx="682972" cy="226304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75BBA85-CDE6-0D48-932B-9FA550F9F506}"/>
              </a:ext>
            </a:extLst>
          </p:cNvPr>
          <p:cNvGrpSpPr/>
          <p:nvPr/>
        </p:nvGrpSpPr>
        <p:grpSpPr>
          <a:xfrm>
            <a:off x="2038352" y="4478252"/>
            <a:ext cx="7478713" cy="625456"/>
            <a:chOff x="2038352" y="4478252"/>
            <a:chExt cx="7478713" cy="625456"/>
          </a:xfrm>
        </p:grpSpPr>
        <p:grpSp>
          <p:nvGrpSpPr>
            <p:cNvPr id="4" name="Group 2">
              <a:extLst>
                <a:ext uri="{FF2B5EF4-FFF2-40B4-BE49-F238E27FC236}">
                  <a16:creationId xmlns:a16="http://schemas.microsoft.com/office/drawing/2014/main" id="{94C5DBD4-001E-DB42-9735-B03951349B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8252"/>
              <a:ext cx="7478713" cy="625456"/>
              <a:chOff x="514350" y="4882111"/>
              <a:chExt cx="7479030" cy="624840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DAE82C48-6732-4547-9451-663B3D315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F43C3DA-F0EB-5D46-9F80-CDD89AD85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EB7DE0E-E91A-0447-BB3B-144F1C12E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D32E44-799C-204B-B6F0-07DF3CDD0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DB7080-724A-424F-9D4D-FAC257895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D2A661E-B166-1444-BDD8-C21241A3F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60" y="488211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CE0660-1072-E74D-8DC1-9B7818D62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775CEB3-2E2D-5545-993B-FEE117FC0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555E931-A3B6-FD41-B19D-BB2A2C422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4887419"/>
                <a:ext cx="754380" cy="61041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67EBEF5-768A-F94C-AD3D-8CA683AE8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D7F2C4-2099-BA48-8AD4-778071A98E07}"/>
                </a:ext>
              </a:extLst>
            </p:cNvPr>
            <p:cNvSpPr txBox="1"/>
            <p:nvPr/>
          </p:nvSpPr>
          <p:spPr>
            <a:xfrm>
              <a:off x="2298868" y="460086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20CE02-7517-0041-99F3-430E35ACD63F}"/>
                </a:ext>
              </a:extLst>
            </p:cNvPr>
            <p:cNvSpPr txBox="1"/>
            <p:nvPr/>
          </p:nvSpPr>
          <p:spPr>
            <a:xfrm>
              <a:off x="2981840" y="4608494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52026A-6FDD-E540-B6AB-7AB1466857BB}"/>
                </a:ext>
              </a:extLst>
            </p:cNvPr>
            <p:cNvSpPr txBox="1"/>
            <p:nvPr/>
          </p:nvSpPr>
          <p:spPr>
            <a:xfrm>
              <a:off x="3725487" y="461777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3284135-BC1D-B041-AD91-62048E70850E}"/>
                </a:ext>
              </a:extLst>
            </p:cNvPr>
            <p:cNvSpPr txBox="1"/>
            <p:nvPr/>
          </p:nvSpPr>
          <p:spPr>
            <a:xfrm>
              <a:off x="4428337" y="460552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28FEB9-5B5D-E747-8D79-B3DB18368057}"/>
                </a:ext>
              </a:extLst>
            </p:cNvPr>
            <p:cNvSpPr txBox="1"/>
            <p:nvPr/>
          </p:nvSpPr>
          <p:spPr>
            <a:xfrm>
              <a:off x="5244044" y="461014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33F360-6FA2-2542-8C79-4DC27F3FF6E0}"/>
                </a:ext>
              </a:extLst>
            </p:cNvPr>
            <p:cNvSpPr txBox="1"/>
            <p:nvPr/>
          </p:nvSpPr>
          <p:spPr>
            <a:xfrm>
              <a:off x="5927016" y="461777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2A3E20-828C-034B-AC61-78DBE00196A5}"/>
                </a:ext>
              </a:extLst>
            </p:cNvPr>
            <p:cNvSpPr txBox="1"/>
            <p:nvPr/>
          </p:nvSpPr>
          <p:spPr>
            <a:xfrm>
              <a:off x="6687757" y="4627058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166B0F-5C79-3C44-93BB-DECAF2EAA8C6}"/>
                </a:ext>
              </a:extLst>
            </p:cNvPr>
            <p:cNvSpPr txBox="1"/>
            <p:nvPr/>
          </p:nvSpPr>
          <p:spPr>
            <a:xfrm>
              <a:off x="7454085" y="4623724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6A1864-C869-CB44-AC59-45A0B8056150}"/>
                </a:ext>
              </a:extLst>
            </p:cNvPr>
            <p:cNvSpPr txBox="1"/>
            <p:nvPr/>
          </p:nvSpPr>
          <p:spPr>
            <a:xfrm>
              <a:off x="8962781" y="4596795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D6B4802-0401-EE40-BB36-61297828FC51}"/>
                </a:ext>
              </a:extLst>
            </p:cNvPr>
            <p:cNvSpPr txBox="1"/>
            <p:nvPr/>
          </p:nvSpPr>
          <p:spPr>
            <a:xfrm>
              <a:off x="8237615" y="462975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258E0C1-E300-1943-9387-94D6354246E8}"/>
              </a:ext>
            </a:extLst>
          </p:cNvPr>
          <p:cNvGrpSpPr/>
          <p:nvPr/>
        </p:nvGrpSpPr>
        <p:grpSpPr>
          <a:xfrm>
            <a:off x="7631195" y="2832582"/>
            <a:ext cx="4476684" cy="1651795"/>
            <a:chOff x="7631195" y="2832582"/>
            <a:chExt cx="4476684" cy="16517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3B46DB7-D970-D747-9A92-AE3299316923}"/>
                </a:ext>
              </a:extLst>
            </p:cNvPr>
            <p:cNvSpPr txBox="1"/>
            <p:nvPr/>
          </p:nvSpPr>
          <p:spPr>
            <a:xfrm>
              <a:off x="8939780" y="2832582"/>
              <a:ext cx="316809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Sequence numbers </a:t>
              </a:r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</a:rPr>
                <a:t>restart from 0 </a:t>
              </a:r>
              <a:r>
                <a:rPr lang="en-US" sz="2400" dirty="0">
                  <a:latin typeface="Helvetica" pitchFamily="2" charset="0"/>
                </a:rPr>
                <a:t>beyond a point (finite space on header)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9CD4FB1-04CB-4044-8D61-7D8E78158194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8385543" y="3789982"/>
              <a:ext cx="474804" cy="69058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6B6E75B-2C4B-9040-977F-FBAFD59408E2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631195" y="3761687"/>
              <a:ext cx="1229152" cy="72269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D720AAD-4534-0541-AA0D-67B1E929BB15}"/>
              </a:ext>
            </a:extLst>
          </p:cNvPr>
          <p:cNvCxnSpPr>
            <a:cxnSpLocks/>
          </p:cNvCxnSpPr>
          <p:nvPr/>
        </p:nvCxnSpPr>
        <p:spPr>
          <a:xfrm>
            <a:off x="6727815" y="6361953"/>
            <a:ext cx="3438316" cy="751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6E28F8C-07E0-7644-B2C0-35F9C49C99E4}"/>
              </a:ext>
            </a:extLst>
          </p:cNvPr>
          <p:cNvSpPr txBox="1"/>
          <p:nvPr/>
        </p:nvSpPr>
        <p:spPr>
          <a:xfrm>
            <a:off x="6732660" y="6401487"/>
            <a:ext cx="363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Transmissions later in time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CDAD195-19AE-E140-9244-0EB34F176E2D}"/>
              </a:ext>
            </a:extLst>
          </p:cNvPr>
          <p:cNvGrpSpPr/>
          <p:nvPr/>
        </p:nvGrpSpPr>
        <p:grpSpPr>
          <a:xfrm>
            <a:off x="10153648" y="4551105"/>
            <a:ext cx="1598159" cy="1533316"/>
            <a:chOff x="10153648" y="4551105"/>
            <a:chExt cx="1598159" cy="153331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22D0AC-037C-AA4D-8C73-7839299F22D8}"/>
                </a:ext>
              </a:extLst>
            </p:cNvPr>
            <p:cNvSpPr/>
            <p:nvPr/>
          </p:nvSpPr>
          <p:spPr>
            <a:xfrm>
              <a:off x="10153648" y="4551105"/>
              <a:ext cx="1533500" cy="1524687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AC72C39-A111-E549-9F6D-2CE950F6332F}"/>
                </a:ext>
              </a:extLst>
            </p:cNvPr>
            <p:cNvSpPr txBox="1"/>
            <p:nvPr/>
          </p:nvSpPr>
          <p:spPr>
            <a:xfrm>
              <a:off x="10780439" y="4551105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E0063FB-C6AF-9742-8CB0-601F654E6924}"/>
                </a:ext>
              </a:extLst>
            </p:cNvPr>
            <p:cNvSpPr txBox="1"/>
            <p:nvPr/>
          </p:nvSpPr>
          <p:spPr>
            <a:xfrm>
              <a:off x="10780439" y="5715089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EDCFCB-8843-3E41-A740-6D65F09607A6}"/>
                </a:ext>
              </a:extLst>
            </p:cNvPr>
            <p:cNvSpPr txBox="1"/>
            <p:nvPr/>
          </p:nvSpPr>
          <p:spPr>
            <a:xfrm>
              <a:off x="11341499" y="5140203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1F5304-5983-F644-892F-069A94DC0F48}"/>
                </a:ext>
              </a:extLst>
            </p:cNvPr>
            <p:cNvSpPr txBox="1"/>
            <p:nvPr/>
          </p:nvSpPr>
          <p:spPr>
            <a:xfrm>
              <a:off x="10182580" y="5140203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6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FE289BE-2484-974D-B337-A5CAB6434329}"/>
                </a:ext>
              </a:extLst>
            </p:cNvPr>
            <p:cNvSpPr txBox="1"/>
            <p:nvPr/>
          </p:nvSpPr>
          <p:spPr>
            <a:xfrm>
              <a:off x="10365638" y="4760484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9D1AC06-02F3-2443-B6B4-E09650A2B3B5}"/>
                </a:ext>
              </a:extLst>
            </p:cNvPr>
            <p:cNvSpPr txBox="1"/>
            <p:nvPr/>
          </p:nvSpPr>
          <p:spPr>
            <a:xfrm>
              <a:off x="10365339" y="5558961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8C9E110-93AC-6D4B-AACA-ABC4149C0799}"/>
                </a:ext>
              </a:extLst>
            </p:cNvPr>
            <p:cNvSpPr txBox="1"/>
            <p:nvPr/>
          </p:nvSpPr>
          <p:spPr>
            <a:xfrm>
              <a:off x="11177254" y="4760484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7D4B125-139D-6341-971A-04E7CD707382}"/>
                </a:ext>
              </a:extLst>
            </p:cNvPr>
            <p:cNvSpPr txBox="1"/>
            <p:nvPr/>
          </p:nvSpPr>
          <p:spPr>
            <a:xfrm>
              <a:off x="11190747" y="5547942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3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9EDD503-0890-324E-84BE-8A6E747F4504}"/>
              </a:ext>
            </a:extLst>
          </p:cNvPr>
          <p:cNvSpPr/>
          <p:nvPr/>
        </p:nvSpPr>
        <p:spPr>
          <a:xfrm rot="18782352">
            <a:off x="10648617" y="5431289"/>
            <a:ext cx="1310845" cy="47192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94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  <p:bldP spid="29" grpId="0"/>
      <p:bldP spid="26" grpId="0" animBg="1"/>
      <p:bldP spid="40" grpId="0"/>
      <p:bldP spid="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096C-9F85-BE4E-93B5-D0466CA0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(sender 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45F2-3F68-F547-8C11-E35E36347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sequence number 2 is acknowledged by the receiver</a:t>
            </a:r>
          </a:p>
          <a:p>
            <a:pPr lvl="1"/>
            <a:r>
              <a:rPr lang="en-US" dirty="0"/>
              <a:t>Sender receives the ACK. Sender can transmit sequence # 5</a:t>
            </a:r>
          </a:p>
          <a:p>
            <a:pPr lvl="1"/>
            <a:r>
              <a:rPr lang="en-US" dirty="0"/>
              <a:t>The window “slides” forward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70E5EBA3-3E62-5540-8027-968E8C65833F}"/>
              </a:ext>
            </a:extLst>
          </p:cNvPr>
          <p:cNvGrpSpPr>
            <a:grpSpLocks/>
          </p:cNvGrpSpPr>
          <p:nvPr/>
        </p:nvGrpSpPr>
        <p:grpSpPr bwMode="auto">
          <a:xfrm>
            <a:off x="2038352" y="4478252"/>
            <a:ext cx="7478713" cy="625456"/>
            <a:chOff x="514350" y="4882111"/>
            <a:chExt cx="7479030" cy="62484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97BD7B06-DEBD-764B-BF6C-184E35A86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73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3FF258-AB80-4844-80CB-9B7A555C6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340" y="4887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EEB3FC-F2FA-9D45-80F1-491A174BD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72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D636DF-F5F0-5A4A-A3DB-E5BDCC2B1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100" y="488973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2F6E26-FE8D-BF4D-9F55-312FAE3CE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480" y="488592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F4E376-0E38-6A4C-9C1F-CAB8B9D73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860" y="488211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30641C-10E1-DD40-A10C-790BA1039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240" y="488823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ED8B9D-E868-0D4E-8F62-47D9CCE13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62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F2D031-EED7-4845-8BB5-0C719F0B6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87419"/>
              <a:ext cx="754380" cy="61041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B904A76-21E9-A748-A58E-F96653B8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0923730-FA5D-4A4E-B5BA-3C4C7172C2B9}"/>
              </a:ext>
            </a:extLst>
          </p:cNvPr>
          <p:cNvSpPr txBox="1"/>
          <p:nvPr/>
        </p:nvSpPr>
        <p:spPr>
          <a:xfrm>
            <a:off x="2298868" y="460086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BB90CD-E91E-004D-B4CF-E8A1347B92BA}"/>
              </a:ext>
            </a:extLst>
          </p:cNvPr>
          <p:cNvSpPr txBox="1"/>
          <p:nvPr/>
        </p:nvSpPr>
        <p:spPr>
          <a:xfrm>
            <a:off x="2981840" y="4608494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68ECBD-5158-4441-9392-2F8CEF98C307}"/>
              </a:ext>
            </a:extLst>
          </p:cNvPr>
          <p:cNvSpPr txBox="1"/>
          <p:nvPr/>
        </p:nvSpPr>
        <p:spPr>
          <a:xfrm>
            <a:off x="3725487" y="461777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78335E-7CE1-514F-B1AF-87D489477117}"/>
              </a:ext>
            </a:extLst>
          </p:cNvPr>
          <p:cNvSpPr txBox="1"/>
          <p:nvPr/>
        </p:nvSpPr>
        <p:spPr>
          <a:xfrm>
            <a:off x="4428337" y="460552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F5F69F-3F20-0E41-A080-6BB6A22D7ADC}"/>
              </a:ext>
            </a:extLst>
          </p:cNvPr>
          <p:cNvSpPr txBox="1"/>
          <p:nvPr/>
        </p:nvSpPr>
        <p:spPr>
          <a:xfrm>
            <a:off x="5244044" y="4610148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7DB748-704E-8A49-A996-3D7F5C1BEF9B}"/>
              </a:ext>
            </a:extLst>
          </p:cNvPr>
          <p:cNvSpPr txBox="1"/>
          <p:nvPr/>
        </p:nvSpPr>
        <p:spPr>
          <a:xfrm>
            <a:off x="5927016" y="461777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1FBA47-3D5B-0746-A58A-D42E13B45FF5}"/>
              </a:ext>
            </a:extLst>
          </p:cNvPr>
          <p:cNvSpPr txBox="1"/>
          <p:nvPr/>
        </p:nvSpPr>
        <p:spPr>
          <a:xfrm>
            <a:off x="6687757" y="4627058"/>
            <a:ext cx="34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DB0A89-5AB0-E543-8623-258C37519A23}"/>
              </a:ext>
            </a:extLst>
          </p:cNvPr>
          <p:cNvSpPr txBox="1"/>
          <p:nvPr/>
        </p:nvSpPr>
        <p:spPr>
          <a:xfrm>
            <a:off x="7454085" y="4623724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14897D-D609-F14D-BF8A-04A09952FB06}"/>
              </a:ext>
            </a:extLst>
          </p:cNvPr>
          <p:cNvSpPr txBox="1"/>
          <p:nvPr/>
        </p:nvSpPr>
        <p:spPr>
          <a:xfrm>
            <a:off x="8962781" y="4596795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6469FA-E574-414C-843C-03CC7D9DD801}"/>
              </a:ext>
            </a:extLst>
          </p:cNvPr>
          <p:cNvSpPr txBox="1"/>
          <p:nvPr/>
        </p:nvSpPr>
        <p:spPr>
          <a:xfrm>
            <a:off x="8237615" y="4629750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A11267C9-0160-BB4C-A9AD-5981A29237B9}"/>
              </a:ext>
            </a:extLst>
          </p:cNvPr>
          <p:cNvSpPr/>
          <p:nvPr/>
        </p:nvSpPr>
        <p:spPr>
          <a:xfrm rot="16200000">
            <a:off x="4272320" y="2971652"/>
            <a:ext cx="682972" cy="226304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45E0C0-1A8D-2045-87FF-E5E6FB93B182}"/>
              </a:ext>
            </a:extLst>
          </p:cNvPr>
          <p:cNvSpPr txBox="1"/>
          <p:nvPr/>
        </p:nvSpPr>
        <p:spPr>
          <a:xfrm>
            <a:off x="3357340" y="3328317"/>
            <a:ext cx="251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size </a:t>
            </a:r>
            <a:r>
              <a:rPr lang="en-US" sz="2400" dirty="0">
                <a:latin typeface="Helvetica" pitchFamily="2" charset="0"/>
              </a:rPr>
              <a:t>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F29DE4-14D4-ED43-B70D-65CCAEC06304}"/>
              </a:ext>
            </a:extLst>
          </p:cNvPr>
          <p:cNvSpPr txBox="1"/>
          <p:nvPr/>
        </p:nvSpPr>
        <p:spPr>
          <a:xfrm>
            <a:off x="1022888" y="5410004"/>
            <a:ext cx="3242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seq # known to be received (ACK </a:t>
            </a:r>
            <a:r>
              <a:rPr lang="en-US" sz="2400" dirty="0" err="1">
                <a:latin typeface="Helvetica" pitchFamily="2" charset="0"/>
              </a:rPr>
              <a:t>recv’d</a:t>
            </a:r>
            <a:r>
              <a:rPr lang="en-US" sz="2400" dirty="0">
                <a:latin typeface="Helvetica" pitchFamily="2" charset="0"/>
              </a:rPr>
              <a:t> at sender)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F39065-8DB2-5E43-89CD-4373F7909D23}"/>
              </a:ext>
            </a:extLst>
          </p:cNvPr>
          <p:cNvSpPr txBox="1"/>
          <p:nvPr/>
        </p:nvSpPr>
        <p:spPr>
          <a:xfrm>
            <a:off x="4177693" y="5512795"/>
            <a:ext cx="2402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sequence  # sent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D014B3-5FBE-F440-9843-A12E307A2E5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5376338" y="5114103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D8297C-75E9-E043-9AAE-689361A7E1E6}"/>
              </a:ext>
            </a:extLst>
          </p:cNvPr>
          <p:cNvCxnSpPr/>
          <p:nvPr/>
        </p:nvCxnSpPr>
        <p:spPr>
          <a:xfrm flipH="1" flipV="1">
            <a:off x="3094050" y="5075721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AC593B-A06F-E145-80BF-968E50343480}"/>
              </a:ext>
            </a:extLst>
          </p:cNvPr>
          <p:cNvSpPr txBox="1"/>
          <p:nvPr/>
        </p:nvSpPr>
        <p:spPr>
          <a:xfrm>
            <a:off x="-13778" y="4187001"/>
            <a:ext cx="1759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Sender’s point of view: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565B5FA-B904-8540-9F91-CC3F54B50F32}"/>
              </a:ext>
            </a:extLst>
          </p:cNvPr>
          <p:cNvGrpSpPr/>
          <p:nvPr/>
        </p:nvGrpSpPr>
        <p:grpSpPr>
          <a:xfrm>
            <a:off x="10153648" y="4551105"/>
            <a:ext cx="1598159" cy="1533316"/>
            <a:chOff x="10153648" y="4551105"/>
            <a:chExt cx="1598159" cy="153331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AA1F7B9-7EFD-3D40-822A-2EE1B6D9F2D2}"/>
                </a:ext>
              </a:extLst>
            </p:cNvPr>
            <p:cNvSpPr/>
            <p:nvPr/>
          </p:nvSpPr>
          <p:spPr>
            <a:xfrm>
              <a:off x="10153648" y="4551105"/>
              <a:ext cx="1533500" cy="1524687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2257B3C-CD90-8240-A1D8-5C3AD3F9F8FF}"/>
                </a:ext>
              </a:extLst>
            </p:cNvPr>
            <p:cNvSpPr txBox="1"/>
            <p:nvPr/>
          </p:nvSpPr>
          <p:spPr>
            <a:xfrm>
              <a:off x="10780439" y="4551105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6942CB-E68A-1146-B987-710AAE8E3DBA}"/>
                </a:ext>
              </a:extLst>
            </p:cNvPr>
            <p:cNvSpPr txBox="1"/>
            <p:nvPr/>
          </p:nvSpPr>
          <p:spPr>
            <a:xfrm>
              <a:off x="10780439" y="5715089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E2B4B96-1272-064F-BF33-BA50C57CDBB7}"/>
                </a:ext>
              </a:extLst>
            </p:cNvPr>
            <p:cNvSpPr txBox="1"/>
            <p:nvPr/>
          </p:nvSpPr>
          <p:spPr>
            <a:xfrm>
              <a:off x="11341499" y="5140203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AB1D81-4F2D-9049-9260-01F57EFB9C24}"/>
                </a:ext>
              </a:extLst>
            </p:cNvPr>
            <p:cNvSpPr txBox="1"/>
            <p:nvPr/>
          </p:nvSpPr>
          <p:spPr>
            <a:xfrm>
              <a:off x="10182580" y="5140203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B3A844-A260-BD48-8B72-332146F5529A}"/>
                </a:ext>
              </a:extLst>
            </p:cNvPr>
            <p:cNvSpPr txBox="1"/>
            <p:nvPr/>
          </p:nvSpPr>
          <p:spPr>
            <a:xfrm>
              <a:off x="10365638" y="4760484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25E541B-DFFD-214F-ACB7-08C5AC5CB761}"/>
                </a:ext>
              </a:extLst>
            </p:cNvPr>
            <p:cNvSpPr txBox="1"/>
            <p:nvPr/>
          </p:nvSpPr>
          <p:spPr>
            <a:xfrm>
              <a:off x="10365339" y="5558961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A01AADC-B8C2-FC49-8F66-293D63A0CC65}"/>
                </a:ext>
              </a:extLst>
            </p:cNvPr>
            <p:cNvSpPr txBox="1"/>
            <p:nvPr/>
          </p:nvSpPr>
          <p:spPr>
            <a:xfrm>
              <a:off x="11177254" y="4760484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4563DF3-8E0F-D248-869E-A3831406B6CD}"/>
                </a:ext>
              </a:extLst>
            </p:cNvPr>
            <p:cNvSpPr txBox="1"/>
            <p:nvPr/>
          </p:nvSpPr>
          <p:spPr>
            <a:xfrm>
              <a:off x="11190747" y="5547942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3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A3CD32CB-7B3A-3E4A-A3D1-B13FB943A787}"/>
                </a:ext>
              </a:extLst>
            </p:cNvPr>
            <p:cNvSpPr/>
            <p:nvPr/>
          </p:nvSpPr>
          <p:spPr>
            <a:xfrm rot="170258">
              <a:off x="10245631" y="5556062"/>
              <a:ext cx="1310845" cy="471926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064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433 0 " pathEditMode="relative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433 0 " pathEditMode="relative" ptsTypes="AA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433 0 " pathEditMode="relative" ptsTypes="AA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L 0.06432 1.11111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6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433 0 " pathEditMode="relative" ptsTypes="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433 0 " pathEditMode="relative" ptsTypes="AA">
                                      <p:cBhvr>
                                        <p:cTn id="2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096C-9F85-BE4E-93B5-D0466CA0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(sender side)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45F2-3F68-F547-8C11-E35E36347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sequence number 2 is acknowledged by the receiver</a:t>
            </a:r>
          </a:p>
          <a:p>
            <a:pPr lvl="1"/>
            <a:r>
              <a:rPr lang="en-US" dirty="0"/>
              <a:t>Sender receives the ACK. Sender can transmit sequence # 5</a:t>
            </a:r>
          </a:p>
          <a:p>
            <a:pPr lvl="1"/>
            <a:r>
              <a:rPr lang="en-US" dirty="0"/>
              <a:t>The window “slides” forward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70E5EBA3-3E62-5540-8027-968E8C65833F}"/>
              </a:ext>
            </a:extLst>
          </p:cNvPr>
          <p:cNvGrpSpPr>
            <a:grpSpLocks/>
          </p:cNvGrpSpPr>
          <p:nvPr/>
        </p:nvGrpSpPr>
        <p:grpSpPr bwMode="auto">
          <a:xfrm>
            <a:off x="2038352" y="4478252"/>
            <a:ext cx="7478713" cy="625456"/>
            <a:chOff x="514350" y="4882111"/>
            <a:chExt cx="7479030" cy="62484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97BD7B06-DEBD-764B-BF6C-184E35A86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73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3FF258-AB80-4844-80CB-9B7A555C6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340" y="4887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EEB3FC-F2FA-9D45-80F1-491A174BD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72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D636DF-F5F0-5A4A-A3DB-E5BDCC2B1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100" y="488973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2F6E26-FE8D-BF4D-9F55-312FAE3CE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480" y="488592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F4E376-0E38-6A4C-9C1F-CAB8B9D73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860" y="488211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30641C-10E1-DD40-A10C-790BA1039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240" y="488823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ED8B9D-E868-0D4E-8F62-47D9CCE13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62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F2D031-EED7-4845-8BB5-0C719F0B6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87419"/>
              <a:ext cx="754380" cy="61041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B904A76-21E9-A748-A58E-F96653B8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0923730-FA5D-4A4E-B5BA-3C4C7172C2B9}"/>
              </a:ext>
            </a:extLst>
          </p:cNvPr>
          <p:cNvSpPr txBox="1"/>
          <p:nvPr/>
        </p:nvSpPr>
        <p:spPr>
          <a:xfrm>
            <a:off x="2298868" y="460086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BB90CD-E91E-004D-B4CF-E8A1347B92BA}"/>
              </a:ext>
            </a:extLst>
          </p:cNvPr>
          <p:cNvSpPr txBox="1"/>
          <p:nvPr/>
        </p:nvSpPr>
        <p:spPr>
          <a:xfrm>
            <a:off x="2981840" y="4608494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68ECBD-5158-4441-9392-2F8CEF98C307}"/>
              </a:ext>
            </a:extLst>
          </p:cNvPr>
          <p:cNvSpPr txBox="1"/>
          <p:nvPr/>
        </p:nvSpPr>
        <p:spPr>
          <a:xfrm>
            <a:off x="3725487" y="461777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78335E-7CE1-514F-B1AF-87D489477117}"/>
              </a:ext>
            </a:extLst>
          </p:cNvPr>
          <p:cNvSpPr txBox="1"/>
          <p:nvPr/>
        </p:nvSpPr>
        <p:spPr>
          <a:xfrm>
            <a:off x="4428337" y="460552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F5F69F-3F20-0E41-A080-6BB6A22D7ADC}"/>
              </a:ext>
            </a:extLst>
          </p:cNvPr>
          <p:cNvSpPr txBox="1"/>
          <p:nvPr/>
        </p:nvSpPr>
        <p:spPr>
          <a:xfrm>
            <a:off x="5244044" y="4610148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7DB748-704E-8A49-A996-3D7F5C1BEF9B}"/>
              </a:ext>
            </a:extLst>
          </p:cNvPr>
          <p:cNvSpPr txBox="1"/>
          <p:nvPr/>
        </p:nvSpPr>
        <p:spPr>
          <a:xfrm>
            <a:off x="5927016" y="461777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1FBA47-3D5B-0746-A58A-D42E13B45FF5}"/>
              </a:ext>
            </a:extLst>
          </p:cNvPr>
          <p:cNvSpPr txBox="1"/>
          <p:nvPr/>
        </p:nvSpPr>
        <p:spPr>
          <a:xfrm>
            <a:off x="6687757" y="4627058"/>
            <a:ext cx="34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DB0A89-5AB0-E543-8623-258C37519A23}"/>
              </a:ext>
            </a:extLst>
          </p:cNvPr>
          <p:cNvSpPr txBox="1"/>
          <p:nvPr/>
        </p:nvSpPr>
        <p:spPr>
          <a:xfrm>
            <a:off x="7454085" y="4623724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14897D-D609-F14D-BF8A-04A09952FB06}"/>
              </a:ext>
            </a:extLst>
          </p:cNvPr>
          <p:cNvSpPr txBox="1"/>
          <p:nvPr/>
        </p:nvSpPr>
        <p:spPr>
          <a:xfrm>
            <a:off x="8962781" y="4596795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6469FA-E574-414C-843C-03CC7D9DD801}"/>
              </a:ext>
            </a:extLst>
          </p:cNvPr>
          <p:cNvSpPr txBox="1"/>
          <p:nvPr/>
        </p:nvSpPr>
        <p:spPr>
          <a:xfrm>
            <a:off x="8237615" y="4629750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A11267C9-0160-BB4C-A9AD-5981A29237B9}"/>
              </a:ext>
            </a:extLst>
          </p:cNvPr>
          <p:cNvSpPr/>
          <p:nvPr/>
        </p:nvSpPr>
        <p:spPr>
          <a:xfrm rot="16200000">
            <a:off x="5062735" y="2971652"/>
            <a:ext cx="682972" cy="226304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45E0C0-1A8D-2045-87FF-E5E6FB93B182}"/>
              </a:ext>
            </a:extLst>
          </p:cNvPr>
          <p:cNvSpPr txBox="1"/>
          <p:nvPr/>
        </p:nvSpPr>
        <p:spPr>
          <a:xfrm>
            <a:off x="4147755" y="3328317"/>
            <a:ext cx="251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size </a:t>
            </a:r>
            <a:r>
              <a:rPr lang="en-US" sz="2400" dirty="0">
                <a:latin typeface="Helvetica" pitchFamily="2" charset="0"/>
              </a:rPr>
              <a:t>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F29DE4-14D4-ED43-B70D-65CCAEC06304}"/>
              </a:ext>
            </a:extLst>
          </p:cNvPr>
          <p:cNvSpPr txBox="1"/>
          <p:nvPr/>
        </p:nvSpPr>
        <p:spPr>
          <a:xfrm>
            <a:off x="2038351" y="5410004"/>
            <a:ext cx="3017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seq # known to be received (ACK </a:t>
            </a:r>
            <a:r>
              <a:rPr lang="en-US" sz="2400" dirty="0" err="1">
                <a:latin typeface="Helvetica" pitchFamily="2" charset="0"/>
              </a:rPr>
              <a:t>recv’d</a:t>
            </a:r>
            <a:r>
              <a:rPr lang="en-US" sz="2400" dirty="0">
                <a:latin typeface="Helvetica" pitchFamily="2" charset="0"/>
              </a:rPr>
              <a:t> at sender)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F39065-8DB2-5E43-89CD-4373F7909D23}"/>
              </a:ext>
            </a:extLst>
          </p:cNvPr>
          <p:cNvSpPr txBox="1"/>
          <p:nvPr/>
        </p:nvSpPr>
        <p:spPr>
          <a:xfrm>
            <a:off x="4968108" y="5512795"/>
            <a:ext cx="2402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sequence  # sent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D014B3-5FBE-F440-9843-A12E307A2E5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6166753" y="5114103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D8297C-75E9-E043-9AAE-689361A7E1E6}"/>
              </a:ext>
            </a:extLst>
          </p:cNvPr>
          <p:cNvCxnSpPr/>
          <p:nvPr/>
        </p:nvCxnSpPr>
        <p:spPr>
          <a:xfrm flipH="1" flipV="1">
            <a:off x="3884465" y="5075721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AC593B-A06F-E145-80BF-968E50343480}"/>
              </a:ext>
            </a:extLst>
          </p:cNvPr>
          <p:cNvSpPr txBox="1"/>
          <p:nvPr/>
        </p:nvSpPr>
        <p:spPr>
          <a:xfrm>
            <a:off x="-13778" y="4187001"/>
            <a:ext cx="1759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Sender’s point of view: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596F3B6-0711-7A47-AB8A-84045057B514}"/>
              </a:ext>
            </a:extLst>
          </p:cNvPr>
          <p:cNvGrpSpPr/>
          <p:nvPr/>
        </p:nvGrpSpPr>
        <p:grpSpPr>
          <a:xfrm>
            <a:off x="10153648" y="4551105"/>
            <a:ext cx="1598159" cy="1533316"/>
            <a:chOff x="10153648" y="4551105"/>
            <a:chExt cx="1598159" cy="1533316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AA1F7B9-7EFD-3D40-822A-2EE1B6D9F2D2}"/>
                </a:ext>
              </a:extLst>
            </p:cNvPr>
            <p:cNvSpPr/>
            <p:nvPr/>
          </p:nvSpPr>
          <p:spPr>
            <a:xfrm>
              <a:off x="10153648" y="4551105"/>
              <a:ext cx="1533500" cy="1524687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2257B3C-CD90-8240-A1D8-5C3AD3F9F8FF}"/>
                </a:ext>
              </a:extLst>
            </p:cNvPr>
            <p:cNvSpPr txBox="1"/>
            <p:nvPr/>
          </p:nvSpPr>
          <p:spPr>
            <a:xfrm>
              <a:off x="10780439" y="4551105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6942CB-E68A-1146-B987-710AAE8E3DBA}"/>
                </a:ext>
              </a:extLst>
            </p:cNvPr>
            <p:cNvSpPr txBox="1"/>
            <p:nvPr/>
          </p:nvSpPr>
          <p:spPr>
            <a:xfrm>
              <a:off x="10780439" y="5715089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E2B4B96-1272-064F-BF33-BA50C57CDBB7}"/>
                </a:ext>
              </a:extLst>
            </p:cNvPr>
            <p:cNvSpPr txBox="1"/>
            <p:nvPr/>
          </p:nvSpPr>
          <p:spPr>
            <a:xfrm>
              <a:off x="11341499" y="5140203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AB1D81-4F2D-9049-9260-01F57EFB9C24}"/>
                </a:ext>
              </a:extLst>
            </p:cNvPr>
            <p:cNvSpPr txBox="1"/>
            <p:nvPr/>
          </p:nvSpPr>
          <p:spPr>
            <a:xfrm>
              <a:off x="10182580" y="5140203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B3A844-A260-BD48-8B72-332146F5529A}"/>
                </a:ext>
              </a:extLst>
            </p:cNvPr>
            <p:cNvSpPr txBox="1"/>
            <p:nvPr/>
          </p:nvSpPr>
          <p:spPr>
            <a:xfrm>
              <a:off x="10365638" y="4760484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25E541B-DFFD-214F-ACB7-08C5AC5CB761}"/>
                </a:ext>
              </a:extLst>
            </p:cNvPr>
            <p:cNvSpPr txBox="1"/>
            <p:nvPr/>
          </p:nvSpPr>
          <p:spPr>
            <a:xfrm>
              <a:off x="10365339" y="5558961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A01AADC-B8C2-FC49-8F66-293D63A0CC65}"/>
                </a:ext>
              </a:extLst>
            </p:cNvPr>
            <p:cNvSpPr txBox="1"/>
            <p:nvPr/>
          </p:nvSpPr>
          <p:spPr>
            <a:xfrm>
              <a:off x="11177254" y="4760484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4563DF3-8E0F-D248-869E-A3831406B6CD}"/>
                </a:ext>
              </a:extLst>
            </p:cNvPr>
            <p:cNvSpPr txBox="1"/>
            <p:nvPr/>
          </p:nvSpPr>
          <p:spPr>
            <a:xfrm>
              <a:off x="11190747" y="5547942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3</a:t>
              </a:r>
            </a:p>
          </p:txBody>
        </p:sp>
      </p:grp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3CD32CB-7B3A-3E4A-A3D1-B13FB943A787}"/>
              </a:ext>
            </a:extLst>
          </p:cNvPr>
          <p:cNvSpPr/>
          <p:nvPr/>
        </p:nvSpPr>
        <p:spPr>
          <a:xfrm rot="2547657">
            <a:off x="9915071" y="5432662"/>
            <a:ext cx="1310845" cy="47192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D466BE1-3916-6748-A866-480E7840D80F}"/>
              </a:ext>
            </a:extLst>
          </p:cNvPr>
          <p:cNvSpPr/>
          <p:nvPr/>
        </p:nvSpPr>
        <p:spPr>
          <a:xfrm rot="5400000">
            <a:off x="9802960" y="5088906"/>
            <a:ext cx="1310845" cy="47192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D2F2A7E-5B56-DA44-9691-9BB5E06606E0}"/>
              </a:ext>
            </a:extLst>
          </p:cNvPr>
          <p:cNvSpPr/>
          <p:nvPr/>
        </p:nvSpPr>
        <p:spPr>
          <a:xfrm rot="7975104">
            <a:off x="9891255" y="4787871"/>
            <a:ext cx="1310845" cy="47192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A5C3A52-F819-5C42-8343-C4C5FCA74ADF}"/>
              </a:ext>
            </a:extLst>
          </p:cNvPr>
          <p:cNvSpPr/>
          <p:nvPr/>
        </p:nvSpPr>
        <p:spPr>
          <a:xfrm rot="13485582">
            <a:off x="10573802" y="4751110"/>
            <a:ext cx="1310845" cy="47192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CDAC8B24-FD5D-CD46-8936-C05CC1A7FD06}"/>
              </a:ext>
            </a:extLst>
          </p:cNvPr>
          <p:cNvSpPr/>
          <p:nvPr/>
        </p:nvSpPr>
        <p:spPr>
          <a:xfrm rot="10800000">
            <a:off x="10248203" y="4591955"/>
            <a:ext cx="1310845" cy="471926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4" grpId="1" animBg="1"/>
      <p:bldP spid="45" grpId="0" animBg="1"/>
      <p:bldP spid="45" grpId="1" animBg="1"/>
      <p:bldP spid="46" grpId="0" animBg="1"/>
      <p:bldP spid="47" grpId="0" animBg="1"/>
      <p:bldP spid="4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C813-2FA6-8240-922D-6F042143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(</a:t>
            </a:r>
            <a:r>
              <a:rPr lang="en-US" dirty="0">
                <a:solidFill>
                  <a:srgbClr val="C00000"/>
                </a:solidFill>
              </a:rPr>
              <a:t>receiver side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58BF3-631D-0C47-887B-FDEA76E83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Window of in-flight packets can look different between sender and the receiver</a:t>
            </a:r>
          </a:p>
          <a:p>
            <a:r>
              <a:rPr lang="en-US" dirty="0"/>
              <a:t>Receiver only accepts sequence #s allowed by the current receiver window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ABC27EF-CBF7-B341-A717-FC6D98663EC1}"/>
              </a:ext>
            </a:extLst>
          </p:cNvPr>
          <p:cNvGrpSpPr/>
          <p:nvPr/>
        </p:nvGrpSpPr>
        <p:grpSpPr>
          <a:xfrm>
            <a:off x="2038352" y="4478252"/>
            <a:ext cx="7478713" cy="625456"/>
            <a:chOff x="2038352" y="4478252"/>
            <a:chExt cx="7478713" cy="625456"/>
          </a:xfrm>
        </p:grpSpPr>
        <p:grpSp>
          <p:nvGrpSpPr>
            <p:cNvPr id="4" name="Group 2">
              <a:extLst>
                <a:ext uri="{FF2B5EF4-FFF2-40B4-BE49-F238E27FC236}">
                  <a16:creationId xmlns:a16="http://schemas.microsoft.com/office/drawing/2014/main" id="{D6624F9B-F0CD-6D4E-81F0-604E283E46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8252"/>
              <a:ext cx="7478713" cy="625456"/>
              <a:chOff x="514350" y="4882111"/>
              <a:chExt cx="7479030" cy="624840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B828BA60-13EC-3349-B2CD-4F101F36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9F0FD02-8F26-F34C-886A-4D108AF3E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C2A0255-8ED7-E740-B768-27FB53806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BDA60F9-2EE1-994E-A839-CA4586CDF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DE48A5-6F0E-1B42-AB7D-FF0CCAFBF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D411B3F-BF1E-F048-AD0A-1EE102F6B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60" y="488211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AFDD025-4D4C-FF41-82E4-CDAE1E80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798B821-187C-9B4A-A7AB-2E082EFF8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E1F192-925E-E348-9DCC-AE947D272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0" y="4887419"/>
                <a:ext cx="754380" cy="61041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28A92E7-75B2-4041-9905-93FB0559A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9E6BD0C-BE55-3040-BC5E-7593EA15009C}"/>
                </a:ext>
              </a:extLst>
            </p:cNvPr>
            <p:cNvSpPr txBox="1"/>
            <p:nvPr/>
          </p:nvSpPr>
          <p:spPr>
            <a:xfrm>
              <a:off x="2298868" y="460086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C70BBF3-EE75-1744-A332-09D91D64B7A1}"/>
                </a:ext>
              </a:extLst>
            </p:cNvPr>
            <p:cNvSpPr txBox="1"/>
            <p:nvPr/>
          </p:nvSpPr>
          <p:spPr>
            <a:xfrm>
              <a:off x="2981840" y="4608494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8E70F4-FEED-8D44-8A4D-CC98B34DFE0F}"/>
                </a:ext>
              </a:extLst>
            </p:cNvPr>
            <p:cNvSpPr txBox="1"/>
            <p:nvPr/>
          </p:nvSpPr>
          <p:spPr>
            <a:xfrm>
              <a:off x="3725487" y="461777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16F7C9-5749-E24C-B3FB-F9D862555462}"/>
                </a:ext>
              </a:extLst>
            </p:cNvPr>
            <p:cNvSpPr txBox="1"/>
            <p:nvPr/>
          </p:nvSpPr>
          <p:spPr>
            <a:xfrm>
              <a:off x="4428337" y="460552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C3340D-75CD-E346-B30B-C33193FFB0F5}"/>
                </a:ext>
              </a:extLst>
            </p:cNvPr>
            <p:cNvSpPr txBox="1"/>
            <p:nvPr/>
          </p:nvSpPr>
          <p:spPr>
            <a:xfrm>
              <a:off x="5244044" y="461014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06E640-B4A3-EE4F-8513-EA34C7FB2F37}"/>
                </a:ext>
              </a:extLst>
            </p:cNvPr>
            <p:cNvSpPr txBox="1"/>
            <p:nvPr/>
          </p:nvSpPr>
          <p:spPr>
            <a:xfrm>
              <a:off x="5927016" y="4617776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1040F64-123F-CC47-A24A-F6E6C8883D4B}"/>
                </a:ext>
              </a:extLst>
            </p:cNvPr>
            <p:cNvSpPr txBox="1"/>
            <p:nvPr/>
          </p:nvSpPr>
          <p:spPr>
            <a:xfrm>
              <a:off x="6687757" y="4627058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03A06F-CD15-AE4C-997E-6132FE2A3737}"/>
                </a:ext>
              </a:extLst>
            </p:cNvPr>
            <p:cNvSpPr txBox="1"/>
            <p:nvPr/>
          </p:nvSpPr>
          <p:spPr>
            <a:xfrm>
              <a:off x="7454085" y="4623724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BFC6859-6A9B-214D-9729-26E3BB66E872}"/>
                </a:ext>
              </a:extLst>
            </p:cNvPr>
            <p:cNvSpPr txBox="1"/>
            <p:nvPr/>
          </p:nvSpPr>
          <p:spPr>
            <a:xfrm>
              <a:off x="8962781" y="4596795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315867-8CEF-4140-8A9F-869539501985}"/>
                </a:ext>
              </a:extLst>
            </p:cNvPr>
            <p:cNvSpPr txBox="1"/>
            <p:nvPr/>
          </p:nvSpPr>
          <p:spPr>
            <a:xfrm>
              <a:off x="8237615" y="462975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25" name="Right Brace 24">
            <a:extLst>
              <a:ext uri="{FF2B5EF4-FFF2-40B4-BE49-F238E27FC236}">
                <a16:creationId xmlns:a16="http://schemas.microsoft.com/office/drawing/2014/main" id="{296EC98A-374F-0B4E-97EA-5D0940A4D8B5}"/>
              </a:ext>
            </a:extLst>
          </p:cNvPr>
          <p:cNvSpPr/>
          <p:nvPr/>
        </p:nvSpPr>
        <p:spPr>
          <a:xfrm rot="16200000">
            <a:off x="5781013" y="3005244"/>
            <a:ext cx="682972" cy="226304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81A688-E783-2941-A9BC-735FB7E41521}"/>
              </a:ext>
            </a:extLst>
          </p:cNvPr>
          <p:cNvSpPr txBox="1"/>
          <p:nvPr/>
        </p:nvSpPr>
        <p:spPr>
          <a:xfrm>
            <a:off x="4866033" y="3361909"/>
            <a:ext cx="251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size </a:t>
            </a:r>
            <a:r>
              <a:rPr lang="en-US" sz="2400" dirty="0">
                <a:latin typeface="Helvetica" pitchFamily="2" charset="0"/>
              </a:rPr>
              <a:t>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2DBA74-A5F8-0B43-B8DA-F30EF2186C7D}"/>
              </a:ext>
            </a:extLst>
          </p:cNvPr>
          <p:cNvSpPr txBox="1"/>
          <p:nvPr/>
        </p:nvSpPr>
        <p:spPr>
          <a:xfrm>
            <a:off x="2792701" y="5443596"/>
            <a:ext cx="29815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</a:t>
            </a:r>
            <a:r>
              <a:rPr lang="en-US" sz="2400" dirty="0" err="1">
                <a:latin typeface="Helvetica" pitchFamily="2" charset="0"/>
              </a:rPr>
              <a:t>seq</a:t>
            </a:r>
            <a:r>
              <a:rPr lang="en-US" sz="2400" dirty="0">
                <a:latin typeface="Helvetica" pitchFamily="2" charset="0"/>
              </a:rPr>
              <a:t> # received and </a:t>
            </a:r>
            <a:r>
              <a:rPr lang="en-US" sz="2400" dirty="0" err="1">
                <a:latin typeface="Helvetica" pitchFamily="2" charset="0"/>
              </a:rPr>
              <a:t>ACK’ed</a:t>
            </a:r>
            <a:r>
              <a:rPr lang="en-US" sz="2400" dirty="0">
                <a:latin typeface="Helvetica" pitchFamily="2" charset="0"/>
              </a:rPr>
              <a:t> by receiver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DF3A66-ECE5-E541-ADD3-403A1438ECD7}"/>
              </a:ext>
            </a:extLst>
          </p:cNvPr>
          <p:cNvSpPr txBox="1"/>
          <p:nvPr/>
        </p:nvSpPr>
        <p:spPr>
          <a:xfrm>
            <a:off x="5686386" y="5546387"/>
            <a:ext cx="2402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Highest sequence  # accepted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04E83A-46FB-1C48-8403-0CDC6EB8045A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6885031" y="5147695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12359B-3115-BB42-A44C-FEC36B06F1B7}"/>
              </a:ext>
            </a:extLst>
          </p:cNvPr>
          <p:cNvCxnSpPr/>
          <p:nvPr/>
        </p:nvCxnSpPr>
        <p:spPr>
          <a:xfrm flipH="1" flipV="1">
            <a:off x="4602743" y="5109313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9A5E8F1-037A-0148-B746-54BA37FA6A30}"/>
              </a:ext>
            </a:extLst>
          </p:cNvPr>
          <p:cNvSpPr txBox="1"/>
          <p:nvPr/>
        </p:nvSpPr>
        <p:spPr>
          <a:xfrm>
            <a:off x="-13778" y="4187001"/>
            <a:ext cx="1759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Receiver’s point of view: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DEF073-984E-4A40-A309-D22006C8A1CA}"/>
              </a:ext>
            </a:extLst>
          </p:cNvPr>
          <p:cNvSpPr txBox="1"/>
          <p:nvPr/>
        </p:nvSpPr>
        <p:spPr>
          <a:xfrm>
            <a:off x="8774150" y="3277923"/>
            <a:ext cx="3124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 will not accept this </a:t>
            </a:r>
            <a:r>
              <a:rPr lang="en-US" sz="2400" dirty="0" err="1">
                <a:latin typeface="Helvetica" pitchFamily="2" charset="0"/>
              </a:rPr>
              <a:t>seq</a:t>
            </a:r>
            <a:r>
              <a:rPr lang="en-US" sz="2400" dirty="0">
                <a:latin typeface="Helvetica" pitchFamily="2" charset="0"/>
              </a:rPr>
              <a:t> #.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Packet dropped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AFF391-60B7-884E-BFC0-39D381DAD529}"/>
              </a:ext>
            </a:extLst>
          </p:cNvPr>
          <p:cNvCxnSpPr>
            <a:cxnSpLocks/>
          </p:cNvCxnSpPr>
          <p:nvPr/>
        </p:nvCxnSpPr>
        <p:spPr>
          <a:xfrm flipH="1">
            <a:off x="7631195" y="4032567"/>
            <a:ext cx="1066755" cy="45181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5A467B19-9762-5B42-8AE5-049E3DB7C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335" y="5553741"/>
            <a:ext cx="4258197" cy="119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8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8" grpId="0"/>
      <p:bldP spid="31" grpId="0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8092-9180-7B4D-A084-4FDE66A6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sliding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C917E-31B5-DE45-BD77-A0C38B54A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13168" cy="4847891"/>
          </a:xfrm>
        </p:spPr>
        <p:txBody>
          <a:bodyPr>
            <a:normAutofit/>
          </a:bodyPr>
          <a:lstStyle/>
          <a:p>
            <a:r>
              <a:rPr lang="en-US" dirty="0"/>
              <a:t>Sender and receiver can keep several packets of in-flight data</a:t>
            </a:r>
          </a:p>
          <a:p>
            <a:pPr lvl="1"/>
            <a:r>
              <a:rPr lang="en-US" dirty="0"/>
              <a:t>Book-keep the sequence numbers using the window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r>
              <a:rPr lang="en-US" dirty="0"/>
              <a:t>Windows </a:t>
            </a:r>
            <a:r>
              <a:rPr lang="en-US" dirty="0">
                <a:solidFill>
                  <a:srgbClr val="C00000"/>
                </a:solidFill>
              </a:rPr>
              <a:t>slide forward</a:t>
            </a:r>
            <a:r>
              <a:rPr lang="en-US" dirty="0"/>
              <a:t> as packets are </a:t>
            </a:r>
            <a:r>
              <a:rPr lang="en-US" dirty="0" err="1"/>
              <a:t>ACKed</a:t>
            </a:r>
            <a:r>
              <a:rPr lang="en-US" dirty="0"/>
              <a:t> (at receiver) and ACKs are received (at sender)</a:t>
            </a:r>
          </a:p>
          <a:p>
            <a:endParaRPr lang="en-US" dirty="0"/>
          </a:p>
          <a:p>
            <a:r>
              <a:rPr lang="en-US" dirty="0"/>
              <a:t>Common case: Improve throughput by sending and </a:t>
            </a:r>
            <a:r>
              <a:rPr lang="en-US" dirty="0" err="1"/>
              <a:t>ACKing</a:t>
            </a:r>
            <a:r>
              <a:rPr lang="en-US" dirty="0"/>
              <a:t> more packets in the same duration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2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2E8CC8-7C7B-2A43-97B5-026A765CBB28}"/>
              </a:ext>
            </a:extLst>
          </p:cNvPr>
          <p:cNvSpPr txBox="1"/>
          <p:nvPr/>
        </p:nvSpPr>
        <p:spPr>
          <a:xfrm>
            <a:off x="697830" y="1407695"/>
            <a:ext cx="1105702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latin typeface="Helvetica" pitchFamily="2" charset="0"/>
              </a:rPr>
              <a:t>Pipelining makes reliable data transfer efficient.</a:t>
            </a:r>
          </a:p>
          <a:p>
            <a:pPr algn="ctr"/>
            <a:endParaRPr lang="en-US" sz="3800" dirty="0">
              <a:latin typeface="Helvetica" pitchFamily="2" charset="0"/>
            </a:endParaRPr>
          </a:p>
          <a:p>
            <a:pPr algn="ctr"/>
            <a:r>
              <a:rPr lang="en-US" sz="3800" dirty="0">
                <a:solidFill>
                  <a:srgbClr val="C00000"/>
                </a:solidFill>
                <a:latin typeface="Helvetica" pitchFamily="2" charset="0"/>
              </a:rPr>
              <a:t>However, pipelining also makes it more complex.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CAAD8-7FC7-6B45-B3A1-6244BA741755}"/>
              </a:ext>
            </a:extLst>
          </p:cNvPr>
          <p:cNvSpPr txBox="1"/>
          <p:nvPr/>
        </p:nvSpPr>
        <p:spPr>
          <a:xfrm>
            <a:off x="3838075" y="4496198"/>
            <a:ext cx="4102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Which packets were successfully delivered?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6D161D-2106-7243-9A41-8CE2364150B5}"/>
              </a:ext>
            </a:extLst>
          </p:cNvPr>
          <p:cNvSpPr txBox="1"/>
          <p:nvPr/>
        </p:nvSpPr>
        <p:spPr>
          <a:xfrm>
            <a:off x="7527760" y="5293894"/>
            <a:ext cx="4102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Which packets should the sender retransmit?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409C0-48EB-6546-BBEC-8C8364FD2685}"/>
              </a:ext>
            </a:extLst>
          </p:cNvPr>
          <p:cNvSpPr txBox="1"/>
          <p:nvPr/>
        </p:nvSpPr>
        <p:spPr>
          <a:xfrm>
            <a:off x="826170" y="3542091"/>
            <a:ext cx="4102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Which packets are currently in flight?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246167-4A27-C347-85EE-33748D316462}"/>
              </a:ext>
            </a:extLst>
          </p:cNvPr>
          <p:cNvSpPr/>
          <p:nvPr/>
        </p:nvSpPr>
        <p:spPr>
          <a:xfrm>
            <a:off x="3838075" y="4253585"/>
            <a:ext cx="4311316" cy="1492701"/>
          </a:xfrm>
          <a:prstGeom prst="ellipse">
            <a:avLst/>
          </a:prstGeom>
          <a:solidFill>
            <a:schemeClr val="accent4">
              <a:lumMod val="40000"/>
              <a:lumOff val="60000"/>
              <a:alpha val="54391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1EA4EB-F913-2141-B2C8-3C0A774D253B}"/>
              </a:ext>
            </a:extLst>
          </p:cNvPr>
          <p:cNvSpPr/>
          <p:nvPr/>
        </p:nvSpPr>
        <p:spPr>
          <a:xfrm>
            <a:off x="7527760" y="5049258"/>
            <a:ext cx="4311316" cy="1492701"/>
          </a:xfrm>
          <a:prstGeom prst="ellipse">
            <a:avLst/>
          </a:prstGeom>
          <a:solidFill>
            <a:schemeClr val="accent4">
              <a:lumMod val="40000"/>
              <a:lumOff val="60000"/>
              <a:alpha val="54391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10DA05-2249-C043-863D-90FFE33CB054}"/>
              </a:ext>
            </a:extLst>
          </p:cNvPr>
          <p:cNvSpPr/>
          <p:nvPr/>
        </p:nvSpPr>
        <p:spPr>
          <a:xfrm>
            <a:off x="826170" y="3272793"/>
            <a:ext cx="4311316" cy="1492701"/>
          </a:xfrm>
          <a:prstGeom prst="ellipse">
            <a:avLst/>
          </a:prstGeom>
          <a:solidFill>
            <a:schemeClr val="accent4">
              <a:lumMod val="40000"/>
              <a:lumOff val="60000"/>
              <a:alpha val="54391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2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73E8-B82E-A849-90C9-18DBD3A8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packets to retransmit?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B1B44-65CD-174C-B251-D8ABF0163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66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B9A9-6180-3C4E-A181-5A0CE292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Pipelined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7A4B-7EF3-2A49-853C-811EFF9A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1825624"/>
            <a:ext cx="7999044" cy="4968849"/>
          </a:xfrm>
        </p:spPr>
        <p:txBody>
          <a:bodyPr>
            <a:normAutofit/>
          </a:bodyPr>
          <a:lstStyle/>
          <a:p>
            <a:r>
              <a:rPr lang="en-US" dirty="0"/>
              <a:t>If there are N packets in flight, throughput improves by N times relative to stop-and-wait.</a:t>
            </a:r>
          </a:p>
          <a:p>
            <a:pPr lvl="1"/>
            <a:r>
              <a:rPr lang="en-US" dirty="0"/>
              <a:t>Stop and wait: send 1 packet per RTT</a:t>
            </a:r>
          </a:p>
          <a:p>
            <a:pPr lvl="1"/>
            <a:r>
              <a:rPr lang="en-US" dirty="0"/>
              <a:t>Pipelined: send N packets per RTT</a:t>
            </a:r>
          </a:p>
          <a:p>
            <a:endParaRPr lang="en-US" dirty="0"/>
          </a:p>
          <a:p>
            <a:r>
              <a:rPr lang="en-US" dirty="0"/>
              <a:t>Q1: how should sender efficiently identify which </a:t>
            </a:r>
            <a:r>
              <a:rPr lang="en-US" dirty="0" err="1"/>
              <a:t>pkts</a:t>
            </a:r>
            <a:r>
              <a:rPr lang="en-US" dirty="0"/>
              <a:t> were </a:t>
            </a:r>
            <a:r>
              <a:rPr lang="en-US"/>
              <a:t>dropped and (</a:t>
            </a:r>
            <a:r>
              <a:rPr lang="en-US" dirty="0"/>
              <a:t>hence) retransmitted?</a:t>
            </a:r>
          </a:p>
          <a:p>
            <a:endParaRPr lang="en-US" dirty="0"/>
          </a:p>
          <a:p>
            <a:r>
              <a:rPr lang="en-US" dirty="0"/>
              <a:t>Q2: how much data to keep in flight (i.e., what is N?) to reduce drops/retransmits?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4EAAB7-DDE7-A243-BF6B-48346E357D2E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03B6A6-6C62-424E-BAB6-C2E04F03DD3E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32C0F7-A172-B347-9698-CA979B4E0D1B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B20427-17FC-A74A-A8FF-69043B8EF395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AAA60-0783-0844-BDB4-13AFF8AB8F06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644423-2999-2C4F-8C91-AA63548F8C3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C90892-C525-EF47-89DE-13C9269E0BE3}"/>
              </a:ext>
            </a:extLst>
          </p:cNvPr>
          <p:cNvCxnSpPr/>
          <p:nvPr/>
        </p:nvCxnSpPr>
        <p:spPr>
          <a:xfrm>
            <a:off x="8780742" y="5609770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034E9B-9AAF-0148-B49B-82CD700E017B}"/>
              </a:ext>
            </a:extLst>
          </p:cNvPr>
          <p:cNvCxnSpPr/>
          <p:nvPr/>
        </p:nvCxnSpPr>
        <p:spPr>
          <a:xfrm>
            <a:off x="8817668" y="2353569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5EF565-469E-304A-B51D-782D278ED1F2}"/>
              </a:ext>
            </a:extLst>
          </p:cNvPr>
          <p:cNvCxnSpPr>
            <a:cxnSpLocks/>
          </p:cNvCxnSpPr>
          <p:nvPr/>
        </p:nvCxnSpPr>
        <p:spPr>
          <a:xfrm>
            <a:off x="8842514" y="2501219"/>
            <a:ext cx="0" cy="197725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F0C46E-11B0-AB4F-AD35-B1F20712236C}"/>
              </a:ext>
            </a:extLst>
          </p:cNvPr>
          <p:cNvSpPr txBox="1"/>
          <p:nvPr/>
        </p:nvSpPr>
        <p:spPr>
          <a:xfrm rot="5400000">
            <a:off x="8613356" y="35888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3FDB37-ED29-3A41-B6B5-1B5E0D6C3299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6EBF24-B3D3-F34B-B072-2D722F4161D9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925A3C-B3FC-584C-8044-E2D704C68FEC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8FA421-0E72-C14A-B5F6-6C772BA20F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E9DFBB-AA37-C745-B469-ACC72CAD98AF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8F2C85-7064-9D45-9C82-90DB777A4488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2BA8E08-F5FE-744C-A22E-A3966B509398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A7AF5D60-0F4E-A54B-AC5D-C26258F92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5" y="5330109"/>
            <a:ext cx="1464365" cy="14643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B0EE62-C21C-1E4C-B40D-C906FFF0F025}"/>
              </a:ext>
            </a:extLst>
          </p:cNvPr>
          <p:cNvSpPr txBox="1"/>
          <p:nvPr/>
        </p:nvSpPr>
        <p:spPr>
          <a:xfrm>
            <a:off x="8688687" y="569508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5117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B9A9-6180-3C4E-A181-5A0CE292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identify dropped packets?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7A4B-7EF3-2A49-853C-811EFF9A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7176"/>
            <a:ext cx="7194318" cy="52008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Suppose 4 packets sent, but 1 dropped. How does sender know which one(s) dropped?</a:t>
            </a:r>
          </a:p>
          <a:p>
            <a:endParaRPr lang="en-US" dirty="0"/>
          </a:p>
          <a:p>
            <a:r>
              <a:rPr lang="en-US" dirty="0"/>
              <a:t>Recall: Receiver writes </a:t>
            </a:r>
            <a:r>
              <a:rPr lang="en-US" dirty="0">
                <a:solidFill>
                  <a:srgbClr val="C00000"/>
                </a:solidFill>
              </a:rPr>
              <a:t>sequence numbers </a:t>
            </a:r>
            <a:r>
              <a:rPr lang="en-US" dirty="0"/>
              <a:t>on the ACK indicating successful reception</a:t>
            </a:r>
          </a:p>
          <a:p>
            <a:r>
              <a:rPr lang="en-US" dirty="0"/>
              <a:t>Key idea: Sender can infer which data was received successfully using the ACK #s!</a:t>
            </a:r>
          </a:p>
          <a:p>
            <a:pPr lvl="1"/>
            <a:r>
              <a:rPr lang="en-US" dirty="0"/>
              <a:t>Hence, sender can know which data to retransmit</a:t>
            </a:r>
          </a:p>
          <a:p>
            <a:pPr lvl="1"/>
            <a:endParaRPr lang="en-US" dirty="0"/>
          </a:p>
          <a:p>
            <a:r>
              <a:rPr lang="en-US" dirty="0"/>
              <a:t>Q1: Should receivers ACK subsequent packets upon detecting data loss?</a:t>
            </a:r>
          </a:p>
          <a:p>
            <a:r>
              <a:rPr lang="en-US" dirty="0"/>
              <a:t>Q2: If so, what sequence number should receiver put on the ACK?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4EAAB7-DDE7-A243-BF6B-48346E357D2E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03B6A6-6C62-424E-BAB6-C2E04F03DD3E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32C0F7-A172-B347-9698-CA979B4E0D1B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B20427-17FC-A74A-A8FF-69043B8EF395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AAA60-0783-0844-BDB4-13AFF8AB8F06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644423-2999-2C4F-8C91-AA63548F8C3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C90892-C525-EF47-89DE-13C9269E0BE3}"/>
              </a:ext>
            </a:extLst>
          </p:cNvPr>
          <p:cNvCxnSpPr/>
          <p:nvPr/>
        </p:nvCxnSpPr>
        <p:spPr>
          <a:xfrm>
            <a:off x="8780742" y="5609770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034E9B-9AAF-0148-B49B-82CD700E017B}"/>
              </a:ext>
            </a:extLst>
          </p:cNvPr>
          <p:cNvCxnSpPr/>
          <p:nvPr/>
        </p:nvCxnSpPr>
        <p:spPr>
          <a:xfrm>
            <a:off x="8817668" y="2353569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5EF565-469E-304A-B51D-782D278ED1F2}"/>
              </a:ext>
            </a:extLst>
          </p:cNvPr>
          <p:cNvCxnSpPr>
            <a:cxnSpLocks/>
          </p:cNvCxnSpPr>
          <p:nvPr/>
        </p:nvCxnSpPr>
        <p:spPr>
          <a:xfrm>
            <a:off x="8842514" y="2501219"/>
            <a:ext cx="0" cy="197725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F0C46E-11B0-AB4F-AD35-B1F20712236C}"/>
              </a:ext>
            </a:extLst>
          </p:cNvPr>
          <p:cNvSpPr txBox="1"/>
          <p:nvPr/>
        </p:nvSpPr>
        <p:spPr>
          <a:xfrm rot="5400000">
            <a:off x="8613356" y="35888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3FDB37-ED29-3A41-B6B5-1B5E0D6C3299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6EBF24-B3D3-F34B-B072-2D722F4161D9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925A3C-B3FC-584C-8044-E2D704C68FEC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8FA421-0E72-C14A-B5F6-6C772BA20F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E9DFBB-AA37-C745-B469-ACC72CAD98AF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8F2C85-7064-9D45-9C82-90DB777A4488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2BA8E08-F5FE-744C-A22E-A3966B509398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6A7CF9E-9C8B-DD49-BAC1-040196A87B28}"/>
              </a:ext>
            </a:extLst>
          </p:cNvPr>
          <p:cNvGrpSpPr/>
          <p:nvPr/>
        </p:nvGrpSpPr>
        <p:grpSpPr>
          <a:xfrm>
            <a:off x="10169873" y="3951511"/>
            <a:ext cx="453882" cy="281889"/>
            <a:chOff x="9342783" y="1192696"/>
            <a:chExt cx="2011017" cy="1019419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A3C29592-AED9-6E4A-A7D7-1890139C8F77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246E8BA-84A2-D847-AB2B-9DAB5D09B0B9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7AE4E51-035D-9244-824F-2DB8D62AA0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61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A7AF5D60-0F4E-A54B-AC5D-C26258F92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5" y="5330109"/>
            <a:ext cx="1464365" cy="14643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B0EE62-C21C-1E4C-B40D-C906FFF0F025}"/>
              </a:ext>
            </a:extLst>
          </p:cNvPr>
          <p:cNvSpPr txBox="1"/>
          <p:nvPr/>
        </p:nvSpPr>
        <p:spPr>
          <a:xfrm>
            <a:off x="8688687" y="569508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C69D9-8D1F-0449-AB12-9D48A8FA4577}"/>
              </a:ext>
            </a:extLst>
          </p:cNvPr>
          <p:cNvSpPr txBox="1"/>
          <p:nvPr/>
        </p:nvSpPr>
        <p:spPr>
          <a:xfrm>
            <a:off x="10254030" y="4310048"/>
            <a:ext cx="1402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Should this ACK exist ???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A3E74D-ACE4-FB4A-B89C-837D5809172C}"/>
              </a:ext>
            </a:extLst>
          </p:cNvPr>
          <p:cNvGrpSpPr/>
          <p:nvPr/>
        </p:nvGrpSpPr>
        <p:grpSpPr>
          <a:xfrm>
            <a:off x="9661897" y="2525814"/>
            <a:ext cx="1128788" cy="940319"/>
            <a:chOff x="9661897" y="2525814"/>
            <a:chExt cx="1128788" cy="9403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3AE976-FD3A-D74B-8A86-96D3AE63A5E5}"/>
                </a:ext>
              </a:extLst>
            </p:cNvPr>
            <p:cNvSpPr txBox="1"/>
            <p:nvPr/>
          </p:nvSpPr>
          <p:spPr>
            <a:xfrm rot="716124">
              <a:off x="9833699" y="2525814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SEQ 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D01CF8-91D4-6D4F-9C89-E3D60108B4BF}"/>
                </a:ext>
              </a:extLst>
            </p:cNvPr>
            <p:cNvSpPr txBox="1"/>
            <p:nvPr/>
          </p:nvSpPr>
          <p:spPr>
            <a:xfrm rot="850066">
              <a:off x="9775537" y="2741721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SEQ 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2EB038-149F-0E4A-8CE6-AEA486CF4E32}"/>
                </a:ext>
              </a:extLst>
            </p:cNvPr>
            <p:cNvSpPr txBox="1"/>
            <p:nvPr/>
          </p:nvSpPr>
          <p:spPr>
            <a:xfrm rot="716124">
              <a:off x="9720059" y="2973227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SEQ 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4AE3680-04DA-5847-87FB-82B7F33D52C7}"/>
                </a:ext>
              </a:extLst>
            </p:cNvPr>
            <p:cNvSpPr txBox="1"/>
            <p:nvPr/>
          </p:nvSpPr>
          <p:spPr>
            <a:xfrm rot="850066">
              <a:off x="9661897" y="3189134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SEQ 4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20F111-8861-354A-9DBD-4AB943A859C6}"/>
              </a:ext>
            </a:extLst>
          </p:cNvPr>
          <p:cNvGrpSpPr/>
          <p:nvPr/>
        </p:nvGrpSpPr>
        <p:grpSpPr>
          <a:xfrm>
            <a:off x="9448714" y="3576073"/>
            <a:ext cx="1011347" cy="503212"/>
            <a:chOff x="9448714" y="3576073"/>
            <a:chExt cx="1011347" cy="50321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FADF19-7384-C844-A17E-30366BE22747}"/>
                </a:ext>
              </a:extLst>
            </p:cNvPr>
            <p:cNvSpPr txBox="1"/>
            <p:nvPr/>
          </p:nvSpPr>
          <p:spPr>
            <a:xfrm rot="19978907">
              <a:off x="9448714" y="3576073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ACK 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CD7EAEF-E960-6E47-A979-1EEE88D5B36A}"/>
                </a:ext>
              </a:extLst>
            </p:cNvPr>
            <p:cNvSpPr txBox="1"/>
            <p:nvPr/>
          </p:nvSpPr>
          <p:spPr>
            <a:xfrm rot="20112849">
              <a:off x="9503075" y="3802286"/>
              <a:ext cx="9569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200" dirty="0">
                  <a:latin typeface="Helvetica" pitchFamily="2" charset="0"/>
                </a:rPr>
                <a:t>ACK 3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B7DCD01-4249-2541-A76F-C91C8333CF4C}"/>
              </a:ext>
            </a:extLst>
          </p:cNvPr>
          <p:cNvSpPr txBox="1"/>
          <p:nvPr/>
        </p:nvSpPr>
        <p:spPr>
          <a:xfrm rot="20112849">
            <a:off x="9691380" y="4525789"/>
            <a:ext cx="956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C00000"/>
                </a:solidFill>
                <a:latin typeface="Helvetica" pitchFamily="2" charset="0"/>
              </a:rPr>
              <a:t>ACK ??</a:t>
            </a:r>
          </a:p>
        </p:txBody>
      </p:sp>
    </p:spTree>
    <p:extLst>
      <p:ext uri="{BB962C8B-B14F-4D97-AF65-F5344CB8AC3E}">
        <p14:creationId xmlns:p14="http://schemas.microsoft.com/office/powerpoint/2010/main" val="296662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94 0.00602 C -0.02213 0.00463 -0.03932 0.00347 -0.04622 0.03495 C -0.05312 0.06643 -0.0496 0.13102 -0.04622 0.1956 " pathEditMode="relative" ptsTypes="AAA">
                                      <p:cBhvr>
                                        <p:cTn id="1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90000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D5A0-4592-C448-9242-D4C3CD07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strategies upon packet loss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E53AD5-D9AF-5A4D-9DF4-5AE12AF77C39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4EB4E6-7F69-454D-A2CA-1038857F3CF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B5FCCA-2E99-5648-B7FD-0E3C1DC6AAC4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7EBC31-CDC2-F241-9E7F-413A9B9A43A2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74FE7-038A-CF41-9ED1-C140EE84A28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53A4F5-78D9-2941-A0A6-0A0FF4A8AD76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4F59EE-A194-7542-BC31-93AC4CB4573D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D33A55-9C42-784B-9870-E3A94B01BCF3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E6DDAD-1D4B-3940-8783-25C4B81818E3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9B8F2B-A10F-964C-BEA2-C5AE25E06E2C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D00281-BF56-3444-8CB6-746F9F554D08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5EE02-366F-7940-A1FD-D81D10072D0D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6B74F1-4D85-4844-A91A-AFBC29DE8A11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4B28B8-B10A-304F-B513-ED77F0E12C7F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2D54D-3470-6E40-9705-66E82A6CC996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7BA71D-269B-3A40-A3A3-CB24E9BDE080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DD64A-CCBA-4645-AF17-8C928AC1E4FC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A807FC-C0E5-704E-91BA-38052C07903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CE639D-B2DD-9148-9E23-E58E13E3FB4B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E2E387-00E2-DE42-A9BE-9FD9F10370FD}"/>
              </a:ext>
            </a:extLst>
          </p:cNvPr>
          <p:cNvGrpSpPr/>
          <p:nvPr/>
        </p:nvGrpSpPr>
        <p:grpSpPr>
          <a:xfrm>
            <a:off x="10169873" y="3951511"/>
            <a:ext cx="453882" cy="281889"/>
            <a:chOff x="9342783" y="1192696"/>
            <a:chExt cx="2011017" cy="1019419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C14079A-35CB-464B-A3CF-1CE2E79181FB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270E74-2011-A140-B570-A1AA06D2474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6B986E2-5AD9-9049-8D52-0A3EDC3CA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Picture 39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70BFB9E5-8731-D049-9058-8685BDE22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5" y="5330109"/>
            <a:ext cx="1464365" cy="14643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AAC499-4B0A-524E-9E79-0D24D83C277F}"/>
              </a:ext>
            </a:extLst>
          </p:cNvPr>
          <p:cNvSpPr txBox="1"/>
          <p:nvPr/>
        </p:nvSpPr>
        <p:spPr>
          <a:xfrm>
            <a:off x="2638058" y="1981761"/>
            <a:ext cx="4240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ACK pkts after a drop?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B31DB7-15CE-1C48-86EC-255DD7706764}"/>
              </a:ext>
            </a:extLst>
          </p:cNvPr>
          <p:cNvSpPr txBox="1"/>
          <p:nvPr/>
        </p:nvSpPr>
        <p:spPr>
          <a:xfrm>
            <a:off x="892350" y="3265431"/>
            <a:ext cx="2124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Go-back-N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131094-510D-B347-80DE-8A358DDE01C7}"/>
              </a:ext>
            </a:extLst>
          </p:cNvPr>
          <p:cNvSpPr txBox="1"/>
          <p:nvPr/>
        </p:nvSpPr>
        <p:spPr>
          <a:xfrm>
            <a:off x="4317193" y="3265431"/>
            <a:ext cx="37825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Selective Repeat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What # on ACK?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B423AF-531A-5B4B-A863-D385364AB0D4}"/>
              </a:ext>
            </a:extLst>
          </p:cNvPr>
          <p:cNvSpPr txBox="1"/>
          <p:nvPr/>
        </p:nvSpPr>
        <p:spPr>
          <a:xfrm>
            <a:off x="1301269" y="5284869"/>
            <a:ext cx="3431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Last seq# in order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Cumulative 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B96D88-631A-A84A-9284-CF6F795AC053}"/>
              </a:ext>
            </a:extLst>
          </p:cNvPr>
          <p:cNvSpPr txBox="1"/>
          <p:nvPr/>
        </p:nvSpPr>
        <p:spPr>
          <a:xfrm>
            <a:off x="5442474" y="5176196"/>
            <a:ext cx="27717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Seq# </a:t>
            </a:r>
            <a:r>
              <a:rPr lang="en-US" sz="2800" i="1" dirty="0">
                <a:latin typeface="Helvetica" pitchFamily="2" charset="0"/>
              </a:rPr>
              <a:t>ranges</a:t>
            </a:r>
            <a:r>
              <a:rPr lang="en-US" sz="2800" dirty="0">
                <a:latin typeface="Helvetica" pitchFamily="2" charset="0"/>
              </a:rPr>
              <a:t> received so far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Selective ACK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3036E7-27F5-AE49-806A-6F485043B845}"/>
              </a:ext>
            </a:extLst>
          </p:cNvPr>
          <p:cNvCxnSpPr>
            <a:cxnSpLocks/>
          </p:cNvCxnSpPr>
          <p:nvPr/>
        </p:nvCxnSpPr>
        <p:spPr>
          <a:xfrm flipH="1">
            <a:off x="2228850" y="2548542"/>
            <a:ext cx="671288" cy="7168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6528BAD-F93E-E24D-B065-C57110C312A3}"/>
              </a:ext>
            </a:extLst>
          </p:cNvPr>
          <p:cNvCxnSpPr>
            <a:cxnSpLocks/>
          </p:cNvCxnSpPr>
          <p:nvPr/>
        </p:nvCxnSpPr>
        <p:spPr>
          <a:xfrm>
            <a:off x="5796383" y="2588402"/>
            <a:ext cx="649873" cy="72154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1421ACF-4B83-7544-845D-D63C77C0061D}"/>
              </a:ext>
            </a:extLst>
          </p:cNvPr>
          <p:cNvCxnSpPr/>
          <p:nvPr/>
        </p:nvCxnSpPr>
        <p:spPr>
          <a:xfrm flipH="1">
            <a:off x="3677958" y="4274767"/>
            <a:ext cx="806923" cy="8811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4E4E6E0-DCB4-7140-943B-43EDA4192CCD}"/>
              </a:ext>
            </a:extLst>
          </p:cNvPr>
          <p:cNvCxnSpPr>
            <a:cxnSpLocks/>
          </p:cNvCxnSpPr>
          <p:nvPr/>
        </p:nvCxnSpPr>
        <p:spPr>
          <a:xfrm>
            <a:off x="6208452" y="4286514"/>
            <a:ext cx="649873" cy="72154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3621363-5074-8C4C-A1D9-8F1E0065F8C4}"/>
              </a:ext>
            </a:extLst>
          </p:cNvPr>
          <p:cNvSpPr txBox="1"/>
          <p:nvPr/>
        </p:nvSpPr>
        <p:spPr>
          <a:xfrm>
            <a:off x="1713978" y="2624446"/>
            <a:ext cx="91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No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B22EE0-0870-E24A-A49B-79010985D8E9}"/>
              </a:ext>
            </a:extLst>
          </p:cNvPr>
          <p:cNvSpPr txBox="1"/>
          <p:nvPr/>
        </p:nvSpPr>
        <p:spPr>
          <a:xfrm>
            <a:off x="6139311" y="2624446"/>
            <a:ext cx="91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8172BE-7D4E-BC4A-8D08-64AC5BE3D103}"/>
              </a:ext>
            </a:extLst>
          </p:cNvPr>
          <p:cNvSpPr txBox="1"/>
          <p:nvPr/>
        </p:nvSpPr>
        <p:spPr>
          <a:xfrm>
            <a:off x="4999554" y="6488668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TCP’s default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8A86A7-6F15-5D4D-BFCA-3DFE99919904}"/>
              </a:ext>
            </a:extLst>
          </p:cNvPr>
          <p:cNvSpPr/>
          <p:nvPr/>
        </p:nvSpPr>
        <p:spPr>
          <a:xfrm>
            <a:off x="5211476" y="4979988"/>
            <a:ext cx="3274083" cy="187801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64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4" grpId="0"/>
      <p:bldP spid="23" grpId="0"/>
      <p:bldP spid="48" grpId="0"/>
      <p:bldP spid="24" grpId="0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D7AE-BE90-8643-8048-BF9300C9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6B44-7BF5-834F-BD2F-A3D7B3A2E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504" y="1647310"/>
            <a:ext cx="6332056" cy="5032375"/>
          </a:xfrm>
        </p:spPr>
        <p:txBody>
          <a:bodyPr>
            <a:normAutofit/>
          </a:bodyPr>
          <a:lstStyle/>
          <a:p>
            <a:r>
              <a:rPr lang="en-US" dirty="0"/>
              <a:t>Sender sends a </a:t>
            </a:r>
            <a:r>
              <a:rPr lang="en-US" dirty="0">
                <a:solidFill>
                  <a:srgbClr val="C00000"/>
                </a:solidFill>
              </a:rPr>
              <a:t>single</a:t>
            </a:r>
            <a:r>
              <a:rPr lang="en-US" dirty="0"/>
              <a:t> packet, then </a:t>
            </a:r>
            <a:r>
              <a:rPr lang="en-US" dirty="0">
                <a:solidFill>
                  <a:srgbClr val="C00000"/>
                </a:solidFill>
              </a:rPr>
              <a:t>waits</a:t>
            </a:r>
            <a:r>
              <a:rPr lang="en-US" dirty="0"/>
              <a:t> for an </a:t>
            </a:r>
            <a:r>
              <a:rPr lang="en-US" dirty="0">
                <a:solidFill>
                  <a:srgbClr val="C00000"/>
                </a:solidFill>
              </a:rPr>
              <a:t>ACK</a:t>
            </a:r>
            <a:r>
              <a:rPr lang="en-US" dirty="0"/>
              <a:t> to know the packet was successfully received. Then the sender transmits the next packet.</a:t>
            </a:r>
          </a:p>
          <a:p>
            <a:endParaRPr lang="en-US" dirty="0"/>
          </a:p>
          <a:p>
            <a:r>
              <a:rPr lang="en-US" dirty="0"/>
              <a:t>If ACK is not received until a timeout (</a:t>
            </a:r>
            <a:r>
              <a:rPr lang="en-US" dirty="0">
                <a:solidFill>
                  <a:srgbClr val="C00000"/>
                </a:solidFill>
              </a:rPr>
              <a:t>RTO</a:t>
            </a:r>
            <a:r>
              <a:rPr lang="en-US" dirty="0"/>
              <a:t>), sender </a:t>
            </a:r>
            <a:r>
              <a:rPr lang="en-US" dirty="0">
                <a:solidFill>
                  <a:srgbClr val="C00000"/>
                </a:solidFill>
              </a:rPr>
              <a:t>retransmits</a:t>
            </a:r>
            <a:r>
              <a:rPr lang="en-US" dirty="0"/>
              <a:t> the packet</a:t>
            </a:r>
          </a:p>
          <a:p>
            <a:endParaRPr lang="en-US" dirty="0"/>
          </a:p>
          <a:p>
            <a:r>
              <a:rPr lang="en-US" dirty="0"/>
              <a:t>How to set the RTO?</a:t>
            </a:r>
          </a:p>
          <a:p>
            <a:pPr lvl="1"/>
            <a:r>
              <a:rPr lang="en-US" dirty="0"/>
              <a:t>Bad RTO: retransmit too early or too late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ED50B6-800D-7E46-8405-B1B7F35EC0F2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2EB30D-A8A6-9840-9EFA-439E1EB82C32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A8AC84-4B7B-6248-947C-9B8E910156F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7BAFE5-84A2-AB45-A4E8-A60AAD356AE1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A0672-6BED-1149-8DEB-3EB16BBCBC59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DC3F8D-E3E6-D44D-8587-AB5872F00866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04FFF5C-C9C1-7744-B65B-5EE4FC163A1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F96447-B603-954A-823E-07BDA54C5B7E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153CE2-9FDC-2046-B482-3658441C8B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CFF101-3EEC-4340-BEDB-5EC9AC00E5F0}"/>
              </a:ext>
            </a:extLst>
          </p:cNvPr>
          <p:cNvCxnSpPr>
            <a:cxnSpLocks/>
          </p:cNvCxnSpPr>
          <p:nvPr/>
        </p:nvCxnSpPr>
        <p:spPr>
          <a:xfrm flipH="1">
            <a:off x="7531611" y="3172752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EA792B-D465-074B-8203-D689DCA0FAE6}"/>
              </a:ext>
            </a:extLst>
          </p:cNvPr>
          <p:cNvGrpSpPr/>
          <p:nvPr/>
        </p:nvGrpSpPr>
        <p:grpSpPr>
          <a:xfrm>
            <a:off x="8404369" y="3632239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F58D13F-1136-6047-B08A-6FDCA05EEFB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F3E3931-F36C-4D4E-A5C1-23C755426E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1F0E19-3C59-8F43-9FBA-470232294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5DCF74-25B0-E343-8CBD-153F03372E57}"/>
              </a:ext>
            </a:extLst>
          </p:cNvPr>
          <p:cNvCxnSpPr/>
          <p:nvPr/>
        </p:nvCxnSpPr>
        <p:spPr>
          <a:xfrm>
            <a:off x="7518473" y="5596013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6C424E-2D75-0245-9089-0CA66C99C259}"/>
              </a:ext>
            </a:extLst>
          </p:cNvPr>
          <p:cNvCxnSpPr/>
          <p:nvPr/>
        </p:nvCxnSpPr>
        <p:spPr>
          <a:xfrm>
            <a:off x="7555399" y="2339812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6F24F5-21F9-C544-90C8-F098434896B9}"/>
              </a:ext>
            </a:extLst>
          </p:cNvPr>
          <p:cNvCxnSpPr>
            <a:cxnSpLocks/>
          </p:cNvCxnSpPr>
          <p:nvPr/>
        </p:nvCxnSpPr>
        <p:spPr>
          <a:xfrm>
            <a:off x="7580245" y="2487462"/>
            <a:ext cx="0" cy="215839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7DC5618-EBA4-6A4C-A18A-E54B6F600207}"/>
              </a:ext>
            </a:extLst>
          </p:cNvPr>
          <p:cNvSpPr txBox="1"/>
          <p:nvPr/>
        </p:nvSpPr>
        <p:spPr>
          <a:xfrm rot="5400000">
            <a:off x="7351210" y="3431452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EEC8A7-C6D7-5E49-B732-7FC18A83207F}"/>
              </a:ext>
            </a:extLst>
          </p:cNvPr>
          <p:cNvCxnSpPr>
            <a:cxnSpLocks/>
          </p:cNvCxnSpPr>
          <p:nvPr/>
        </p:nvCxnSpPr>
        <p:spPr>
          <a:xfrm>
            <a:off x="7645677" y="4786275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4AA0D6-0A25-DF41-980E-30E07A13E83F}"/>
              </a:ext>
            </a:extLst>
          </p:cNvPr>
          <p:cNvGrpSpPr/>
          <p:nvPr/>
        </p:nvGrpSpPr>
        <p:grpSpPr>
          <a:xfrm>
            <a:off x="8821325" y="5134348"/>
            <a:ext cx="914398" cy="461665"/>
            <a:chOff x="9342783" y="1192696"/>
            <a:chExt cx="2011017" cy="1019419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56B6009-A818-1F40-B58A-164CB373DA5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8702E9-427D-5840-9784-B02FAC22FE3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5844226-9A0A-3F4F-AAE2-5475DDA65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509A54F-16E7-4B40-8F92-A5CF29C3500A}"/>
              </a:ext>
            </a:extLst>
          </p:cNvPr>
          <p:cNvSpPr txBox="1"/>
          <p:nvPr/>
        </p:nvSpPr>
        <p:spPr>
          <a:xfrm>
            <a:off x="7444893" y="56266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01B603-5955-1A4F-B077-38367151CCDC}"/>
              </a:ext>
            </a:extLst>
          </p:cNvPr>
          <p:cNvCxnSpPr>
            <a:cxnSpLocks/>
          </p:cNvCxnSpPr>
          <p:nvPr/>
        </p:nvCxnSpPr>
        <p:spPr>
          <a:xfrm flipH="1">
            <a:off x="7588528" y="3330117"/>
            <a:ext cx="2596363" cy="3075634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AD1B1C-2A3E-CC45-8A38-B1F85467D16F}"/>
              </a:ext>
            </a:extLst>
          </p:cNvPr>
          <p:cNvCxnSpPr>
            <a:cxnSpLocks/>
          </p:cNvCxnSpPr>
          <p:nvPr/>
        </p:nvCxnSpPr>
        <p:spPr>
          <a:xfrm>
            <a:off x="7456601" y="5702420"/>
            <a:ext cx="2797286" cy="7244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A3093B9-A484-BD4D-9CCE-96101DBE5864}"/>
              </a:ext>
            </a:extLst>
          </p:cNvPr>
          <p:cNvGrpSpPr/>
          <p:nvPr/>
        </p:nvGrpSpPr>
        <p:grpSpPr>
          <a:xfrm>
            <a:off x="8632249" y="6050493"/>
            <a:ext cx="914398" cy="461665"/>
            <a:chOff x="9342783" y="1192696"/>
            <a:chExt cx="2011017" cy="1019419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4EA8431C-6746-3B4D-91B9-C110858F7BA0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9CDDC0A-2A8F-FA42-A2FC-2A72EC9F05C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5071CA9-6E9D-444D-892C-465DAE9DD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14E5363-2B71-D14F-84BF-0A9683DC28B1}"/>
              </a:ext>
            </a:extLst>
          </p:cNvPr>
          <p:cNvCxnSpPr>
            <a:cxnSpLocks/>
          </p:cNvCxnSpPr>
          <p:nvPr/>
        </p:nvCxnSpPr>
        <p:spPr>
          <a:xfrm flipH="1">
            <a:off x="8266220" y="3273742"/>
            <a:ext cx="1832833" cy="1388996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0EBF3A2-1508-FA45-844F-9EF089C0F68E}"/>
              </a:ext>
            </a:extLst>
          </p:cNvPr>
          <p:cNvGrpSpPr/>
          <p:nvPr/>
        </p:nvGrpSpPr>
        <p:grpSpPr>
          <a:xfrm>
            <a:off x="8707687" y="4276537"/>
            <a:ext cx="453882" cy="281889"/>
            <a:chOff x="9342783" y="1192696"/>
            <a:chExt cx="2011017" cy="1019419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A9387DBB-658F-AF42-A41D-A263F3A82DA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E9BAC04-1251-1249-A12B-58B26CD58FA0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689FD78-919B-4349-8D49-BA2545CF36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Explosion 1 1">
            <a:extLst>
              <a:ext uri="{FF2B5EF4-FFF2-40B4-BE49-F238E27FC236}">
                <a16:creationId xmlns:a16="http://schemas.microsoft.com/office/drawing/2014/main" id="{0579FB0C-840A-B54B-942F-43D2B19A1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601" y="4362356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2" name="Explosion 1 1">
            <a:extLst>
              <a:ext uri="{FF2B5EF4-FFF2-40B4-BE49-F238E27FC236}">
                <a16:creationId xmlns:a16="http://schemas.microsoft.com/office/drawing/2014/main" id="{5A4C9575-DB2B-DB4D-923E-9897A5603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72" y="2272937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264318-52D4-054C-9CC9-017CC3BCD0FB}"/>
              </a:ext>
            </a:extLst>
          </p:cNvPr>
          <p:cNvSpPr txBox="1"/>
          <p:nvPr/>
        </p:nvSpPr>
        <p:spPr>
          <a:xfrm>
            <a:off x="9483790" y="6479910"/>
            <a:ext cx="2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Retransmit</a:t>
            </a:r>
          </a:p>
        </p:txBody>
      </p:sp>
      <p:sp>
        <p:nvSpPr>
          <p:cNvPr id="49" name="Explosion 1 1">
            <a:extLst>
              <a:ext uri="{FF2B5EF4-FFF2-40B4-BE49-F238E27FC236}">
                <a16:creationId xmlns:a16="http://schemas.microsoft.com/office/drawing/2014/main" id="{1036F471-7C50-3D4F-A774-536E1D7C4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17" y="2819214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8D2155-77DC-7F45-A709-CABDD4D99545}"/>
              </a:ext>
            </a:extLst>
          </p:cNvPr>
          <p:cNvSpPr txBox="1"/>
          <p:nvPr/>
        </p:nvSpPr>
        <p:spPr>
          <a:xfrm>
            <a:off x="10411832" y="3632239"/>
            <a:ext cx="1707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delayed</a:t>
            </a:r>
          </a:p>
          <a:p>
            <a:pPr algn="l"/>
            <a:r>
              <a:rPr lang="en-US" dirty="0">
                <a:latin typeface="Helvetica" pitchFamily="2" charset="0"/>
              </a:rPr>
              <a:t>ACK dropped</a:t>
            </a:r>
          </a:p>
          <a:p>
            <a:pPr algn="l"/>
            <a:r>
              <a:rPr lang="en-US" dirty="0">
                <a:latin typeface="Helvetica" pitchFamily="2" charset="0"/>
              </a:rPr>
              <a:t>Pkt dropped</a:t>
            </a:r>
          </a:p>
          <a:p>
            <a:pPr algn="l"/>
            <a:r>
              <a:rPr lang="en-US" dirty="0">
                <a:latin typeface="Helvetica" pitchFamily="2" charset="0"/>
              </a:rPr>
              <a:t>Pkt corrupted</a:t>
            </a:r>
          </a:p>
        </p:txBody>
      </p:sp>
    </p:spTree>
    <p:extLst>
      <p:ext uri="{BB962C8B-B14F-4D97-AF65-F5344CB8AC3E}">
        <p14:creationId xmlns:p14="http://schemas.microsoft.com/office/powerpoint/2010/main" val="377966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6899 " pathEditMode="relative" ptsTypes="AA">
                                      <p:cBhvr>
                                        <p:cTn id="10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6899 " pathEditMode="relative" ptsTypes="AA">
                                      <p:cBhvr>
                                        <p:cTn id="10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0" grpId="0"/>
      <p:bldP spid="30" grpId="1"/>
      <p:bldP spid="50" grpId="0" animBg="1"/>
      <p:bldP spid="50" grpId="1" animBg="1"/>
      <p:bldP spid="52" grpId="0" animBg="1"/>
      <p:bldP spid="52" grpId="1" animBg="1"/>
      <p:bldP spid="53" grpId="0"/>
      <p:bldP spid="53" grpId="1"/>
      <p:bldP spid="49" grpId="0" animBg="1"/>
      <p:bldP spid="49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8159-9F02-8C41-BDC9-7F04821A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Sliding Window with Go Back 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CFB33-25B3-6F4C-BBF0-DC34F03A9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en-US" dirty="0"/>
              <a:t>When the receiver notices missing data:</a:t>
            </a:r>
          </a:p>
          <a:p>
            <a:endParaRPr lang="en-US" altLang="en-US" dirty="0"/>
          </a:p>
          <a:p>
            <a:r>
              <a:rPr lang="en-US" altLang="en-US" dirty="0"/>
              <a:t>It simply </a:t>
            </a:r>
            <a:r>
              <a:rPr lang="en-US" altLang="en-US" dirty="0">
                <a:solidFill>
                  <a:srgbClr val="C00000"/>
                </a:solidFill>
              </a:rPr>
              <a:t>discards</a:t>
            </a:r>
            <a:r>
              <a:rPr lang="en-US" altLang="en-US" dirty="0"/>
              <a:t> all data with greater sequence numbers</a:t>
            </a:r>
          </a:p>
          <a:p>
            <a:pPr lvl="1"/>
            <a:r>
              <a:rPr lang="en-US" altLang="en-US" dirty="0"/>
              <a:t>i.e.: the receiver will send no further ACKs</a:t>
            </a:r>
          </a:p>
          <a:p>
            <a:endParaRPr lang="en-US" altLang="en-US" dirty="0"/>
          </a:p>
          <a:p>
            <a:r>
              <a:rPr lang="en-US" altLang="en-US" dirty="0"/>
              <a:t>The sender will eventually time out (RTO) and retransmit all the data in its sending window</a:t>
            </a:r>
          </a:p>
          <a:p>
            <a:endParaRPr lang="en-US" dirty="0"/>
          </a:p>
          <a:p>
            <a:r>
              <a:rPr lang="en-US" dirty="0"/>
              <a:t>Subtle: conceptually, </a:t>
            </a:r>
            <a:r>
              <a:rPr lang="en-US" dirty="0">
                <a:solidFill>
                  <a:srgbClr val="C00000"/>
                </a:solidFill>
              </a:rPr>
              <a:t>separate timer per byte </a:t>
            </a:r>
            <a:r>
              <a:rPr lang="en-US" dirty="0"/>
              <a:t>to infer RTO</a:t>
            </a:r>
          </a:p>
        </p:txBody>
      </p:sp>
    </p:spTree>
    <p:extLst>
      <p:ext uri="{BB962C8B-B14F-4D97-AF65-F5344CB8AC3E}">
        <p14:creationId xmlns:p14="http://schemas.microsoft.com/office/powerpoint/2010/main" val="99617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2686D-A806-694B-8059-DD4159DB0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Go back N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34EA20A9-34F7-DB4B-B389-83C26536A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0FC7A19C-6DB8-354D-A622-E7A3393889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820988"/>
            <a:ext cx="330200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7A8E500E-BCCB-5B44-B4FD-B0F085C2E9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6445A40-540F-F64E-B618-96AF470FCB2D}"/>
              </a:ext>
            </a:extLst>
          </p:cNvPr>
          <p:cNvSpPr>
            <a:spLocks/>
          </p:cNvSpPr>
          <p:nvPr/>
        </p:nvSpPr>
        <p:spPr bwMode="auto">
          <a:xfrm>
            <a:off x="5943600" y="4524377"/>
            <a:ext cx="1123950" cy="227013"/>
          </a:xfrm>
          <a:custGeom>
            <a:avLst/>
            <a:gdLst>
              <a:gd name="T0" fmla="*/ 0 w 1307"/>
              <a:gd name="T1" fmla="*/ 0 h 143"/>
              <a:gd name="T2" fmla="*/ 2147483646 w 1307"/>
              <a:gd name="T3" fmla="*/ 2147483646 h 143"/>
              <a:gd name="T4" fmla="*/ 2147483646 w 1307"/>
              <a:gd name="T5" fmla="*/ 2147483646 h 143"/>
              <a:gd name="T6" fmla="*/ 2147483646 w 1307"/>
              <a:gd name="T7" fmla="*/ 2147483646 h 143"/>
              <a:gd name="T8" fmla="*/ 2147483646 w 1307"/>
              <a:gd name="T9" fmla="*/ 2147483646 h 143"/>
              <a:gd name="T10" fmla="*/ 2147483646 w 1307"/>
              <a:gd name="T11" fmla="*/ 2147483646 h 143"/>
              <a:gd name="T12" fmla="*/ 2147483646 w 1307"/>
              <a:gd name="T13" fmla="*/ 0 h 1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7" h="143">
                <a:moveTo>
                  <a:pt x="0" y="0"/>
                </a:moveTo>
                <a:lnTo>
                  <a:pt x="113" y="79"/>
                </a:lnTo>
                <a:lnTo>
                  <a:pt x="540" y="79"/>
                </a:lnTo>
                <a:lnTo>
                  <a:pt x="630" y="142"/>
                </a:lnTo>
                <a:lnTo>
                  <a:pt x="720" y="79"/>
                </a:lnTo>
                <a:lnTo>
                  <a:pt x="1193" y="79"/>
                </a:lnTo>
                <a:lnTo>
                  <a:pt x="1306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3190AF-4B5D-B145-88F4-E8B3A3AD4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5364" y="4770438"/>
            <a:ext cx="147316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Discarded by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receiver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49B83D6-E2E2-FC40-BD5F-923EDDA0B186}"/>
              </a:ext>
            </a:extLst>
          </p:cNvPr>
          <p:cNvSpPr>
            <a:spLocks/>
          </p:cNvSpPr>
          <p:nvPr/>
        </p:nvSpPr>
        <p:spPr bwMode="auto">
          <a:xfrm>
            <a:off x="4267200" y="4572000"/>
            <a:ext cx="431800" cy="990600"/>
          </a:xfrm>
          <a:custGeom>
            <a:avLst/>
            <a:gdLst>
              <a:gd name="T0" fmla="*/ 0 w 272"/>
              <a:gd name="T1" fmla="*/ 2147483646 h 624"/>
              <a:gd name="T2" fmla="*/ 2147483646 w 272"/>
              <a:gd name="T3" fmla="*/ 2147483646 h 624"/>
              <a:gd name="T4" fmla="*/ 2147483646 w 272"/>
              <a:gd name="T5" fmla="*/ 2147483646 h 624"/>
              <a:gd name="T6" fmla="*/ 2147483646 w 27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624">
                <a:moveTo>
                  <a:pt x="0" y="623"/>
                </a:moveTo>
                <a:lnTo>
                  <a:pt x="137" y="199"/>
                </a:lnTo>
                <a:lnTo>
                  <a:pt x="171" y="305"/>
                </a:lnTo>
                <a:lnTo>
                  <a:pt x="271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E4975-A294-9F4B-AD57-080B5B1F0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947" y="5618165"/>
            <a:ext cx="1792157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Dropped packet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(or) Packet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error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A127D9-80D3-924D-8B98-087F515A3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808" y="1905000"/>
            <a:ext cx="615040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Helvetica" pitchFamily="2" charset="0"/>
              </a:rPr>
              <a:t>RTO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529658-4A54-1F4F-AD68-16ED812AE90F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3715246" y="3411139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1</a:t>
            </a: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1D912FBF-3C87-B34E-A6CA-7A8B297838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2288" y="5989638"/>
            <a:ext cx="213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5E0A7F-0C05-D945-981C-FEE62958C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7" y="5699125"/>
            <a:ext cx="658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941AD3-5D2A-C341-ACAF-E8F3D3641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71738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Sender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11A48-0039-2846-8902-A4688735D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75125"/>
            <a:ext cx="1030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Receiver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CE437175-3DF9-804B-BA14-2ED6C555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window size = 8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18E92D52-EDF5-424B-BD70-8728C1249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196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E6F049-CBA2-7341-890D-DB48CE3F9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668C2F-55A9-F645-B308-8074EBF32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F7EBA4-D0A5-0E4E-B4E2-FDCEB2C0F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6EE8FB-F6E3-AC4B-B5AC-A0E442DFD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A7B97398-2748-DA48-ABF3-8A8F95DFCF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56C96E-4F48-2441-B97F-E23F0AAA99ED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40962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68ADAE-E873-134C-BA0F-1A8E6162C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0A78BD88-7520-C04A-8814-8BF498AB2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F38D0769-CD61-9D48-9C57-FF2100FB8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672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13370A-8930-784C-8CD7-F37932C9D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B0ACE27E-AD5E-DB43-A8C9-82396475A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4B5AED11-2AEF-1A46-9599-6A7CD40AC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2672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Helvetica" pitchFamily="2" charset="0"/>
              </a:rPr>
              <a:t>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425BF5-E384-B942-9401-086D47824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2287420C-3C4B-5641-9FEC-16B2C02AA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93784AA3-6FEE-FC43-BD91-9B7AA36CE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2672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Helvetica" pitchFamily="2" charset="0"/>
              </a:rPr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A46D36-B68D-7449-9885-0CECE86F5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94BE6-D038-6C48-8F48-D1F7681E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2A1DF88A-9657-5740-A5AB-C7C80FD871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EDCB3E-7C37-ED4B-8670-1C55B3686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8" name="Line 37">
            <a:extLst>
              <a:ext uri="{FF2B5EF4-FFF2-40B4-BE49-F238E27FC236}">
                <a16:creationId xmlns:a16="http://schemas.microsoft.com/office/drawing/2014/main" id="{4E519DEC-6CE2-0042-AF62-F48B0CC580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7CB1A1-4967-A543-BADF-763CA1D9F984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0680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7CF14C-EAE6-F24F-A2B2-A4BDE77D5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DFADAB-68D7-B041-937A-32129C784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D5CBB5-4B82-1B40-8515-432EFCB2F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9E235E62-CB76-AC4C-ACD1-09AA17DD67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572A8DB-EB17-8C4A-AFCE-968255F2F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228E1E02-69E8-EE4A-81E9-22DC631404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38A7E62F-21E3-C441-A997-A42C7C7678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" name="Line 46">
            <a:extLst>
              <a:ext uri="{FF2B5EF4-FFF2-40B4-BE49-F238E27FC236}">
                <a16:creationId xmlns:a16="http://schemas.microsoft.com/office/drawing/2014/main" id="{06C17A85-151B-224E-8C5F-00249521A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E0616DF-5AEB-FD4F-BE8C-B3A06DC1C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432C2F-B6B0-E347-8400-DF634D506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50" name="Line 49">
            <a:extLst>
              <a:ext uri="{FF2B5EF4-FFF2-40B4-BE49-F238E27FC236}">
                <a16:creationId xmlns:a16="http://schemas.microsoft.com/office/drawing/2014/main" id="{6E4993FB-F32F-B041-A09A-2D89D3973C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DCCB33-5B6A-A146-AD42-AADB6FEF4BFC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449045" y="3408758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4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BE3FE02-02E3-DD46-968C-17E9E51647A3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830045" y="3426221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5</a:t>
            </a:r>
          </a:p>
        </p:txBody>
      </p:sp>
      <p:sp>
        <p:nvSpPr>
          <p:cNvPr id="53" name="Line 52">
            <a:extLst>
              <a:ext uri="{FF2B5EF4-FFF2-40B4-BE49-F238E27FC236}">
                <a16:creationId xmlns:a16="http://schemas.microsoft.com/office/drawing/2014/main" id="{CAE68AD7-FA88-424B-AA0D-8AED524207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8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0175E78-7ACA-814C-B36C-C0EA83456CFE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8209458" y="3424633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6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07CA0AC-8969-5D44-871B-B8ADEC0F5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56" name="Line 55">
            <a:extLst>
              <a:ext uri="{FF2B5EF4-FFF2-40B4-BE49-F238E27FC236}">
                <a16:creationId xmlns:a16="http://schemas.microsoft.com/office/drawing/2014/main" id="{9488A01F-D9C1-7242-B3E0-7490E587B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7" name="Line 56">
            <a:extLst>
              <a:ext uri="{FF2B5EF4-FFF2-40B4-BE49-F238E27FC236}">
                <a16:creationId xmlns:a16="http://schemas.microsoft.com/office/drawing/2014/main" id="{1F30B89D-0DFF-504C-89A1-C86DABB7DE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F3D864C-D015-FC47-A293-5C0C8D373B4D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9286862" y="34230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7</a:t>
            </a:r>
          </a:p>
        </p:txBody>
      </p:sp>
      <p:sp>
        <p:nvSpPr>
          <p:cNvPr id="59" name="Line 58">
            <a:extLst>
              <a:ext uri="{FF2B5EF4-FFF2-40B4-BE49-F238E27FC236}">
                <a16:creationId xmlns:a16="http://schemas.microsoft.com/office/drawing/2014/main" id="{CD3E873C-DA4D-8B45-8C14-EF89CBDD3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860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Line 59">
            <a:extLst>
              <a:ext uri="{FF2B5EF4-FFF2-40B4-BE49-F238E27FC236}">
                <a16:creationId xmlns:a16="http://schemas.microsoft.com/office/drawing/2014/main" id="{A0690FAB-547D-0542-9512-C76C12E7E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" name="Line 60">
            <a:extLst>
              <a:ext uri="{FF2B5EF4-FFF2-40B4-BE49-F238E27FC236}">
                <a16:creationId xmlns:a16="http://schemas.microsoft.com/office/drawing/2014/main" id="{9D1A3552-9A47-7F41-B1A6-8E66F39B1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00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28" grpId="0" animBg="1"/>
      <p:bldP spid="29" grpId="0" animBg="1"/>
      <p:bldP spid="30" grpId="0"/>
      <p:bldP spid="31" grpId="0" animBg="1"/>
      <p:bldP spid="32" grpId="0" animBg="1"/>
      <p:bldP spid="32" grpId="1" animBg="1"/>
      <p:bldP spid="33" grpId="0"/>
      <p:bldP spid="33" grpId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3" grpId="0" animBg="1"/>
      <p:bldP spid="54" grpId="0"/>
      <p:bldP spid="55" grpId="0" animBg="1"/>
      <p:bldP spid="56" grpId="0" animBg="1"/>
      <p:bldP spid="57" grpId="0" animBg="1"/>
      <p:bldP spid="58" grpId="0"/>
      <p:bldP spid="59" grpId="0" animBg="1"/>
      <p:bldP spid="60" grpId="0" animBg="1"/>
      <p:bldP spid="61" grpId="0" animBg="1"/>
      <p:bldP spid="61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7198-DA46-2B4F-A703-3FB106F2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back 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8AA8-1267-864C-AA43-831DAFE76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Go Back N can recover from erroneous or missing packets.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But it is wasteful.</a:t>
            </a:r>
          </a:p>
          <a:p>
            <a:endParaRPr lang="en-US" altLang="en-US" dirty="0"/>
          </a:p>
          <a:p>
            <a:r>
              <a:rPr lang="en-US" altLang="en-US" dirty="0"/>
              <a:t>If there are errors, the sender will spend time and network bandwidth retransmitting </a:t>
            </a:r>
            <a:r>
              <a:rPr lang="en-US" altLang="en-US" dirty="0">
                <a:solidFill>
                  <a:srgbClr val="C00000"/>
                </a:solidFill>
              </a:rPr>
              <a:t>data the receiver has already seen.</a:t>
            </a:r>
          </a:p>
          <a:p>
            <a:endParaRPr lang="en-US" alt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91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8048-5184-EC47-A8B9-63992D08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repeat with cumulative 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2E2A6-FE45-F04C-BA83-3306BE87C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/>
          <a:lstStyle/>
          <a:p>
            <a:pPr>
              <a:buNone/>
            </a:pPr>
            <a:r>
              <a:rPr lang="en-US" altLang="en-US" dirty="0"/>
              <a:t>Idea: sender should only retransmit dropped/corrupted data.</a:t>
            </a:r>
          </a:p>
          <a:p>
            <a:r>
              <a:rPr lang="en-US" altLang="en-US" dirty="0"/>
              <a:t>The receiver </a:t>
            </a:r>
            <a:r>
              <a:rPr lang="en-US" altLang="en-US" dirty="0">
                <a:solidFill>
                  <a:srgbClr val="C00000"/>
                </a:solidFill>
              </a:rPr>
              <a:t>stores </a:t>
            </a:r>
            <a:r>
              <a:rPr lang="en-US" altLang="en-US" dirty="0"/>
              <a:t>all the correct frames that arrive following the bad one.  (Note that the receiver requires </a:t>
            </a:r>
            <a:r>
              <a:rPr lang="en-US" altLang="en-US" dirty="0">
                <a:solidFill>
                  <a:srgbClr val="C00000"/>
                </a:solidFill>
              </a:rPr>
              <a:t>memory to hold data </a:t>
            </a:r>
            <a:r>
              <a:rPr lang="en-US" altLang="en-US" dirty="0"/>
              <a:t>for each sequence number in the receiver window.)</a:t>
            </a:r>
          </a:p>
          <a:p>
            <a:r>
              <a:rPr lang="en-US" altLang="en-US" dirty="0"/>
              <a:t>When the receiver notices a skipped sequence number, it keeps acknowledging the </a:t>
            </a:r>
            <a:r>
              <a:rPr lang="en-US" altLang="en-US" dirty="0">
                <a:solidFill>
                  <a:srgbClr val="C00000"/>
                </a:solidFill>
              </a:rPr>
              <a:t>first in-order sequence number it wants to receive. </a:t>
            </a:r>
            <a:r>
              <a:rPr lang="en-US" altLang="en-US" dirty="0"/>
              <a:t>This is termed </a:t>
            </a:r>
            <a:r>
              <a:rPr lang="en-US" altLang="en-US" dirty="0">
                <a:solidFill>
                  <a:srgbClr val="C00000"/>
                </a:solidFill>
              </a:rPr>
              <a:t>cumulative ACK.</a:t>
            </a:r>
          </a:p>
          <a:p>
            <a:r>
              <a:rPr lang="en-US" altLang="en-US" dirty="0"/>
              <a:t>When the sender times out waiting for an acknowledgement, it </a:t>
            </a:r>
            <a:r>
              <a:rPr lang="en-US" altLang="en-US" dirty="0">
                <a:solidFill>
                  <a:srgbClr val="C00000"/>
                </a:solidFill>
              </a:rPr>
              <a:t>just retransmits the first unacknowledged data</a:t>
            </a:r>
            <a:r>
              <a:rPr lang="en-US" altLang="en-US" dirty="0"/>
              <a:t>, not all its successors.</a:t>
            </a:r>
          </a:p>
          <a:p>
            <a:r>
              <a:rPr lang="en-US" altLang="en-US" dirty="0"/>
              <a:t>Recall that RTO applies independently to each sequence #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73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D69E-B0D0-9247-8689-6C2D64D7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repeat with cumulative 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D54E5F-11CF-A947-8266-53A0A29EB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2427290"/>
            <a:ext cx="820738" cy="2573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FB5390E7-4B0D-1C47-B1A4-4320FB99D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DA5AABFB-17DA-1C44-90B7-B11D09864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820988"/>
            <a:ext cx="330200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7A74D1A7-E452-D346-8A6C-18BC4CEEBE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0B221B2-5F27-5C47-B6CB-5449CB69774B}"/>
              </a:ext>
            </a:extLst>
          </p:cNvPr>
          <p:cNvSpPr>
            <a:spLocks/>
          </p:cNvSpPr>
          <p:nvPr/>
        </p:nvSpPr>
        <p:spPr bwMode="auto">
          <a:xfrm>
            <a:off x="5867400" y="4649788"/>
            <a:ext cx="1295400" cy="227012"/>
          </a:xfrm>
          <a:custGeom>
            <a:avLst/>
            <a:gdLst>
              <a:gd name="T0" fmla="*/ 0 w 1307"/>
              <a:gd name="T1" fmla="*/ 0 h 143"/>
              <a:gd name="T2" fmla="*/ 2147483646 w 1307"/>
              <a:gd name="T3" fmla="*/ 2147483646 h 143"/>
              <a:gd name="T4" fmla="*/ 2147483646 w 1307"/>
              <a:gd name="T5" fmla="*/ 2147483646 h 143"/>
              <a:gd name="T6" fmla="*/ 2147483646 w 1307"/>
              <a:gd name="T7" fmla="*/ 2147483646 h 143"/>
              <a:gd name="T8" fmla="*/ 2147483646 w 1307"/>
              <a:gd name="T9" fmla="*/ 2147483646 h 143"/>
              <a:gd name="T10" fmla="*/ 2147483646 w 1307"/>
              <a:gd name="T11" fmla="*/ 2147483646 h 143"/>
              <a:gd name="T12" fmla="*/ 2147483646 w 1307"/>
              <a:gd name="T13" fmla="*/ 0 h 1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7" h="143">
                <a:moveTo>
                  <a:pt x="0" y="0"/>
                </a:moveTo>
                <a:lnTo>
                  <a:pt x="113" y="79"/>
                </a:lnTo>
                <a:lnTo>
                  <a:pt x="540" y="79"/>
                </a:lnTo>
                <a:lnTo>
                  <a:pt x="630" y="142"/>
                </a:lnTo>
                <a:lnTo>
                  <a:pt x="720" y="79"/>
                </a:lnTo>
                <a:lnTo>
                  <a:pt x="1193" y="79"/>
                </a:lnTo>
                <a:lnTo>
                  <a:pt x="1306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DA8243-D8AB-B74C-B94F-44E53EF5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994" y="4876802"/>
            <a:ext cx="1325684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Buffered by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receiver in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its memory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79B41E9-0A8E-1C4D-BBEA-52231F242D17}"/>
              </a:ext>
            </a:extLst>
          </p:cNvPr>
          <p:cNvSpPr>
            <a:spLocks/>
          </p:cNvSpPr>
          <p:nvPr/>
        </p:nvSpPr>
        <p:spPr bwMode="auto">
          <a:xfrm>
            <a:off x="4267200" y="4572000"/>
            <a:ext cx="431800" cy="990600"/>
          </a:xfrm>
          <a:custGeom>
            <a:avLst/>
            <a:gdLst>
              <a:gd name="T0" fmla="*/ 0 w 272"/>
              <a:gd name="T1" fmla="*/ 2147483646 h 624"/>
              <a:gd name="T2" fmla="*/ 2147483646 w 272"/>
              <a:gd name="T3" fmla="*/ 2147483646 h 624"/>
              <a:gd name="T4" fmla="*/ 2147483646 w 272"/>
              <a:gd name="T5" fmla="*/ 2147483646 h 624"/>
              <a:gd name="T6" fmla="*/ 2147483646 w 27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624">
                <a:moveTo>
                  <a:pt x="0" y="623"/>
                </a:moveTo>
                <a:lnTo>
                  <a:pt x="137" y="199"/>
                </a:lnTo>
                <a:lnTo>
                  <a:pt x="171" y="305"/>
                </a:lnTo>
                <a:lnTo>
                  <a:pt x="271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09B18-34E2-7A46-96C8-AF6CCAA9C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019" y="5618165"/>
            <a:ext cx="1712007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Packet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error (or)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dropped packet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6122D-8F0D-4840-846A-F59E61530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743" y="1905000"/>
            <a:ext cx="61516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Helvetica" pitchFamily="2" charset="0"/>
              </a:rPr>
              <a:t>RTO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19DAEC-2FE4-EF45-91E7-78C33E67EA7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3715246" y="3411139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1</a:t>
            </a: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0F86DE90-9FE9-224C-9476-E4007B69D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2288" y="5989638"/>
            <a:ext cx="213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CF6642-50B4-4B43-B16C-539A653DB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7" y="5699125"/>
            <a:ext cx="658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5A31C-894E-3B49-820F-A6E7A1DFD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71738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Sender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80E480-57FF-0A4F-8970-BD386D115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75125"/>
            <a:ext cx="1030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Receiver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AAC285E1-3AFB-704E-BC5F-1DFDBDB27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AA4153FA-EFCD-A74F-A978-36D1386AC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196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7A318F-9367-2340-9FEA-FD80404C7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3DDC99-F586-A746-ADF7-AF55F8E29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99833E-40DD-5D49-A7AF-03B7E4A72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02DA04-5064-2B4B-B672-DF5E6C1FB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11C9E676-4922-134D-8909-62F9850720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234A4B-FECA-F048-A0F9-E5AB8DEB1305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40962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B5B3D2-C030-B544-93A9-96DB3A068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4FBC331D-31B3-324B-BFE5-23F4156A3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87A9F49B-0F2A-5A48-9FAB-EE53D2EAE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672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FF5A38-9522-8943-B2B5-965E6C215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3C2FB125-99DD-BF4A-87A4-44BEF8EA6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1BA239-FE3D-A348-A89A-FDBE7052E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1C10B900-8D2B-D74C-AE08-7486CA1DB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DE9840-7D3B-CF4C-A85B-D316877B8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805775-FA0B-0346-884B-BA15B297C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5868CC83-67D6-7E46-9392-DF94801E8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9E157C-794D-2D49-95FE-CB9A831B4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3A12CDD0-7BDE-5C47-A6A8-F2E3D7C28E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622873-AD6A-3C40-AA0A-97A7EDBE862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066458" y="3408758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EFEAB2-CFF6-D740-AA28-BBEB4EA6B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5DAA1C6F-C7E3-854E-89FE-DF5C5F7DD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427AA4-08F1-CD4F-91AD-860AA7662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32E17995-2118-B142-ABAE-46C0C37674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5CAB77-BF66-2C49-A8D2-522B31FB40B6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447458" y="3407171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0050CE-916E-0A45-8AE1-909E1DE80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9D106AEE-6DC4-5C43-A0C0-FC670AE44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E7A4F1CE-5F3B-8B43-9082-01A460ADB5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7B475E-84E3-384D-920B-1314B3F64897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9274670" y="34230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7</a:t>
            </a:r>
          </a:p>
        </p:txBody>
      </p:sp>
      <p:sp>
        <p:nvSpPr>
          <p:cNvPr id="48" name="Line 47">
            <a:extLst>
              <a:ext uri="{FF2B5EF4-FFF2-40B4-BE49-F238E27FC236}">
                <a16:creationId xmlns:a16="http://schemas.microsoft.com/office/drawing/2014/main" id="{660D4187-AB66-DD4E-93AC-A2FAF173C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860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9" name="Line 48">
            <a:extLst>
              <a:ext uri="{FF2B5EF4-FFF2-40B4-BE49-F238E27FC236}">
                <a16:creationId xmlns:a16="http://schemas.microsoft.com/office/drawing/2014/main" id="{4C881F3D-D549-AF40-AA37-E6EE894AD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0" name="Line 49">
            <a:extLst>
              <a:ext uri="{FF2B5EF4-FFF2-40B4-BE49-F238E27FC236}">
                <a16:creationId xmlns:a16="http://schemas.microsoft.com/office/drawing/2014/main" id="{3E1E9F6C-AA4B-0646-B38D-C41F70AE4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8D6DDF-F425-A24E-BB4A-A0A2DBC51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028C66-659D-A24E-8295-1E675DFDA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53" name="Line 52">
            <a:extLst>
              <a:ext uri="{FF2B5EF4-FFF2-40B4-BE49-F238E27FC236}">
                <a16:creationId xmlns:a16="http://schemas.microsoft.com/office/drawing/2014/main" id="{35E79FC2-04CB-D042-85A1-9EAFEB8496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F1C100-35E1-B747-94F4-641D389EE390}"/>
              </a:ext>
            </a:extLst>
          </p:cNvPr>
          <p:cNvSpPr>
            <a:spLocks noChangeArrowheads="1"/>
          </p:cNvSpPr>
          <p:nvPr/>
        </p:nvSpPr>
        <p:spPr bwMode="auto">
          <a:xfrm rot="16924536">
            <a:off x="5851147" y="3016645"/>
            <a:ext cx="57066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1" dirty="0">
                <a:solidFill>
                  <a:srgbClr val="C00000"/>
                </a:solidFill>
                <a:latin typeface="Helvetica" pitchFamily="2" charset="0"/>
              </a:rPr>
              <a:t>ACK 2</a:t>
            </a:r>
          </a:p>
        </p:txBody>
      </p:sp>
      <p:sp>
        <p:nvSpPr>
          <p:cNvPr id="55" name="Line 54">
            <a:extLst>
              <a:ext uri="{FF2B5EF4-FFF2-40B4-BE49-F238E27FC236}">
                <a16:creationId xmlns:a16="http://schemas.microsoft.com/office/drawing/2014/main" id="{7333D0F5-5336-7540-891E-C0C1207D4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" name="Rectangle 53">
            <a:extLst>
              <a:ext uri="{FF2B5EF4-FFF2-40B4-BE49-F238E27FC236}">
                <a16:creationId xmlns:a16="http://schemas.microsoft.com/office/drawing/2014/main" id="{0B5004C9-F9BE-9441-BB7A-7B15DB8BF3A9}"/>
              </a:ext>
            </a:extLst>
          </p:cNvPr>
          <p:cNvSpPr>
            <a:spLocks noChangeArrowheads="1"/>
          </p:cNvSpPr>
          <p:nvPr/>
        </p:nvSpPr>
        <p:spPr bwMode="auto">
          <a:xfrm rot="16924536">
            <a:off x="6648865" y="3202381"/>
            <a:ext cx="57066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1" dirty="0">
                <a:solidFill>
                  <a:srgbClr val="C00000"/>
                </a:solidFill>
                <a:latin typeface="Helvetica" pitchFamily="2" charset="0"/>
              </a:rPr>
              <a:t>ACK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DE7A499-2E67-0442-8BF9-9984420920B8}"/>
              </a:ext>
            </a:extLst>
          </p:cNvPr>
          <p:cNvSpPr/>
          <p:nvPr/>
        </p:nvSpPr>
        <p:spPr>
          <a:xfrm>
            <a:off x="7180265" y="3140077"/>
            <a:ext cx="335855" cy="874711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1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8" grpId="1" build="allAtOnce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 animBg="1"/>
      <p:bldP spid="56" grpId="0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D69E-B0D0-9247-8689-6C2D64D7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repeat with </a:t>
            </a:r>
            <a:r>
              <a:rPr lang="en-US" dirty="0">
                <a:solidFill>
                  <a:srgbClr val="C00000"/>
                </a:solidFill>
              </a:rPr>
              <a:t>selective 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D54E5F-11CF-A947-8266-53A0A29EB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2427290"/>
            <a:ext cx="820738" cy="2573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FB5390E7-4B0D-1C47-B1A4-4320FB99D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DA5AABFB-17DA-1C44-90B7-B11D09864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820988"/>
            <a:ext cx="330200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7A74D1A7-E452-D346-8A6C-18BC4CEEBE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0B221B2-5F27-5C47-B6CB-5449CB69774B}"/>
              </a:ext>
            </a:extLst>
          </p:cNvPr>
          <p:cNvSpPr>
            <a:spLocks/>
          </p:cNvSpPr>
          <p:nvPr/>
        </p:nvSpPr>
        <p:spPr bwMode="auto">
          <a:xfrm>
            <a:off x="5867400" y="4649788"/>
            <a:ext cx="1295400" cy="227012"/>
          </a:xfrm>
          <a:custGeom>
            <a:avLst/>
            <a:gdLst>
              <a:gd name="T0" fmla="*/ 0 w 1307"/>
              <a:gd name="T1" fmla="*/ 0 h 143"/>
              <a:gd name="T2" fmla="*/ 2147483646 w 1307"/>
              <a:gd name="T3" fmla="*/ 2147483646 h 143"/>
              <a:gd name="T4" fmla="*/ 2147483646 w 1307"/>
              <a:gd name="T5" fmla="*/ 2147483646 h 143"/>
              <a:gd name="T6" fmla="*/ 2147483646 w 1307"/>
              <a:gd name="T7" fmla="*/ 2147483646 h 143"/>
              <a:gd name="T8" fmla="*/ 2147483646 w 1307"/>
              <a:gd name="T9" fmla="*/ 2147483646 h 143"/>
              <a:gd name="T10" fmla="*/ 2147483646 w 1307"/>
              <a:gd name="T11" fmla="*/ 2147483646 h 143"/>
              <a:gd name="T12" fmla="*/ 2147483646 w 1307"/>
              <a:gd name="T13" fmla="*/ 0 h 1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7" h="143">
                <a:moveTo>
                  <a:pt x="0" y="0"/>
                </a:moveTo>
                <a:lnTo>
                  <a:pt x="113" y="79"/>
                </a:lnTo>
                <a:lnTo>
                  <a:pt x="540" y="79"/>
                </a:lnTo>
                <a:lnTo>
                  <a:pt x="630" y="142"/>
                </a:lnTo>
                <a:lnTo>
                  <a:pt x="720" y="79"/>
                </a:lnTo>
                <a:lnTo>
                  <a:pt x="1193" y="79"/>
                </a:lnTo>
                <a:lnTo>
                  <a:pt x="1306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DA8243-D8AB-B74C-B94F-44E53EF5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0992" y="4876802"/>
            <a:ext cx="1325684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Buffered by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receiver in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Helvetica" pitchFamily="2" charset="0"/>
              </a:rPr>
              <a:t>its memory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79B41E9-0A8E-1C4D-BBEA-52231F242D17}"/>
              </a:ext>
            </a:extLst>
          </p:cNvPr>
          <p:cNvSpPr>
            <a:spLocks/>
          </p:cNvSpPr>
          <p:nvPr/>
        </p:nvSpPr>
        <p:spPr bwMode="auto">
          <a:xfrm>
            <a:off x="4267200" y="4572000"/>
            <a:ext cx="431800" cy="990600"/>
          </a:xfrm>
          <a:custGeom>
            <a:avLst/>
            <a:gdLst>
              <a:gd name="T0" fmla="*/ 0 w 272"/>
              <a:gd name="T1" fmla="*/ 2147483646 h 624"/>
              <a:gd name="T2" fmla="*/ 2147483646 w 272"/>
              <a:gd name="T3" fmla="*/ 2147483646 h 624"/>
              <a:gd name="T4" fmla="*/ 2147483646 w 272"/>
              <a:gd name="T5" fmla="*/ 2147483646 h 624"/>
              <a:gd name="T6" fmla="*/ 2147483646 w 27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624">
                <a:moveTo>
                  <a:pt x="0" y="623"/>
                </a:moveTo>
                <a:lnTo>
                  <a:pt x="137" y="199"/>
                </a:lnTo>
                <a:lnTo>
                  <a:pt x="171" y="305"/>
                </a:lnTo>
                <a:lnTo>
                  <a:pt x="271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09B18-34E2-7A46-96C8-AF6CCAA9C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75" y="5618165"/>
            <a:ext cx="12588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Helvetica" pitchFamily="2" charset="0"/>
              </a:rPr>
              <a:t>Frame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Helvetica" pitchFamily="2" charset="0"/>
              </a:rPr>
              <a:t>error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6122D-8F0D-4840-846A-F59E61530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743" y="1905000"/>
            <a:ext cx="615168" cy="339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Helvetica" pitchFamily="2" charset="0"/>
              </a:rPr>
              <a:t>RTO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19DAEC-2FE4-EF45-91E7-78C33E67EA7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3715246" y="3411139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1</a:t>
            </a: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0F86DE90-9FE9-224C-9476-E4007B69D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2288" y="5989638"/>
            <a:ext cx="213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CF6642-50B4-4B43-B16C-539A653DB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7" y="5699125"/>
            <a:ext cx="658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5A31C-894E-3B49-820F-A6E7A1DFD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71738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Sender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80E480-57FF-0A4F-8970-BD386D115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75125"/>
            <a:ext cx="1030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Helvetica" pitchFamily="2" charset="0"/>
              </a:rPr>
              <a:t>Receiver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AAC285E1-3AFB-704E-BC5F-1DFDBDB27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AA4153FA-EFCD-A74F-A978-36D1386AC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196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Helvetica" pitchFamily="2" charset="0"/>
              </a:rPr>
              <a:t>window size = 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7A318F-9367-2340-9FEA-FD80404C7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3DDC99-F586-A746-ADF7-AF55F8E29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99833E-40DD-5D49-A7AF-03B7E4A72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02DA04-5064-2B4B-B672-DF5E6C1FB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11C9E676-4922-134D-8909-62F9850720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234A4B-FECA-F048-A0F9-E5AB8DEB1305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40962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B5B3D2-C030-B544-93A9-96DB3A068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4FBC331D-31B3-324B-BFE5-23F4156A3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87A9F49B-0F2A-5A48-9FAB-EE53D2EAE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672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FF5A38-9522-8943-B2B5-965E6C215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3C2FB125-99DD-BF4A-87A4-44BEF8EA6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1BA239-FE3D-A348-A89A-FDBE7052E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1C10B900-8D2B-D74C-AE08-7486CA1DB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19400"/>
            <a:ext cx="304800" cy="144780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DE9840-7D3B-CF4C-A85B-D316877B8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805775-FA0B-0346-884B-BA15B297C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5868CC83-67D6-7E46-9392-DF94801E8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9E157C-794D-2D49-95FE-CB9A831B4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3A12CDD0-7BDE-5C47-A6A8-F2E3D7C28E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622873-AD6A-3C40-AA0A-97A7EDBE862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066458" y="3408758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EFEAB2-CFF6-D740-AA28-BBEB4EA6B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5DAA1C6F-C7E3-854E-89FE-DF5C5F7DD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427AA4-08F1-CD4F-91AD-860AA7662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32E17995-2118-B142-ABAE-46C0C37674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5CAB77-BF66-2C49-A8D2-522B31FB40B6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447458" y="3407171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0050CE-916E-0A45-8AE1-909E1DE80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9D106AEE-6DC4-5C43-A0C0-FC670AE44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E7A4F1CE-5F3B-8B43-9082-01A460ADB5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7B475E-84E3-384D-920B-1314B3F64897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9274670" y="34230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ACK 7</a:t>
            </a:r>
          </a:p>
        </p:txBody>
      </p:sp>
      <p:sp>
        <p:nvSpPr>
          <p:cNvPr id="48" name="Line 47">
            <a:extLst>
              <a:ext uri="{FF2B5EF4-FFF2-40B4-BE49-F238E27FC236}">
                <a16:creationId xmlns:a16="http://schemas.microsoft.com/office/drawing/2014/main" id="{660D4187-AB66-DD4E-93AC-A2FAF173C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860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9" name="Line 48">
            <a:extLst>
              <a:ext uri="{FF2B5EF4-FFF2-40B4-BE49-F238E27FC236}">
                <a16:creationId xmlns:a16="http://schemas.microsoft.com/office/drawing/2014/main" id="{4C881F3D-D549-AF40-AA37-E6EE894AD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0" name="Line 49">
            <a:extLst>
              <a:ext uri="{FF2B5EF4-FFF2-40B4-BE49-F238E27FC236}">
                <a16:creationId xmlns:a16="http://schemas.microsoft.com/office/drawing/2014/main" id="{3E1E9F6C-AA4B-0646-B38D-C41F70AE4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8D6DDF-F425-A24E-BB4A-A0A2DBC51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028C66-659D-A24E-8295-1E675DFDA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</a:p>
        </p:txBody>
      </p:sp>
      <p:sp>
        <p:nvSpPr>
          <p:cNvPr id="53" name="Line 52">
            <a:extLst>
              <a:ext uri="{FF2B5EF4-FFF2-40B4-BE49-F238E27FC236}">
                <a16:creationId xmlns:a16="http://schemas.microsoft.com/office/drawing/2014/main" id="{35E79FC2-04CB-D042-85A1-9EAFEB8496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F1C100-35E1-B747-94F4-641D389EE390}"/>
              </a:ext>
            </a:extLst>
          </p:cNvPr>
          <p:cNvSpPr>
            <a:spLocks noChangeArrowheads="1"/>
          </p:cNvSpPr>
          <p:nvPr/>
        </p:nvSpPr>
        <p:spPr bwMode="auto">
          <a:xfrm rot="16746493">
            <a:off x="5448245" y="2583433"/>
            <a:ext cx="139577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Helvetica" pitchFamily="2" charset="0"/>
              </a:rPr>
              <a:t>ACK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C00000"/>
                </a:solidFill>
                <a:latin typeface="Helvetica" pitchFamily="2" charset="0"/>
              </a:rPr>
              <a:t>SACK 0--1, 3</a:t>
            </a:r>
          </a:p>
        </p:txBody>
      </p:sp>
      <p:sp>
        <p:nvSpPr>
          <p:cNvPr id="55" name="Line 54">
            <a:extLst>
              <a:ext uri="{FF2B5EF4-FFF2-40B4-BE49-F238E27FC236}">
                <a16:creationId xmlns:a16="http://schemas.microsoft.com/office/drawing/2014/main" id="{7333D0F5-5336-7540-891E-C0C1207D4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" name="Rectangle 53">
            <a:extLst>
              <a:ext uri="{FF2B5EF4-FFF2-40B4-BE49-F238E27FC236}">
                <a16:creationId xmlns:a16="http://schemas.microsoft.com/office/drawing/2014/main" id="{0B5004C9-F9BE-9441-BB7A-7B15DB8BF3A9}"/>
              </a:ext>
            </a:extLst>
          </p:cNvPr>
          <p:cNvSpPr>
            <a:spLocks noChangeArrowheads="1"/>
          </p:cNvSpPr>
          <p:nvPr/>
        </p:nvSpPr>
        <p:spPr bwMode="auto">
          <a:xfrm rot="16924536">
            <a:off x="6013983" y="3159960"/>
            <a:ext cx="177208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Helvetica" pitchFamily="2" charset="0"/>
              </a:rPr>
              <a:t>ACK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solidFill>
                  <a:srgbClr val="C00000"/>
                </a:solidFill>
                <a:latin typeface="Helvetica" pitchFamily="2" charset="0"/>
              </a:rPr>
              <a:t>SACK 0,--1, 3--4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DE7A499-2E67-0442-8BF9-9984420920B8}"/>
              </a:ext>
            </a:extLst>
          </p:cNvPr>
          <p:cNvSpPr/>
          <p:nvPr/>
        </p:nvSpPr>
        <p:spPr>
          <a:xfrm>
            <a:off x="7180265" y="3140077"/>
            <a:ext cx="335855" cy="874711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2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8" grpId="1" build="allAtOnce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 animBg="1"/>
      <p:bldP spid="56" grpId="0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D5A0-4592-C448-9242-D4C3CD07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Cumulative &amp; Selective 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2E6F-4432-7E4E-9311-65C64205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93981" cy="4879976"/>
          </a:xfrm>
        </p:spPr>
        <p:txBody>
          <a:bodyPr>
            <a:normAutofit/>
          </a:bodyPr>
          <a:lstStyle/>
          <a:p>
            <a:r>
              <a:rPr lang="en-US" dirty="0"/>
              <a:t>Sender retransmits the seq #s it thinks aren’t received successfully yet</a:t>
            </a:r>
          </a:p>
          <a:p>
            <a:r>
              <a:rPr lang="en-US" dirty="0"/>
              <a:t>Pros &amp; cons: selective vs. cumulative ACKs</a:t>
            </a:r>
          </a:p>
          <a:p>
            <a:pPr lvl="1"/>
            <a:r>
              <a:rPr lang="en-US" dirty="0"/>
              <a:t>Precision of info available to sender</a:t>
            </a:r>
          </a:p>
          <a:p>
            <a:pPr lvl="1"/>
            <a:r>
              <a:rPr lang="en-US" dirty="0"/>
              <a:t>Redundancy of retransmissions</a:t>
            </a:r>
          </a:p>
          <a:p>
            <a:pPr lvl="1"/>
            <a:r>
              <a:rPr lang="en-US" dirty="0"/>
              <a:t>Packet header space</a:t>
            </a:r>
          </a:p>
          <a:p>
            <a:pPr lvl="1"/>
            <a:r>
              <a:rPr lang="en-US" dirty="0"/>
              <a:t>Complexity (and bugs) in transport software</a:t>
            </a:r>
          </a:p>
          <a:p>
            <a:r>
              <a:rPr lang="en-US" dirty="0"/>
              <a:t>On modern Linux, TCP uses selective ACKs by default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E53AD5-D9AF-5A4D-9DF4-5AE12AF77C39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4EB4E6-7F69-454D-A2CA-1038857F3CF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B5FCCA-2E99-5648-B7FD-0E3C1DC6AAC4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7EBC31-CDC2-F241-9E7F-413A9B9A43A2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74FE7-038A-CF41-9ED1-C140EE84A28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53A4F5-78D9-2941-A0A6-0A0FF4A8AD76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4F59EE-A194-7542-BC31-93AC4CB4573D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D33A55-9C42-784B-9870-E3A94B01BCF3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E6DDAD-1D4B-3940-8783-25C4B81818E3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9B8F2B-A10F-964C-BEA2-C5AE25E06E2C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D00281-BF56-3444-8CB6-746F9F554D08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5EE02-366F-7940-A1FD-D81D10072D0D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6B74F1-4D85-4844-A91A-AFBC29DE8A11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4B28B8-B10A-304F-B513-ED77F0E12C7F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2D54D-3470-6E40-9705-66E82A6CC996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7BA71D-269B-3A40-A3A3-CB24E9BDE080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DD64A-CCBA-4645-AF17-8C928AC1E4FC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B5F2A9-5501-E340-A26A-B43655D435DB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47A0B2-7CA0-B44E-803B-D58E486DEB90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F72158-9419-AA44-B1C7-724E24E7354F}"/>
              </a:ext>
            </a:extLst>
          </p:cNvPr>
          <p:cNvSpPr txBox="1"/>
          <p:nvPr/>
        </p:nvSpPr>
        <p:spPr>
          <a:xfrm>
            <a:off x="9548676" y="4007463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96AF0B-EDB1-3E40-81C2-A61220FEE38D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A807FC-C0E5-704E-91BA-38052C07903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6319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073A-AD80-AA4D-8BAC-F1B47B50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the RTO be 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143FB-A4B0-8344-A90F-E70E6A6F0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676320" cy="5032375"/>
          </a:xfrm>
        </p:spPr>
        <p:txBody>
          <a:bodyPr>
            <a:normAutofit/>
          </a:bodyPr>
          <a:lstStyle/>
          <a:p>
            <a:r>
              <a:rPr lang="en-US" dirty="0"/>
              <a:t>A good RTO must </a:t>
            </a:r>
            <a:r>
              <a:rPr lang="en-US" dirty="0">
                <a:solidFill>
                  <a:srgbClr val="C00000"/>
                </a:solidFill>
              </a:rPr>
              <a:t>predict</a:t>
            </a:r>
            <a:r>
              <a:rPr lang="en-US" dirty="0"/>
              <a:t> the </a:t>
            </a:r>
            <a:r>
              <a:rPr lang="en-US" dirty="0">
                <a:solidFill>
                  <a:srgbClr val="C00000"/>
                </a:solidFill>
              </a:rPr>
              <a:t>round-trip time</a:t>
            </a:r>
            <a:r>
              <a:rPr lang="en-US" dirty="0"/>
              <a:t> (RTT) between the sender and receiver</a:t>
            </a:r>
          </a:p>
          <a:p>
            <a:pPr lvl="1"/>
            <a:r>
              <a:rPr lang="en-US" dirty="0"/>
              <a:t>RTT: the time to send a single packet and receive a (corresponding) single ACK at the sender</a:t>
            </a:r>
          </a:p>
          <a:p>
            <a:pPr lvl="1"/>
            <a:endParaRPr lang="en-US" dirty="0"/>
          </a:p>
          <a:p>
            <a:r>
              <a:rPr lang="en-US" dirty="0"/>
              <a:t>Intuition: If an ACK hasn’t returned, and our (best estimate of) RTT has elapsed,  the packet was likely dropped.</a:t>
            </a:r>
          </a:p>
          <a:p>
            <a:endParaRPr lang="en-US" dirty="0"/>
          </a:p>
          <a:p>
            <a:r>
              <a:rPr lang="en-US" dirty="0"/>
              <a:t>RTT can be measured directly at the sender.  No receiver or router help needed.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91F19C5-D5A4-D645-BD55-17ACB89A91E9}"/>
              </a:ext>
            </a:extLst>
          </p:cNvPr>
          <p:cNvCxnSpPr/>
          <p:nvPr/>
        </p:nvCxnSpPr>
        <p:spPr>
          <a:xfrm>
            <a:off x="844494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4AFF520-DAFA-3E49-85FA-A799316080F1}"/>
              </a:ext>
            </a:extLst>
          </p:cNvPr>
          <p:cNvCxnSpPr/>
          <p:nvPr/>
        </p:nvCxnSpPr>
        <p:spPr>
          <a:xfrm>
            <a:off x="11353800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083623-DA8A-D54E-A6B2-68732E9C4810}"/>
              </a:ext>
            </a:extLst>
          </p:cNvPr>
          <p:cNvCxnSpPr>
            <a:cxnSpLocks/>
          </p:cNvCxnSpPr>
          <p:nvPr/>
        </p:nvCxnSpPr>
        <p:spPr>
          <a:xfrm>
            <a:off x="8617227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A1ABFF3-0918-1B46-A659-2E363B2FB189}"/>
              </a:ext>
            </a:extLst>
          </p:cNvPr>
          <p:cNvSpPr txBox="1"/>
          <p:nvPr/>
        </p:nvSpPr>
        <p:spPr>
          <a:xfrm>
            <a:off x="8329822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A2BC39-F17C-D74A-B230-6811A4090FDA}"/>
              </a:ext>
            </a:extLst>
          </p:cNvPr>
          <p:cNvSpPr txBox="1"/>
          <p:nvPr/>
        </p:nvSpPr>
        <p:spPr>
          <a:xfrm>
            <a:off x="10755795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B615A96-A418-DE4E-97D0-6EA2EB8C79FB}"/>
              </a:ext>
            </a:extLst>
          </p:cNvPr>
          <p:cNvGrpSpPr/>
          <p:nvPr/>
        </p:nvGrpSpPr>
        <p:grpSpPr>
          <a:xfrm>
            <a:off x="9916813" y="2553722"/>
            <a:ext cx="914398" cy="461665"/>
            <a:chOff x="9342783" y="1192696"/>
            <a:chExt cx="2011017" cy="1019419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3EF3BA0-3E4F-014A-A753-7BDD657BE08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6C234EB-290E-FC47-B5BD-CBE68FDF2A50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B34BC35-ABB4-9643-A04A-80A75BC73E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EFD02-133B-D441-A1D0-C93491AC562D}"/>
              </a:ext>
            </a:extLst>
          </p:cNvPr>
          <p:cNvCxnSpPr>
            <a:cxnSpLocks/>
          </p:cNvCxnSpPr>
          <p:nvPr/>
        </p:nvCxnSpPr>
        <p:spPr>
          <a:xfrm flipH="1">
            <a:off x="8567533" y="3172752"/>
            <a:ext cx="2605705" cy="27244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CF89B67-FB61-AA4B-8639-03C6F00889D6}"/>
              </a:ext>
            </a:extLst>
          </p:cNvPr>
          <p:cNvGrpSpPr/>
          <p:nvPr/>
        </p:nvGrpSpPr>
        <p:grpSpPr>
          <a:xfrm>
            <a:off x="9364556" y="5548005"/>
            <a:ext cx="453882" cy="281889"/>
            <a:chOff x="9342783" y="1192696"/>
            <a:chExt cx="2011017" cy="1019419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F0846DDB-CC29-3448-9878-3E0B519170B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09FCE0F-81DB-7D4C-B643-B908174288EF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AFC42DA-602E-1F40-BB23-3F57765089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9FEE483-E1B3-CF47-B175-CB624B3D1016}"/>
              </a:ext>
            </a:extLst>
          </p:cNvPr>
          <p:cNvSpPr txBox="1"/>
          <p:nvPr/>
        </p:nvSpPr>
        <p:spPr>
          <a:xfrm>
            <a:off x="9182570" y="514543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565B9AE-7C66-ED4E-B9E3-4638217128F6}"/>
              </a:ext>
            </a:extLst>
          </p:cNvPr>
          <p:cNvCxnSpPr/>
          <p:nvPr/>
        </p:nvCxnSpPr>
        <p:spPr>
          <a:xfrm>
            <a:off x="8613960" y="6103338"/>
            <a:ext cx="2605705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4949B41-7C28-9C45-8765-8A87A34161B5}"/>
              </a:ext>
            </a:extLst>
          </p:cNvPr>
          <p:cNvCxnSpPr/>
          <p:nvPr/>
        </p:nvCxnSpPr>
        <p:spPr>
          <a:xfrm>
            <a:off x="8592381" y="2339812"/>
            <a:ext cx="2605705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338151-5AF2-A043-BF44-EE3475751731}"/>
              </a:ext>
            </a:extLst>
          </p:cNvPr>
          <p:cNvCxnSpPr>
            <a:cxnSpLocks/>
          </p:cNvCxnSpPr>
          <p:nvPr/>
        </p:nvCxnSpPr>
        <p:spPr>
          <a:xfrm flipH="1">
            <a:off x="8592381" y="2553722"/>
            <a:ext cx="24846" cy="3549616"/>
          </a:xfrm>
          <a:prstGeom prst="straightConnector1">
            <a:avLst/>
          </a:prstGeom>
          <a:ln w="50800">
            <a:solidFill>
              <a:srgbClr val="C0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B57F99C-1559-4545-9C25-9C2F869A5FAD}"/>
              </a:ext>
            </a:extLst>
          </p:cNvPr>
          <p:cNvSpPr txBox="1"/>
          <p:nvPr/>
        </p:nvSpPr>
        <p:spPr>
          <a:xfrm rot="5400000">
            <a:off x="8371108" y="380293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350793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</a:t>
            </a:r>
            <a:r>
              <a:rPr lang="en-US" dirty="0">
                <a:solidFill>
                  <a:srgbClr val="C00000"/>
                </a:solidFill>
              </a:rPr>
              <a:t>duplication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E10F78-E423-5F48-93FB-9AE51EB90BA9}"/>
              </a:ext>
            </a:extLst>
          </p:cNvPr>
          <p:cNvCxnSpPr>
            <a:cxnSpLocks/>
          </p:cNvCxnSpPr>
          <p:nvPr/>
        </p:nvCxnSpPr>
        <p:spPr>
          <a:xfrm flipH="1">
            <a:off x="7530551" y="3172752"/>
            <a:ext cx="2605705" cy="2724465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805D35-511D-3B4F-9178-D3FEFA2343CA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020CF66-20C7-6D4D-9061-EE7A07C64D7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2F3CD0-B80C-E348-B064-F45565EB59E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52060B-F8E8-594E-9398-C87B4140E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FF298AE-E146-1448-966B-288E2FBA1BBC}"/>
              </a:ext>
            </a:extLst>
          </p:cNvPr>
          <p:cNvSpPr txBox="1"/>
          <p:nvPr/>
        </p:nvSpPr>
        <p:spPr>
          <a:xfrm>
            <a:off x="8145588" y="514543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33934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ACKs delayed beyond the RTO, sender may retransmit the </a:t>
            </a:r>
            <a:r>
              <a:rPr lang="en-US" dirty="0">
                <a:solidFill>
                  <a:srgbClr val="C00000"/>
                </a:solidFill>
              </a:rPr>
              <a:t>same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Receiver wouldn’t know that it just received duplicate data from this retransmitted packet</a:t>
            </a:r>
          </a:p>
          <a:p>
            <a:pPr lvl="1"/>
            <a:endParaRPr lang="en-US" dirty="0"/>
          </a:p>
          <a:p>
            <a:r>
              <a:rPr lang="en-US" dirty="0"/>
              <a:t>Add some identification to each packet to help distinguish between adjacent transmissions</a:t>
            </a:r>
          </a:p>
          <a:p>
            <a:pPr lvl="1"/>
            <a:r>
              <a:rPr lang="en-US" dirty="0"/>
              <a:t>This is known as the </a:t>
            </a:r>
            <a:r>
              <a:rPr lang="en-US" dirty="0">
                <a:solidFill>
                  <a:srgbClr val="C00000"/>
                </a:solidFill>
              </a:rPr>
              <a:t>sequence number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xplosion 1 1">
            <a:extLst>
              <a:ext uri="{FF2B5EF4-FFF2-40B4-BE49-F238E27FC236}">
                <a16:creationId xmlns:a16="http://schemas.microsoft.com/office/drawing/2014/main" id="{208B339B-8681-494F-8DAE-BC152726E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5199" y="4553565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95DB8C-2785-2842-B679-10BB48801FD9}"/>
              </a:ext>
            </a:extLst>
          </p:cNvPr>
          <p:cNvSpPr txBox="1"/>
          <p:nvPr/>
        </p:nvSpPr>
        <p:spPr>
          <a:xfrm>
            <a:off x="10450489" y="3828484"/>
            <a:ext cx="1719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Duplicate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packet received!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(Receiver doesn’t know…)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A09371-A3AB-D747-9968-EE771EC79DAE}"/>
              </a:ext>
            </a:extLst>
          </p:cNvPr>
          <p:cNvGrpSpPr/>
          <p:nvPr/>
        </p:nvGrpSpPr>
        <p:grpSpPr>
          <a:xfrm>
            <a:off x="8867364" y="3959414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B05266B2-578D-5742-A0F4-D8E4A4C1121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83D6DD6-B936-FE47-ACE4-E86816037B6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F789058-A5E0-EC4A-A19B-AA6C66D8F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190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loss: (3) Sequence #s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805D35-511D-3B4F-9178-D3FEFA2343CA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020CF66-20C7-6D4D-9061-EE7A07C64D7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2F3CD0-B80C-E348-B064-F45565EB59E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52060B-F8E8-594E-9398-C87B4140E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FF298AE-E146-1448-966B-288E2FBA1BBC}"/>
              </a:ext>
            </a:extLst>
          </p:cNvPr>
          <p:cNvSpPr txBox="1"/>
          <p:nvPr/>
        </p:nvSpPr>
        <p:spPr>
          <a:xfrm>
            <a:off x="8145588" y="514543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Helvetica" pitchFamily="2" charset="0"/>
              </a:rPr>
              <a:t>ACK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33934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bad scenario: Suppose an ACK was delayed beyond the RTO; sender ended up retransmitting the packet.</a:t>
            </a:r>
          </a:p>
          <a:p>
            <a:endParaRPr lang="en-US" dirty="0"/>
          </a:p>
          <a:p>
            <a:r>
              <a:rPr lang="en-US" dirty="0"/>
              <a:t>At the receiver: </a:t>
            </a:r>
            <a:r>
              <a:rPr lang="en-US" dirty="0">
                <a:solidFill>
                  <a:srgbClr val="C00000"/>
                </a:solidFill>
              </a:rPr>
              <a:t>sequence number helps disambiguate a fresh transmission from a retransmission</a:t>
            </a:r>
          </a:p>
          <a:p>
            <a:pPr lvl="1"/>
            <a:r>
              <a:rPr lang="en-US" dirty="0"/>
              <a:t>Sequence number same as earlier: retransmission</a:t>
            </a:r>
          </a:p>
          <a:p>
            <a:pPr lvl="1"/>
            <a:r>
              <a:rPr lang="en-US" dirty="0"/>
              <a:t>Fresh sequence number: fresh data</a:t>
            </a:r>
          </a:p>
          <a:p>
            <a:pPr lvl="1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xplosion 1 1">
            <a:extLst>
              <a:ext uri="{FF2B5EF4-FFF2-40B4-BE49-F238E27FC236}">
                <a16:creationId xmlns:a16="http://schemas.microsoft.com/office/drawing/2014/main" id="{208B339B-8681-494F-8DAE-BC152726E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5199" y="4553565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C2B7F-5889-884E-9174-2F5D56828EF7}"/>
              </a:ext>
            </a:extLst>
          </p:cNvPr>
          <p:cNvSpPr txBox="1"/>
          <p:nvPr/>
        </p:nvSpPr>
        <p:spPr>
          <a:xfrm>
            <a:off x="9128267" y="2085937"/>
            <a:ext cx="45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ADFDBD-546C-5542-9FBF-DA9603926D33}"/>
              </a:ext>
            </a:extLst>
          </p:cNvPr>
          <p:cNvGrpSpPr/>
          <p:nvPr/>
        </p:nvGrpSpPr>
        <p:grpSpPr>
          <a:xfrm>
            <a:off x="8879831" y="4376647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9B1B844-B376-AD48-9C17-E805AD85C4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C13883-A717-824A-AE8E-A7C5BBCB74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54F795-68B3-724A-8A48-1A4EB09D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A868EDC-A41D-F74E-9A30-3E66E2C88DFA}"/>
              </a:ext>
            </a:extLst>
          </p:cNvPr>
          <p:cNvSpPr txBox="1"/>
          <p:nvPr/>
        </p:nvSpPr>
        <p:spPr>
          <a:xfrm>
            <a:off x="9093842" y="3963045"/>
            <a:ext cx="45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D9F7AE-D2D5-8946-8BD5-A4A4F17A3F72}"/>
              </a:ext>
            </a:extLst>
          </p:cNvPr>
          <p:cNvCxnSpPr>
            <a:cxnSpLocks/>
          </p:cNvCxnSpPr>
          <p:nvPr/>
        </p:nvCxnSpPr>
        <p:spPr>
          <a:xfrm flipH="1">
            <a:off x="7530551" y="3172752"/>
            <a:ext cx="2605705" cy="2724465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55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loss: (3) Sequence #s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33934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good scenario: packet successfully received and ACK returned within RTO</a:t>
            </a:r>
          </a:p>
          <a:p>
            <a:endParaRPr lang="en-US" dirty="0"/>
          </a:p>
          <a:p>
            <a:r>
              <a:rPr lang="en-US" dirty="0"/>
              <a:t>Sequence numbers of successively transmitted packets are different</a:t>
            </a:r>
          </a:p>
          <a:p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95DB8C-2785-2842-B679-10BB48801FD9}"/>
              </a:ext>
            </a:extLst>
          </p:cNvPr>
          <p:cNvSpPr txBox="1"/>
          <p:nvPr/>
        </p:nvSpPr>
        <p:spPr>
          <a:xfrm>
            <a:off x="10470597" y="2335854"/>
            <a:ext cx="16409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Receiver knows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 these are not duplicate, </a:t>
            </a:r>
            <a:r>
              <a:rPr lang="en-US" sz="2400" dirty="0">
                <a:latin typeface="Helvetica" pitchFamily="2" charset="0"/>
              </a:rPr>
              <a:t>because sequence numbers are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different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C2B7F-5889-884E-9174-2F5D56828EF7}"/>
              </a:ext>
            </a:extLst>
          </p:cNvPr>
          <p:cNvSpPr txBox="1"/>
          <p:nvPr/>
        </p:nvSpPr>
        <p:spPr>
          <a:xfrm>
            <a:off x="8776711" y="2070169"/>
            <a:ext cx="1166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ADFDBD-546C-5542-9FBF-DA9603926D33}"/>
              </a:ext>
            </a:extLst>
          </p:cNvPr>
          <p:cNvGrpSpPr/>
          <p:nvPr/>
        </p:nvGrpSpPr>
        <p:grpSpPr>
          <a:xfrm>
            <a:off x="8879831" y="4376647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9B1B844-B376-AD48-9C17-E805AD85C4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C13883-A717-824A-AE8E-A7C5BBCB74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54F795-68B3-724A-8A48-1A4EB09D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A868EDC-A41D-F74E-9A30-3E66E2C88DFA}"/>
              </a:ext>
            </a:extLst>
          </p:cNvPr>
          <p:cNvSpPr txBox="1"/>
          <p:nvPr/>
        </p:nvSpPr>
        <p:spPr>
          <a:xfrm>
            <a:off x="8788476" y="3949036"/>
            <a:ext cx="114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116637-8C29-B04A-B391-5F839D72E4C2}"/>
              </a:ext>
            </a:extLst>
          </p:cNvPr>
          <p:cNvCxnSpPr>
            <a:cxnSpLocks/>
          </p:cNvCxnSpPr>
          <p:nvPr/>
        </p:nvCxnSpPr>
        <p:spPr>
          <a:xfrm flipH="1">
            <a:off x="7673845" y="3172752"/>
            <a:ext cx="2462412" cy="402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4F867D-799A-4B49-B07D-CB331FC75E5E}"/>
              </a:ext>
            </a:extLst>
          </p:cNvPr>
          <p:cNvGrpSpPr/>
          <p:nvPr/>
        </p:nvGrpSpPr>
        <p:grpSpPr>
          <a:xfrm>
            <a:off x="8327574" y="3472057"/>
            <a:ext cx="453882" cy="281889"/>
            <a:chOff x="9342783" y="1192696"/>
            <a:chExt cx="2011017" cy="101941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ABB6CF3-0B04-4342-A72A-B3800FF958A9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2C319F7-4435-FB49-A6DB-4C4E0045A7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ED3BC3-4DC1-CE4B-A2E1-8659FD3B7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DBD1BF-1759-A94C-9D8C-DD33D210CD5A}"/>
              </a:ext>
            </a:extLst>
          </p:cNvPr>
          <p:cNvSpPr txBox="1"/>
          <p:nvPr/>
        </p:nvSpPr>
        <p:spPr>
          <a:xfrm>
            <a:off x="8145588" y="3069491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9D405A-5B27-CC40-A624-A8D7212D1B9F}"/>
              </a:ext>
            </a:extLst>
          </p:cNvPr>
          <p:cNvCxnSpPr/>
          <p:nvPr/>
        </p:nvCxnSpPr>
        <p:spPr>
          <a:xfrm>
            <a:off x="7555399" y="5757486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D32FD4-4D6E-FF4C-825F-85A93AEC0E66}"/>
              </a:ext>
            </a:extLst>
          </p:cNvPr>
          <p:cNvCxnSpPr>
            <a:cxnSpLocks/>
          </p:cNvCxnSpPr>
          <p:nvPr/>
        </p:nvCxnSpPr>
        <p:spPr>
          <a:xfrm>
            <a:off x="7572422" y="4076586"/>
            <a:ext cx="5021" cy="160458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29FF99-37ED-C748-B86A-9A3DBAA3E5D0}"/>
              </a:ext>
            </a:extLst>
          </p:cNvPr>
          <p:cNvSpPr txBox="1"/>
          <p:nvPr/>
        </p:nvSpPr>
        <p:spPr>
          <a:xfrm rot="5400000">
            <a:off x="7407627" y="4706577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339512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" grpId="0"/>
      <p:bldP spid="32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loss: (3) Sequence #s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805D35-511D-3B4F-9178-D3FEFA2343CA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020CF66-20C7-6D4D-9061-EE7A07C64D7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2F3CD0-B80C-E348-B064-F45565EB59E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52060B-F8E8-594E-9398-C87B4140E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33934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good scenario: packet successfully received and ACK returned within RTO</a:t>
            </a:r>
          </a:p>
          <a:p>
            <a:endParaRPr lang="en-US" dirty="0"/>
          </a:p>
          <a:p>
            <a:r>
              <a:rPr lang="en-US" dirty="0"/>
              <a:t>Sequence numbers of successively transmitted packets are different</a:t>
            </a:r>
          </a:p>
          <a:p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ADFDBD-546C-5542-9FBF-DA9603926D33}"/>
              </a:ext>
            </a:extLst>
          </p:cNvPr>
          <p:cNvGrpSpPr/>
          <p:nvPr/>
        </p:nvGrpSpPr>
        <p:grpSpPr>
          <a:xfrm>
            <a:off x="8879831" y="4376647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9B1B844-B376-AD48-9C17-E805AD85C4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C13883-A717-824A-AE8E-A7C5BBCB74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54F795-68B3-724A-8A48-1A4EB09D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116637-8C29-B04A-B391-5F839D72E4C2}"/>
              </a:ext>
            </a:extLst>
          </p:cNvPr>
          <p:cNvCxnSpPr>
            <a:cxnSpLocks/>
          </p:cNvCxnSpPr>
          <p:nvPr/>
        </p:nvCxnSpPr>
        <p:spPr>
          <a:xfrm flipH="1">
            <a:off x="7673845" y="3172752"/>
            <a:ext cx="2462412" cy="402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A3C697-F4B6-FE43-B48E-A2F48D4FFAA4}"/>
              </a:ext>
            </a:extLst>
          </p:cNvPr>
          <p:cNvCxnSpPr>
            <a:cxnSpLocks/>
          </p:cNvCxnSpPr>
          <p:nvPr/>
        </p:nvCxnSpPr>
        <p:spPr>
          <a:xfrm flipH="1">
            <a:off x="7563270" y="5071372"/>
            <a:ext cx="2462412" cy="402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4F867D-799A-4B49-B07D-CB331FC75E5E}"/>
              </a:ext>
            </a:extLst>
          </p:cNvPr>
          <p:cNvGrpSpPr/>
          <p:nvPr/>
        </p:nvGrpSpPr>
        <p:grpSpPr>
          <a:xfrm>
            <a:off x="8327574" y="3472057"/>
            <a:ext cx="453882" cy="281889"/>
            <a:chOff x="9342783" y="1192696"/>
            <a:chExt cx="2011017" cy="101941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ABB6CF3-0B04-4342-A72A-B3800FF958A9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2C319F7-4435-FB49-A6DB-4C4E0045A7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ED3BC3-4DC1-CE4B-A2E1-8659FD3B7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9D405A-5B27-CC40-A624-A8D7212D1B9F}"/>
              </a:ext>
            </a:extLst>
          </p:cNvPr>
          <p:cNvCxnSpPr/>
          <p:nvPr/>
        </p:nvCxnSpPr>
        <p:spPr>
          <a:xfrm>
            <a:off x="7555399" y="5757486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D32FD4-4D6E-FF4C-825F-85A93AEC0E66}"/>
              </a:ext>
            </a:extLst>
          </p:cNvPr>
          <p:cNvCxnSpPr>
            <a:cxnSpLocks/>
          </p:cNvCxnSpPr>
          <p:nvPr/>
        </p:nvCxnSpPr>
        <p:spPr>
          <a:xfrm>
            <a:off x="7572422" y="4076586"/>
            <a:ext cx="5021" cy="160458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29FF99-37ED-C748-B86A-9A3DBAA3E5D0}"/>
              </a:ext>
            </a:extLst>
          </p:cNvPr>
          <p:cNvSpPr txBox="1"/>
          <p:nvPr/>
        </p:nvSpPr>
        <p:spPr>
          <a:xfrm rot="5400000">
            <a:off x="7407627" y="4706577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18EAA1-2FE7-9044-9173-18335ACC0A9B}"/>
              </a:ext>
            </a:extLst>
          </p:cNvPr>
          <p:cNvSpPr txBox="1"/>
          <p:nvPr/>
        </p:nvSpPr>
        <p:spPr>
          <a:xfrm>
            <a:off x="10470597" y="2335854"/>
            <a:ext cx="16409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Receiver knows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 these are not duplicate, </a:t>
            </a:r>
            <a:r>
              <a:rPr lang="en-US" sz="2400" dirty="0">
                <a:latin typeface="Helvetica" pitchFamily="2" charset="0"/>
              </a:rPr>
              <a:t>because sequence numbers are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different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51A6FA-7A46-5C4F-9495-F4FEBA1F74DB}"/>
              </a:ext>
            </a:extLst>
          </p:cNvPr>
          <p:cNvSpPr txBox="1"/>
          <p:nvPr/>
        </p:nvSpPr>
        <p:spPr>
          <a:xfrm>
            <a:off x="8145588" y="3069491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DBD1BF-1759-A94C-9D8C-DD33D210CD5A}"/>
              </a:ext>
            </a:extLst>
          </p:cNvPr>
          <p:cNvSpPr txBox="1"/>
          <p:nvPr/>
        </p:nvSpPr>
        <p:spPr>
          <a:xfrm>
            <a:off x="8145588" y="3069491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F298AE-E146-1448-966B-288E2FBA1BBC}"/>
              </a:ext>
            </a:extLst>
          </p:cNvPr>
          <p:cNvSpPr txBox="1"/>
          <p:nvPr/>
        </p:nvSpPr>
        <p:spPr>
          <a:xfrm>
            <a:off x="8081025" y="492511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ACK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3CFF6C-9380-414B-8798-DC7FDD9FC4B3}"/>
              </a:ext>
            </a:extLst>
          </p:cNvPr>
          <p:cNvSpPr txBox="1"/>
          <p:nvPr/>
        </p:nvSpPr>
        <p:spPr>
          <a:xfrm>
            <a:off x="8776711" y="2070169"/>
            <a:ext cx="1166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SEQ 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C9B319-B603-684D-AAC6-75AC3FD7EC59}"/>
              </a:ext>
            </a:extLst>
          </p:cNvPr>
          <p:cNvSpPr txBox="1"/>
          <p:nvPr/>
        </p:nvSpPr>
        <p:spPr>
          <a:xfrm>
            <a:off x="8788476" y="3949036"/>
            <a:ext cx="114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SEQ 1</a:t>
            </a:r>
          </a:p>
        </p:txBody>
      </p:sp>
    </p:spTree>
    <p:extLst>
      <p:ext uri="{BB962C8B-B14F-4D97-AF65-F5344CB8AC3E}">
        <p14:creationId xmlns:p14="http://schemas.microsoft.com/office/powerpoint/2010/main" val="76351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What is the </a:t>
            </a:r>
            <a:r>
              <a:rPr lang="en-US" dirty="0" err="1"/>
              <a:t>seq</a:t>
            </a:r>
            <a:r>
              <a:rPr lang="en-US" dirty="0"/>
              <a:t># of third packet?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805D35-511D-3B4F-9178-D3FEFA2343CA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020CF66-20C7-6D4D-9061-EE7A07C64D7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2F3CD0-B80C-E348-B064-F45565EB59E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52060B-F8E8-594E-9398-C87B4140E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FF298AE-E146-1448-966B-288E2FBA1BBC}"/>
              </a:ext>
            </a:extLst>
          </p:cNvPr>
          <p:cNvSpPr txBox="1"/>
          <p:nvPr/>
        </p:nvSpPr>
        <p:spPr>
          <a:xfrm>
            <a:off x="8083593" y="4959462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6433934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Goal: Avoid ambiguity on which packet was received/</a:t>
            </a:r>
            <a:r>
              <a:rPr lang="en-US" dirty="0" err="1"/>
              <a:t>ACK’ed</a:t>
            </a:r>
            <a:r>
              <a:rPr lang="en-US" dirty="0"/>
              <a:t> from both the sender and receiver’s perspective</a:t>
            </a:r>
          </a:p>
          <a:p>
            <a:r>
              <a:rPr lang="en-US" dirty="0"/>
              <a:t>One option: increment seq#: 2, 3, …</a:t>
            </a:r>
          </a:p>
          <a:p>
            <a:r>
              <a:rPr lang="en-US" dirty="0"/>
              <a:t>Alternative: since </a:t>
            </a:r>
            <a:r>
              <a:rPr lang="en-US" dirty="0" err="1"/>
              <a:t>seq</a:t>
            </a:r>
            <a:r>
              <a:rPr lang="en-US" dirty="0"/>
              <a:t> # 0 was successfully </a:t>
            </a:r>
            <a:r>
              <a:rPr lang="en-US" dirty="0" err="1"/>
              <a:t>ACK’ed</a:t>
            </a:r>
            <a:r>
              <a:rPr lang="en-US" dirty="0"/>
              <a:t> earlier, it is OK to reuse </a:t>
            </a:r>
            <a:r>
              <a:rPr lang="en-US" dirty="0" err="1"/>
              <a:t>seq</a:t>
            </a:r>
            <a:r>
              <a:rPr lang="en-US" dirty="0"/>
              <a:t> #0 for next transmission.</a:t>
            </a:r>
          </a:p>
          <a:p>
            <a:r>
              <a:rPr lang="en-US" dirty="0"/>
              <a:t>Seq #s reusable if older packets with those seq #s known to be delivered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7EC2B7F-5889-884E-9174-2F5D56828EF7}"/>
              </a:ext>
            </a:extLst>
          </p:cNvPr>
          <p:cNvSpPr txBox="1"/>
          <p:nvPr/>
        </p:nvSpPr>
        <p:spPr>
          <a:xfrm>
            <a:off x="8796256" y="2099527"/>
            <a:ext cx="122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ADFDBD-546C-5542-9FBF-DA9603926D33}"/>
              </a:ext>
            </a:extLst>
          </p:cNvPr>
          <p:cNvGrpSpPr/>
          <p:nvPr/>
        </p:nvGrpSpPr>
        <p:grpSpPr>
          <a:xfrm>
            <a:off x="8879831" y="4376647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9B1B844-B376-AD48-9C17-E805AD85C4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C13883-A717-824A-AE8E-A7C5BBCB74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54F795-68B3-724A-8A48-1A4EB09D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A868EDC-A41D-F74E-9A30-3E66E2C88DFA}"/>
              </a:ext>
            </a:extLst>
          </p:cNvPr>
          <p:cNvSpPr txBox="1"/>
          <p:nvPr/>
        </p:nvSpPr>
        <p:spPr>
          <a:xfrm>
            <a:off x="8816213" y="3946544"/>
            <a:ext cx="1121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116637-8C29-B04A-B391-5F839D72E4C2}"/>
              </a:ext>
            </a:extLst>
          </p:cNvPr>
          <p:cNvCxnSpPr>
            <a:cxnSpLocks/>
          </p:cNvCxnSpPr>
          <p:nvPr/>
        </p:nvCxnSpPr>
        <p:spPr>
          <a:xfrm flipH="1">
            <a:off x="7673845" y="3172752"/>
            <a:ext cx="2462412" cy="402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A3C697-F4B6-FE43-B48E-A2F48D4FFAA4}"/>
              </a:ext>
            </a:extLst>
          </p:cNvPr>
          <p:cNvCxnSpPr>
            <a:cxnSpLocks/>
          </p:cNvCxnSpPr>
          <p:nvPr/>
        </p:nvCxnSpPr>
        <p:spPr>
          <a:xfrm flipH="1">
            <a:off x="7563270" y="5071372"/>
            <a:ext cx="2462412" cy="402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4F867D-799A-4B49-B07D-CB331FC75E5E}"/>
              </a:ext>
            </a:extLst>
          </p:cNvPr>
          <p:cNvGrpSpPr/>
          <p:nvPr/>
        </p:nvGrpSpPr>
        <p:grpSpPr>
          <a:xfrm>
            <a:off x="8327574" y="3472057"/>
            <a:ext cx="453882" cy="281889"/>
            <a:chOff x="9342783" y="1192696"/>
            <a:chExt cx="2011017" cy="101941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ABB6CF3-0B04-4342-A72A-B3800FF958A9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2C319F7-4435-FB49-A6DB-4C4E0045A7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ED3BC3-4DC1-CE4B-A2E1-8659FD3B7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DBD1BF-1759-A94C-9D8C-DD33D210CD5A}"/>
              </a:ext>
            </a:extLst>
          </p:cNvPr>
          <p:cNvSpPr txBox="1"/>
          <p:nvPr/>
        </p:nvSpPr>
        <p:spPr>
          <a:xfrm>
            <a:off x="8145588" y="3069491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9D405A-5B27-CC40-A624-A8D7212D1B9F}"/>
              </a:ext>
            </a:extLst>
          </p:cNvPr>
          <p:cNvCxnSpPr/>
          <p:nvPr/>
        </p:nvCxnSpPr>
        <p:spPr>
          <a:xfrm>
            <a:off x="7555399" y="5757486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FDB55BD-5501-224C-B24D-0ED3B4ABA867}"/>
              </a:ext>
            </a:extLst>
          </p:cNvPr>
          <p:cNvCxnSpPr>
            <a:cxnSpLocks/>
          </p:cNvCxnSpPr>
          <p:nvPr/>
        </p:nvCxnSpPr>
        <p:spPr>
          <a:xfrm>
            <a:off x="7524690" y="5977489"/>
            <a:ext cx="2580859" cy="554467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D535C7-3C57-EE40-BFAA-668A60B127D6}"/>
              </a:ext>
            </a:extLst>
          </p:cNvPr>
          <p:cNvGrpSpPr/>
          <p:nvPr/>
        </p:nvGrpSpPr>
        <p:grpSpPr>
          <a:xfrm>
            <a:off x="8824276" y="6080557"/>
            <a:ext cx="914398" cy="461665"/>
            <a:chOff x="9342783" y="1192696"/>
            <a:chExt cx="2011017" cy="1019419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5465AA7-8F60-FE45-9361-3684FAD8D8D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B082BAB-DFC4-1B44-B15B-1B8E324FC19F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90D8998-1D40-0A4C-BB12-253CC54E5A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C1014BA-DE3D-4842-9228-43B1340ECDDA}"/>
              </a:ext>
            </a:extLst>
          </p:cNvPr>
          <p:cNvSpPr txBox="1"/>
          <p:nvPr/>
        </p:nvSpPr>
        <p:spPr>
          <a:xfrm>
            <a:off x="8934189" y="5681171"/>
            <a:ext cx="846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???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D32FD4-4D6E-FF4C-825F-85A93AEC0E66}"/>
              </a:ext>
            </a:extLst>
          </p:cNvPr>
          <p:cNvCxnSpPr>
            <a:cxnSpLocks/>
          </p:cNvCxnSpPr>
          <p:nvPr/>
        </p:nvCxnSpPr>
        <p:spPr>
          <a:xfrm>
            <a:off x="7572422" y="4076586"/>
            <a:ext cx="5021" cy="160458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29FF99-37ED-C748-B86A-9A3DBAA3E5D0}"/>
              </a:ext>
            </a:extLst>
          </p:cNvPr>
          <p:cNvSpPr txBox="1"/>
          <p:nvPr/>
        </p:nvSpPr>
        <p:spPr>
          <a:xfrm rot="5400000">
            <a:off x="7407627" y="4706577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281909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2459</TotalTime>
  <Words>2131</Words>
  <Application>Microsoft Macintosh PowerPoint</Application>
  <PresentationFormat>Widescreen</PresentationFormat>
  <Paragraphs>517</Paragraphs>
  <Slides>36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Courier</vt:lpstr>
      <vt:lpstr>Helvetica</vt:lpstr>
      <vt:lpstr>Times New Roman</vt:lpstr>
      <vt:lpstr>Office Theme</vt:lpstr>
      <vt:lpstr>CS 352 Reliability: Pipelined Delivery</vt:lpstr>
      <vt:lpstr>Quick recap of concepts</vt:lpstr>
      <vt:lpstr>Review:</vt:lpstr>
      <vt:lpstr>How should the RTO be set?</vt:lpstr>
      <vt:lpstr>Coping with packet duplication</vt:lpstr>
      <vt:lpstr>Coping with packet loss: (3) Sequence #s</vt:lpstr>
      <vt:lpstr>Coping with packet loss: (3) Sequence #s</vt:lpstr>
      <vt:lpstr>Coping with packet loss: (3) Sequence #s</vt:lpstr>
      <vt:lpstr>Q: What is the seq# of third packet?</vt:lpstr>
      <vt:lpstr>Stop-and-Wait Reliability</vt:lpstr>
      <vt:lpstr>PowerPoint Presentation</vt:lpstr>
      <vt:lpstr>Making reliable data transfer efficient</vt:lpstr>
      <vt:lpstr>Efficiency problem with stop-and-wait</vt:lpstr>
      <vt:lpstr>PowerPoint Presentation</vt:lpstr>
      <vt:lpstr>Pipelined reliability</vt:lpstr>
      <vt:lpstr>Pipelined reliability</vt:lpstr>
      <vt:lpstr>PowerPoint Presentation</vt:lpstr>
      <vt:lpstr>Sliding Windows</vt:lpstr>
      <vt:lpstr>Setup</vt:lpstr>
      <vt:lpstr>Sliding window (sender side)</vt:lpstr>
      <vt:lpstr>Sliding window (sender side)</vt:lpstr>
      <vt:lpstr>Sliding window (sender side)</vt:lpstr>
      <vt:lpstr>Sliding window (receiver side)</vt:lpstr>
      <vt:lpstr>Summary of sliding windows</vt:lpstr>
      <vt:lpstr>PowerPoint Presentation</vt:lpstr>
      <vt:lpstr>Which packets to retransmit?</vt:lpstr>
      <vt:lpstr>Pipelined Reliability</vt:lpstr>
      <vt:lpstr>How to identify dropped packets?</vt:lpstr>
      <vt:lpstr>Receiver strategies upon packet loss</vt:lpstr>
      <vt:lpstr>Sliding Window with Go Back N</vt:lpstr>
      <vt:lpstr>Go back N</vt:lpstr>
      <vt:lpstr>Go back N</vt:lpstr>
      <vt:lpstr>Selective repeat with cumulative ACK</vt:lpstr>
      <vt:lpstr>Selective repeat with cumulative ACK</vt:lpstr>
      <vt:lpstr>Selective repeat with selective ACK</vt:lpstr>
      <vt:lpstr>TCP: Cumulative &amp; Selective ACKs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1684</cp:revision>
  <cp:lastPrinted>2021-01-24T11:57:08Z</cp:lastPrinted>
  <dcterms:created xsi:type="dcterms:W3CDTF">2019-01-23T03:40:12Z</dcterms:created>
  <dcterms:modified xsi:type="dcterms:W3CDTF">2022-10-18T02:02:26Z</dcterms:modified>
</cp:coreProperties>
</file>