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7" r:id="rId2"/>
    <p:sldId id="516" r:id="rId3"/>
    <p:sldId id="623" r:id="rId4"/>
    <p:sldId id="940" r:id="rId5"/>
    <p:sldId id="605" r:id="rId6"/>
    <p:sldId id="939" r:id="rId7"/>
    <p:sldId id="941" r:id="rId8"/>
    <p:sldId id="938" r:id="rId9"/>
    <p:sldId id="445" r:id="rId10"/>
    <p:sldId id="637" r:id="rId11"/>
    <p:sldId id="639" r:id="rId12"/>
    <p:sldId id="640" r:id="rId13"/>
    <p:sldId id="641" r:id="rId14"/>
    <p:sldId id="606" r:id="rId15"/>
    <p:sldId id="642" r:id="rId16"/>
    <p:sldId id="643" r:id="rId17"/>
    <p:sldId id="648" r:id="rId18"/>
    <p:sldId id="626" r:id="rId19"/>
    <p:sldId id="942" r:id="rId20"/>
    <p:sldId id="424" r:id="rId21"/>
    <p:sldId id="650" r:id="rId22"/>
    <p:sldId id="427" r:id="rId23"/>
    <p:sldId id="428" r:id="rId24"/>
    <p:sldId id="429" r:id="rId25"/>
    <p:sldId id="430" r:id="rId26"/>
    <p:sldId id="646" r:id="rId27"/>
    <p:sldId id="679" r:id="rId28"/>
    <p:sldId id="426" r:id="rId29"/>
    <p:sldId id="948" r:id="rId30"/>
    <p:sldId id="629" r:id="rId31"/>
    <p:sldId id="945" r:id="rId32"/>
    <p:sldId id="651" r:id="rId33"/>
    <p:sldId id="653" r:id="rId34"/>
    <p:sldId id="644" r:id="rId35"/>
    <p:sldId id="654" r:id="rId36"/>
    <p:sldId id="658" r:id="rId37"/>
    <p:sldId id="655" r:id="rId38"/>
    <p:sldId id="657" r:id="rId39"/>
    <p:sldId id="65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8"/>
    <p:restoredTop sz="94664"/>
  </p:normalViewPr>
  <p:slideViewPr>
    <p:cSldViewPr snapToGrid="0" snapToObjects="1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Control; Congestion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== restriction on sending rate!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how large a receiver socket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how large a receiver socket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ACKs of delivered data (within window) reach sender. Adv. win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Buffers needed to hold for selective repeat and reassemble data in order</a:t>
            </a:r>
          </a:p>
          <a:p>
            <a:r>
              <a:rPr lang="en-US" dirty="0"/>
              <a:t>Inform the sender on an on-going basis (each ACK)</a:t>
            </a:r>
          </a:p>
          <a:p>
            <a:r>
              <a:rPr lang="en-US" dirty="0"/>
              <a:t>Function: match sender speed to receiver speed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AB67-F198-ADEC-AB03-69DA7C43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A2B1-86E9-3B59-19A2-C3E989F71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144299" y="1402637"/>
            <a:ext cx="1704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Reliability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Ordering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4BA52-4035-6643-AF97-B48D51E10355}"/>
              </a:ext>
            </a:extLst>
          </p:cNvPr>
          <p:cNvSpPr txBox="1"/>
          <p:nvPr/>
        </p:nvSpPr>
        <p:spPr>
          <a:xfrm>
            <a:off x="5853395" y="1380860"/>
            <a:ext cx="6095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Reordering </a:t>
            </a:r>
            <a:r>
              <a:rPr lang="en-US" sz="2800" dirty="0">
                <a:latin typeface="Helvetica" pitchFamily="2" charset="0"/>
              </a:rPr>
              <a:t>degrades connection throughput. Apps can’t </a:t>
            </a:r>
            <a:r>
              <a:rPr lang="en-US" sz="2800" dirty="0" err="1">
                <a:latin typeface="Courier" pitchFamily="2" charset="0"/>
              </a:rPr>
              <a:t>recv</a:t>
            </a:r>
            <a:r>
              <a:rPr lang="en-US" sz="2800" dirty="0">
                <a:latin typeface="Courier" pitchFamily="2" charset="0"/>
              </a:rPr>
              <a:t>().</a:t>
            </a: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Packets may even be dropped due to insufficient buffering.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7A4A93-3FAC-F841-82F4-951483BA38DF}"/>
              </a:ext>
            </a:extLst>
          </p:cNvPr>
          <p:cNvCxnSpPr>
            <a:cxnSpLocks/>
          </p:cNvCxnSpPr>
          <p:nvPr/>
        </p:nvCxnSpPr>
        <p:spPr>
          <a:xfrm>
            <a:off x="5080662" y="4574118"/>
            <a:ext cx="68056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F8F0F1-F200-634A-878F-70967B77D987}"/>
              </a:ext>
            </a:extLst>
          </p:cNvPr>
          <p:cNvCxnSpPr>
            <a:cxnSpLocks/>
          </p:cNvCxnSpPr>
          <p:nvPr/>
        </p:nvCxnSpPr>
        <p:spPr>
          <a:xfrm>
            <a:off x="5093540" y="5628392"/>
            <a:ext cx="67928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7E69FF-76F5-F440-90D4-90DCDC1A7145}"/>
              </a:ext>
            </a:extLst>
          </p:cNvPr>
          <p:cNvCxnSpPr/>
          <p:nvPr/>
        </p:nvCxnSpPr>
        <p:spPr>
          <a:xfrm>
            <a:off x="5763242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D5DDA3-8DA1-8244-A907-5981342CBBAC}"/>
              </a:ext>
            </a:extLst>
          </p:cNvPr>
          <p:cNvCxnSpPr/>
          <p:nvPr/>
        </p:nvCxnSpPr>
        <p:spPr>
          <a:xfrm>
            <a:off x="7152013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87232F-D137-4D4E-BD48-4C41807594D1}"/>
              </a:ext>
            </a:extLst>
          </p:cNvPr>
          <p:cNvCxnSpPr/>
          <p:nvPr/>
        </p:nvCxnSpPr>
        <p:spPr>
          <a:xfrm>
            <a:off x="8643816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2692BE-7832-3143-8DB9-3DFD22DB3697}"/>
              </a:ext>
            </a:extLst>
          </p:cNvPr>
          <p:cNvCxnSpPr/>
          <p:nvPr/>
        </p:nvCxnSpPr>
        <p:spPr>
          <a:xfrm>
            <a:off x="9993951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F58E7A-176B-314D-BD2E-AAEE1242BF03}"/>
              </a:ext>
            </a:extLst>
          </p:cNvPr>
          <p:cNvCxnSpPr/>
          <p:nvPr/>
        </p:nvCxnSpPr>
        <p:spPr>
          <a:xfrm>
            <a:off x="11369844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A4CA5C-FD12-DC40-A5BC-C2552E8A53B5}"/>
              </a:ext>
            </a:extLst>
          </p:cNvPr>
          <p:cNvSpPr txBox="1"/>
          <p:nvPr/>
        </p:nvSpPr>
        <p:spPr>
          <a:xfrm>
            <a:off x="4908943" y="3272473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 boundaries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5E8F13-16C8-EA41-8A09-047A9FC32CE2}"/>
              </a:ext>
            </a:extLst>
          </p:cNvPr>
          <p:cNvCxnSpPr/>
          <p:nvPr/>
        </p:nvCxnSpPr>
        <p:spPr>
          <a:xfrm>
            <a:off x="5686454" y="3780349"/>
            <a:ext cx="76788" cy="60910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60981F-2452-8B41-B2E6-385C7EA9322A}"/>
              </a:ext>
            </a:extLst>
          </p:cNvPr>
          <p:cNvCxnSpPr>
            <a:cxnSpLocks/>
          </p:cNvCxnSpPr>
          <p:nvPr/>
        </p:nvCxnSpPr>
        <p:spPr>
          <a:xfrm>
            <a:off x="6038692" y="3796753"/>
            <a:ext cx="948043" cy="59270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2B199EA-5B58-014C-87B8-C055F090CBAA}"/>
              </a:ext>
            </a:extLst>
          </p:cNvPr>
          <p:cNvCxnSpPr>
            <a:cxnSpLocks/>
          </p:cNvCxnSpPr>
          <p:nvPr/>
        </p:nvCxnSpPr>
        <p:spPr>
          <a:xfrm>
            <a:off x="6410439" y="3756801"/>
            <a:ext cx="2181790" cy="72489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CAF2DA-4B8E-714E-BD66-E1C0C71DE83C}"/>
              </a:ext>
            </a:extLst>
          </p:cNvPr>
          <p:cNvSpPr txBox="1"/>
          <p:nvPr/>
        </p:nvSpPr>
        <p:spPr>
          <a:xfrm>
            <a:off x="10114935" y="3108263"/>
            <a:ext cx="159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Courier" pitchFamily="2" charset="0"/>
              </a:rPr>
              <a:t>recv</a:t>
            </a:r>
            <a:r>
              <a:rPr lang="en-US" sz="2800" dirty="0">
                <a:latin typeface="Courier" pitchFamily="2" charset="0"/>
              </a:rPr>
              <a:t>()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F0A59C8-DE3E-3F4E-8A6F-772D4AAD142A}"/>
              </a:ext>
            </a:extLst>
          </p:cNvPr>
          <p:cNvCxnSpPr/>
          <p:nvPr/>
        </p:nvCxnSpPr>
        <p:spPr>
          <a:xfrm>
            <a:off x="5853395" y="4603346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FFA59AE-85C8-D84B-88CD-48B6C65A3536}"/>
              </a:ext>
            </a:extLst>
          </p:cNvPr>
          <p:cNvCxnSpPr/>
          <p:nvPr/>
        </p:nvCxnSpPr>
        <p:spPr>
          <a:xfrm>
            <a:off x="7242166" y="4603346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A64877-A2B0-684B-8D6B-BD5224D1BC70}"/>
              </a:ext>
            </a:extLst>
          </p:cNvPr>
          <p:cNvCxnSpPr/>
          <p:nvPr/>
        </p:nvCxnSpPr>
        <p:spPr>
          <a:xfrm>
            <a:off x="7961236" y="4616225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1583D4-E16E-8949-92A5-54625DE9EE4E}"/>
              </a:ext>
            </a:extLst>
          </p:cNvPr>
          <p:cNvCxnSpPr/>
          <p:nvPr/>
        </p:nvCxnSpPr>
        <p:spPr>
          <a:xfrm>
            <a:off x="10637895" y="4616225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2ED4C825-9778-B54A-B787-D16935989042}"/>
              </a:ext>
            </a:extLst>
          </p:cNvPr>
          <p:cNvSpPr/>
          <p:nvPr/>
        </p:nvSpPr>
        <p:spPr>
          <a:xfrm>
            <a:off x="7192797" y="3642560"/>
            <a:ext cx="3052293" cy="850006"/>
          </a:xfrm>
          <a:custGeom>
            <a:avLst/>
            <a:gdLst>
              <a:gd name="connsiteX0" fmla="*/ 3052293 w 3052293"/>
              <a:gd name="connsiteY0" fmla="*/ 0 h 850006"/>
              <a:gd name="connsiteX1" fmla="*/ 1596980 w 3052293"/>
              <a:gd name="connsiteY1" fmla="*/ 283335 h 850006"/>
              <a:gd name="connsiteX2" fmla="*/ 270456 w 3052293"/>
              <a:gd name="connsiteY2" fmla="*/ 206062 h 850006"/>
              <a:gd name="connsiteX3" fmla="*/ 0 w 3052293"/>
              <a:gd name="connsiteY3" fmla="*/ 850006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293" h="850006">
                <a:moveTo>
                  <a:pt x="3052293" y="0"/>
                </a:moveTo>
                <a:cubicBezTo>
                  <a:pt x="2556456" y="124495"/>
                  <a:pt x="2060619" y="248991"/>
                  <a:pt x="1596980" y="283335"/>
                </a:cubicBezTo>
                <a:cubicBezTo>
                  <a:pt x="1133341" y="317679"/>
                  <a:pt x="536619" y="111617"/>
                  <a:pt x="270456" y="206062"/>
                </a:cubicBezTo>
                <a:cubicBezTo>
                  <a:pt x="4293" y="300507"/>
                  <a:pt x="2146" y="575256"/>
                  <a:pt x="0" y="85000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F0FB52C-6F05-4149-ABD6-4CFEC3ECFAEA}"/>
              </a:ext>
            </a:extLst>
          </p:cNvPr>
          <p:cNvSpPr/>
          <p:nvPr/>
        </p:nvSpPr>
        <p:spPr>
          <a:xfrm>
            <a:off x="8004166" y="3642560"/>
            <a:ext cx="2498501" cy="862885"/>
          </a:xfrm>
          <a:custGeom>
            <a:avLst/>
            <a:gdLst>
              <a:gd name="connsiteX0" fmla="*/ 2498501 w 2498501"/>
              <a:gd name="connsiteY0" fmla="*/ 0 h 862885"/>
              <a:gd name="connsiteX1" fmla="*/ 1700011 w 2498501"/>
              <a:gd name="connsiteY1" fmla="*/ 553792 h 862885"/>
              <a:gd name="connsiteX2" fmla="*/ 643943 w 2498501"/>
              <a:gd name="connsiteY2" fmla="*/ 540913 h 862885"/>
              <a:gd name="connsiteX3" fmla="*/ 180304 w 2498501"/>
              <a:gd name="connsiteY3" fmla="*/ 476518 h 862885"/>
              <a:gd name="connsiteX4" fmla="*/ 0 w 2498501"/>
              <a:gd name="connsiteY4" fmla="*/ 862885 h 86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8501" h="862885">
                <a:moveTo>
                  <a:pt x="2498501" y="0"/>
                </a:moveTo>
                <a:cubicBezTo>
                  <a:pt x="2253802" y="231820"/>
                  <a:pt x="2009104" y="463640"/>
                  <a:pt x="1700011" y="553792"/>
                </a:cubicBezTo>
                <a:cubicBezTo>
                  <a:pt x="1390918" y="643944"/>
                  <a:pt x="897227" y="553792"/>
                  <a:pt x="643943" y="540913"/>
                </a:cubicBezTo>
                <a:cubicBezTo>
                  <a:pt x="390658" y="528034"/>
                  <a:pt x="287628" y="422856"/>
                  <a:pt x="180304" y="476518"/>
                </a:cubicBezTo>
                <a:cubicBezTo>
                  <a:pt x="72980" y="530180"/>
                  <a:pt x="36490" y="696532"/>
                  <a:pt x="0" y="86288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FC64AAC-17E1-5B4B-BD4D-1F5494AAB892}"/>
              </a:ext>
            </a:extLst>
          </p:cNvPr>
          <p:cNvSpPr/>
          <p:nvPr/>
        </p:nvSpPr>
        <p:spPr>
          <a:xfrm>
            <a:off x="10563637" y="3616802"/>
            <a:ext cx="119334" cy="888643"/>
          </a:xfrm>
          <a:custGeom>
            <a:avLst/>
            <a:gdLst>
              <a:gd name="connsiteX0" fmla="*/ 119334 w 119334"/>
              <a:gd name="connsiteY0" fmla="*/ 0 h 888643"/>
              <a:gd name="connsiteX1" fmla="*/ 3425 w 119334"/>
              <a:gd name="connsiteY1" fmla="*/ 437882 h 888643"/>
              <a:gd name="connsiteX2" fmla="*/ 42061 w 119334"/>
              <a:gd name="connsiteY2" fmla="*/ 888643 h 88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34" h="888643">
                <a:moveTo>
                  <a:pt x="119334" y="0"/>
                </a:moveTo>
                <a:cubicBezTo>
                  <a:pt x="67819" y="144887"/>
                  <a:pt x="16304" y="289775"/>
                  <a:pt x="3425" y="437882"/>
                </a:cubicBezTo>
                <a:cubicBezTo>
                  <a:pt x="-9454" y="585989"/>
                  <a:pt x="16303" y="737316"/>
                  <a:pt x="42061" y="888643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B3A0EE-6664-4E45-B9CF-CE6C7D6FF219}"/>
              </a:ext>
            </a:extLst>
          </p:cNvPr>
          <p:cNvSpPr txBox="1"/>
          <p:nvPr/>
        </p:nvSpPr>
        <p:spPr>
          <a:xfrm>
            <a:off x="6723529" y="570540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Sequence numbers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7BF937-000F-6142-94BB-53F9C5257ED1}"/>
              </a:ext>
            </a:extLst>
          </p:cNvPr>
          <p:cNvCxnSpPr>
            <a:cxnSpLocks/>
          </p:cNvCxnSpPr>
          <p:nvPr/>
        </p:nvCxnSpPr>
        <p:spPr>
          <a:xfrm>
            <a:off x="8938695" y="5890068"/>
            <a:ext cx="113334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C44CA7F-4A7F-E54F-BE89-A2BEBCA74260}"/>
              </a:ext>
            </a:extLst>
          </p:cNvPr>
          <p:cNvSpPr txBox="1"/>
          <p:nvPr/>
        </p:nvSpPr>
        <p:spPr>
          <a:xfrm>
            <a:off x="5468472" y="6211198"/>
            <a:ext cx="630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Stream-Oriented Transport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E358FA-F088-0941-96F2-35E5D91D78F7}"/>
              </a:ext>
            </a:extLst>
          </p:cNvPr>
          <p:cNvSpPr txBox="1"/>
          <p:nvPr/>
        </p:nvSpPr>
        <p:spPr>
          <a:xfrm>
            <a:off x="2590921" y="5762536"/>
            <a:ext cx="3106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How much data to keep in flight?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E7C75F-90EF-3441-90F7-8B4A47C32E44}"/>
              </a:ext>
            </a:extLst>
          </p:cNvPr>
          <p:cNvCxnSpPr>
            <a:cxnSpLocks/>
          </p:cNvCxnSpPr>
          <p:nvPr/>
        </p:nvCxnSpPr>
        <p:spPr>
          <a:xfrm>
            <a:off x="1171042" y="3411438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9FF0247-137F-0A47-9E80-66324A78A89F}"/>
              </a:ext>
            </a:extLst>
          </p:cNvPr>
          <p:cNvCxnSpPr>
            <a:cxnSpLocks/>
          </p:cNvCxnSpPr>
          <p:nvPr/>
        </p:nvCxnSpPr>
        <p:spPr>
          <a:xfrm>
            <a:off x="1371827" y="348860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B6F2CC-4375-C144-B87D-9F46121A0FCB}"/>
              </a:ext>
            </a:extLst>
          </p:cNvPr>
          <p:cNvGrpSpPr/>
          <p:nvPr/>
        </p:nvGrpSpPr>
        <p:grpSpPr>
          <a:xfrm>
            <a:off x="3308505" y="3511375"/>
            <a:ext cx="515705" cy="320943"/>
            <a:chOff x="9342783" y="1192696"/>
            <a:chExt cx="2011017" cy="1019419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B5271F7-FEAC-2346-B9AD-1D49AC440B4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C35D747-8EB4-874A-9E0F-F9B3338D7A7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8EF355-8703-D849-AC82-89D01B31A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4A9A035-1AC7-2C44-91F7-1145BBD25B22}"/>
              </a:ext>
            </a:extLst>
          </p:cNvPr>
          <p:cNvSpPr txBox="1"/>
          <p:nvPr/>
        </p:nvSpPr>
        <p:spPr>
          <a:xfrm rot="736554">
            <a:off x="1951680" y="3390281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B8959FD-1837-4649-A44A-4923D6D92416}"/>
              </a:ext>
            </a:extLst>
          </p:cNvPr>
          <p:cNvCxnSpPr>
            <a:cxnSpLocks/>
          </p:cNvCxnSpPr>
          <p:nvPr/>
        </p:nvCxnSpPr>
        <p:spPr>
          <a:xfrm>
            <a:off x="4056368" y="3427929"/>
            <a:ext cx="0" cy="22774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810E5A3-96FB-F044-93BF-B23C9BB34AA1}"/>
              </a:ext>
            </a:extLst>
          </p:cNvPr>
          <p:cNvCxnSpPr>
            <a:cxnSpLocks/>
          </p:cNvCxnSpPr>
          <p:nvPr/>
        </p:nvCxnSpPr>
        <p:spPr>
          <a:xfrm>
            <a:off x="1371826" y="374154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D994DE-589F-D141-9983-6B46EFF76837}"/>
              </a:ext>
            </a:extLst>
          </p:cNvPr>
          <p:cNvCxnSpPr>
            <a:cxnSpLocks/>
          </p:cNvCxnSpPr>
          <p:nvPr/>
        </p:nvCxnSpPr>
        <p:spPr>
          <a:xfrm>
            <a:off x="1371825" y="400703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E431AF-FDD4-5143-83AE-911114C80925}"/>
              </a:ext>
            </a:extLst>
          </p:cNvPr>
          <p:cNvCxnSpPr>
            <a:cxnSpLocks/>
          </p:cNvCxnSpPr>
          <p:nvPr/>
        </p:nvCxnSpPr>
        <p:spPr>
          <a:xfrm>
            <a:off x="1044785" y="3475463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7DB8BDF-6650-D544-806D-45C57F15B706}"/>
              </a:ext>
            </a:extLst>
          </p:cNvPr>
          <p:cNvSpPr txBox="1"/>
          <p:nvPr/>
        </p:nvSpPr>
        <p:spPr>
          <a:xfrm rot="5400000">
            <a:off x="908745" y="4775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B89902-2E82-B246-9DA4-C8EC889BCFD5}"/>
              </a:ext>
            </a:extLst>
          </p:cNvPr>
          <p:cNvCxnSpPr>
            <a:cxnSpLocks/>
          </p:cNvCxnSpPr>
          <p:nvPr/>
        </p:nvCxnSpPr>
        <p:spPr>
          <a:xfrm flipH="1">
            <a:off x="1263345" y="4039338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9709C38-8A86-6740-8075-259D115A81CE}"/>
              </a:ext>
            </a:extLst>
          </p:cNvPr>
          <p:cNvCxnSpPr>
            <a:cxnSpLocks/>
          </p:cNvCxnSpPr>
          <p:nvPr/>
        </p:nvCxnSpPr>
        <p:spPr>
          <a:xfrm>
            <a:off x="1346745" y="43152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1C4FDBA-FB5C-9E45-B1B8-B76ABCB9BE8F}"/>
              </a:ext>
            </a:extLst>
          </p:cNvPr>
          <p:cNvSpPr txBox="1"/>
          <p:nvPr/>
        </p:nvSpPr>
        <p:spPr>
          <a:xfrm rot="746861">
            <a:off x="1894365" y="3657098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C9E2B8F-2D48-254E-905E-DD027D4E32D1}"/>
              </a:ext>
            </a:extLst>
          </p:cNvPr>
          <p:cNvSpPr txBox="1"/>
          <p:nvPr/>
        </p:nvSpPr>
        <p:spPr>
          <a:xfrm rot="746861">
            <a:off x="1812569" y="3912925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A930726-A562-3D46-AD8C-3A5EF7AC16D1}"/>
              </a:ext>
            </a:extLst>
          </p:cNvPr>
          <p:cNvSpPr txBox="1"/>
          <p:nvPr/>
        </p:nvSpPr>
        <p:spPr>
          <a:xfrm rot="746861">
            <a:off x="1728768" y="4178911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DF1286-0D2C-AE47-A2FA-5EE1723B562F}"/>
              </a:ext>
            </a:extLst>
          </p:cNvPr>
          <p:cNvCxnSpPr>
            <a:cxnSpLocks/>
          </p:cNvCxnSpPr>
          <p:nvPr/>
        </p:nvCxnSpPr>
        <p:spPr>
          <a:xfrm flipH="1">
            <a:off x="1263345" y="4303664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5C5404-0A0A-EF44-9114-1B7F10138842}"/>
              </a:ext>
            </a:extLst>
          </p:cNvPr>
          <p:cNvCxnSpPr>
            <a:cxnSpLocks/>
          </p:cNvCxnSpPr>
          <p:nvPr/>
        </p:nvCxnSpPr>
        <p:spPr>
          <a:xfrm flipH="1">
            <a:off x="1263345" y="457723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726533D-E566-2E48-B6F9-DC87C7094173}"/>
              </a:ext>
            </a:extLst>
          </p:cNvPr>
          <p:cNvCxnSpPr>
            <a:cxnSpLocks/>
          </p:cNvCxnSpPr>
          <p:nvPr/>
        </p:nvCxnSpPr>
        <p:spPr>
          <a:xfrm flipH="1">
            <a:off x="1252594" y="487321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A28CFC4-8835-D64B-BF7E-2D0018C6A188}"/>
              </a:ext>
            </a:extLst>
          </p:cNvPr>
          <p:cNvSpPr txBox="1"/>
          <p:nvPr/>
        </p:nvSpPr>
        <p:spPr>
          <a:xfrm rot="19723867">
            <a:off x="1623664" y="4747265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E861BA-02ED-0847-BEA4-7343528A0825}"/>
              </a:ext>
            </a:extLst>
          </p:cNvPr>
          <p:cNvSpPr txBox="1"/>
          <p:nvPr/>
        </p:nvSpPr>
        <p:spPr>
          <a:xfrm rot="19723867">
            <a:off x="1735569" y="4991272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7108EB-17F7-0E40-B1B9-1D19C5C9BA60}"/>
              </a:ext>
            </a:extLst>
          </p:cNvPr>
          <p:cNvSpPr txBox="1"/>
          <p:nvPr/>
        </p:nvSpPr>
        <p:spPr>
          <a:xfrm rot="19723867">
            <a:off x="1847471" y="519944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390D63-0E13-B244-8FC0-8349BEBF0C5B}"/>
              </a:ext>
            </a:extLst>
          </p:cNvPr>
          <p:cNvSpPr txBox="1"/>
          <p:nvPr/>
        </p:nvSpPr>
        <p:spPr>
          <a:xfrm rot="19723867">
            <a:off x="1959374" y="5417559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138" name="Left Brace 137">
            <a:extLst>
              <a:ext uri="{FF2B5EF4-FFF2-40B4-BE49-F238E27FC236}">
                <a16:creationId xmlns:a16="http://schemas.microsoft.com/office/drawing/2014/main" id="{CFECD939-0369-C749-87FB-8A6BAC210DF1}"/>
              </a:ext>
            </a:extLst>
          </p:cNvPr>
          <p:cNvSpPr/>
          <p:nvPr/>
        </p:nvSpPr>
        <p:spPr>
          <a:xfrm>
            <a:off x="478720" y="3427930"/>
            <a:ext cx="434467" cy="1077516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7" grpId="0"/>
      <p:bldP spid="32" grpId="0"/>
      <p:bldP spid="33" grpId="0" animBg="1"/>
      <p:bldP spid="34" grpId="0" animBg="1"/>
      <p:bldP spid="35" grpId="0" animBg="1"/>
      <p:bldP spid="36" grpId="0"/>
      <p:bldP spid="41" grpId="0"/>
      <p:bldP spid="43" grpId="0"/>
      <p:bldP spid="107" grpId="0"/>
      <p:bldP spid="117" grpId="0"/>
      <p:bldP spid="128" grpId="0"/>
      <p:bldP spid="129" grpId="0"/>
      <p:bldP spid="130" grpId="0"/>
      <p:bldP spid="134" grpId="0"/>
      <p:bldP spid="135" grpId="0"/>
      <p:bldP spid="136" grpId="0"/>
      <p:bldP spid="137" grpId="0"/>
      <p:bldP spid="1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-11467" y="3817960"/>
            <a:ext cx="4684057" cy="2900753"/>
            <a:chOff x="365436" y="3928940"/>
            <a:chExt cx="4684057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1661477" y="6460361"/>
              <a:ext cx="338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Fraction of link used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link load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736143" y="4218837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471706" y="4226762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863549" y="5873934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7102341" y="3489722"/>
            <a:ext cx="4614716" cy="2900662"/>
            <a:chOff x="6220716" y="3974977"/>
            <a:chExt cx="4614716" cy="290066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381971" y="6506307"/>
              <a:ext cx="211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1183851" y="4090310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585514" y="4090310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355195" y="5575657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661520" y="3395844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577246" y="3475128"/>
            <a:ext cx="345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~ link rate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11858" y="4215552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760382" y="4356088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676510" y="5795624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515960" y="4101735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1179868" y="2977473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672590" y="4190103"/>
            <a:ext cx="228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pPr algn="l"/>
            <a:r>
              <a:rPr lang="en-US" dirty="0">
                <a:latin typeface="Helvetica" pitchFamily="2" charset="0"/>
              </a:rPr>
              <a:t>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1269809" y="3096746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57A0B-C1EE-2541-922C-726BF23132A1}"/>
              </a:ext>
            </a:extLst>
          </p:cNvPr>
          <p:cNvSpPr txBox="1"/>
          <p:nvPr/>
        </p:nvSpPr>
        <p:spPr>
          <a:xfrm>
            <a:off x="9918314" y="291544"/>
            <a:ext cx="2067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Routers have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buffers </a:t>
            </a:r>
            <a:r>
              <a:rPr lang="en-US" dirty="0">
                <a:latin typeface="Helvetica" pitchFamily="2" charset="0"/>
              </a:rPr>
              <a:t>which accommodate queued packets.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DEC948-408F-4345-838D-F77D54F5527A}"/>
              </a:ext>
            </a:extLst>
          </p:cNvPr>
          <p:cNvSpPr/>
          <p:nvPr/>
        </p:nvSpPr>
        <p:spPr>
          <a:xfrm>
            <a:off x="4883672" y="6458059"/>
            <a:ext cx="742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en.wikipedia.org</a:t>
            </a:r>
            <a:r>
              <a:rPr lang="en-US" dirty="0">
                <a:latin typeface="Helvetica" pitchFamily="2" charset="0"/>
              </a:rPr>
              <a:t>/wiki/</a:t>
            </a:r>
            <a:r>
              <a:rPr lang="en-US" dirty="0" err="1">
                <a:latin typeface="Helvetica" pitchFamily="2" charset="0"/>
              </a:rPr>
              <a:t>Network_congestion#Congestive_collapse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6" grpId="0"/>
      <p:bldP spid="3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taking a shower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FA47A92-E0EA-DC41-9D7B-EAAEBD2E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38" y="3989129"/>
            <a:ext cx="2119043" cy="1973359"/>
          </a:xfrm>
          <a:prstGeom prst="rect">
            <a:avLst/>
          </a:prstGeom>
        </p:spPr>
      </p:pic>
      <p:pic>
        <p:nvPicPr>
          <p:cNvPr id="6" name="Picture 5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386CC7D-5298-4849-A1E3-B6539ACE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74966" y="3213884"/>
            <a:ext cx="1680236" cy="15504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57B4F-3A99-BC49-8962-F1F4CCBC6987}"/>
              </a:ext>
            </a:extLst>
          </p:cNvPr>
          <p:cNvGrpSpPr/>
          <p:nvPr/>
        </p:nvGrpSpPr>
        <p:grpSpPr>
          <a:xfrm>
            <a:off x="9909897" y="2636702"/>
            <a:ext cx="2205319" cy="1284975"/>
            <a:chOff x="10040373" y="2516898"/>
            <a:chExt cx="2205319" cy="1284975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3214AAE-2AEF-6E46-B35D-AB2720846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06A27B-CA54-9045-B6ED-9ED9D1CB0955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557B2B-A4EF-6448-84F8-3EB2713BE962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408-AD8F-9849-8396-F96964A2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and react, sure…but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9DD3-29BA-4F4F-84A2-880780ED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want to be?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steady state</a:t>
            </a:r>
          </a:p>
          <a:p>
            <a:pPr lvl="1"/>
            <a:endParaRPr lang="en-US" dirty="0"/>
          </a:p>
          <a:p>
            <a:r>
              <a:rPr lang="en-US" dirty="0"/>
              <a:t>How do you get there?</a:t>
            </a:r>
          </a:p>
          <a:p>
            <a:pPr lvl="1"/>
            <a:r>
              <a:rPr lang="en-US" dirty="0"/>
              <a:t>Congestion control algorithms</a:t>
            </a:r>
          </a:p>
          <a:p>
            <a:pPr lvl="1"/>
            <a:endParaRPr lang="en-US" dirty="0"/>
          </a:p>
          <a:p>
            <a:r>
              <a:rPr lang="en-US" dirty="0"/>
              <a:t>Sense accurately</a:t>
            </a:r>
          </a:p>
          <a:p>
            <a:r>
              <a:rPr lang="en-US" dirty="0"/>
              <a:t>React proportionately</a:t>
            </a:r>
          </a:p>
          <a:p>
            <a:pPr lvl="1"/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B6EE158-C36F-B746-9CCA-FF701A3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0" y="2710995"/>
            <a:ext cx="3866744" cy="3600905"/>
          </a:xfrm>
          <a:prstGeom prst="rect">
            <a:avLst/>
          </a:prstGeom>
        </p:spPr>
      </p:pic>
      <p:pic>
        <p:nvPicPr>
          <p:cNvPr id="8" name="Picture 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E0CD069-C2B5-724C-91F4-8C222BAB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4352" y="1935750"/>
            <a:ext cx="1680236" cy="15504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6CE378-4CFE-3046-9130-68B5B86AE22B}"/>
              </a:ext>
            </a:extLst>
          </p:cNvPr>
          <p:cNvGrpSpPr/>
          <p:nvPr/>
        </p:nvGrpSpPr>
        <p:grpSpPr>
          <a:xfrm>
            <a:off x="9858382" y="1358551"/>
            <a:ext cx="2205319" cy="1284975"/>
            <a:chOff x="10040373" y="2516898"/>
            <a:chExt cx="2205319" cy="1284975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03B86C1-5DED-DC45-AAB8-3CC9A1F9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12B59-7C80-C747-B5F0-289A4DD55C12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B39CC-232A-6A48-B686-77125FB4B27A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1C012-789A-BB41-A252-179C8E2F1F20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F014AE-13C4-5848-B256-9417C955F594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DD5B6-8A53-4B4D-8688-A313B9251DCB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CCAB8-8FCF-A04B-80E5-18F5B5D22E13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E1C3FEE-18D3-4D49-84D0-CAE06CDBAA9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25763-03E0-294A-9FBA-0FB45B76750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7ED6DC-1C58-C341-81A9-F6D924C4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1B4B8-D34B-DA41-845F-82DFA4679FC3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D0B1B1-B333-B242-878B-2ADAF2DB3541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E15BB5-622F-2345-AEA2-CFC091048AB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3827F5-1B36-8B40-8F99-9AE921C48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A94FF0-70B8-7B41-A9FC-7C727FF3D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6BA6B-E5B3-8A4C-9D68-34D7703D7DB4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9D83C-6B06-AD4F-BF48-94E6249493ED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D5C628-2730-CC42-A678-DF16B1051687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FE8D-9913-C244-8753-72153EDB0F2F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F113-AA9A-EC4C-B0D8-6C49A8E29BAF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4CF32-1870-394A-AE95-A3E798E4AB0B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43A4FA-9AD1-5848-A9DE-8D8178B0902F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CF3AE2-1AA4-424E-BD0C-C1A4454959EE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D413-BE14-5D4F-BC6B-F7E8736B4A4D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66481-9344-7D4F-9762-665F94FC57BA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5D272E-9AE5-7D41-A35A-F134F95F1A5F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05B3384-DB58-2542-83ED-F68F9F493C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6FC879-A80A-9F43-B5C2-54BABDBD9FF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3D0060-B19C-3041-A243-22FD5083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570309-0A8A-074A-B067-41CF887A0907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E77A4D-21C1-6A49-8476-BF71E8AC498D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A069E4-6395-6D46-86A5-3441169908A9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8F2ED10-0DD6-884E-9C6E-23E6ADE72C5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EFFDDF-0B47-944E-A347-B1AB717962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AC3BB0-5083-2D42-B404-BB912589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DF9FDE-7295-9046-BE22-9EAFBD1EDB87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61B82-6308-014D-8EE9-80063DA09F43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53C41-92A7-4448-A2BD-E045E99674A6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2DC44F-4FA6-4641-B208-4251A8D4A38D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87F7B8-FAA7-FA43-946D-2F355F1485F7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D6C5F8-5DCA-1746-818B-023F312F0BA9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4C835-3A94-BC4C-9765-6CD368043F77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A89D0-973A-E343-991C-51DED40128FE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A8F589-C890-9445-BF5F-BB12BE1B4916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BD7F9-2832-5040-8677-0D4B62C8502D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543B2-BA9D-4D4E-ACC5-DAA60BAD5917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6BD45B-36BA-064D-BB53-5F7609C2FA4D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789B3B-45DB-B246-92E2-7A8130EAA85B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A466F2-7AAF-9A40-BD82-020DDD28A496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5E494D-D1A3-8D45-9637-DCCD38F2582E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DEB38-066C-4842-9C04-6F1C74F58D42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4DE73-5737-C24C-8947-10C5787D0230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E271C-BBE7-4247-81CF-39A309749990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0EB08-74D4-8241-B14B-6DE15FE88264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2E22CA2-D445-254C-B8DB-D65D598C3895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5351C98-792B-5347-8DC9-069476D014E8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FBEE2-5AB5-524F-BB97-B15BB8AA90C4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694E5-CB14-B244-B825-E82D62DC87B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8476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modules/lectures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en-US" dirty="0"/>
              <a:t>Feedback loops used by 2 important TCPs</a:t>
            </a:r>
          </a:p>
          <a:p>
            <a:pPr lvl="1"/>
            <a:r>
              <a:rPr lang="en-US" dirty="0"/>
              <a:t>TCP New Reno and TCP BBR</a:t>
            </a:r>
          </a:p>
          <a:p>
            <a:endParaRPr lang="en-US" dirty="0"/>
          </a:p>
          <a:p>
            <a:r>
              <a:rPr lang="en-US" dirty="0"/>
              <a:t>Strategies to react “proportionately” to network signals like loss</a:t>
            </a:r>
          </a:p>
          <a:p>
            <a:pPr lvl="1"/>
            <a:r>
              <a:rPr lang="en-US" dirty="0"/>
              <a:t>Fast retransmit and fast recovery</a:t>
            </a:r>
          </a:p>
          <a:p>
            <a:pPr lvl="1"/>
            <a:endParaRPr lang="en-US" dirty="0"/>
          </a:p>
          <a:p>
            <a:r>
              <a:rPr lang="en-US" dirty="0"/>
              <a:t>Strategies to measure loss accurately</a:t>
            </a:r>
          </a:p>
          <a:p>
            <a:pPr lvl="1"/>
            <a:r>
              <a:rPr lang="en-US" dirty="0"/>
              <a:t>How to predict the RTT of a packet successfully received (in the future)?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4DD-144D-2A4B-A7FE-A8B658A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Steady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0FA7-4199-314A-A7FF-286D23A19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Efficiency</a:t>
            </a:r>
            <a:r>
              <a:rPr lang="en-US" sz="3600" dirty="0"/>
              <a:t> of a single TCP conversation</a:t>
            </a:r>
          </a:p>
        </p:txBody>
      </p:sp>
    </p:spTree>
    <p:extLst>
      <p:ext uri="{BB962C8B-B14F-4D97-AF65-F5344CB8AC3E}">
        <p14:creationId xmlns:p14="http://schemas.microsoft.com/office/powerpoint/2010/main" val="1911999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conversation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propagation and transmission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7879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19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3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33183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4090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So, how to get to steady state?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3682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926-E8EC-8040-A1ED-5502D92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04FF-4F3F-B042-88B0-12BE3E02F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 can become 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787" y="5800664"/>
              <a:ext cx="1677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TCP receiver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787" y="5800664"/>
              <a:ext cx="1677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TCP receiver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2038</Words>
  <Application>Microsoft Macintosh PowerPoint</Application>
  <PresentationFormat>Widescreen</PresentationFormat>
  <Paragraphs>414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CS 352 Flow Control; Congestion Control</vt:lpstr>
      <vt:lpstr>Quick recap of concepts</vt:lpstr>
      <vt:lpstr>How much data to keep in flight?</vt:lpstr>
      <vt:lpstr>We want to increase throughput, but …</vt:lpstr>
      <vt:lpstr>How much data to keep in flight?</vt:lpstr>
      <vt:lpstr>Flow Control</vt:lpstr>
      <vt:lpstr>Socket buffers can become full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Q: how large a receiver socket buffer?</vt:lpstr>
      <vt:lpstr>Q: how large a receiver socket buffer?</vt:lpstr>
      <vt:lpstr>Summary of flow control</vt:lpstr>
      <vt:lpstr>Info on (tuning) TCP stack parameters</vt:lpstr>
      <vt:lpstr>Congestion Control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Sense and react, sure…but how?</vt:lpstr>
      <vt:lpstr>Subsequent modules/lectures</vt:lpstr>
      <vt:lpstr>The Steady State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1737</cp:revision>
  <cp:lastPrinted>2021-01-24T11:57:08Z</cp:lastPrinted>
  <dcterms:created xsi:type="dcterms:W3CDTF">2019-01-23T03:40:12Z</dcterms:created>
  <dcterms:modified xsi:type="dcterms:W3CDTF">2022-10-28T01:46:32Z</dcterms:modified>
</cp:coreProperties>
</file>