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1064" r:id="rId3"/>
    <p:sldId id="916" r:id="rId4"/>
    <p:sldId id="917" r:id="rId5"/>
    <p:sldId id="918" r:id="rId6"/>
    <p:sldId id="920" r:id="rId7"/>
    <p:sldId id="1065" r:id="rId8"/>
    <p:sldId id="1074" r:id="rId9"/>
    <p:sldId id="1066" r:id="rId10"/>
    <p:sldId id="1067" r:id="rId11"/>
    <p:sldId id="1068" r:id="rId12"/>
    <p:sldId id="1069" r:id="rId13"/>
    <p:sldId id="1070" r:id="rId14"/>
    <p:sldId id="1072" r:id="rId15"/>
    <p:sldId id="910" r:id="rId16"/>
    <p:sldId id="1055" r:id="rId17"/>
    <p:sldId id="1073" r:id="rId18"/>
    <p:sldId id="867" r:id="rId19"/>
    <p:sldId id="864" r:id="rId20"/>
    <p:sldId id="842" r:id="rId21"/>
    <p:sldId id="912" r:id="rId22"/>
    <p:sldId id="1057" r:id="rId23"/>
    <p:sldId id="859" r:id="rId24"/>
    <p:sldId id="914" r:id="rId25"/>
    <p:sldId id="1058" r:id="rId26"/>
    <p:sldId id="848" r:id="rId27"/>
    <p:sldId id="923" r:id="rId28"/>
    <p:sldId id="850" r:id="rId29"/>
    <p:sldId id="924" r:id="rId30"/>
    <p:sldId id="925" r:id="rId31"/>
    <p:sldId id="10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3"/>
    <p:restoredTop sz="96860"/>
  </p:normalViewPr>
  <p:slideViewPr>
    <p:cSldViewPr snapToGrid="0" snapToObjects="1">
      <p:cViewPr varScale="1">
        <p:scale>
          <a:sx n="147" d="100"/>
          <a:sy n="147" d="100"/>
        </p:scale>
        <p:origin x="288" y="192"/>
      </p:cViewPr>
      <p:guideLst/>
    </p:cSldViewPr>
  </p:slideViewPr>
  <p:outlineViewPr>
    <p:cViewPr>
      <p:scale>
        <a:sx n="33" d="100"/>
        <a:sy n="33" d="100"/>
      </p:scale>
      <p:origin x="0" y="-7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Routing (Part 2)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28970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6332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847FBF0-7F2D-BB46-AB85-F75E37BA7DF1}"/>
              </a:ext>
            </a:extLst>
          </p:cNvPr>
          <p:cNvSpPr/>
          <p:nvPr/>
        </p:nvSpPr>
        <p:spPr>
          <a:xfrm>
            <a:off x="2444544" y="2308164"/>
            <a:ext cx="4005683" cy="2671609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9E9A38B-3C5E-4F4A-BA8A-F37EB52C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61" y="4064147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602AFFDA-24AC-B345-AE5D-A897CA33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58" y="2420323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6C4FA86-AD32-774A-8A16-9D01A38B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4" y="2482076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8EDCDA2F-EB18-0745-B03A-A23BE1F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43" y="4164848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1AB76-6BB3-D84E-81F9-5676D440F49F}"/>
              </a:ext>
            </a:extLst>
          </p:cNvPr>
          <p:cNvSpPr txBox="1"/>
          <p:nvPr/>
        </p:nvSpPr>
        <p:spPr>
          <a:xfrm>
            <a:off x="988732" y="87223"/>
            <a:ext cx="110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3E8894-AFC0-F540-875C-7514490B7150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11" name="Picture 10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59CDACFC-B4DC-C645-A1C6-21C7D7F1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D8C176-F710-344E-944A-E8237F455B70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E5D0DB2A-E111-9C4E-9C72-69F2F037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08C8C9-34FE-F94D-B8CD-70BB4095D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6" y="2424373"/>
            <a:ext cx="1548282" cy="13717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9AFD24-8958-2F47-9651-996116BB0DD3}"/>
              </a:ext>
            </a:extLst>
          </p:cNvPr>
          <p:cNvCxnSpPr>
            <a:cxnSpLocks/>
          </p:cNvCxnSpPr>
          <p:nvPr/>
        </p:nvCxnSpPr>
        <p:spPr>
          <a:xfrm flipH="1" flipV="1">
            <a:off x="2646919" y="1943385"/>
            <a:ext cx="404276" cy="5194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AA5449B-4DEA-8A4F-88FA-E7363609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270" y="1200201"/>
            <a:ext cx="904308" cy="904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B4CD7-A8F5-3C43-9077-686573328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545" y="5012468"/>
            <a:ext cx="1723377" cy="517014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34D14F9-ECEC-2E4A-BA9B-090A26AB4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891871">
            <a:off x="978989" y="1904167"/>
            <a:ext cx="753193" cy="558852"/>
          </a:xfrm>
          <a:prstGeom prst="rect">
            <a:avLst/>
          </a:prstGeom>
        </p:spPr>
      </p:pic>
      <p:pic>
        <p:nvPicPr>
          <p:cNvPr id="25" name="Picture 2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A5089C-39FF-C040-9C4D-0BA679B2E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89607" y="6325971"/>
            <a:ext cx="6635567" cy="423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29855C-E39B-8646-AE27-EAC8BC2DA7EA}"/>
              </a:ext>
            </a:extLst>
          </p:cNvPr>
          <p:cNvSpPr txBox="1"/>
          <p:nvPr/>
        </p:nvSpPr>
        <p:spPr>
          <a:xfrm>
            <a:off x="1177009" y="6325972"/>
            <a:ext cx="52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www.cs.princeton.edu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F2AA9C4D-1E2E-7A4E-8CAE-2AF59EF82114}"/>
              </a:ext>
            </a:extLst>
          </p:cNvPr>
          <p:cNvSpPr/>
          <p:nvPr/>
        </p:nvSpPr>
        <p:spPr>
          <a:xfrm>
            <a:off x="7981575" y="1657756"/>
            <a:ext cx="3367634" cy="2507092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2F8F1D4D-BB22-AA46-A9EF-CA2BD72BE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792" y="3091223"/>
            <a:ext cx="840890" cy="955556"/>
          </a:xfrm>
          <a:prstGeom prst="rect">
            <a:avLst/>
          </a:prstGeom>
        </p:spPr>
      </p:pic>
      <p:grpSp>
        <p:nvGrpSpPr>
          <p:cNvPr id="29" name="Group 135">
            <a:extLst>
              <a:ext uri="{FF2B5EF4-FFF2-40B4-BE49-F238E27FC236}">
                <a16:creationId xmlns:a16="http://schemas.microsoft.com/office/drawing/2014/main" id="{DDBBCCBF-1F6D-314D-9CA8-38609F24F59F}"/>
              </a:ext>
            </a:extLst>
          </p:cNvPr>
          <p:cNvGrpSpPr>
            <a:grpSpLocks/>
          </p:cNvGrpSpPr>
          <p:nvPr/>
        </p:nvGrpSpPr>
        <p:grpSpPr bwMode="auto">
          <a:xfrm>
            <a:off x="10463730" y="1804031"/>
            <a:ext cx="1064210" cy="903201"/>
            <a:chOff x="-44" y="1473"/>
            <a:chExt cx="981" cy="1105"/>
          </a:xfrm>
        </p:grpSpPr>
        <p:pic>
          <p:nvPicPr>
            <p:cNvPr id="30" name="Picture 136" descr="desktop_computer_stylized_medium">
              <a:extLst>
                <a:ext uri="{FF2B5EF4-FFF2-40B4-BE49-F238E27FC236}">
                  <a16:creationId xmlns:a16="http://schemas.microsoft.com/office/drawing/2014/main" id="{23794D5D-CFA0-EF4B-B296-C69307C0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37">
              <a:extLst>
                <a:ext uri="{FF2B5EF4-FFF2-40B4-BE49-F238E27FC236}">
                  <a16:creationId xmlns:a16="http://schemas.microsoft.com/office/drawing/2014/main" id="{A1B8414C-892C-8743-95CB-ABE534479A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0466A2EF-7B75-E740-93B4-D7C5269544FB}"/>
              </a:ext>
            </a:extLst>
          </p:cNvPr>
          <p:cNvSpPr/>
          <p:nvPr/>
        </p:nvSpPr>
        <p:spPr>
          <a:xfrm>
            <a:off x="6326659" y="1439860"/>
            <a:ext cx="2400401" cy="1488691"/>
          </a:xfrm>
          <a:custGeom>
            <a:avLst/>
            <a:gdLst>
              <a:gd name="connsiteX0" fmla="*/ 0 w 2400401"/>
              <a:gd name="connsiteY0" fmla="*/ 1488691 h 1488691"/>
              <a:gd name="connsiteX1" fmla="*/ 98855 w 2400401"/>
              <a:gd name="connsiteY1" fmla="*/ 833783 h 1488691"/>
              <a:gd name="connsiteX2" fmla="*/ 494271 w 2400401"/>
              <a:gd name="connsiteY2" fmla="*/ 561935 h 1488691"/>
              <a:gd name="connsiteX3" fmla="*/ 729049 w 2400401"/>
              <a:gd name="connsiteY3" fmla="*/ 1402194 h 1488691"/>
              <a:gd name="connsiteX4" fmla="*/ 1037968 w 2400401"/>
              <a:gd name="connsiteY4" fmla="*/ 1006778 h 1488691"/>
              <a:gd name="connsiteX5" fmla="*/ 1173892 w 2400401"/>
              <a:gd name="connsiteY5" fmla="*/ 487794 h 1488691"/>
              <a:gd name="connsiteX6" fmla="*/ 1210963 w 2400401"/>
              <a:gd name="connsiteY6" fmla="*/ 1155059 h 1488691"/>
              <a:gd name="connsiteX7" fmla="*/ 1383957 w 2400401"/>
              <a:gd name="connsiteY7" fmla="*/ 1439264 h 1488691"/>
              <a:gd name="connsiteX8" fmla="*/ 1371600 w 2400401"/>
              <a:gd name="connsiteY8" fmla="*/ 858497 h 1488691"/>
              <a:gd name="connsiteX9" fmla="*/ 1495168 w 2400401"/>
              <a:gd name="connsiteY9" fmla="*/ 524864 h 1488691"/>
              <a:gd name="connsiteX10" fmla="*/ 1519882 w 2400401"/>
              <a:gd name="connsiteY10" fmla="*/ 994421 h 1488691"/>
              <a:gd name="connsiteX11" fmla="*/ 1779373 w 2400401"/>
              <a:gd name="connsiteY11" fmla="*/ 747286 h 1488691"/>
              <a:gd name="connsiteX12" fmla="*/ 1878227 w 2400401"/>
              <a:gd name="connsiteY12" fmla="*/ 67664 h 1488691"/>
              <a:gd name="connsiteX13" fmla="*/ 2323071 w 2400401"/>
              <a:gd name="connsiteY13" fmla="*/ 67664 h 1488691"/>
              <a:gd name="connsiteX14" fmla="*/ 2397211 w 2400401"/>
              <a:gd name="connsiteY14" fmla="*/ 450724 h 148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0401" h="1488691">
                <a:moveTo>
                  <a:pt x="0" y="1488691"/>
                </a:moveTo>
                <a:cubicBezTo>
                  <a:pt x="8238" y="1238466"/>
                  <a:pt x="16476" y="988242"/>
                  <a:pt x="98855" y="833783"/>
                </a:cubicBezTo>
                <a:cubicBezTo>
                  <a:pt x="181234" y="679324"/>
                  <a:pt x="389239" y="467200"/>
                  <a:pt x="494271" y="561935"/>
                </a:cubicBezTo>
                <a:cubicBezTo>
                  <a:pt x="599303" y="656670"/>
                  <a:pt x="638433" y="1328054"/>
                  <a:pt x="729049" y="1402194"/>
                </a:cubicBezTo>
                <a:cubicBezTo>
                  <a:pt x="819665" y="1476334"/>
                  <a:pt x="963828" y="1159178"/>
                  <a:pt x="1037968" y="1006778"/>
                </a:cubicBezTo>
                <a:cubicBezTo>
                  <a:pt x="1112108" y="854378"/>
                  <a:pt x="1145060" y="463081"/>
                  <a:pt x="1173892" y="487794"/>
                </a:cubicBezTo>
                <a:cubicBezTo>
                  <a:pt x="1202724" y="512507"/>
                  <a:pt x="1175952" y="996481"/>
                  <a:pt x="1210963" y="1155059"/>
                </a:cubicBezTo>
                <a:cubicBezTo>
                  <a:pt x="1245974" y="1313637"/>
                  <a:pt x="1357184" y="1488691"/>
                  <a:pt x="1383957" y="1439264"/>
                </a:cubicBezTo>
                <a:cubicBezTo>
                  <a:pt x="1410730" y="1389837"/>
                  <a:pt x="1353065" y="1010897"/>
                  <a:pt x="1371600" y="858497"/>
                </a:cubicBezTo>
                <a:cubicBezTo>
                  <a:pt x="1390135" y="706097"/>
                  <a:pt x="1470454" y="502210"/>
                  <a:pt x="1495168" y="524864"/>
                </a:cubicBezTo>
                <a:cubicBezTo>
                  <a:pt x="1519882" y="547518"/>
                  <a:pt x="1472515" y="957351"/>
                  <a:pt x="1519882" y="994421"/>
                </a:cubicBezTo>
                <a:cubicBezTo>
                  <a:pt x="1567249" y="1031491"/>
                  <a:pt x="1719649" y="901745"/>
                  <a:pt x="1779373" y="747286"/>
                </a:cubicBezTo>
                <a:cubicBezTo>
                  <a:pt x="1839097" y="592826"/>
                  <a:pt x="1787611" y="180934"/>
                  <a:pt x="1878227" y="67664"/>
                </a:cubicBezTo>
                <a:cubicBezTo>
                  <a:pt x="1968843" y="-45606"/>
                  <a:pt x="2236574" y="3821"/>
                  <a:pt x="2323071" y="67664"/>
                </a:cubicBezTo>
                <a:cubicBezTo>
                  <a:pt x="2409568" y="131507"/>
                  <a:pt x="2403389" y="291115"/>
                  <a:pt x="2397211" y="45072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3F3D2A7B-8AFC-F24E-8D86-A2EAB434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77" y="1795642"/>
            <a:ext cx="690494" cy="5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56E856-ED67-C747-8B89-C0272C6AAEB8}"/>
              </a:ext>
            </a:extLst>
          </p:cNvPr>
          <p:cNvSpPr txBox="1"/>
          <p:nvPr/>
        </p:nvSpPr>
        <p:spPr>
          <a:xfrm>
            <a:off x="6923021" y="477681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C3A424-270E-3049-950F-46CA6002AC3E}"/>
              </a:ext>
            </a:extLst>
          </p:cNvPr>
          <p:cNvCxnSpPr>
            <a:cxnSpLocks/>
          </p:cNvCxnSpPr>
          <p:nvPr/>
        </p:nvCxnSpPr>
        <p:spPr>
          <a:xfrm flipV="1">
            <a:off x="5966254" y="3982954"/>
            <a:ext cx="933979" cy="19171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8B3195-6AE9-8241-BFF1-DFBCFF54C612}"/>
              </a:ext>
            </a:extLst>
          </p:cNvPr>
          <p:cNvCxnSpPr>
            <a:cxnSpLocks/>
          </p:cNvCxnSpPr>
          <p:nvPr/>
        </p:nvCxnSpPr>
        <p:spPr>
          <a:xfrm>
            <a:off x="5774725" y="4860992"/>
            <a:ext cx="960603" cy="49190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5194FE-CDA1-A844-9536-0AB06F646E15}"/>
              </a:ext>
            </a:extLst>
          </p:cNvPr>
          <p:cNvSpPr/>
          <p:nvPr/>
        </p:nvSpPr>
        <p:spPr>
          <a:xfrm>
            <a:off x="6602765" y="4749640"/>
            <a:ext cx="1988418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ED1DE-146B-9344-9143-FAB6FB3DD234}"/>
              </a:ext>
            </a:extLst>
          </p:cNvPr>
          <p:cNvSpPr txBox="1"/>
          <p:nvPr/>
        </p:nvSpPr>
        <p:spPr>
          <a:xfrm>
            <a:off x="6821827" y="419910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Control</a:t>
            </a:r>
            <a:r>
              <a:rPr lang="en-US" dirty="0">
                <a:latin typeface="Helvetica" pitchFamily="2" charset="0"/>
              </a:rPr>
              <a:t> plane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F5833E8-6FDC-4846-9228-B447478BF2FB}"/>
              </a:ext>
            </a:extLst>
          </p:cNvPr>
          <p:cNvSpPr/>
          <p:nvPr/>
        </p:nvSpPr>
        <p:spPr>
          <a:xfrm>
            <a:off x="6602765" y="4173562"/>
            <a:ext cx="2013312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EB21C0-FE14-9E4B-BF89-F0BC4841BA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1815" y="3355453"/>
            <a:ext cx="638972" cy="522795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73CF2A-D304-C046-8884-87F98779B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283373" y="3827395"/>
            <a:ext cx="638974" cy="522795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7ABD07-40FE-144B-98EF-38C6D89F4B86}"/>
              </a:ext>
            </a:extLst>
          </p:cNvPr>
          <p:cNvCxnSpPr/>
          <p:nvPr/>
        </p:nvCxnSpPr>
        <p:spPr>
          <a:xfrm flipH="1" flipV="1">
            <a:off x="3885912" y="3124363"/>
            <a:ext cx="1444869" cy="9863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B6AB8-C1A5-DB47-88F8-ADB5FA96CA2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45791" y="4471610"/>
            <a:ext cx="1805670" cy="784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912636-63B8-7C43-B7D4-200F14FC6E4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2604" y="3277326"/>
            <a:ext cx="436592" cy="887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16DEF2-28DB-AC41-9245-C6B5AF34BAE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909346" y="2827786"/>
            <a:ext cx="1470212" cy="617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7D8234-EC3D-5A46-8ECE-4D400530370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5604622" y="3235248"/>
            <a:ext cx="328097" cy="8288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0C69FA2C-4805-9C4A-A557-46BCE2320A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0634" y="1866054"/>
            <a:ext cx="788895" cy="519441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low confidence">
            <a:extLst>
              <a:ext uri="{FF2B5EF4-FFF2-40B4-BE49-F238E27FC236}">
                <a16:creationId xmlns:a16="http://schemas.microsoft.com/office/drawing/2014/main" id="{A79E6181-5978-4A44-83C2-44A5F327E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5246" y="1786111"/>
            <a:ext cx="788895" cy="51944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low confidence">
            <a:extLst>
              <a:ext uri="{FF2B5EF4-FFF2-40B4-BE49-F238E27FC236}">
                <a16:creationId xmlns:a16="http://schemas.microsoft.com/office/drawing/2014/main" id="{7F31BB8B-CD9C-B14F-9F33-1145C8751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9271" y="4948225"/>
            <a:ext cx="788895" cy="519441"/>
          </a:xfrm>
          <a:prstGeom prst="rect">
            <a:avLst/>
          </a:prstGeom>
        </p:spPr>
      </p:pic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E242158E-DA65-A248-B646-F892533C4F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3709" y="5052370"/>
            <a:ext cx="788895" cy="51944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6CAF8D-C70F-C64E-A14A-CD08424E5931}"/>
              </a:ext>
            </a:extLst>
          </p:cNvPr>
          <p:cNvSpPr txBox="1"/>
          <p:nvPr/>
        </p:nvSpPr>
        <p:spPr>
          <a:xfrm>
            <a:off x="2049345" y="774350"/>
            <a:ext cx="926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 = Msg Exchange + Algorithm</a:t>
            </a:r>
          </a:p>
        </p:txBody>
      </p: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4F34B16-9E55-DB44-9249-1B051BCC5C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836" y="1296824"/>
            <a:ext cx="638972" cy="522795"/>
          </a:xfrm>
          <a:prstGeom prst="rect">
            <a:avLst/>
          </a:prstGeom>
        </p:spPr>
      </p:pic>
      <p:pic>
        <p:nvPicPr>
          <p:cNvPr id="73" name="Picture 72" descr="Shape&#10;&#10;Description automatically generated with low confidence">
            <a:extLst>
              <a:ext uri="{FF2B5EF4-FFF2-40B4-BE49-F238E27FC236}">
                <a16:creationId xmlns:a16="http://schemas.microsoft.com/office/drawing/2014/main" id="{4FF004B7-D171-9144-A71A-4CD169A61D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9667" y="807016"/>
            <a:ext cx="788895" cy="5194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5BEF9CB-5688-7E44-B2F0-388C81C9D8F1}"/>
              </a:ext>
            </a:extLst>
          </p:cNvPr>
          <p:cNvSpPr txBox="1"/>
          <p:nvPr/>
        </p:nvSpPr>
        <p:spPr>
          <a:xfrm>
            <a:off x="345752" y="4780468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Nodes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DBD70-2D7B-3A47-AA09-EB6CDB7F2FF0}"/>
              </a:ext>
            </a:extLst>
          </p:cNvPr>
          <p:cNvSpPr txBox="1"/>
          <p:nvPr/>
        </p:nvSpPr>
        <p:spPr>
          <a:xfrm>
            <a:off x="337751" y="5118270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Edges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E713EC-E4B8-6345-A35E-D7EAF25B824C}"/>
              </a:ext>
            </a:extLst>
          </p:cNvPr>
          <p:cNvSpPr txBox="1"/>
          <p:nvPr/>
        </p:nvSpPr>
        <p:spPr>
          <a:xfrm>
            <a:off x="328046" y="5495315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Weights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8525322" y="4315962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05D212E-7B1F-9E47-8CD4-8198A88D27E8}"/>
              </a:ext>
            </a:extLst>
          </p:cNvPr>
          <p:cNvSpPr txBox="1"/>
          <p:nvPr/>
        </p:nvSpPr>
        <p:spPr>
          <a:xfrm>
            <a:off x="200594" y="3786949"/>
            <a:ext cx="264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Graph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777FF-1BE3-5968-3B42-2A64D39403D2}"/>
              </a:ext>
            </a:extLst>
          </p:cNvPr>
          <p:cNvSpPr txBox="1"/>
          <p:nvPr/>
        </p:nvSpPr>
        <p:spPr>
          <a:xfrm>
            <a:off x="8006737" y="5899547"/>
            <a:ext cx="3737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Distance vector: </a:t>
            </a:r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= [D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(y): y </a:t>
            </a:r>
            <a:r>
              <a:rPr lang="ru-RU" dirty="0" err="1">
                <a:solidFill>
                  <a:srgbClr val="C00000"/>
                </a:solidFill>
                <a:latin typeface="Helvetica" pitchFamily="2" charset="0"/>
              </a:rPr>
              <a:t>є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N ]</a:t>
            </a:r>
            <a:endParaRPr lang="ru-RU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559A-229F-D24E-8CBB-2CFB59784199}"/>
              </a:ext>
            </a:extLst>
          </p:cNvPr>
          <p:cNvSpPr txBox="1"/>
          <p:nvPr/>
        </p:nvSpPr>
        <p:spPr>
          <a:xfrm>
            <a:off x="8019641" y="6239672"/>
            <a:ext cx="3977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latin typeface="Helvetica" pitchFamily="2" charset="0"/>
              </a:rPr>
              <a:t>x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(y) = </a:t>
            </a:r>
            <a:r>
              <a:rPr lang="en-US" sz="2400" dirty="0" err="1">
                <a:solidFill>
                  <a:srgbClr val="CC0000"/>
                </a:solidFill>
                <a:latin typeface="Helvetica" pitchFamily="2" charset="0"/>
              </a:rPr>
              <a:t>min</a:t>
            </a:r>
            <a:r>
              <a:rPr lang="en-US" sz="2400" baseline="-25000" dirty="0" err="1">
                <a:solidFill>
                  <a:srgbClr val="CC0000"/>
                </a:solidFill>
                <a:latin typeface="Helvetica" pitchFamily="2" charset="0"/>
              </a:rPr>
              <a:t>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 {c(</a:t>
            </a:r>
            <a:r>
              <a:rPr lang="en-US" sz="2400" dirty="0" err="1">
                <a:solidFill>
                  <a:srgbClr val="CC0000"/>
                </a:solidFill>
                <a:latin typeface="Helvetica" pitchFamily="2" charset="0"/>
              </a:rPr>
              <a:t>x,v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) + d</a:t>
            </a:r>
            <a:r>
              <a:rPr lang="en-US" sz="2400" baseline="-25000" dirty="0">
                <a:solidFill>
                  <a:srgbClr val="CC0000"/>
                </a:solidFill>
                <a:latin typeface="Helvetica" pitchFamily="2" charset="0"/>
              </a:rPr>
              <a:t>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(y) }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26" grpId="0"/>
      <p:bldP spid="27" grpId="0" animBg="1"/>
      <p:bldP spid="32" grpId="0" animBg="1"/>
      <p:bldP spid="36" grpId="0"/>
      <p:bldP spid="48" grpId="0" animBg="1"/>
      <p:bldP spid="49" grpId="0"/>
      <p:bldP spid="50" grpId="0" animBg="1"/>
      <p:bldP spid="71" grpId="0"/>
      <p:bldP spid="77" grpId="0"/>
      <p:bldP spid="78" grpId="0"/>
      <p:bldP spid="79" grpId="0"/>
      <p:bldP spid="90" grpId="0"/>
      <p:bldP spid="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783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78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35685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3216D-6313-6B47-BC42-7BED8089A59B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EAC9-FBE4-2F40-8151-8EB9F8941009}"/>
              </a:ext>
            </a:extLst>
          </p:cNvPr>
          <p:cNvSpPr txBox="1"/>
          <p:nvPr/>
        </p:nvSpPr>
        <p:spPr>
          <a:xfrm>
            <a:off x="1136822" y="5242311"/>
            <a:ext cx="1040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 do not hold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79590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9D4D-44EE-F5B9-74F2-23B60E9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336A-9CC5-2354-A222-DC720AC5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2271</Words>
  <Application>Microsoft Macintosh PowerPoint</Application>
  <PresentationFormat>Widescreen</PresentationFormat>
  <Paragraphs>538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CS 352 Network: Routing (Part 2)</vt:lpstr>
      <vt:lpstr>PowerPoint Presentation</vt:lpstr>
      <vt:lpstr>DV: Good news travels fast</vt:lpstr>
      <vt:lpstr>DV: Bad news travels slowly</vt:lpstr>
      <vt:lpstr>DV: Bad news travels slowly</vt:lpstr>
      <vt:lpstr>Summary: Comparison of LS and DV</vt:lpstr>
      <vt:lpstr>PowerPoint Presentation</vt:lpstr>
      <vt:lpstr>Internet Routing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2100</cp:revision>
  <cp:lastPrinted>2021-01-24T11:57:08Z</cp:lastPrinted>
  <dcterms:created xsi:type="dcterms:W3CDTF">2019-01-23T03:40:12Z</dcterms:created>
  <dcterms:modified xsi:type="dcterms:W3CDTF">2022-12-09T02:55:42Z</dcterms:modified>
</cp:coreProperties>
</file>