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99" r:id="rId2"/>
    <p:sldId id="516" r:id="rId3"/>
    <p:sldId id="423" r:id="rId4"/>
    <p:sldId id="931" r:id="rId5"/>
    <p:sldId id="632" r:id="rId6"/>
    <p:sldId id="633" r:id="rId7"/>
    <p:sldId id="634" r:id="rId8"/>
    <p:sldId id="623" r:id="rId9"/>
    <p:sldId id="940" r:id="rId10"/>
    <p:sldId id="605" r:id="rId11"/>
    <p:sldId id="939" r:id="rId12"/>
    <p:sldId id="604" r:id="rId13"/>
    <p:sldId id="938" r:id="rId14"/>
    <p:sldId id="445" r:id="rId15"/>
    <p:sldId id="637" r:id="rId16"/>
    <p:sldId id="639" r:id="rId17"/>
    <p:sldId id="640" r:id="rId18"/>
    <p:sldId id="641" r:id="rId19"/>
    <p:sldId id="606" r:id="rId20"/>
    <p:sldId id="642" r:id="rId21"/>
    <p:sldId id="643" r:id="rId22"/>
    <p:sldId id="648" r:id="rId23"/>
    <p:sldId id="6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/>
    <p:restoredTop sz="94664"/>
  </p:normalViewPr>
  <p:slideViewPr>
    <p:cSldViewPr snapToGrid="0" snapToObjects="1">
      <p:cViewPr varScale="1">
        <p:scale>
          <a:sx n="138" d="100"/>
          <a:sy n="138" d="100"/>
        </p:scale>
        <p:origin x="2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14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A61-0EC7-244D-8DF3-F3562CE4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C9F-4B9E-5C40-ABD5-44C4A027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/>
              <a:t>Challenging question! We want to increase throughput. But: </a:t>
            </a:r>
          </a:p>
          <a:p>
            <a:r>
              <a:rPr lang="en-US" dirty="0"/>
              <a:t>The receiving app must keep up: otherwise, </a:t>
            </a:r>
            <a:r>
              <a:rPr lang="en-US" dirty="0">
                <a:solidFill>
                  <a:srgbClr val="C00000"/>
                </a:solidFill>
              </a:rPr>
              <a:t>receiver socket buffer will fill up</a:t>
            </a:r>
            <a:r>
              <a:rPr lang="en-US" dirty="0"/>
              <a:t>. Once full, subsequent packets are dropped.</a:t>
            </a:r>
          </a:p>
          <a:p>
            <a:r>
              <a:rPr lang="en-US" dirty="0"/>
              <a:t>Even if receiving app is fast, there must be sufficient </a:t>
            </a:r>
            <a:r>
              <a:rPr lang="en-US" dirty="0">
                <a:solidFill>
                  <a:srgbClr val="C00000"/>
                </a:solidFill>
              </a:rPr>
              <a:t>buffering for selective repeat</a:t>
            </a:r>
            <a:r>
              <a:rPr lang="en-US" dirty="0"/>
              <a:t>, if some data is dropped/corrupted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network path </a:t>
            </a:r>
            <a:r>
              <a:rPr lang="en-US" dirty="0"/>
              <a:t>must be able to keep up.</a:t>
            </a:r>
          </a:p>
          <a:p>
            <a:r>
              <a:rPr lang="en-US" dirty="0"/>
              <a:t>We don’t want window to be so large that </a:t>
            </a:r>
            <a:r>
              <a:rPr lang="en-US" dirty="0" err="1"/>
              <a:t>pkts</a:t>
            </a:r>
            <a:r>
              <a:rPr lang="en-US" dirty="0"/>
              <a:t> dropped anyway</a:t>
            </a:r>
          </a:p>
          <a:p>
            <a:r>
              <a:rPr lang="en-US" dirty="0">
                <a:solidFill>
                  <a:srgbClr val="C00000"/>
                </a:solidFill>
              </a:rPr>
              <a:t>Challenge: The sender must figure out where the bottleneck is: receiving app? Socket buffer? A link along the network path?</a:t>
            </a:r>
          </a:p>
          <a:p>
            <a:r>
              <a:rPr lang="en-US" dirty="0"/>
              <a:t>Flow control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13682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926-E8EC-8040-A1ED-5502D929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04FF-4F3F-B042-88B0-12BE3E02F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buffers can become full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6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Example: what if an app infrequently or never calls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There may be too much reordering or packet loss in the network</a:t>
            </a:r>
          </a:p>
          <a:p>
            <a:pPr lvl="1"/>
            <a:r>
              <a:rPr lang="en-US" dirty="0"/>
              <a:t>What if the first few bytes of a window are lost or delayed?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Receivers can only buffer so much before dropping subsequent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787" y="5800664"/>
              <a:ext cx="16773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TCP receiver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drops due to buffer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85141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i="1" dirty="0"/>
              <a:t>Amount of free buffer varies over time!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E2B02E-DB82-ED4E-8906-F19952E9544B}"/>
              </a:ext>
            </a:extLst>
          </p:cNvPr>
          <p:cNvSpPr/>
          <p:nvPr/>
        </p:nvSpPr>
        <p:spPr>
          <a:xfrm>
            <a:off x="6989736" y="3564610"/>
            <a:ext cx="1766806" cy="743919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Receiver </a:t>
            </a:r>
            <a:r>
              <a:rPr lang="en-US" dirty="0">
                <a:solidFill>
                  <a:srgbClr val="C00000"/>
                </a:solidFill>
              </a:rPr>
              <a:t>advertises</a:t>
            </a:r>
            <a:r>
              <a:rPr lang="en-US" dirty="0"/>
              <a:t> to sender (in </a:t>
            </a:r>
            <a:r>
              <a:rPr lang="en-US"/>
              <a:t>the ACK) how </a:t>
            </a:r>
            <a:r>
              <a:rPr lang="en-US" dirty="0"/>
              <a:t>much free buffer </a:t>
            </a:r>
            <a:r>
              <a:rPr lang="en-US"/>
              <a:t>is available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B18033-5BF3-EC4F-83C8-9F50686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3" y="2918632"/>
            <a:ext cx="5054308" cy="3393268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B6914CD-3D4E-1245-B8D7-95BB99E7F2C6}"/>
              </a:ext>
            </a:extLst>
          </p:cNvPr>
          <p:cNvSpPr/>
          <p:nvPr/>
        </p:nvSpPr>
        <p:spPr>
          <a:xfrm>
            <a:off x="5240091" y="4091822"/>
            <a:ext cx="1067719" cy="794978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E631B7-7B2B-1B41-BBBC-CAE642A68429}"/>
              </a:ext>
            </a:extLst>
          </p:cNvPr>
          <p:cNvCxnSpPr>
            <a:cxnSpLocks/>
          </p:cNvCxnSpPr>
          <p:nvPr/>
        </p:nvCxnSpPr>
        <p:spPr>
          <a:xfrm flipH="1" flipV="1">
            <a:off x="6480275" y="4715350"/>
            <a:ext cx="2070933" cy="561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Subsequently, the sender’s sliding window cannot be larger than this value</a:t>
            </a:r>
          </a:p>
          <a:p>
            <a:r>
              <a:rPr lang="en-US" dirty="0"/>
              <a:t>Restriction on new sequence numbers that can be transmitted</a:t>
            </a:r>
          </a:p>
          <a:p>
            <a:r>
              <a:rPr lang="en-US" dirty="0"/>
              <a:t>== restriction on sending rate!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908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So, advertised window shrinks</a:t>
            </a:r>
          </a:p>
          <a:p>
            <a:pPr lvl="1"/>
            <a:r>
              <a:rPr lang="en-US" dirty="0"/>
              <a:t>So, sender’s window shrinks</a:t>
            </a:r>
          </a:p>
          <a:p>
            <a:pPr lvl="1"/>
            <a:r>
              <a:rPr lang="en-US" dirty="0"/>
              <a:t>So, sender’s sending rate reduces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112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sender’s write speed to the receiver’s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08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3335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3936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7" y="1554505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2" y="1579317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204574" y="207071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4068675" y="1474601"/>
            <a:ext cx="26548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TCP: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Connection-oriented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33C00EB-55BF-4641-8579-6BC553F7BCF0}"/>
              </a:ext>
            </a:extLst>
          </p:cNvPr>
          <p:cNvSpPr txBox="1"/>
          <p:nvPr/>
        </p:nvSpPr>
        <p:spPr>
          <a:xfrm>
            <a:off x="9184592" y="1024305"/>
            <a:ext cx="237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Selective repeat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4391C64-2A90-6D4B-9569-1DA39047FADF}"/>
              </a:ext>
            </a:extLst>
          </p:cNvPr>
          <p:cNvSpPr txBox="1"/>
          <p:nvPr/>
        </p:nvSpPr>
        <p:spPr>
          <a:xfrm>
            <a:off x="7103823" y="1480604"/>
            <a:ext cx="254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Cumulative ACK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03048E8-C56A-FE4E-89FB-67F44BB898C6}"/>
              </a:ext>
            </a:extLst>
          </p:cNvPr>
          <p:cNvSpPr txBox="1"/>
          <p:nvPr/>
        </p:nvSpPr>
        <p:spPr>
          <a:xfrm>
            <a:off x="10226223" y="1638315"/>
            <a:ext cx="237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Selective ACK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38725EB-3614-CD48-9E10-6D9FE58D17B4}"/>
              </a:ext>
            </a:extLst>
          </p:cNvPr>
          <p:cNvCxnSpPr>
            <a:cxnSpLocks/>
          </p:cNvCxnSpPr>
          <p:nvPr/>
        </p:nvCxnSpPr>
        <p:spPr>
          <a:xfrm flipV="1">
            <a:off x="9105755" y="1419049"/>
            <a:ext cx="842773" cy="1676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26C466D-2CD1-5C4C-BE98-FBB4007873A9}"/>
              </a:ext>
            </a:extLst>
          </p:cNvPr>
          <p:cNvCxnSpPr>
            <a:cxnSpLocks/>
          </p:cNvCxnSpPr>
          <p:nvPr/>
        </p:nvCxnSpPr>
        <p:spPr>
          <a:xfrm flipH="1" flipV="1">
            <a:off x="10226224" y="1431848"/>
            <a:ext cx="977472" cy="1548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EC3B75-800E-6D4E-BE49-33269556E12A}"/>
              </a:ext>
            </a:extLst>
          </p:cNvPr>
          <p:cNvSpPr txBox="1"/>
          <p:nvPr/>
        </p:nvSpPr>
        <p:spPr>
          <a:xfrm>
            <a:off x="7397733" y="1880714"/>
            <a:ext cx="16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ACK x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90EEA8-3C7A-3143-8A1F-47BDD9B441A2}"/>
              </a:ext>
            </a:extLst>
          </p:cNvPr>
          <p:cNvSpPr txBox="1"/>
          <p:nvPr/>
        </p:nvSpPr>
        <p:spPr>
          <a:xfrm>
            <a:off x="8939601" y="1937723"/>
            <a:ext cx="319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ACK x</a:t>
            </a:r>
          </a:p>
          <a:p>
            <a:pPr algn="ctr"/>
            <a:r>
              <a:rPr lang="en-US" dirty="0">
                <a:latin typeface="Courier" pitchFamily="2" charset="0"/>
              </a:rPr>
              <a:t>SACK x1-x2,x3-x4,x5-x6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827C2-8FE4-7649-A7F1-8759B385B768}"/>
              </a:ext>
            </a:extLst>
          </p:cNvPr>
          <p:cNvSpPr txBox="1"/>
          <p:nvPr/>
        </p:nvSpPr>
        <p:spPr>
          <a:xfrm>
            <a:off x="8337900" y="2601274"/>
            <a:ext cx="2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Precision of info: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4BDDC-0610-3446-80FF-AAFF6BAB95AC}"/>
              </a:ext>
            </a:extLst>
          </p:cNvPr>
          <p:cNvSpPr txBox="1"/>
          <p:nvPr/>
        </p:nvSpPr>
        <p:spPr>
          <a:xfrm>
            <a:off x="8945381" y="2739773"/>
            <a:ext cx="56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&lt;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2B91ED6-1C11-F74C-9E66-02B1A92B587E}"/>
              </a:ext>
            </a:extLst>
          </p:cNvPr>
          <p:cNvSpPr txBox="1"/>
          <p:nvPr/>
        </p:nvSpPr>
        <p:spPr>
          <a:xfrm>
            <a:off x="8945380" y="3351575"/>
            <a:ext cx="56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&gt;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DEADFC9-383D-1641-9F47-25AEB90D0BBB}"/>
              </a:ext>
            </a:extLst>
          </p:cNvPr>
          <p:cNvSpPr txBox="1"/>
          <p:nvPr/>
        </p:nvSpPr>
        <p:spPr>
          <a:xfrm>
            <a:off x="8981116" y="3987521"/>
            <a:ext cx="56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&lt;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CE4EF7E-0CD7-C54B-9EA2-E2D51AC390CB}"/>
              </a:ext>
            </a:extLst>
          </p:cNvPr>
          <p:cNvSpPr txBox="1"/>
          <p:nvPr/>
        </p:nvSpPr>
        <p:spPr>
          <a:xfrm>
            <a:off x="8271923" y="3192176"/>
            <a:ext cx="2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Retransmissions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BC12251-60C6-0640-8787-F37F9C3341BD}"/>
              </a:ext>
            </a:extLst>
          </p:cNvPr>
          <p:cNvSpPr txBox="1"/>
          <p:nvPr/>
        </p:nvSpPr>
        <p:spPr>
          <a:xfrm>
            <a:off x="8337899" y="3826548"/>
            <a:ext cx="2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Complexity, bugs,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A94B4-EF9D-8D44-B7A3-1D4A90C6799C}"/>
              </a:ext>
            </a:extLst>
          </p:cNvPr>
          <p:cNvSpPr txBox="1"/>
          <p:nvPr/>
        </p:nvSpPr>
        <p:spPr>
          <a:xfrm rot="16200000">
            <a:off x="6896902" y="3097741"/>
            <a:ext cx="227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Cumulative ACK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3EF066D-FE8E-034C-9BB7-27C633581705}"/>
              </a:ext>
            </a:extLst>
          </p:cNvPr>
          <p:cNvSpPr txBox="1"/>
          <p:nvPr/>
        </p:nvSpPr>
        <p:spPr>
          <a:xfrm rot="16200000">
            <a:off x="9693091" y="3166908"/>
            <a:ext cx="227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Selective ACK</a:t>
            </a:r>
          </a:p>
        </p:txBody>
      </p:sp>
      <p:pic>
        <p:nvPicPr>
          <p:cNvPr id="119" name="Picture 1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B40791-F3E9-A640-A955-215DD1F4E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74" y="3631483"/>
            <a:ext cx="4255586" cy="28570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A9CCCCB-19BA-CE42-A31B-99460BAC7D6C}"/>
              </a:ext>
            </a:extLst>
          </p:cNvPr>
          <p:cNvSpPr/>
          <p:nvPr/>
        </p:nvSpPr>
        <p:spPr>
          <a:xfrm>
            <a:off x="1660901" y="4099736"/>
            <a:ext cx="1564104" cy="36676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4EB2A25-C35B-474D-9E3C-CB4FAD600516}"/>
              </a:ext>
            </a:extLst>
          </p:cNvPr>
          <p:cNvSpPr/>
          <p:nvPr/>
        </p:nvSpPr>
        <p:spPr>
          <a:xfrm>
            <a:off x="1277892" y="4445037"/>
            <a:ext cx="2167032" cy="36676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40">
            <a:extLst>
              <a:ext uri="{FF2B5EF4-FFF2-40B4-BE49-F238E27FC236}">
                <a16:creationId xmlns:a16="http://schemas.microsoft.com/office/drawing/2014/main" id="{66E52A47-C3AC-224B-B76F-A60051E31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879" y="2475461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4" name="Oval 31">
            <a:extLst>
              <a:ext uri="{FF2B5EF4-FFF2-40B4-BE49-F238E27FC236}">
                <a16:creationId xmlns:a16="http://schemas.microsoft.com/office/drawing/2014/main" id="{9B1A26B2-3321-084D-B564-BBD2C485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629" y="253261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125" name="Group 47">
            <a:extLst>
              <a:ext uri="{FF2B5EF4-FFF2-40B4-BE49-F238E27FC236}">
                <a16:creationId xmlns:a16="http://schemas.microsoft.com/office/drawing/2014/main" id="{1499BC59-A109-6B42-9839-19B3671BCA31}"/>
              </a:ext>
            </a:extLst>
          </p:cNvPr>
          <p:cNvGrpSpPr>
            <a:grpSpLocks/>
          </p:cNvGrpSpPr>
          <p:nvPr/>
        </p:nvGrpSpPr>
        <p:grpSpPr bwMode="auto">
          <a:xfrm>
            <a:off x="4911855" y="3600999"/>
            <a:ext cx="1795463" cy="688975"/>
            <a:chOff x="1173" y="2345"/>
            <a:chExt cx="1131" cy="434"/>
          </a:xfrm>
        </p:grpSpPr>
        <p:sp>
          <p:nvSpPr>
            <p:cNvPr id="126" name="Rectangle 44">
              <a:extLst>
                <a:ext uri="{FF2B5EF4-FFF2-40B4-BE49-F238E27FC236}">
                  <a16:creationId xmlns:a16="http://schemas.microsoft.com/office/drawing/2014/main" id="{C83C3C41-4A17-914F-BC6E-FA4EB2824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27" name="Text Box 46">
              <a:extLst>
                <a:ext uri="{FF2B5EF4-FFF2-40B4-BE49-F238E27FC236}">
                  <a16:creationId xmlns:a16="http://schemas.microsoft.com/office/drawing/2014/main" id="{70AAA279-3C2F-F24B-ACF8-8B5709862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46" name="Oval 48">
            <a:extLst>
              <a:ext uri="{FF2B5EF4-FFF2-40B4-BE49-F238E27FC236}">
                <a16:creationId xmlns:a16="http://schemas.microsoft.com/office/drawing/2014/main" id="{58FB501A-7927-D446-AFF2-1AB75824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129" y="462493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0" name="Text Box 64">
            <a:extLst>
              <a:ext uri="{FF2B5EF4-FFF2-40B4-BE49-F238E27FC236}">
                <a16:creationId xmlns:a16="http://schemas.microsoft.com/office/drawing/2014/main" id="{5D9F0A4E-7BD4-7A42-9454-38D84D6F6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418" y="4648748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2" name="Freeform 61">
            <a:extLst>
              <a:ext uri="{FF2B5EF4-FFF2-40B4-BE49-F238E27FC236}">
                <a16:creationId xmlns:a16="http://schemas.microsoft.com/office/drawing/2014/main" id="{CF307B57-15E8-0049-AF4B-89070A00D26B}"/>
              </a:ext>
            </a:extLst>
          </p:cNvPr>
          <p:cNvSpPr>
            <a:spLocks/>
          </p:cNvSpPr>
          <p:nvPr/>
        </p:nvSpPr>
        <p:spPr bwMode="auto">
          <a:xfrm>
            <a:off x="5589718" y="4167737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3" name="Line 69">
            <a:extLst>
              <a:ext uri="{FF2B5EF4-FFF2-40B4-BE49-F238E27FC236}">
                <a16:creationId xmlns:a16="http://schemas.microsoft.com/office/drawing/2014/main" id="{AF8F5539-CC86-7242-AA2C-B5BC20B8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229" y="3508923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4" name="Freeform 63">
            <a:extLst>
              <a:ext uri="{FF2B5EF4-FFF2-40B4-BE49-F238E27FC236}">
                <a16:creationId xmlns:a16="http://schemas.microsoft.com/office/drawing/2014/main" id="{6C71A690-EC6C-6241-B694-05D615EE087A}"/>
              </a:ext>
            </a:extLst>
          </p:cNvPr>
          <p:cNvSpPr>
            <a:spLocks/>
          </p:cNvSpPr>
          <p:nvPr/>
        </p:nvSpPr>
        <p:spPr bwMode="auto">
          <a:xfrm rot="10800000">
            <a:off x="5578605" y="3062836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3" name="Rectangle 86">
            <a:extLst>
              <a:ext uri="{FF2B5EF4-FFF2-40B4-BE49-F238E27FC236}">
                <a16:creationId xmlns:a16="http://schemas.microsoft.com/office/drawing/2014/main" id="{47D39887-2529-8E48-8F1E-C3DEADA69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205" y="4369348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69" name="Text Box 103">
            <a:extLst>
              <a:ext uri="{FF2B5EF4-FFF2-40B4-BE49-F238E27FC236}">
                <a16:creationId xmlns:a16="http://schemas.microsoft.com/office/drawing/2014/main" id="{C53DC059-8CDB-084F-A355-62350858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290" y="6453490"/>
            <a:ext cx="2926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TCP interaction</a:t>
            </a:r>
          </a:p>
        </p:txBody>
      </p:sp>
      <p:sp>
        <p:nvSpPr>
          <p:cNvPr id="173" name="Text Box 116">
            <a:extLst>
              <a:ext uri="{FF2B5EF4-FFF2-40B4-BE49-F238E27FC236}">
                <a16:creationId xmlns:a16="http://schemas.microsoft.com/office/drawing/2014/main" id="{4A5996B0-B86D-B149-BE70-964D94E41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209" y="5335097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4" name="Group 124">
            <a:extLst>
              <a:ext uri="{FF2B5EF4-FFF2-40B4-BE49-F238E27FC236}">
                <a16:creationId xmlns:a16="http://schemas.microsoft.com/office/drawing/2014/main" id="{0AFC9A29-F852-6D4A-86A3-155FC8A603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62440" y="5429046"/>
            <a:ext cx="869950" cy="906462"/>
            <a:chOff x="-44" y="1473"/>
            <a:chExt cx="981" cy="1105"/>
          </a:xfrm>
        </p:grpSpPr>
        <p:pic>
          <p:nvPicPr>
            <p:cNvPr id="176" name="Picture 125" descr="desktop_computer_stylized_medium">
              <a:extLst>
                <a:ext uri="{FF2B5EF4-FFF2-40B4-BE49-F238E27FC236}">
                  <a16:creationId xmlns:a16="http://schemas.microsoft.com/office/drawing/2014/main" id="{382F7B4F-1BEC-A54C-8131-76EB387F2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Freeform 126">
              <a:extLst>
                <a:ext uri="{FF2B5EF4-FFF2-40B4-BE49-F238E27FC236}">
                  <a16:creationId xmlns:a16="http://schemas.microsoft.com/office/drawing/2014/main" id="{11F336F9-E6E5-8B4C-8C1C-8691E014E8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B913399-5BCA-644A-B8FD-66BC2FBBEBFB}"/>
              </a:ext>
            </a:extLst>
          </p:cNvPr>
          <p:cNvCxnSpPr/>
          <p:nvPr/>
        </p:nvCxnSpPr>
        <p:spPr>
          <a:xfrm>
            <a:off x="5669812" y="5832169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CD36240-FEC1-D74E-805E-E311C6437758}"/>
              </a:ext>
            </a:extLst>
          </p:cNvPr>
          <p:cNvCxnSpPr/>
          <p:nvPr/>
        </p:nvCxnSpPr>
        <p:spPr>
          <a:xfrm>
            <a:off x="6019918" y="5820446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4C8FA69-9D8E-4D47-9542-3E9261692F78}"/>
              </a:ext>
            </a:extLst>
          </p:cNvPr>
          <p:cNvSpPr txBox="1"/>
          <p:nvPr/>
        </p:nvSpPr>
        <p:spPr>
          <a:xfrm>
            <a:off x="6119943" y="3129511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0F74CFB-D4E2-D04A-92FD-D5977B843B3C}"/>
              </a:ext>
            </a:extLst>
          </p:cNvPr>
          <p:cNvSpPr/>
          <p:nvPr/>
        </p:nvSpPr>
        <p:spPr>
          <a:xfrm>
            <a:off x="7724037" y="5365769"/>
            <a:ext cx="3834016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0105EF-2D27-3A4B-8BD0-7CF6F2ABC561}"/>
              </a:ext>
            </a:extLst>
          </p:cNvPr>
          <p:cNvGrpSpPr/>
          <p:nvPr/>
        </p:nvGrpSpPr>
        <p:grpSpPr>
          <a:xfrm>
            <a:off x="7851561" y="5453495"/>
            <a:ext cx="805664" cy="781879"/>
            <a:chOff x="7682042" y="5593708"/>
            <a:chExt cx="805664" cy="78187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C969A22-9B65-C742-BC0F-96EA1534DCD9}"/>
                </a:ext>
              </a:extLst>
            </p:cNvPr>
            <p:cNvSpPr/>
            <p:nvPr/>
          </p:nvSpPr>
          <p:spPr>
            <a:xfrm>
              <a:off x="7682042" y="5593708"/>
              <a:ext cx="805664" cy="7818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DE596E-2095-754C-8A89-60F88863D9EE}"/>
                </a:ext>
              </a:extLst>
            </p:cNvPr>
            <p:cNvSpPr txBox="1"/>
            <p:nvPr/>
          </p:nvSpPr>
          <p:spPr>
            <a:xfrm>
              <a:off x="7904491" y="5764417"/>
              <a:ext cx="391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DD04B1-A198-104B-A111-3A997A885246}"/>
              </a:ext>
            </a:extLst>
          </p:cNvPr>
          <p:cNvGrpSpPr/>
          <p:nvPr/>
        </p:nvGrpSpPr>
        <p:grpSpPr>
          <a:xfrm>
            <a:off x="8784749" y="5457103"/>
            <a:ext cx="805664" cy="781879"/>
            <a:chOff x="8615230" y="5597316"/>
            <a:chExt cx="805664" cy="781879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282AF53-42BA-7B43-AFB7-D75BCEDC08F9}"/>
                </a:ext>
              </a:extLst>
            </p:cNvPr>
            <p:cNvSpPr/>
            <p:nvPr/>
          </p:nvSpPr>
          <p:spPr>
            <a:xfrm>
              <a:off x="8615230" y="5597316"/>
              <a:ext cx="805664" cy="7818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CB0874-D4E6-164F-B3B5-81CB6280F00E}"/>
                </a:ext>
              </a:extLst>
            </p:cNvPr>
            <p:cNvSpPr txBox="1"/>
            <p:nvPr/>
          </p:nvSpPr>
          <p:spPr>
            <a:xfrm>
              <a:off x="8809041" y="5764417"/>
              <a:ext cx="391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ED915-82F4-2540-B770-01F9EA5C4C26}"/>
              </a:ext>
            </a:extLst>
          </p:cNvPr>
          <p:cNvGrpSpPr/>
          <p:nvPr/>
        </p:nvGrpSpPr>
        <p:grpSpPr>
          <a:xfrm>
            <a:off x="9715215" y="5461452"/>
            <a:ext cx="805664" cy="781879"/>
            <a:chOff x="9545696" y="5601665"/>
            <a:chExt cx="805664" cy="781879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BE12372-F850-544A-AEE6-B4BC3FAE575C}"/>
                </a:ext>
              </a:extLst>
            </p:cNvPr>
            <p:cNvSpPr/>
            <p:nvPr/>
          </p:nvSpPr>
          <p:spPr>
            <a:xfrm>
              <a:off x="9545696" y="5601665"/>
              <a:ext cx="805664" cy="7818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E48ADB7-767C-354A-8999-42BD824C9C10}"/>
                </a:ext>
              </a:extLst>
            </p:cNvPr>
            <p:cNvSpPr txBox="1"/>
            <p:nvPr/>
          </p:nvSpPr>
          <p:spPr>
            <a:xfrm>
              <a:off x="9710945" y="5767001"/>
              <a:ext cx="391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latin typeface="Helvetica" pitchFamily="2" charset="0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9CC25E-4861-1844-986A-AAF9B7017282}"/>
              </a:ext>
            </a:extLst>
          </p:cNvPr>
          <p:cNvGrpSpPr/>
          <p:nvPr/>
        </p:nvGrpSpPr>
        <p:grpSpPr>
          <a:xfrm>
            <a:off x="10645681" y="5461452"/>
            <a:ext cx="805664" cy="781879"/>
            <a:chOff x="10476162" y="5601665"/>
            <a:chExt cx="805664" cy="78187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7B4EA6E-4C71-3540-B9F6-E45DBA222A3B}"/>
                </a:ext>
              </a:extLst>
            </p:cNvPr>
            <p:cNvSpPr/>
            <p:nvPr/>
          </p:nvSpPr>
          <p:spPr>
            <a:xfrm>
              <a:off x="10476162" y="5601665"/>
              <a:ext cx="805664" cy="7818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E0BEBF7-C31E-764F-AEDA-54AE6EC69CEF}"/>
                </a:ext>
              </a:extLst>
            </p:cNvPr>
            <p:cNvSpPr txBox="1"/>
            <p:nvPr/>
          </p:nvSpPr>
          <p:spPr>
            <a:xfrm>
              <a:off x="10682997" y="5764417"/>
              <a:ext cx="391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latin typeface="Helvetica" pitchFamily="2" charset="0"/>
                </a:rPr>
                <a:t>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C63196-2BA1-C146-89DC-FA9EA2BBF42D}"/>
              </a:ext>
            </a:extLst>
          </p:cNvPr>
          <p:cNvSpPr txBox="1"/>
          <p:nvPr/>
        </p:nvSpPr>
        <p:spPr>
          <a:xfrm>
            <a:off x="10967061" y="4428093"/>
            <a:ext cx="83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75553-F75D-764D-A8DA-2F3F8E9FE5BA}"/>
              </a:ext>
            </a:extLst>
          </p:cNvPr>
          <p:cNvSpPr txBox="1"/>
          <p:nvPr/>
        </p:nvSpPr>
        <p:spPr>
          <a:xfrm>
            <a:off x="10956751" y="4793519"/>
            <a:ext cx="10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DBDC6C-81AB-FD49-830C-EB9B182A32C9}"/>
              </a:ext>
            </a:extLst>
          </p:cNvPr>
          <p:cNvSpPr txBox="1"/>
          <p:nvPr/>
        </p:nvSpPr>
        <p:spPr>
          <a:xfrm>
            <a:off x="7614449" y="4421318"/>
            <a:ext cx="203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Ordering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3F93AC-C8DC-514C-B21E-FAC79E744D0C}"/>
              </a:ext>
            </a:extLst>
          </p:cNvPr>
          <p:cNvCxnSpPr/>
          <p:nvPr/>
        </p:nvCxnSpPr>
        <p:spPr>
          <a:xfrm>
            <a:off x="6750206" y="3631483"/>
            <a:ext cx="4707838" cy="1703614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618BF6E-3CD3-A44C-849E-D3C7F651A753}"/>
              </a:ext>
            </a:extLst>
          </p:cNvPr>
          <p:cNvCxnSpPr>
            <a:cxnSpLocks/>
          </p:cNvCxnSpPr>
          <p:nvPr/>
        </p:nvCxnSpPr>
        <p:spPr>
          <a:xfrm>
            <a:off x="6731165" y="4292360"/>
            <a:ext cx="929094" cy="96733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864254-D009-3641-840B-31736C92262B}"/>
              </a:ext>
            </a:extLst>
          </p:cNvPr>
          <p:cNvSpPr txBox="1"/>
          <p:nvPr/>
        </p:nvSpPr>
        <p:spPr>
          <a:xfrm>
            <a:off x="8448886" y="6488668"/>
            <a:ext cx="253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with sequence #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20DB06-9ECC-6D4D-AC8E-4E3F809F8CDE}"/>
              </a:ext>
            </a:extLst>
          </p:cNvPr>
          <p:cNvCxnSpPr>
            <a:stCxn id="8" idx="2"/>
          </p:cNvCxnSpPr>
          <p:nvPr/>
        </p:nvCxnSpPr>
        <p:spPr>
          <a:xfrm>
            <a:off x="8270007" y="6147424"/>
            <a:ext cx="622130" cy="33842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9C61502-29DB-824A-8324-34ED08C5F1C6}"/>
              </a:ext>
            </a:extLst>
          </p:cNvPr>
          <p:cNvCxnSpPr>
            <a:cxnSpLocks/>
          </p:cNvCxnSpPr>
          <p:nvPr/>
        </p:nvCxnSpPr>
        <p:spPr>
          <a:xfrm>
            <a:off x="9128060" y="6059089"/>
            <a:ext cx="148085" cy="43378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736C1717-0969-B04B-9DC0-879D11D2B877}"/>
              </a:ext>
            </a:extLst>
          </p:cNvPr>
          <p:cNvSpPr/>
          <p:nvPr/>
        </p:nvSpPr>
        <p:spPr>
          <a:xfrm>
            <a:off x="9512619" y="4956028"/>
            <a:ext cx="1494905" cy="391476"/>
          </a:xfrm>
          <a:custGeom>
            <a:avLst/>
            <a:gdLst>
              <a:gd name="connsiteX0" fmla="*/ 1494905 w 1494905"/>
              <a:gd name="connsiteY0" fmla="*/ 21086 h 391476"/>
              <a:gd name="connsiteX1" fmla="*/ 1066642 w 1494905"/>
              <a:gd name="connsiteY1" fmla="*/ 241005 h 391476"/>
              <a:gd name="connsiteX2" fmla="*/ 453184 w 1494905"/>
              <a:gd name="connsiteY2" fmla="*/ 9511 h 391476"/>
              <a:gd name="connsiteX3" fmla="*/ 36495 w 1494905"/>
              <a:gd name="connsiteY3" fmla="*/ 78959 h 391476"/>
              <a:gd name="connsiteX4" fmla="*/ 48070 w 1494905"/>
              <a:gd name="connsiteY4" fmla="*/ 391476 h 39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905" h="391476">
                <a:moveTo>
                  <a:pt x="1494905" y="21086"/>
                </a:moveTo>
                <a:cubicBezTo>
                  <a:pt x="1367583" y="132010"/>
                  <a:pt x="1240262" y="242934"/>
                  <a:pt x="1066642" y="241005"/>
                </a:cubicBezTo>
                <a:cubicBezTo>
                  <a:pt x="893022" y="239076"/>
                  <a:pt x="624875" y="36519"/>
                  <a:pt x="453184" y="9511"/>
                </a:cubicBezTo>
                <a:cubicBezTo>
                  <a:pt x="281493" y="-17497"/>
                  <a:pt x="104014" y="15298"/>
                  <a:pt x="36495" y="78959"/>
                </a:cubicBezTo>
                <a:cubicBezTo>
                  <a:pt x="-31024" y="142620"/>
                  <a:pt x="8523" y="267048"/>
                  <a:pt x="48070" y="391476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ADF4447-BB0C-274C-A31E-C087D7131D2F}"/>
              </a:ext>
            </a:extLst>
          </p:cNvPr>
          <p:cNvSpPr/>
          <p:nvPr/>
        </p:nvSpPr>
        <p:spPr>
          <a:xfrm>
            <a:off x="11348364" y="5173884"/>
            <a:ext cx="597073" cy="1533815"/>
          </a:xfrm>
          <a:custGeom>
            <a:avLst/>
            <a:gdLst>
              <a:gd name="connsiteX0" fmla="*/ 411514 w 597073"/>
              <a:gd name="connsiteY0" fmla="*/ 0 h 1533815"/>
              <a:gd name="connsiteX1" fmla="*/ 596709 w 597073"/>
              <a:gd name="connsiteY1" fmla="*/ 544010 h 1533815"/>
              <a:gd name="connsiteX2" fmla="*/ 446239 w 597073"/>
              <a:gd name="connsiteY2" fmla="*/ 1435260 h 1533815"/>
              <a:gd name="connsiteX3" fmla="*/ 41125 w 597073"/>
              <a:gd name="connsiteY3" fmla="*/ 1481559 h 1533815"/>
              <a:gd name="connsiteX4" fmla="*/ 41125 w 597073"/>
              <a:gd name="connsiteY4" fmla="*/ 1169043 h 153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073" h="1533815">
                <a:moveTo>
                  <a:pt x="411514" y="0"/>
                </a:moveTo>
                <a:cubicBezTo>
                  <a:pt x="501218" y="152400"/>
                  <a:pt x="590922" y="304800"/>
                  <a:pt x="596709" y="544010"/>
                </a:cubicBezTo>
                <a:cubicBezTo>
                  <a:pt x="602497" y="783220"/>
                  <a:pt x="538836" y="1279002"/>
                  <a:pt x="446239" y="1435260"/>
                </a:cubicBezTo>
                <a:cubicBezTo>
                  <a:pt x="353642" y="1591518"/>
                  <a:pt x="108644" y="1525929"/>
                  <a:pt x="41125" y="1481559"/>
                </a:cubicBezTo>
                <a:cubicBezTo>
                  <a:pt x="-26394" y="1437190"/>
                  <a:pt x="614" y="1207625"/>
                  <a:pt x="41125" y="1169043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67" grpId="0"/>
      <p:bldP spid="170" grpId="0"/>
      <p:bldP spid="171" grpId="0"/>
      <p:bldP spid="3" grpId="0"/>
      <p:bldP spid="110" grpId="0"/>
      <p:bldP spid="4" grpId="0"/>
      <p:bldP spid="5" grpId="0"/>
      <p:bldP spid="113" grpId="0"/>
      <p:bldP spid="114" grpId="0"/>
      <p:bldP spid="115" grpId="0"/>
      <p:bldP spid="116" grpId="0"/>
      <p:bldP spid="6" grpId="0"/>
      <p:bldP spid="118" grpId="0"/>
      <p:bldP spid="7" grpId="0" animBg="1"/>
      <p:bldP spid="121" grpId="0" animBg="1"/>
      <p:bldP spid="123" grpId="0" animBg="1"/>
      <p:bldP spid="124" grpId="0" animBg="1"/>
      <p:bldP spid="146" grpId="0" animBg="1"/>
      <p:bldP spid="150" grpId="0"/>
      <p:bldP spid="152" grpId="0" animBg="1"/>
      <p:bldP spid="153" grpId="0" animBg="1"/>
      <p:bldP spid="154" grpId="0" animBg="1"/>
      <p:bldP spid="163" grpId="0" animBg="1"/>
      <p:bldP spid="169" grpId="0"/>
      <p:bldP spid="173" grpId="0"/>
      <p:bldP spid="180" grpId="0"/>
      <p:bldP spid="187" grpId="0" animBg="1"/>
      <p:bldP spid="18" grpId="0"/>
      <p:bldP spid="19" grpId="0"/>
      <p:bldP spid="22" grpId="0"/>
      <p:bldP spid="40" grpId="0"/>
      <p:bldP spid="51" grpId="0" animBg="1"/>
      <p:bldP spid="51" grpId="1" animBg="1"/>
      <p:bldP spid="51" grpId="2" animBg="1"/>
      <p:bldP spid="51" grpId="3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amount of receiver buffer can prevent low sender throughput if the connection is long-lived!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has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</a:p>
          <a:p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i="1" dirty="0"/>
              <a:t>Selective repeat</a:t>
            </a:r>
            <a:r>
              <a:rPr lang="en-US" dirty="0"/>
              <a:t>: data in window buffered until the ACKs of delivered data (within window) reach sender. Adv. win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Receiver may not match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</p:txBody>
      </p:sp>
    </p:spTree>
    <p:extLst>
      <p:ext uri="{BB962C8B-B14F-4D97-AF65-F5344CB8AC3E}">
        <p14:creationId xmlns:p14="http://schemas.microsoft.com/office/powerpoint/2010/main" val="10133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519"/>
          </a:xfrm>
        </p:spPr>
        <p:txBody>
          <a:bodyPr>
            <a:normAutofit/>
          </a:bodyPr>
          <a:lstStyle/>
          <a:p>
            <a:r>
              <a:rPr lang="en-US" dirty="0"/>
              <a:t>Keep memory buffers available at the receiver whenever the sender transmits data</a:t>
            </a:r>
          </a:p>
          <a:p>
            <a:r>
              <a:rPr lang="en-US" dirty="0"/>
              <a:t>Inform the sender on an on-going basis (each ACK)</a:t>
            </a:r>
          </a:p>
          <a:p>
            <a:r>
              <a:rPr lang="en-US" dirty="0"/>
              <a:t>Function #1: match sender speed to receiver speed</a:t>
            </a:r>
          </a:p>
          <a:p>
            <a:r>
              <a:rPr lang="en-US" dirty="0"/>
              <a:t>Function #2: reassemble data in order and hold for selective repeat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Correct socket buffer sizing is important for TCP throughput</a:t>
            </a:r>
          </a:p>
        </p:txBody>
      </p:sp>
    </p:spTree>
    <p:extLst>
      <p:ext uri="{BB962C8B-B14F-4D97-AF65-F5344CB8AC3E}">
        <p14:creationId xmlns:p14="http://schemas.microsoft.com/office/powerpoint/2010/main" val="9695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</a:p>
          <a:p>
            <a:pPr lvl="1"/>
            <a:r>
              <a:rPr lang="en-US" dirty="0"/>
              <a:t>It won’t matter that those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have reached the receiver 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(...</a:t>
            </a:r>
            <a:r>
              <a:rPr lang="en-US" dirty="0">
                <a:cs typeface="Consolas" panose="020B0609020204030204" pitchFamily="49" charset="0"/>
              </a:rPr>
              <a:t>or may not even be buffered!)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E80-F129-4D4E-B31A-DACE02F2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Stream-Oriented 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E919-CCD3-FE4F-90B8-AA9BDCE16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0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04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sz="2400" dirty="0">
                <a:latin typeface="Helvetica" pitchFamily="2" charset="0"/>
              </a:rPr>
              <a:t>call may return a part of a packet, a full packet, or multiple packets together.</a:t>
            </a:r>
          </a:p>
        </p:txBody>
      </p:sp>
    </p:spTree>
    <p:extLst>
      <p:ext uri="{BB962C8B-B14F-4D97-AF65-F5344CB8AC3E}">
        <p14:creationId xmlns:p14="http://schemas.microsoft.com/office/powerpoint/2010/main" val="23940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3C-1034-0C4B-82AF-5A2C8A93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53" y="297626"/>
            <a:ext cx="10515600" cy="2852737"/>
          </a:xfrm>
        </p:spPr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1C012-789A-BB41-A252-179C8E2F1F20}"/>
              </a:ext>
            </a:extLst>
          </p:cNvPr>
          <p:cNvSpPr txBox="1"/>
          <p:nvPr/>
        </p:nvSpPr>
        <p:spPr>
          <a:xfrm>
            <a:off x="739253" y="3261653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F014AE-13C4-5848-B256-9417C955F594}"/>
              </a:ext>
            </a:extLst>
          </p:cNvPr>
          <p:cNvCxnSpPr>
            <a:cxnSpLocks/>
          </p:cNvCxnSpPr>
          <p:nvPr/>
        </p:nvCxnSpPr>
        <p:spPr>
          <a:xfrm>
            <a:off x="846731" y="39657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7DD5B6-8A53-4B4D-8688-A313B9251DCB}"/>
              </a:ext>
            </a:extLst>
          </p:cNvPr>
          <p:cNvCxnSpPr>
            <a:cxnSpLocks/>
          </p:cNvCxnSpPr>
          <p:nvPr/>
        </p:nvCxnSpPr>
        <p:spPr>
          <a:xfrm>
            <a:off x="1047516" y="40429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CCAB8-8FCF-A04B-80E5-18F5B5D22E13}"/>
              </a:ext>
            </a:extLst>
          </p:cNvPr>
          <p:cNvGrpSpPr/>
          <p:nvPr/>
        </p:nvGrpSpPr>
        <p:grpSpPr>
          <a:xfrm>
            <a:off x="2984194" y="4065710"/>
            <a:ext cx="515705" cy="320943"/>
            <a:chOff x="9342783" y="1192696"/>
            <a:chExt cx="2011017" cy="10194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E1C3FEE-18D3-4D49-84D0-CAE06CDBAA9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025763-03E0-294A-9FBA-0FB45B76750D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7ED6DC-1C58-C341-81A9-F6D924C49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51B4B8-D34B-DA41-845F-82DFA4679FC3}"/>
              </a:ext>
            </a:extLst>
          </p:cNvPr>
          <p:cNvCxnSpPr>
            <a:cxnSpLocks/>
          </p:cNvCxnSpPr>
          <p:nvPr/>
        </p:nvCxnSpPr>
        <p:spPr>
          <a:xfrm flipH="1">
            <a:off x="973936" y="4743752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D0B1B1-B333-B242-878B-2ADAF2DB3541}"/>
              </a:ext>
            </a:extLst>
          </p:cNvPr>
          <p:cNvGrpSpPr/>
          <p:nvPr/>
        </p:nvGrpSpPr>
        <p:grpSpPr>
          <a:xfrm>
            <a:off x="2691129" y="5228673"/>
            <a:ext cx="453882" cy="281889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DE15BB5-622F-2345-AEA2-CFC091048AB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3827F5-1B36-8B40-8F99-9AE921C48ED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A94FF0-70B8-7B41-A9FC-7C727FF3D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46BA6B-E5B3-8A4C-9D68-34D7703D7DB4}"/>
              </a:ext>
            </a:extLst>
          </p:cNvPr>
          <p:cNvCxnSpPr/>
          <p:nvPr/>
        </p:nvCxnSpPr>
        <p:spPr>
          <a:xfrm>
            <a:off x="1016579" y="606955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9D83C-6B06-AD4F-BF48-94E6249493ED}"/>
              </a:ext>
            </a:extLst>
          </p:cNvPr>
          <p:cNvCxnSpPr>
            <a:cxnSpLocks/>
          </p:cNvCxnSpPr>
          <p:nvPr/>
        </p:nvCxnSpPr>
        <p:spPr>
          <a:xfrm>
            <a:off x="1047516" y="4079748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D5C628-2730-CC42-A678-DF16B1051687}"/>
              </a:ext>
            </a:extLst>
          </p:cNvPr>
          <p:cNvSpPr txBox="1"/>
          <p:nvPr/>
        </p:nvSpPr>
        <p:spPr>
          <a:xfrm rot="5400000">
            <a:off x="773187" y="469289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7FE8D-9913-C244-8753-72153EDB0F2F}"/>
              </a:ext>
            </a:extLst>
          </p:cNvPr>
          <p:cNvSpPr txBox="1"/>
          <p:nvPr/>
        </p:nvSpPr>
        <p:spPr>
          <a:xfrm>
            <a:off x="886156" y="614182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5F113-AA9A-EC4C-B0D8-6C49A8E29BAF}"/>
              </a:ext>
            </a:extLst>
          </p:cNvPr>
          <p:cNvSpPr txBox="1"/>
          <p:nvPr/>
        </p:nvSpPr>
        <p:spPr>
          <a:xfrm>
            <a:off x="2783362" y="375046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4CF32-1870-394A-AE95-A3E798E4AB0B}"/>
              </a:ext>
            </a:extLst>
          </p:cNvPr>
          <p:cNvSpPr txBox="1"/>
          <p:nvPr/>
        </p:nvSpPr>
        <p:spPr>
          <a:xfrm>
            <a:off x="2732500" y="560664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43A4FA-9AD1-5848-A9DE-8D8178B0902F}"/>
              </a:ext>
            </a:extLst>
          </p:cNvPr>
          <p:cNvCxnSpPr>
            <a:cxnSpLocks/>
          </p:cNvCxnSpPr>
          <p:nvPr/>
        </p:nvCxnSpPr>
        <p:spPr>
          <a:xfrm>
            <a:off x="985644" y="6122194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CF3AE2-1AA4-424E-BD0C-C1A4454959EE}"/>
              </a:ext>
            </a:extLst>
          </p:cNvPr>
          <p:cNvSpPr txBox="1"/>
          <p:nvPr/>
        </p:nvSpPr>
        <p:spPr>
          <a:xfrm rot="464203">
            <a:off x="1847445" y="6306908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6D413-BE14-5D4F-BC6B-F7E8736B4A4D}"/>
              </a:ext>
            </a:extLst>
          </p:cNvPr>
          <p:cNvSpPr txBox="1"/>
          <p:nvPr/>
        </p:nvSpPr>
        <p:spPr>
          <a:xfrm>
            <a:off x="2060582" y="5218927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A66481-9344-7D4F-9762-665F94FC57BA}"/>
              </a:ext>
            </a:extLst>
          </p:cNvPr>
          <p:cNvCxnSpPr>
            <a:cxnSpLocks/>
          </p:cNvCxnSpPr>
          <p:nvPr/>
        </p:nvCxnSpPr>
        <p:spPr>
          <a:xfrm>
            <a:off x="3732057" y="3982264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5D272E-9AE5-7D41-A35A-F134F95F1A5F}"/>
              </a:ext>
            </a:extLst>
          </p:cNvPr>
          <p:cNvGrpSpPr/>
          <p:nvPr/>
        </p:nvGrpSpPr>
        <p:grpSpPr>
          <a:xfrm>
            <a:off x="2911362" y="5932987"/>
            <a:ext cx="515705" cy="320943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05B3384-DB58-2542-83ED-F68F9F493C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6FC879-A80A-9F43-B5C2-54BABDBD9FF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3D0060-B19C-3041-A243-22FD5083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570309-0A8A-074A-B067-41CF887A0907}"/>
              </a:ext>
            </a:extLst>
          </p:cNvPr>
          <p:cNvCxnSpPr>
            <a:cxnSpLocks/>
          </p:cNvCxnSpPr>
          <p:nvPr/>
        </p:nvCxnSpPr>
        <p:spPr>
          <a:xfrm>
            <a:off x="7404203" y="2482099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E77A4D-21C1-6A49-8476-BF71E8AC498D}"/>
              </a:ext>
            </a:extLst>
          </p:cNvPr>
          <p:cNvCxnSpPr>
            <a:cxnSpLocks/>
          </p:cNvCxnSpPr>
          <p:nvPr/>
        </p:nvCxnSpPr>
        <p:spPr>
          <a:xfrm>
            <a:off x="7604988" y="255926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A069E4-6395-6D46-86A5-3441169908A9}"/>
              </a:ext>
            </a:extLst>
          </p:cNvPr>
          <p:cNvGrpSpPr/>
          <p:nvPr/>
        </p:nvGrpSpPr>
        <p:grpSpPr>
          <a:xfrm>
            <a:off x="9541666" y="2582036"/>
            <a:ext cx="515705" cy="320943"/>
            <a:chOff x="9342783" y="1192696"/>
            <a:chExt cx="2011017" cy="101941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8F2ED10-0DD6-884E-9C6E-23E6ADE72C5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EFFDDF-0B47-944E-A347-B1AB7179626A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AC3BB0-5083-2D42-B404-BB912589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DF9FDE-7295-9046-BE22-9EAFBD1EDB87}"/>
              </a:ext>
            </a:extLst>
          </p:cNvPr>
          <p:cNvSpPr txBox="1"/>
          <p:nvPr/>
        </p:nvSpPr>
        <p:spPr>
          <a:xfrm rot="736554">
            <a:off x="8184841" y="246094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D61B82-6308-014D-8EE9-80063DA09F43}"/>
              </a:ext>
            </a:extLst>
          </p:cNvPr>
          <p:cNvCxnSpPr>
            <a:cxnSpLocks/>
          </p:cNvCxnSpPr>
          <p:nvPr/>
        </p:nvCxnSpPr>
        <p:spPr>
          <a:xfrm>
            <a:off x="10289529" y="2498590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253C41-92A7-4448-A2BD-E045E99674A6}"/>
              </a:ext>
            </a:extLst>
          </p:cNvPr>
          <p:cNvCxnSpPr>
            <a:cxnSpLocks/>
          </p:cNvCxnSpPr>
          <p:nvPr/>
        </p:nvCxnSpPr>
        <p:spPr>
          <a:xfrm>
            <a:off x="7604987" y="281220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2DC44F-4FA6-4641-B208-4251A8D4A38D}"/>
              </a:ext>
            </a:extLst>
          </p:cNvPr>
          <p:cNvCxnSpPr>
            <a:cxnSpLocks/>
          </p:cNvCxnSpPr>
          <p:nvPr/>
        </p:nvCxnSpPr>
        <p:spPr>
          <a:xfrm>
            <a:off x="7604986" y="307769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87F7B8-FAA7-FA43-946D-2F355F1485F7}"/>
              </a:ext>
            </a:extLst>
          </p:cNvPr>
          <p:cNvCxnSpPr>
            <a:cxnSpLocks/>
          </p:cNvCxnSpPr>
          <p:nvPr/>
        </p:nvCxnSpPr>
        <p:spPr>
          <a:xfrm>
            <a:off x="7277946" y="2546124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D6C5F8-5DCA-1746-818B-023F312F0BA9}"/>
              </a:ext>
            </a:extLst>
          </p:cNvPr>
          <p:cNvSpPr txBox="1"/>
          <p:nvPr/>
        </p:nvSpPr>
        <p:spPr>
          <a:xfrm rot="5400000">
            <a:off x="7141906" y="384648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64C835-3A94-BC4C-9765-6CD368043F77}"/>
              </a:ext>
            </a:extLst>
          </p:cNvPr>
          <p:cNvCxnSpPr>
            <a:cxnSpLocks/>
          </p:cNvCxnSpPr>
          <p:nvPr/>
        </p:nvCxnSpPr>
        <p:spPr>
          <a:xfrm flipH="1">
            <a:off x="7496506" y="310999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A89D0-973A-E343-991C-51DED40128FE}"/>
              </a:ext>
            </a:extLst>
          </p:cNvPr>
          <p:cNvCxnSpPr>
            <a:cxnSpLocks/>
          </p:cNvCxnSpPr>
          <p:nvPr/>
        </p:nvCxnSpPr>
        <p:spPr>
          <a:xfrm>
            <a:off x="7579906" y="33859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A8F589-C890-9445-BF5F-BB12BE1B4916}"/>
              </a:ext>
            </a:extLst>
          </p:cNvPr>
          <p:cNvSpPr txBox="1"/>
          <p:nvPr/>
        </p:nvSpPr>
        <p:spPr>
          <a:xfrm rot="746861">
            <a:off x="8127526" y="272775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5BD7F9-2832-5040-8677-0D4B62C8502D}"/>
              </a:ext>
            </a:extLst>
          </p:cNvPr>
          <p:cNvSpPr txBox="1"/>
          <p:nvPr/>
        </p:nvSpPr>
        <p:spPr>
          <a:xfrm rot="746861">
            <a:off x="8045730" y="298358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F543B2-BA9D-4D4E-ACC5-DAA60BAD5917}"/>
              </a:ext>
            </a:extLst>
          </p:cNvPr>
          <p:cNvSpPr txBox="1"/>
          <p:nvPr/>
        </p:nvSpPr>
        <p:spPr>
          <a:xfrm rot="746861">
            <a:off x="7961929" y="324957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6BD45B-36BA-064D-BB53-5F7609C2FA4D}"/>
              </a:ext>
            </a:extLst>
          </p:cNvPr>
          <p:cNvCxnSpPr>
            <a:cxnSpLocks/>
          </p:cNvCxnSpPr>
          <p:nvPr/>
        </p:nvCxnSpPr>
        <p:spPr>
          <a:xfrm flipH="1">
            <a:off x="7496506" y="337432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789B3B-45DB-B246-92E2-7A8130EAA85B}"/>
              </a:ext>
            </a:extLst>
          </p:cNvPr>
          <p:cNvCxnSpPr>
            <a:cxnSpLocks/>
          </p:cNvCxnSpPr>
          <p:nvPr/>
        </p:nvCxnSpPr>
        <p:spPr>
          <a:xfrm flipH="1">
            <a:off x="7496506" y="364789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A466F2-7AAF-9A40-BD82-020DDD28A496}"/>
              </a:ext>
            </a:extLst>
          </p:cNvPr>
          <p:cNvCxnSpPr>
            <a:cxnSpLocks/>
          </p:cNvCxnSpPr>
          <p:nvPr/>
        </p:nvCxnSpPr>
        <p:spPr>
          <a:xfrm flipH="1">
            <a:off x="7485755" y="394387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5E494D-D1A3-8D45-9637-DCCD38F2582E}"/>
              </a:ext>
            </a:extLst>
          </p:cNvPr>
          <p:cNvSpPr txBox="1"/>
          <p:nvPr/>
        </p:nvSpPr>
        <p:spPr>
          <a:xfrm rot="19723867">
            <a:off x="7856825" y="3817926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EDEB38-066C-4842-9C04-6F1C74F58D42}"/>
              </a:ext>
            </a:extLst>
          </p:cNvPr>
          <p:cNvSpPr txBox="1"/>
          <p:nvPr/>
        </p:nvSpPr>
        <p:spPr>
          <a:xfrm rot="19723867">
            <a:off x="7968730" y="4061933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F4DE73-5737-C24C-8947-10C5787D0230}"/>
              </a:ext>
            </a:extLst>
          </p:cNvPr>
          <p:cNvSpPr txBox="1"/>
          <p:nvPr/>
        </p:nvSpPr>
        <p:spPr>
          <a:xfrm rot="19723867">
            <a:off x="8080632" y="4270108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6E271C-BBE7-4247-81CF-39A309749990}"/>
              </a:ext>
            </a:extLst>
          </p:cNvPr>
          <p:cNvSpPr txBox="1"/>
          <p:nvPr/>
        </p:nvSpPr>
        <p:spPr>
          <a:xfrm rot="19723867">
            <a:off x="8192535" y="448822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0EB08-74D4-8241-B14B-6DE15FE88264}"/>
              </a:ext>
            </a:extLst>
          </p:cNvPr>
          <p:cNvSpPr txBox="1"/>
          <p:nvPr/>
        </p:nvSpPr>
        <p:spPr>
          <a:xfrm>
            <a:off x="7031055" y="597280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2E22CA2-D445-254C-B8DB-D65D598C3895}"/>
              </a:ext>
            </a:extLst>
          </p:cNvPr>
          <p:cNvSpPr/>
          <p:nvPr/>
        </p:nvSpPr>
        <p:spPr>
          <a:xfrm>
            <a:off x="4371102" y="2422516"/>
            <a:ext cx="1909823" cy="776591"/>
          </a:xfrm>
          <a:custGeom>
            <a:avLst/>
            <a:gdLst>
              <a:gd name="connsiteX0" fmla="*/ 0 w 1909823"/>
              <a:gd name="connsiteY0" fmla="*/ 0 h 776591"/>
              <a:gd name="connsiteX1" fmla="*/ 324091 w 1909823"/>
              <a:gd name="connsiteY1" fmla="*/ 544011 h 776591"/>
              <a:gd name="connsiteX2" fmla="*/ 995423 w 1909823"/>
              <a:gd name="connsiteY2" fmla="*/ 752355 h 776591"/>
              <a:gd name="connsiteX3" fmla="*/ 1909823 w 1909823"/>
              <a:gd name="connsiteY3" fmla="*/ 763930 h 7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776591">
                <a:moveTo>
                  <a:pt x="0" y="0"/>
                </a:moveTo>
                <a:cubicBezTo>
                  <a:pt x="79093" y="209309"/>
                  <a:pt x="158187" y="418619"/>
                  <a:pt x="324091" y="544011"/>
                </a:cubicBezTo>
                <a:cubicBezTo>
                  <a:pt x="489995" y="669403"/>
                  <a:pt x="731134" y="715702"/>
                  <a:pt x="995423" y="752355"/>
                </a:cubicBezTo>
                <a:cubicBezTo>
                  <a:pt x="1259712" y="789008"/>
                  <a:pt x="1584767" y="776469"/>
                  <a:pt x="1909823" y="763930"/>
                </a:cubicBezTo>
              </a:path>
            </a:pathLst>
          </a:custGeom>
          <a:noFill/>
          <a:ln w="762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65351C98-792B-5347-8DC9-069476D014E8}"/>
              </a:ext>
            </a:extLst>
          </p:cNvPr>
          <p:cNvSpPr/>
          <p:nvPr/>
        </p:nvSpPr>
        <p:spPr>
          <a:xfrm>
            <a:off x="6436639" y="2498590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CFBEE2-5AB5-524F-BB97-B15BB8AA90C4}"/>
              </a:ext>
            </a:extLst>
          </p:cNvPr>
          <p:cNvSpPr txBox="1"/>
          <p:nvPr/>
        </p:nvSpPr>
        <p:spPr>
          <a:xfrm>
            <a:off x="2472077" y="882022"/>
            <a:ext cx="221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= window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694E5-CB14-B244-B825-E82D62DC87BC}"/>
              </a:ext>
            </a:extLst>
          </p:cNvPr>
          <p:cNvSpPr txBox="1"/>
          <p:nvPr/>
        </p:nvSpPr>
        <p:spPr>
          <a:xfrm>
            <a:off x="7031055" y="904872"/>
            <a:ext cx="405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Proportional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8476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animBg="1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BAAE-F2C4-8D49-8D44-3026FEEE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increase throughput, but …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8" y="182562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48" y="188277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789374" y="295116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8" y="397510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0937" y="399891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467237" y="351790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748" y="285908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456124" y="241300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724" y="371951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643" y="590782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728" y="468526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77381" y="5779048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547331" y="518233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897437" y="517061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9997462" y="247967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3109" y="1842058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56" y="1998701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51" y="3122402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516265" y="3906631"/>
            <a:ext cx="1486754" cy="704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77" y="4459638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336523" y="5298841"/>
            <a:ext cx="1185798" cy="527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432" y="2635648"/>
            <a:ext cx="1541857" cy="6600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83" y="3577034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30975" y="1610768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067008" y="2503442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70942" y="4644198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</p:cNvCxnSpPr>
          <p:nvPr/>
        </p:nvCxnSpPr>
        <p:spPr>
          <a:xfrm flipH="1">
            <a:off x="3321739" y="4031281"/>
            <a:ext cx="168357" cy="4845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249" y="167220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043" y="297778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243557" y="1561241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6959488" y="2126472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6995100" y="2335992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669054" y="2570388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64" y="2715747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235200" y="3828590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9929752" y="320241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3719637" y="4484262"/>
            <a:ext cx="3017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0255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1265</Words>
  <Application>Microsoft Macintosh PowerPoint</Application>
  <PresentationFormat>Widescreen</PresentationFormat>
  <Paragraphs>319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Flow Control</vt:lpstr>
      <vt:lpstr>Quick recap of concepts</vt:lpstr>
      <vt:lpstr>Implications of ordered delivery</vt:lpstr>
      <vt:lpstr>Stream-Oriented Data Transfer</vt:lpstr>
      <vt:lpstr>Sequence numbers in the app’s stream</vt:lpstr>
      <vt:lpstr>Sequence numbers in the app’s stream</vt:lpstr>
      <vt:lpstr>Sequence numbers in the app’s stream</vt:lpstr>
      <vt:lpstr>How much data to keep in flight?</vt:lpstr>
      <vt:lpstr>We want to increase throughput, but …</vt:lpstr>
      <vt:lpstr>How much data to keep in flight?</vt:lpstr>
      <vt:lpstr>Flow Control</vt:lpstr>
      <vt:lpstr>Socket buffers can become full</vt:lpstr>
      <vt:lpstr>Goal: avoid drops due to buffer fill</vt:lpstr>
      <vt:lpstr>Flow control in TCP headers</vt:lpstr>
      <vt:lpstr>TCP flow control</vt:lpstr>
      <vt:lpstr>TCP flow control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Info on (tuning) TCP stack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3375</cp:revision>
  <dcterms:created xsi:type="dcterms:W3CDTF">2019-01-23T03:40:12Z</dcterms:created>
  <dcterms:modified xsi:type="dcterms:W3CDTF">2022-03-11T02:28:37Z</dcterms:modified>
</cp:coreProperties>
</file>