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89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1" r:id="rId13"/>
    <p:sldId id="340" r:id="rId14"/>
    <p:sldId id="342" r:id="rId15"/>
    <p:sldId id="343" r:id="rId16"/>
    <p:sldId id="347" r:id="rId17"/>
    <p:sldId id="345" r:id="rId18"/>
    <p:sldId id="346" r:id="rId19"/>
    <p:sldId id="348" r:id="rId20"/>
    <p:sldId id="349" r:id="rId21"/>
    <p:sldId id="350" r:id="rId22"/>
    <p:sldId id="344" r:id="rId23"/>
    <p:sldId id="32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9900"/>
    <a:srgbClr val="FFC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95"/>
    <p:restoredTop sz="86401"/>
  </p:normalViewPr>
  <p:slideViewPr>
    <p:cSldViewPr snapToGrid="0" snapToObjects="1">
      <p:cViewPr>
        <p:scale>
          <a:sx n="80" d="100"/>
          <a:sy n="80" d="100"/>
        </p:scale>
        <p:origin x="1152" y="800"/>
      </p:cViewPr>
      <p:guideLst/>
    </p:cSldViewPr>
  </p:slideViewPr>
  <p:outlineViewPr>
    <p:cViewPr>
      <p:scale>
        <a:sx n="33" d="100"/>
        <a:sy n="33" d="100"/>
      </p:scale>
      <p:origin x="0" y="-9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246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143126"/>
            <a:ext cx="10515600" cy="11477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11/12/18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524000" y="35687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Lecture </a:t>
            </a:r>
            <a:r>
              <a:rPr lang="en-US" dirty="0" smtClean="0">
                <a:solidFill>
                  <a:schemeClr val="tx1"/>
                </a:solidFill>
              </a:rPr>
              <a:t>20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Computer Networks (198:552)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5631" y="1039660"/>
            <a:ext cx="11764352" cy="24369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dirty="0" smtClean="0"/>
              <a:t>Backbone Traffic Engineering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251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Complexity of Optimization Problem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1849"/>
          </a:xfrm>
        </p:spPr>
        <p:txBody>
          <a:bodyPr/>
          <a:lstStyle/>
          <a:p>
            <a:r>
              <a:rPr lang="en-US" altLang="x-none" dirty="0"/>
              <a:t>NP-complete optimization problem</a:t>
            </a:r>
          </a:p>
          <a:p>
            <a:pPr lvl="1"/>
            <a:r>
              <a:rPr lang="en-US" altLang="x-none" dirty="0"/>
              <a:t>No efficient algorithm to find the link weights</a:t>
            </a:r>
          </a:p>
          <a:p>
            <a:pPr lvl="1"/>
            <a:r>
              <a:rPr lang="en-US" altLang="x-none" dirty="0"/>
              <a:t>Even for simple objective functions</a:t>
            </a:r>
          </a:p>
          <a:p>
            <a:r>
              <a:rPr lang="en-US" altLang="x-none" dirty="0"/>
              <a:t>What are the implications?</a:t>
            </a:r>
          </a:p>
          <a:p>
            <a:pPr lvl="1"/>
            <a:r>
              <a:rPr lang="en-US" altLang="x-none" dirty="0"/>
              <a:t>Have to resort to </a:t>
            </a:r>
            <a:r>
              <a:rPr lang="en-US" altLang="x-none" i="1" dirty="0"/>
              <a:t>searching</a:t>
            </a:r>
            <a:r>
              <a:rPr lang="en-US" altLang="x-none" dirty="0"/>
              <a:t> through weight settings</a:t>
            </a:r>
          </a:p>
          <a:p>
            <a:r>
              <a:rPr lang="en-US" altLang="x-none" dirty="0"/>
              <a:t>Clearly suboptimal, but effective in practice</a:t>
            </a:r>
          </a:p>
          <a:p>
            <a:pPr lvl="1"/>
            <a:r>
              <a:rPr lang="en-US" altLang="x-none" dirty="0"/>
              <a:t>Fast computation of the link weights</a:t>
            </a:r>
          </a:p>
          <a:p>
            <a:pPr lvl="1"/>
            <a:r>
              <a:rPr lang="en-US" altLang="x-none" dirty="0"/>
              <a:t>Good performance, compared to “optimal” solution</a:t>
            </a:r>
          </a:p>
        </p:txBody>
      </p:sp>
    </p:spTree>
    <p:extLst>
      <p:ext uri="{BB962C8B-B14F-4D97-AF65-F5344CB8AC3E}">
        <p14:creationId xmlns:p14="http://schemas.microsoft.com/office/powerpoint/2010/main" val="110709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Incorporating Operational Realities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x-none" dirty="0"/>
              <a:t>Minimize number of changes to the network</a:t>
            </a:r>
          </a:p>
          <a:p>
            <a:pPr lvl="1">
              <a:lnSpc>
                <a:spcPct val="110000"/>
              </a:lnSpc>
            </a:pPr>
            <a:r>
              <a:rPr lang="en-US" altLang="x-none" dirty="0"/>
              <a:t>Changing just 1 or 2 link weights is often enough</a:t>
            </a:r>
          </a:p>
          <a:p>
            <a:pPr>
              <a:lnSpc>
                <a:spcPct val="110000"/>
              </a:lnSpc>
            </a:pPr>
            <a:r>
              <a:rPr lang="en-US" altLang="x-none" dirty="0"/>
              <a:t>Tolerate failure of network equipment</a:t>
            </a:r>
          </a:p>
          <a:p>
            <a:pPr lvl="1">
              <a:lnSpc>
                <a:spcPct val="110000"/>
              </a:lnSpc>
            </a:pPr>
            <a:r>
              <a:rPr lang="en-US" altLang="x-none" dirty="0"/>
              <a:t>Weights settings usually remain good after failure</a:t>
            </a:r>
          </a:p>
          <a:p>
            <a:pPr lvl="1">
              <a:lnSpc>
                <a:spcPct val="110000"/>
              </a:lnSpc>
            </a:pPr>
            <a:r>
              <a:rPr lang="en-US" altLang="x-none" dirty="0"/>
              <a:t>… or can be fixed by changing one or two weights</a:t>
            </a:r>
          </a:p>
          <a:p>
            <a:pPr>
              <a:lnSpc>
                <a:spcPct val="110000"/>
              </a:lnSpc>
            </a:pPr>
            <a:r>
              <a:rPr lang="en-US" altLang="x-none" dirty="0"/>
              <a:t>Limit dependence on measurement accuracy</a:t>
            </a:r>
          </a:p>
          <a:p>
            <a:pPr lvl="1">
              <a:lnSpc>
                <a:spcPct val="110000"/>
              </a:lnSpc>
            </a:pPr>
            <a:r>
              <a:rPr lang="en-US" altLang="x-none" dirty="0"/>
              <a:t>Good weights remain good, despite random noise</a:t>
            </a:r>
          </a:p>
          <a:p>
            <a:pPr>
              <a:lnSpc>
                <a:spcPct val="110000"/>
              </a:lnSpc>
            </a:pPr>
            <a:r>
              <a:rPr lang="en-US" altLang="x-none" dirty="0"/>
              <a:t>Limit frequency of changes to the weights</a:t>
            </a:r>
          </a:p>
          <a:p>
            <a:pPr lvl="1">
              <a:lnSpc>
                <a:spcPct val="110000"/>
              </a:lnSpc>
            </a:pPr>
            <a:r>
              <a:rPr lang="en-US" altLang="x-none" dirty="0"/>
              <a:t>Joint optimization for day &amp; night traffic matrices</a:t>
            </a:r>
          </a:p>
        </p:txBody>
      </p:sp>
    </p:spTree>
    <p:extLst>
      <p:ext uri="{BB962C8B-B14F-4D97-AF65-F5344CB8AC3E}">
        <p14:creationId xmlns:p14="http://schemas.microsoft.com/office/powerpoint/2010/main" val="108282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91916"/>
            <a:ext cx="10515600" cy="1798972"/>
          </a:xfrm>
        </p:spPr>
        <p:txBody>
          <a:bodyPr>
            <a:normAutofit/>
          </a:bodyPr>
          <a:lstStyle/>
          <a:p>
            <a:r>
              <a:rPr lang="en-US" dirty="0" smtClean="0"/>
              <a:t>Central Control </a:t>
            </a:r>
            <a:r>
              <a:rPr lang="en-US" smtClean="0"/>
              <a:t>over Distributed Routing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595688"/>
            <a:ext cx="10515600" cy="150018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Stefano </a:t>
            </a:r>
            <a:r>
              <a:rPr lang="en-US" sz="2800" dirty="0" err="1" smtClean="0"/>
              <a:t>Visicchio</a:t>
            </a:r>
            <a:r>
              <a:rPr lang="en-US" sz="2800" dirty="0" smtClean="0"/>
              <a:t> et al., ACM SIGCOMM’15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7190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92326" cy="1325563"/>
          </a:xfrm>
        </p:spPr>
        <p:txBody>
          <a:bodyPr/>
          <a:lstStyle/>
          <a:p>
            <a:r>
              <a:rPr lang="en-US" dirty="0" smtClean="0"/>
              <a:t>Context: Scalable &amp; robust backbone 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Traditional IGPs perform distributed computations</a:t>
            </a:r>
          </a:p>
          <a:p>
            <a:pPr lvl="1"/>
            <a:r>
              <a:rPr lang="en-US" dirty="0" smtClean="0"/>
              <a:t>Scalable</a:t>
            </a:r>
          </a:p>
          <a:p>
            <a:pPr lvl="1"/>
            <a:r>
              <a:rPr lang="en-US" dirty="0" smtClean="0"/>
              <a:t>Robust to link and node failures</a:t>
            </a:r>
          </a:p>
          <a:p>
            <a:pPr lvl="1"/>
            <a:r>
              <a:rPr lang="en-US" dirty="0" smtClean="0"/>
              <a:t>But not flexible in terms of expressed paths</a:t>
            </a:r>
          </a:p>
          <a:p>
            <a:r>
              <a:rPr lang="en-US" dirty="0" smtClean="0"/>
              <a:t>SDNs perform (logically) centralized path computations</a:t>
            </a:r>
          </a:p>
          <a:p>
            <a:pPr lvl="1"/>
            <a:r>
              <a:rPr lang="en-US" dirty="0" smtClean="0"/>
              <a:t>Highly flexible</a:t>
            </a:r>
          </a:p>
          <a:p>
            <a:pPr lvl="1"/>
            <a:r>
              <a:rPr lang="en-US" dirty="0" smtClean="0"/>
              <a:t>But handling large networks is challenging</a:t>
            </a:r>
          </a:p>
          <a:p>
            <a:pPr lvl="1"/>
            <a:r>
              <a:rPr lang="en-US" dirty="0" smtClean="0"/>
              <a:t>Handling topology updates is challenging</a:t>
            </a:r>
          </a:p>
          <a:p>
            <a:pPr lvl="1"/>
            <a:endParaRPr lang="en-US" dirty="0"/>
          </a:p>
          <a:p>
            <a:r>
              <a:rPr lang="en-US" dirty="0" smtClean="0"/>
              <a:t>Could we combine the best of both worlds?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73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450" y="1690688"/>
            <a:ext cx="77851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83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idea: Lies to the routers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480" y="1825625"/>
            <a:ext cx="7563039" cy="4351338"/>
          </a:xfrm>
        </p:spPr>
      </p:pic>
    </p:spTree>
    <p:extLst>
      <p:ext uri="{BB962C8B-B14F-4D97-AF65-F5344CB8AC3E}">
        <p14:creationId xmlns:p14="http://schemas.microsoft.com/office/powerpoint/2010/main" val="1286402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26" y="2144963"/>
            <a:ext cx="10058400" cy="340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92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3" y="2117558"/>
            <a:ext cx="11967810" cy="307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73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Fibbing: Expressiveness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79295"/>
            <a:ext cx="9880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16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primitives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setting of static routing weights: “Fibbing-compliance”</a:t>
            </a:r>
          </a:p>
          <a:p>
            <a:r>
              <a:rPr lang="en-US" dirty="0" smtClean="0"/>
              <a:t>Local and global scoping of IGP announcements</a:t>
            </a:r>
          </a:p>
          <a:p>
            <a:r>
              <a:rPr lang="en-US" dirty="0" smtClean="0"/>
              <a:t>Forwarding traffic to fake nodes on any desired link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5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 smtClean="0">
                <a:ea typeface="ＭＳ Ｐゴシック" charset="-128"/>
              </a:rPr>
              <a:t>Do IP Networks Manage Themselves?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5596"/>
          </a:xfrm>
        </p:spPr>
        <p:txBody>
          <a:bodyPr>
            <a:normAutofit/>
          </a:bodyPr>
          <a:lstStyle/>
          <a:p>
            <a:r>
              <a:rPr lang="en-US" altLang="x-none" dirty="0"/>
              <a:t>In some sense, yes:</a:t>
            </a:r>
          </a:p>
          <a:p>
            <a:pPr lvl="1"/>
            <a:r>
              <a:rPr lang="en-US" altLang="x-none" dirty="0"/>
              <a:t>TCP senders send less traffic during congestion</a:t>
            </a:r>
          </a:p>
          <a:p>
            <a:pPr lvl="1"/>
            <a:r>
              <a:rPr lang="en-US" altLang="x-none" dirty="0"/>
              <a:t>Routing protocols adapt to topology changes</a:t>
            </a:r>
          </a:p>
          <a:p>
            <a:r>
              <a:rPr lang="en-US" altLang="x-none" dirty="0"/>
              <a:t>But, does the network run </a:t>
            </a:r>
            <a:r>
              <a:rPr lang="en-US" altLang="x-none" i="1" dirty="0"/>
              <a:t>efficiently</a:t>
            </a:r>
            <a:r>
              <a:rPr lang="en-US" altLang="x-none" dirty="0"/>
              <a:t>?</a:t>
            </a:r>
          </a:p>
          <a:p>
            <a:pPr lvl="1"/>
            <a:r>
              <a:rPr lang="en-US" altLang="x-none" dirty="0"/>
              <a:t>Congested link when idle paths exist?</a:t>
            </a:r>
          </a:p>
          <a:p>
            <a:pPr lvl="1"/>
            <a:r>
              <a:rPr lang="en-US" altLang="x-none" dirty="0"/>
              <a:t>High-delay path when a low-delay path exists?</a:t>
            </a:r>
          </a:p>
          <a:p>
            <a:r>
              <a:rPr lang="en-US" altLang="x-none" dirty="0"/>
              <a:t>How should routing adapt to the traffic?</a:t>
            </a:r>
          </a:p>
          <a:p>
            <a:pPr lvl="1"/>
            <a:r>
              <a:rPr lang="en-US" altLang="x-none" dirty="0"/>
              <a:t>Avoiding congested links in the network</a:t>
            </a:r>
          </a:p>
          <a:p>
            <a:pPr lvl="1"/>
            <a:r>
              <a:rPr lang="en-US" altLang="x-none" dirty="0"/>
              <a:t>Satisfying application requirements (e.g., delay)</a:t>
            </a:r>
          </a:p>
          <a:p>
            <a:r>
              <a:rPr lang="en-US" altLang="x-none" dirty="0"/>
              <a:t>… </a:t>
            </a:r>
            <a:r>
              <a:rPr lang="en-US" altLang="x-none" dirty="0" smtClean="0"/>
              <a:t>these are the essential </a:t>
            </a:r>
            <a:r>
              <a:rPr lang="en-US" altLang="x-none" dirty="0"/>
              <a:t>questions of </a:t>
            </a:r>
            <a:r>
              <a:rPr lang="en-US" altLang="x-none" b="1" dirty="0">
                <a:solidFill>
                  <a:srgbClr val="C00000"/>
                </a:solidFill>
              </a:rPr>
              <a:t>traffic engineering</a:t>
            </a:r>
          </a:p>
          <a:p>
            <a:pPr>
              <a:buFontTx/>
              <a:buNone/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20125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Augmentation algorithms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34" y="2342147"/>
            <a:ext cx="11288132" cy="294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83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Cross-destination optimization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1073"/>
            <a:ext cx="10515600" cy="3344609"/>
          </a:xfrm>
        </p:spPr>
      </p:pic>
    </p:spTree>
    <p:extLst>
      <p:ext uri="{BB962C8B-B14F-4D97-AF65-F5344CB8AC3E}">
        <p14:creationId xmlns:p14="http://schemas.microsoft.com/office/powerpoint/2010/main" val="466411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comparison of approaches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78" y="2550695"/>
            <a:ext cx="11539389" cy="3165759"/>
          </a:xfrm>
        </p:spPr>
      </p:pic>
    </p:spTree>
    <p:extLst>
      <p:ext uri="{BB962C8B-B14F-4D97-AF65-F5344CB8AC3E}">
        <p14:creationId xmlns:p14="http://schemas.microsoft.com/office/powerpoint/2010/main" val="585337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Slides heavily adapted from material by </a:t>
            </a:r>
            <a:r>
              <a:rPr lang="en-US" dirty="0" smtClean="0"/>
              <a:t>Jennifer Rexford and Stefano </a:t>
            </a:r>
            <a:r>
              <a:rPr lang="en-US" dirty="0" err="1" smtClean="0"/>
              <a:t>Visicchio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13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Routing With “Static” Link Weights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x-none"/>
              <a:t>Routers flood information to learn topology</a:t>
            </a:r>
          </a:p>
          <a:p>
            <a:pPr lvl="1">
              <a:lnSpc>
                <a:spcPct val="110000"/>
              </a:lnSpc>
            </a:pPr>
            <a:r>
              <a:rPr lang="en-US" altLang="x-none"/>
              <a:t>Determine “next hop” to reach other routers…</a:t>
            </a:r>
          </a:p>
          <a:p>
            <a:pPr lvl="1">
              <a:lnSpc>
                <a:spcPct val="110000"/>
              </a:lnSpc>
            </a:pPr>
            <a:r>
              <a:rPr lang="en-US" altLang="x-none"/>
              <a:t>Compute shortest paths based on link weights</a:t>
            </a:r>
          </a:p>
          <a:p>
            <a:pPr>
              <a:lnSpc>
                <a:spcPct val="110000"/>
              </a:lnSpc>
            </a:pPr>
            <a:r>
              <a:rPr lang="en-US" altLang="x-none"/>
              <a:t>Link weights configured by network operator</a:t>
            </a:r>
          </a:p>
          <a:p>
            <a:pPr>
              <a:buFontTx/>
              <a:buNone/>
            </a:pPr>
            <a:endParaRPr lang="en-US" altLang="x-none"/>
          </a:p>
        </p:txBody>
      </p:sp>
      <p:grpSp>
        <p:nvGrpSpPr>
          <p:cNvPr id="28677" name="Group 4"/>
          <p:cNvGrpSpPr>
            <a:grpSpLocks/>
          </p:cNvGrpSpPr>
          <p:nvPr/>
        </p:nvGrpSpPr>
        <p:grpSpPr bwMode="auto">
          <a:xfrm>
            <a:off x="2967038" y="3678239"/>
            <a:ext cx="5795962" cy="2935287"/>
            <a:chOff x="1368" y="2531"/>
            <a:chExt cx="2904" cy="1677"/>
          </a:xfrm>
        </p:grpSpPr>
        <p:sp>
          <p:nvSpPr>
            <p:cNvPr id="28678" name="Oval 5"/>
            <p:cNvSpPr>
              <a:spLocks noChangeArrowheads="1"/>
            </p:cNvSpPr>
            <p:nvPr/>
          </p:nvSpPr>
          <p:spPr bwMode="auto">
            <a:xfrm>
              <a:off x="1864" y="3272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8679" name="Oval 6"/>
            <p:cNvSpPr>
              <a:spLocks noChangeArrowheads="1"/>
            </p:cNvSpPr>
            <p:nvPr/>
          </p:nvSpPr>
          <p:spPr bwMode="auto">
            <a:xfrm>
              <a:off x="2296" y="3656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8680" name="Oval 7"/>
            <p:cNvSpPr>
              <a:spLocks noChangeArrowheads="1"/>
            </p:cNvSpPr>
            <p:nvPr/>
          </p:nvSpPr>
          <p:spPr bwMode="auto">
            <a:xfrm>
              <a:off x="2344" y="2936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8681" name="Oval 8"/>
            <p:cNvSpPr>
              <a:spLocks noChangeArrowheads="1"/>
            </p:cNvSpPr>
            <p:nvPr/>
          </p:nvSpPr>
          <p:spPr bwMode="auto">
            <a:xfrm>
              <a:off x="2728" y="3320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8682" name="Oval 9"/>
            <p:cNvSpPr>
              <a:spLocks noChangeArrowheads="1"/>
            </p:cNvSpPr>
            <p:nvPr/>
          </p:nvSpPr>
          <p:spPr bwMode="auto">
            <a:xfrm>
              <a:off x="3160" y="3656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8683" name="Oval 10"/>
            <p:cNvSpPr>
              <a:spLocks noChangeArrowheads="1"/>
            </p:cNvSpPr>
            <p:nvPr/>
          </p:nvSpPr>
          <p:spPr bwMode="auto">
            <a:xfrm>
              <a:off x="3160" y="2936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8684" name="Oval 11"/>
            <p:cNvSpPr>
              <a:spLocks noChangeArrowheads="1"/>
            </p:cNvSpPr>
            <p:nvPr/>
          </p:nvSpPr>
          <p:spPr bwMode="auto">
            <a:xfrm>
              <a:off x="2776" y="3944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8685" name="Oval 12"/>
            <p:cNvSpPr>
              <a:spLocks noChangeArrowheads="1"/>
            </p:cNvSpPr>
            <p:nvPr/>
          </p:nvSpPr>
          <p:spPr bwMode="auto">
            <a:xfrm>
              <a:off x="3640" y="3272"/>
              <a:ext cx="144" cy="144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8686" name="Line 13"/>
            <p:cNvSpPr>
              <a:spLocks noChangeShapeType="1"/>
            </p:cNvSpPr>
            <p:nvPr/>
          </p:nvSpPr>
          <p:spPr bwMode="auto">
            <a:xfrm flipV="1">
              <a:off x="2008" y="3032"/>
              <a:ext cx="33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7" name="Line 14"/>
            <p:cNvSpPr>
              <a:spLocks noChangeShapeType="1"/>
            </p:cNvSpPr>
            <p:nvPr/>
          </p:nvSpPr>
          <p:spPr bwMode="auto">
            <a:xfrm>
              <a:off x="1984" y="3400"/>
              <a:ext cx="312" cy="30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8" name="Line 15"/>
            <p:cNvSpPr>
              <a:spLocks noChangeShapeType="1"/>
            </p:cNvSpPr>
            <p:nvPr/>
          </p:nvSpPr>
          <p:spPr bwMode="auto">
            <a:xfrm>
              <a:off x="2464" y="3040"/>
              <a:ext cx="288" cy="3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9" name="Line 16"/>
            <p:cNvSpPr>
              <a:spLocks noChangeShapeType="1"/>
            </p:cNvSpPr>
            <p:nvPr/>
          </p:nvSpPr>
          <p:spPr bwMode="auto">
            <a:xfrm>
              <a:off x="2416" y="3752"/>
              <a:ext cx="36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0" name="Line 17"/>
            <p:cNvSpPr>
              <a:spLocks noChangeShapeType="1"/>
            </p:cNvSpPr>
            <p:nvPr/>
          </p:nvSpPr>
          <p:spPr bwMode="auto">
            <a:xfrm flipV="1">
              <a:off x="2432" y="3440"/>
              <a:ext cx="320" cy="24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1" name="Line 18"/>
            <p:cNvSpPr>
              <a:spLocks noChangeShapeType="1"/>
            </p:cNvSpPr>
            <p:nvPr/>
          </p:nvSpPr>
          <p:spPr bwMode="auto">
            <a:xfrm>
              <a:off x="2848" y="3448"/>
              <a:ext cx="328" cy="22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2" name="Line 19"/>
            <p:cNvSpPr>
              <a:spLocks noChangeShapeType="1"/>
            </p:cNvSpPr>
            <p:nvPr/>
          </p:nvSpPr>
          <p:spPr bwMode="auto">
            <a:xfrm flipV="1">
              <a:off x="2896" y="3776"/>
              <a:ext cx="2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3" name="Line 20"/>
            <p:cNvSpPr>
              <a:spLocks noChangeShapeType="1"/>
            </p:cNvSpPr>
            <p:nvPr/>
          </p:nvSpPr>
          <p:spPr bwMode="auto">
            <a:xfrm flipV="1">
              <a:off x="2872" y="3344"/>
              <a:ext cx="768" cy="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4" name="Line 21"/>
            <p:cNvSpPr>
              <a:spLocks noChangeShapeType="1"/>
            </p:cNvSpPr>
            <p:nvPr/>
          </p:nvSpPr>
          <p:spPr bwMode="auto">
            <a:xfrm>
              <a:off x="2472" y="3000"/>
              <a:ext cx="688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5" name="Line 22"/>
            <p:cNvSpPr>
              <a:spLocks noChangeShapeType="1"/>
            </p:cNvSpPr>
            <p:nvPr/>
          </p:nvSpPr>
          <p:spPr bwMode="auto">
            <a:xfrm>
              <a:off x="3296" y="3056"/>
              <a:ext cx="38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6" name="Text Box 23"/>
            <p:cNvSpPr txBox="1">
              <a:spLocks noChangeArrowheads="1"/>
            </p:cNvSpPr>
            <p:nvPr/>
          </p:nvSpPr>
          <p:spPr bwMode="auto">
            <a:xfrm>
              <a:off x="2030" y="2906"/>
              <a:ext cx="17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x-none" sz="2400"/>
                <a:t>3</a:t>
              </a:r>
            </a:p>
          </p:txBody>
        </p:sp>
        <p:sp>
          <p:nvSpPr>
            <p:cNvPr id="28697" name="Text Box 24"/>
            <p:cNvSpPr txBox="1">
              <a:spLocks noChangeArrowheads="1"/>
            </p:cNvSpPr>
            <p:nvPr/>
          </p:nvSpPr>
          <p:spPr bwMode="auto">
            <a:xfrm>
              <a:off x="2710" y="2706"/>
              <a:ext cx="17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x-none" sz="2400"/>
                <a:t>2</a:t>
              </a:r>
            </a:p>
          </p:txBody>
        </p:sp>
        <p:sp>
          <p:nvSpPr>
            <p:cNvPr id="28698" name="Text Box 25"/>
            <p:cNvSpPr txBox="1">
              <a:spLocks noChangeArrowheads="1"/>
            </p:cNvSpPr>
            <p:nvPr/>
          </p:nvSpPr>
          <p:spPr bwMode="auto">
            <a:xfrm>
              <a:off x="2086" y="3290"/>
              <a:ext cx="17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x-none" sz="2400"/>
                <a:t>2</a:t>
              </a:r>
            </a:p>
          </p:txBody>
        </p:sp>
        <p:sp>
          <p:nvSpPr>
            <p:cNvPr id="28699" name="Text Box 26"/>
            <p:cNvSpPr txBox="1">
              <a:spLocks noChangeArrowheads="1"/>
            </p:cNvSpPr>
            <p:nvPr/>
          </p:nvSpPr>
          <p:spPr bwMode="auto">
            <a:xfrm>
              <a:off x="2590" y="2962"/>
              <a:ext cx="17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x-none" sz="2400"/>
                <a:t>1</a:t>
              </a:r>
            </a:p>
          </p:txBody>
        </p:sp>
        <p:sp>
          <p:nvSpPr>
            <p:cNvPr id="28700" name="Text Box 27"/>
            <p:cNvSpPr txBox="1">
              <a:spLocks noChangeArrowheads="1"/>
            </p:cNvSpPr>
            <p:nvPr/>
          </p:nvSpPr>
          <p:spPr bwMode="auto">
            <a:xfrm>
              <a:off x="2438" y="3330"/>
              <a:ext cx="17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x-none" sz="2400"/>
                <a:t>1</a:t>
              </a:r>
            </a:p>
          </p:txBody>
        </p:sp>
        <p:sp>
          <p:nvSpPr>
            <p:cNvPr id="28701" name="Text Box 28"/>
            <p:cNvSpPr txBox="1">
              <a:spLocks noChangeArrowheads="1"/>
            </p:cNvSpPr>
            <p:nvPr/>
          </p:nvSpPr>
          <p:spPr bwMode="auto">
            <a:xfrm>
              <a:off x="3078" y="3098"/>
              <a:ext cx="17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x-none" sz="2400"/>
                <a:t>3</a:t>
              </a:r>
            </a:p>
          </p:txBody>
        </p:sp>
        <p:sp>
          <p:nvSpPr>
            <p:cNvPr id="28702" name="Text Box 29"/>
            <p:cNvSpPr txBox="1">
              <a:spLocks noChangeArrowheads="1"/>
            </p:cNvSpPr>
            <p:nvPr/>
          </p:nvSpPr>
          <p:spPr bwMode="auto">
            <a:xfrm>
              <a:off x="3430" y="2866"/>
              <a:ext cx="17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x-none" sz="2400"/>
                <a:t>1</a:t>
              </a:r>
            </a:p>
          </p:txBody>
        </p:sp>
        <p:sp>
          <p:nvSpPr>
            <p:cNvPr id="28703" name="Text Box 30"/>
            <p:cNvSpPr txBox="1">
              <a:spLocks noChangeArrowheads="1"/>
            </p:cNvSpPr>
            <p:nvPr/>
          </p:nvSpPr>
          <p:spPr bwMode="auto">
            <a:xfrm>
              <a:off x="2414" y="3794"/>
              <a:ext cx="17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x-none" sz="2400"/>
                <a:t>4</a:t>
              </a:r>
            </a:p>
          </p:txBody>
        </p:sp>
        <p:sp>
          <p:nvSpPr>
            <p:cNvPr id="28704" name="Text Box 31"/>
            <p:cNvSpPr txBox="1">
              <a:spLocks noChangeArrowheads="1"/>
            </p:cNvSpPr>
            <p:nvPr/>
          </p:nvSpPr>
          <p:spPr bwMode="auto">
            <a:xfrm>
              <a:off x="3006" y="3346"/>
              <a:ext cx="17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x-none" sz="2400"/>
                <a:t>5</a:t>
              </a:r>
            </a:p>
          </p:txBody>
        </p:sp>
        <p:sp>
          <p:nvSpPr>
            <p:cNvPr id="28705" name="Text Box 32"/>
            <p:cNvSpPr txBox="1">
              <a:spLocks noChangeArrowheads="1"/>
            </p:cNvSpPr>
            <p:nvPr/>
          </p:nvSpPr>
          <p:spPr bwMode="auto">
            <a:xfrm>
              <a:off x="3038" y="3810"/>
              <a:ext cx="17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x-none" sz="2400"/>
                <a:t>3</a:t>
              </a:r>
            </a:p>
          </p:txBody>
        </p:sp>
        <p:sp>
          <p:nvSpPr>
            <p:cNvPr id="28706" name="Oval 33"/>
            <p:cNvSpPr>
              <a:spLocks noChangeArrowheads="1"/>
            </p:cNvSpPr>
            <p:nvPr/>
          </p:nvSpPr>
          <p:spPr bwMode="auto">
            <a:xfrm>
              <a:off x="1688" y="2680"/>
              <a:ext cx="2304" cy="1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8707" name="Line 34"/>
            <p:cNvSpPr>
              <a:spLocks noChangeShapeType="1"/>
            </p:cNvSpPr>
            <p:nvPr/>
          </p:nvSpPr>
          <p:spPr bwMode="auto">
            <a:xfrm flipH="1" flipV="1">
              <a:off x="1384" y="3160"/>
              <a:ext cx="480" cy="16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Line 35"/>
            <p:cNvSpPr>
              <a:spLocks noChangeShapeType="1"/>
            </p:cNvSpPr>
            <p:nvPr/>
          </p:nvSpPr>
          <p:spPr bwMode="auto">
            <a:xfrm flipH="1">
              <a:off x="1368" y="3392"/>
              <a:ext cx="504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9" name="Line 36"/>
            <p:cNvSpPr>
              <a:spLocks noChangeShapeType="1"/>
            </p:cNvSpPr>
            <p:nvPr/>
          </p:nvSpPr>
          <p:spPr bwMode="auto">
            <a:xfrm>
              <a:off x="3304" y="3728"/>
              <a:ext cx="808" cy="4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0" name="Line 37"/>
            <p:cNvSpPr>
              <a:spLocks noChangeShapeType="1"/>
            </p:cNvSpPr>
            <p:nvPr/>
          </p:nvSpPr>
          <p:spPr bwMode="auto">
            <a:xfrm>
              <a:off x="3280" y="3784"/>
              <a:ext cx="56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Line 38"/>
            <p:cNvSpPr>
              <a:spLocks noChangeShapeType="1"/>
            </p:cNvSpPr>
            <p:nvPr/>
          </p:nvSpPr>
          <p:spPr bwMode="auto">
            <a:xfrm flipH="1">
              <a:off x="3768" y="3191"/>
              <a:ext cx="504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2" name="Line 39"/>
            <p:cNvSpPr>
              <a:spLocks noChangeShapeType="1"/>
            </p:cNvSpPr>
            <p:nvPr/>
          </p:nvSpPr>
          <p:spPr bwMode="auto">
            <a:xfrm>
              <a:off x="2109" y="2531"/>
              <a:ext cx="288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3" name="Line 40"/>
            <p:cNvSpPr>
              <a:spLocks noChangeShapeType="1"/>
            </p:cNvSpPr>
            <p:nvPr/>
          </p:nvSpPr>
          <p:spPr bwMode="auto">
            <a:xfrm flipH="1">
              <a:off x="1851" y="3758"/>
              <a:ext cx="459" cy="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559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Setting the Link Weights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3200"/>
              <a:t>How to set the weights</a:t>
            </a:r>
          </a:p>
          <a:p>
            <a:pPr lvl="1"/>
            <a:r>
              <a:rPr lang="en-US" altLang="x-none" sz="2800"/>
              <a:t>Inversely proportional to link capacity?</a:t>
            </a:r>
          </a:p>
          <a:p>
            <a:pPr lvl="1"/>
            <a:r>
              <a:rPr lang="en-US" altLang="x-none" sz="2800"/>
              <a:t>Proportional to propagation delay?</a:t>
            </a:r>
          </a:p>
          <a:p>
            <a:pPr lvl="1"/>
            <a:r>
              <a:rPr lang="en-US" altLang="x-none" sz="2800"/>
              <a:t>Network-wide optimization based on traffic?</a:t>
            </a:r>
          </a:p>
          <a:p>
            <a:pPr lvl="1"/>
            <a:endParaRPr lang="en-US" altLang="x-none"/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4157664" y="4802188"/>
            <a:ext cx="287337" cy="252412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02" name="Oval 5"/>
          <p:cNvSpPr>
            <a:spLocks noChangeArrowheads="1"/>
          </p:cNvSpPr>
          <p:nvPr/>
        </p:nvSpPr>
        <p:spPr bwMode="auto">
          <a:xfrm>
            <a:off x="5019675" y="5473701"/>
            <a:ext cx="287338" cy="25241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03" name="Oval 6"/>
          <p:cNvSpPr>
            <a:spLocks noChangeArrowheads="1"/>
          </p:cNvSpPr>
          <p:nvPr/>
        </p:nvSpPr>
        <p:spPr bwMode="auto">
          <a:xfrm>
            <a:off x="5114925" y="4214814"/>
            <a:ext cx="287338" cy="250825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04" name="Oval 7"/>
          <p:cNvSpPr>
            <a:spLocks noChangeArrowheads="1"/>
          </p:cNvSpPr>
          <p:nvPr/>
        </p:nvSpPr>
        <p:spPr bwMode="auto">
          <a:xfrm>
            <a:off x="5881689" y="4886326"/>
            <a:ext cx="287337" cy="25241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05" name="Oval 8"/>
          <p:cNvSpPr>
            <a:spLocks noChangeArrowheads="1"/>
          </p:cNvSpPr>
          <p:nvPr/>
        </p:nvSpPr>
        <p:spPr bwMode="auto">
          <a:xfrm>
            <a:off x="6743700" y="5473701"/>
            <a:ext cx="287338" cy="252413"/>
          </a:xfrm>
          <a:prstGeom prst="ellipse">
            <a:avLst/>
          </a:prstGeom>
          <a:solidFill>
            <a:srgbClr val="3333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06" name="Oval 9"/>
          <p:cNvSpPr>
            <a:spLocks noChangeArrowheads="1"/>
          </p:cNvSpPr>
          <p:nvPr/>
        </p:nvSpPr>
        <p:spPr bwMode="auto">
          <a:xfrm>
            <a:off x="6743700" y="4214814"/>
            <a:ext cx="287338" cy="250825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07" name="Oval 10"/>
          <p:cNvSpPr>
            <a:spLocks noChangeArrowheads="1"/>
          </p:cNvSpPr>
          <p:nvPr/>
        </p:nvSpPr>
        <p:spPr bwMode="auto">
          <a:xfrm>
            <a:off x="5976939" y="5978526"/>
            <a:ext cx="287337" cy="25241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08" name="Oval 11"/>
          <p:cNvSpPr>
            <a:spLocks noChangeArrowheads="1"/>
          </p:cNvSpPr>
          <p:nvPr/>
        </p:nvSpPr>
        <p:spPr bwMode="auto">
          <a:xfrm>
            <a:off x="7700964" y="4802188"/>
            <a:ext cx="287337" cy="252412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 flipV="1">
            <a:off x="4445001" y="4381501"/>
            <a:ext cx="669925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Line 13"/>
          <p:cNvSpPr>
            <a:spLocks noChangeShapeType="1"/>
          </p:cNvSpPr>
          <p:nvPr/>
        </p:nvSpPr>
        <p:spPr bwMode="auto">
          <a:xfrm>
            <a:off x="4395789" y="5026026"/>
            <a:ext cx="623887" cy="53181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Line 14"/>
          <p:cNvSpPr>
            <a:spLocks noChangeShapeType="1"/>
          </p:cNvSpPr>
          <p:nvPr/>
        </p:nvSpPr>
        <p:spPr bwMode="auto">
          <a:xfrm>
            <a:off x="5354639" y="4395788"/>
            <a:ext cx="574675" cy="531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Line 15"/>
          <p:cNvSpPr>
            <a:spLocks noChangeShapeType="1"/>
          </p:cNvSpPr>
          <p:nvPr/>
        </p:nvSpPr>
        <p:spPr bwMode="auto">
          <a:xfrm>
            <a:off x="5259388" y="5641975"/>
            <a:ext cx="717550" cy="420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Line 16"/>
          <p:cNvSpPr>
            <a:spLocks noChangeShapeType="1"/>
          </p:cNvSpPr>
          <p:nvPr/>
        </p:nvSpPr>
        <p:spPr bwMode="auto">
          <a:xfrm flipV="1">
            <a:off x="5291139" y="5095875"/>
            <a:ext cx="638175" cy="42068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Line 17"/>
          <p:cNvSpPr>
            <a:spLocks noChangeShapeType="1"/>
          </p:cNvSpPr>
          <p:nvPr/>
        </p:nvSpPr>
        <p:spPr bwMode="auto">
          <a:xfrm>
            <a:off x="6121400" y="5110163"/>
            <a:ext cx="654050" cy="39211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Line 18"/>
          <p:cNvSpPr>
            <a:spLocks noChangeShapeType="1"/>
          </p:cNvSpPr>
          <p:nvPr/>
        </p:nvSpPr>
        <p:spPr bwMode="auto">
          <a:xfrm flipV="1">
            <a:off x="6216650" y="5684838"/>
            <a:ext cx="590550" cy="334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Line 19"/>
          <p:cNvSpPr>
            <a:spLocks noChangeShapeType="1"/>
          </p:cNvSpPr>
          <p:nvPr/>
        </p:nvSpPr>
        <p:spPr bwMode="auto">
          <a:xfrm flipV="1">
            <a:off x="6169025" y="4927601"/>
            <a:ext cx="1531938" cy="9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0"/>
          <p:cNvSpPr>
            <a:spLocks noChangeShapeType="1"/>
          </p:cNvSpPr>
          <p:nvPr/>
        </p:nvSpPr>
        <p:spPr bwMode="auto">
          <a:xfrm>
            <a:off x="5370514" y="4325939"/>
            <a:ext cx="1373187" cy="14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8" name="Line 21"/>
          <p:cNvSpPr>
            <a:spLocks noChangeShapeType="1"/>
          </p:cNvSpPr>
          <p:nvPr/>
        </p:nvSpPr>
        <p:spPr bwMode="auto">
          <a:xfrm>
            <a:off x="7015163" y="4424363"/>
            <a:ext cx="766762" cy="419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9" name="Text Box 22"/>
          <p:cNvSpPr txBox="1">
            <a:spLocks noChangeArrowheads="1"/>
          </p:cNvSpPr>
          <p:nvPr/>
        </p:nvSpPr>
        <p:spPr bwMode="auto">
          <a:xfrm>
            <a:off x="4487863" y="4160839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/>
              <a:t>3</a:t>
            </a:r>
          </a:p>
        </p:txBody>
      </p:sp>
      <p:sp>
        <p:nvSpPr>
          <p:cNvPr id="29720" name="Text Box 23"/>
          <p:cNvSpPr txBox="1">
            <a:spLocks noChangeArrowheads="1"/>
          </p:cNvSpPr>
          <p:nvPr/>
        </p:nvSpPr>
        <p:spPr bwMode="auto">
          <a:xfrm>
            <a:off x="5845175" y="3811589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/>
              <a:t>2</a:t>
            </a:r>
          </a:p>
        </p:txBody>
      </p:sp>
      <p:sp>
        <p:nvSpPr>
          <p:cNvPr id="29721" name="Text Box 24"/>
          <p:cNvSpPr txBox="1">
            <a:spLocks noChangeArrowheads="1"/>
          </p:cNvSpPr>
          <p:nvPr/>
        </p:nvSpPr>
        <p:spPr bwMode="auto">
          <a:xfrm>
            <a:off x="4600575" y="4833939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/>
              <a:t>2</a:t>
            </a:r>
          </a:p>
        </p:txBody>
      </p:sp>
      <p:sp>
        <p:nvSpPr>
          <p:cNvPr id="29722" name="Text Box 25"/>
          <p:cNvSpPr txBox="1">
            <a:spLocks noChangeArrowheads="1"/>
          </p:cNvSpPr>
          <p:nvPr/>
        </p:nvSpPr>
        <p:spPr bwMode="auto">
          <a:xfrm>
            <a:off x="5605463" y="4259264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/>
              <a:t>1</a:t>
            </a:r>
          </a:p>
        </p:txBody>
      </p:sp>
      <p:sp>
        <p:nvSpPr>
          <p:cNvPr id="29723" name="Text Box 26"/>
          <p:cNvSpPr txBox="1">
            <a:spLocks noChangeArrowheads="1"/>
          </p:cNvSpPr>
          <p:nvPr/>
        </p:nvSpPr>
        <p:spPr bwMode="auto">
          <a:xfrm>
            <a:off x="5235575" y="4875214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/>
              <a:t>1</a:t>
            </a:r>
          </a:p>
        </p:txBody>
      </p:sp>
      <p:sp>
        <p:nvSpPr>
          <p:cNvPr id="29724" name="Text Box 27"/>
          <p:cNvSpPr txBox="1">
            <a:spLocks noChangeArrowheads="1"/>
          </p:cNvSpPr>
          <p:nvPr/>
        </p:nvSpPr>
        <p:spPr bwMode="auto">
          <a:xfrm>
            <a:off x="6580188" y="4497389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/>
              <a:t>3</a:t>
            </a:r>
          </a:p>
        </p:txBody>
      </p:sp>
      <p:sp>
        <p:nvSpPr>
          <p:cNvPr id="29725" name="Text Box 28"/>
          <p:cNvSpPr txBox="1">
            <a:spLocks noChangeArrowheads="1"/>
          </p:cNvSpPr>
          <p:nvPr/>
        </p:nvSpPr>
        <p:spPr bwMode="auto">
          <a:xfrm>
            <a:off x="7281863" y="4090989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/>
              <a:t>1</a:t>
            </a:r>
          </a:p>
        </p:txBody>
      </p:sp>
      <p:sp>
        <p:nvSpPr>
          <p:cNvPr id="29726" name="Text Box 29"/>
          <p:cNvSpPr txBox="1">
            <a:spLocks noChangeArrowheads="1"/>
          </p:cNvSpPr>
          <p:nvPr/>
        </p:nvSpPr>
        <p:spPr bwMode="auto">
          <a:xfrm>
            <a:off x="5254625" y="5716589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/>
              <a:t>4</a:t>
            </a:r>
          </a:p>
        </p:txBody>
      </p:sp>
      <p:sp>
        <p:nvSpPr>
          <p:cNvPr id="29727" name="Text Box 30"/>
          <p:cNvSpPr txBox="1">
            <a:spLocks noChangeArrowheads="1"/>
          </p:cNvSpPr>
          <p:nvPr/>
        </p:nvSpPr>
        <p:spPr bwMode="auto">
          <a:xfrm>
            <a:off x="6435725" y="4932364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/>
              <a:t>5</a:t>
            </a:r>
          </a:p>
        </p:txBody>
      </p:sp>
      <p:sp>
        <p:nvSpPr>
          <p:cNvPr id="29728" name="Text Box 31"/>
          <p:cNvSpPr txBox="1">
            <a:spLocks noChangeArrowheads="1"/>
          </p:cNvSpPr>
          <p:nvPr/>
        </p:nvSpPr>
        <p:spPr bwMode="auto">
          <a:xfrm>
            <a:off x="6500813" y="5743576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/>
              <a:t>3</a:t>
            </a:r>
          </a:p>
        </p:txBody>
      </p:sp>
      <p:sp>
        <p:nvSpPr>
          <p:cNvPr id="29729" name="Oval 32"/>
          <p:cNvSpPr>
            <a:spLocks noChangeArrowheads="1"/>
          </p:cNvSpPr>
          <p:nvPr/>
        </p:nvSpPr>
        <p:spPr bwMode="auto">
          <a:xfrm>
            <a:off x="3805239" y="3765550"/>
            <a:ext cx="4598987" cy="26749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30" name="Line 33"/>
          <p:cNvSpPr>
            <a:spLocks noChangeShapeType="1"/>
          </p:cNvSpPr>
          <p:nvPr/>
        </p:nvSpPr>
        <p:spPr bwMode="auto">
          <a:xfrm flipH="1" flipV="1">
            <a:off x="3198813" y="4606925"/>
            <a:ext cx="958850" cy="29368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1" name="Line 34"/>
          <p:cNvSpPr>
            <a:spLocks noChangeShapeType="1"/>
          </p:cNvSpPr>
          <p:nvPr/>
        </p:nvSpPr>
        <p:spPr bwMode="auto">
          <a:xfrm flipH="1">
            <a:off x="3167064" y="5011738"/>
            <a:ext cx="1006475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2" name="Line 35"/>
          <p:cNvSpPr>
            <a:spLocks noChangeShapeType="1"/>
          </p:cNvSpPr>
          <p:nvPr/>
        </p:nvSpPr>
        <p:spPr bwMode="auto">
          <a:xfrm>
            <a:off x="7031038" y="5600700"/>
            <a:ext cx="1612900" cy="6985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3" name="Line 36"/>
          <p:cNvSpPr>
            <a:spLocks noChangeShapeType="1"/>
          </p:cNvSpPr>
          <p:nvPr/>
        </p:nvSpPr>
        <p:spPr bwMode="auto">
          <a:xfrm>
            <a:off x="6983413" y="5699126"/>
            <a:ext cx="1117600" cy="474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4" name="Line 37"/>
          <p:cNvSpPr>
            <a:spLocks noChangeShapeType="1"/>
          </p:cNvSpPr>
          <p:nvPr/>
        </p:nvSpPr>
        <p:spPr bwMode="auto">
          <a:xfrm flipH="1">
            <a:off x="7956551" y="4660901"/>
            <a:ext cx="1006475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5" name="Line 38"/>
          <p:cNvSpPr>
            <a:spLocks noChangeShapeType="1"/>
          </p:cNvSpPr>
          <p:nvPr/>
        </p:nvSpPr>
        <p:spPr bwMode="auto">
          <a:xfrm>
            <a:off x="4646614" y="3505201"/>
            <a:ext cx="574675" cy="715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6" name="Line 39"/>
          <p:cNvSpPr>
            <a:spLocks noChangeShapeType="1"/>
          </p:cNvSpPr>
          <p:nvPr/>
        </p:nvSpPr>
        <p:spPr bwMode="auto">
          <a:xfrm flipH="1">
            <a:off x="4130675" y="5653089"/>
            <a:ext cx="915988" cy="511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46"/>
          <p:cNvSpPr txBox="1">
            <a:spLocks noChangeArrowheads="1"/>
          </p:cNvSpPr>
          <p:nvPr/>
        </p:nvSpPr>
        <p:spPr bwMode="auto">
          <a:xfrm>
            <a:off x="5227638" y="4833939"/>
            <a:ext cx="356188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42" name="Oval 45"/>
          <p:cNvSpPr>
            <a:spLocks noChangeArrowheads="1"/>
          </p:cNvSpPr>
          <p:nvPr/>
        </p:nvSpPr>
        <p:spPr bwMode="auto">
          <a:xfrm>
            <a:off x="5114925" y="4891088"/>
            <a:ext cx="554038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3" name="Freeform 48"/>
          <p:cNvSpPr>
            <a:spLocks/>
          </p:cNvSpPr>
          <p:nvPr/>
        </p:nvSpPr>
        <p:spPr bwMode="auto">
          <a:xfrm>
            <a:off x="3136901" y="4848226"/>
            <a:ext cx="5281613" cy="1552575"/>
          </a:xfrm>
          <a:custGeom>
            <a:avLst/>
            <a:gdLst>
              <a:gd name="T0" fmla="*/ 0 w 3327"/>
              <a:gd name="T1" fmla="*/ 0 h 978"/>
              <a:gd name="T2" fmla="*/ 206375 w 3327"/>
              <a:gd name="T3" fmla="*/ 50800 h 978"/>
              <a:gd name="T4" fmla="*/ 996950 w 3327"/>
              <a:gd name="T5" fmla="*/ 277813 h 978"/>
              <a:gd name="T6" fmla="*/ 1725613 w 3327"/>
              <a:gd name="T7" fmla="*/ 841375 h 978"/>
              <a:gd name="T8" fmla="*/ 2867025 w 3327"/>
              <a:gd name="T9" fmla="*/ 1520825 h 978"/>
              <a:gd name="T10" fmla="*/ 4048125 w 3327"/>
              <a:gd name="T11" fmla="*/ 1036638 h 978"/>
              <a:gd name="T12" fmla="*/ 5281613 w 3327"/>
              <a:gd name="T13" fmla="*/ 1139825 h 9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27"/>
              <a:gd name="T22" fmla="*/ 0 h 978"/>
              <a:gd name="T23" fmla="*/ 3327 w 3327"/>
              <a:gd name="T24" fmla="*/ 978 h 9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27" h="978">
                <a:moveTo>
                  <a:pt x="0" y="0"/>
                </a:moveTo>
                <a:cubicBezTo>
                  <a:pt x="12" y="1"/>
                  <a:pt x="25" y="3"/>
                  <a:pt x="130" y="32"/>
                </a:cubicBezTo>
                <a:cubicBezTo>
                  <a:pt x="235" y="61"/>
                  <a:pt x="469" y="92"/>
                  <a:pt x="628" y="175"/>
                </a:cubicBezTo>
                <a:cubicBezTo>
                  <a:pt x="787" y="258"/>
                  <a:pt x="891" y="400"/>
                  <a:pt x="1087" y="530"/>
                </a:cubicBezTo>
                <a:cubicBezTo>
                  <a:pt x="1283" y="660"/>
                  <a:pt x="1562" y="938"/>
                  <a:pt x="1806" y="958"/>
                </a:cubicBezTo>
                <a:cubicBezTo>
                  <a:pt x="2050" y="978"/>
                  <a:pt x="2297" y="693"/>
                  <a:pt x="2550" y="653"/>
                </a:cubicBezTo>
                <a:cubicBezTo>
                  <a:pt x="2803" y="613"/>
                  <a:pt x="3065" y="665"/>
                  <a:pt x="3327" y="718"/>
                </a:cubicBezTo>
              </a:path>
            </a:pathLst>
          </a:custGeom>
          <a:noFill/>
          <a:ln w="50800">
            <a:solidFill>
              <a:srgbClr val="FF99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65129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Measure, Model, and Control</a:t>
            </a:r>
          </a:p>
        </p:txBody>
      </p:sp>
      <p:sp>
        <p:nvSpPr>
          <p:cNvPr id="30724" name="Oval 3"/>
          <p:cNvSpPr>
            <a:spLocks noChangeArrowheads="1"/>
          </p:cNvSpPr>
          <p:nvPr/>
        </p:nvSpPr>
        <p:spPr bwMode="auto">
          <a:xfrm>
            <a:off x="3419475" y="4649788"/>
            <a:ext cx="5467350" cy="1719262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2225676" y="3200400"/>
            <a:ext cx="2487613" cy="707886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0">
                <a:ea typeface="Helvetica" charset="0"/>
                <a:cs typeface="Helvetica" charset="0"/>
              </a:rPr>
              <a:t>Topology/</a:t>
            </a:r>
          </a:p>
          <a:p>
            <a:pPr eaLnBrk="1" hangingPunct="1"/>
            <a:r>
              <a:rPr lang="en-US" altLang="x-none" b="0">
                <a:ea typeface="Helvetica" charset="0"/>
                <a:cs typeface="Helvetica" charset="0"/>
              </a:rPr>
              <a:t>Configuration</a:t>
            </a:r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5646739" y="3230563"/>
            <a:ext cx="1033103" cy="707886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0">
                <a:ea typeface="Helvetica" charset="0"/>
                <a:cs typeface="Helvetica" charset="0"/>
              </a:rPr>
              <a:t>Offered</a:t>
            </a:r>
          </a:p>
          <a:p>
            <a:pPr eaLnBrk="1" hangingPunct="1"/>
            <a:r>
              <a:rPr lang="en-US" altLang="x-none" b="0">
                <a:ea typeface="Helvetica" charset="0"/>
                <a:cs typeface="Helvetica" charset="0"/>
              </a:rPr>
              <a:t>traffic</a:t>
            </a:r>
          </a:p>
        </p:txBody>
      </p:sp>
      <p:sp>
        <p:nvSpPr>
          <p:cNvPr id="30727" name="Text Box 6"/>
          <p:cNvSpPr txBox="1">
            <a:spLocks noChangeArrowheads="1"/>
          </p:cNvSpPr>
          <p:nvPr/>
        </p:nvSpPr>
        <p:spPr bwMode="auto">
          <a:xfrm>
            <a:off x="7958138" y="3249613"/>
            <a:ext cx="1508746" cy="707886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0">
                <a:ea typeface="Helvetica" charset="0"/>
                <a:cs typeface="Helvetica" charset="0"/>
              </a:rPr>
              <a:t>Changes to</a:t>
            </a:r>
          </a:p>
          <a:p>
            <a:pPr eaLnBrk="1" hangingPunct="1"/>
            <a:r>
              <a:rPr lang="en-US" altLang="x-none" b="0">
                <a:ea typeface="Helvetica" charset="0"/>
                <a:cs typeface="Helvetica" charset="0"/>
              </a:rPr>
              <a:t>the network</a:t>
            </a:r>
          </a:p>
        </p:txBody>
      </p:sp>
      <p:sp>
        <p:nvSpPr>
          <p:cNvPr id="30728" name="Line 7"/>
          <p:cNvSpPr>
            <a:spLocks noChangeShapeType="1"/>
          </p:cNvSpPr>
          <p:nvPr/>
        </p:nvSpPr>
        <p:spPr bwMode="auto">
          <a:xfrm flipH="1" flipV="1">
            <a:off x="2778125" y="4229100"/>
            <a:ext cx="915988" cy="1189038"/>
          </a:xfrm>
          <a:prstGeom prst="line">
            <a:avLst/>
          </a:prstGeom>
          <a:noFill/>
          <a:ln w="50800">
            <a:solidFill>
              <a:srgbClr val="3333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9" name="Line 8"/>
          <p:cNvSpPr>
            <a:spLocks noChangeShapeType="1"/>
          </p:cNvSpPr>
          <p:nvPr/>
        </p:nvSpPr>
        <p:spPr bwMode="auto">
          <a:xfrm flipH="1" flipV="1">
            <a:off x="3686175" y="4235451"/>
            <a:ext cx="584200" cy="1133475"/>
          </a:xfrm>
          <a:prstGeom prst="line">
            <a:avLst/>
          </a:prstGeom>
          <a:noFill/>
          <a:ln w="50800">
            <a:solidFill>
              <a:srgbClr val="3333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0" name="Line 9"/>
          <p:cNvSpPr>
            <a:spLocks noChangeShapeType="1"/>
          </p:cNvSpPr>
          <p:nvPr/>
        </p:nvSpPr>
        <p:spPr bwMode="auto">
          <a:xfrm flipV="1">
            <a:off x="5519739" y="4227513"/>
            <a:ext cx="752475" cy="1149350"/>
          </a:xfrm>
          <a:prstGeom prst="line">
            <a:avLst/>
          </a:prstGeom>
          <a:noFill/>
          <a:ln w="50800">
            <a:solidFill>
              <a:srgbClr val="3333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Line 10"/>
          <p:cNvSpPr>
            <a:spLocks noChangeShapeType="1"/>
          </p:cNvSpPr>
          <p:nvPr/>
        </p:nvSpPr>
        <p:spPr bwMode="auto">
          <a:xfrm flipH="1" flipV="1">
            <a:off x="6729413" y="4222750"/>
            <a:ext cx="474662" cy="1189038"/>
          </a:xfrm>
          <a:prstGeom prst="line">
            <a:avLst/>
          </a:prstGeom>
          <a:noFill/>
          <a:ln w="50800">
            <a:solidFill>
              <a:srgbClr val="3333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Line 11"/>
          <p:cNvSpPr>
            <a:spLocks noChangeShapeType="1"/>
          </p:cNvSpPr>
          <p:nvPr/>
        </p:nvSpPr>
        <p:spPr bwMode="auto">
          <a:xfrm flipH="1">
            <a:off x="7639051" y="4217988"/>
            <a:ext cx="804863" cy="1117600"/>
          </a:xfrm>
          <a:prstGeom prst="line">
            <a:avLst/>
          </a:prstGeom>
          <a:noFill/>
          <a:ln w="50800">
            <a:solidFill>
              <a:srgbClr val="3333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Line 12"/>
          <p:cNvSpPr>
            <a:spLocks noChangeShapeType="1"/>
          </p:cNvSpPr>
          <p:nvPr/>
        </p:nvSpPr>
        <p:spPr bwMode="auto">
          <a:xfrm flipH="1">
            <a:off x="7902575" y="4227513"/>
            <a:ext cx="1771650" cy="1611312"/>
          </a:xfrm>
          <a:prstGeom prst="line">
            <a:avLst/>
          </a:prstGeom>
          <a:noFill/>
          <a:ln w="50800">
            <a:solidFill>
              <a:srgbClr val="3333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4" name="Text Box 13"/>
          <p:cNvSpPr txBox="1">
            <a:spLocks noChangeArrowheads="1"/>
          </p:cNvSpPr>
          <p:nvPr/>
        </p:nvSpPr>
        <p:spPr bwMode="auto">
          <a:xfrm>
            <a:off x="3995738" y="5511800"/>
            <a:ext cx="24785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0">
                <a:ea typeface="Helvetica" charset="0"/>
                <a:cs typeface="Helvetica" charset="0"/>
              </a:rPr>
              <a:t>Operational network</a:t>
            </a:r>
          </a:p>
        </p:txBody>
      </p:sp>
      <p:sp>
        <p:nvSpPr>
          <p:cNvPr id="30735" name="Text Box 14"/>
          <p:cNvSpPr txBox="1">
            <a:spLocks noChangeArrowheads="1"/>
          </p:cNvSpPr>
          <p:nvPr/>
        </p:nvSpPr>
        <p:spPr bwMode="auto">
          <a:xfrm>
            <a:off x="3681414" y="1355725"/>
            <a:ext cx="2687637" cy="707886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0" dirty="0">
                <a:ea typeface="Helvetica" charset="0"/>
                <a:cs typeface="Helvetica" charset="0"/>
              </a:rPr>
              <a:t>Network-wide</a:t>
            </a:r>
          </a:p>
          <a:p>
            <a:pPr eaLnBrk="1" hangingPunct="1"/>
            <a:r>
              <a:rPr lang="en-US" altLang="x-none" b="0" dirty="0">
                <a:ea typeface="Helvetica" charset="0"/>
                <a:cs typeface="Helvetica" charset="0"/>
              </a:rPr>
              <a:t>“what if” model</a:t>
            </a:r>
          </a:p>
        </p:txBody>
      </p:sp>
      <p:sp>
        <p:nvSpPr>
          <p:cNvPr id="30736" name="Line 15"/>
          <p:cNvSpPr>
            <a:spLocks noChangeShapeType="1"/>
          </p:cNvSpPr>
          <p:nvPr/>
        </p:nvSpPr>
        <p:spPr bwMode="auto">
          <a:xfrm flipV="1">
            <a:off x="3454401" y="2332038"/>
            <a:ext cx="1173163" cy="8747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7" name="Line 16"/>
          <p:cNvSpPr>
            <a:spLocks noChangeShapeType="1"/>
          </p:cNvSpPr>
          <p:nvPr/>
        </p:nvSpPr>
        <p:spPr bwMode="auto">
          <a:xfrm flipH="1" flipV="1">
            <a:off x="5324476" y="2336801"/>
            <a:ext cx="1173163" cy="87471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8" name="Line 17"/>
          <p:cNvSpPr>
            <a:spLocks noChangeShapeType="1"/>
          </p:cNvSpPr>
          <p:nvPr/>
        </p:nvSpPr>
        <p:spPr bwMode="auto">
          <a:xfrm>
            <a:off x="6454775" y="1760539"/>
            <a:ext cx="24130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9" name="Line 18"/>
          <p:cNvSpPr>
            <a:spLocks noChangeShapeType="1"/>
          </p:cNvSpPr>
          <p:nvPr/>
        </p:nvSpPr>
        <p:spPr bwMode="auto">
          <a:xfrm>
            <a:off x="8843964" y="1754188"/>
            <a:ext cx="15875" cy="14668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0" name="Text Box 19"/>
          <p:cNvSpPr txBox="1">
            <a:spLocks noChangeArrowheads="1"/>
          </p:cNvSpPr>
          <p:nvPr/>
        </p:nvSpPr>
        <p:spPr bwMode="auto">
          <a:xfrm>
            <a:off x="4164013" y="4175125"/>
            <a:ext cx="11817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0">
                <a:solidFill>
                  <a:srgbClr val="3333FF"/>
                </a:solidFill>
                <a:ea typeface="Helvetica" charset="0"/>
                <a:cs typeface="Helvetica" charset="0"/>
              </a:rPr>
              <a:t>measure</a:t>
            </a:r>
          </a:p>
        </p:txBody>
      </p:sp>
      <p:sp>
        <p:nvSpPr>
          <p:cNvPr id="30741" name="Text Box 20"/>
          <p:cNvSpPr txBox="1">
            <a:spLocks noChangeArrowheads="1"/>
          </p:cNvSpPr>
          <p:nvPr/>
        </p:nvSpPr>
        <p:spPr bwMode="auto">
          <a:xfrm>
            <a:off x="9020176" y="4860925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0">
                <a:solidFill>
                  <a:srgbClr val="3333FF"/>
                </a:solidFill>
                <a:ea typeface="Helvetica" charset="0"/>
                <a:cs typeface="Helvetica" charset="0"/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130528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Key Ingredients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3200"/>
              <a:t>Measurement</a:t>
            </a:r>
          </a:p>
          <a:p>
            <a:pPr lvl="1"/>
            <a:r>
              <a:rPr lang="en-US" altLang="x-none" sz="2800"/>
              <a:t>Topology: monitoring of the routing protocols</a:t>
            </a:r>
          </a:p>
          <a:p>
            <a:pPr lvl="1"/>
            <a:r>
              <a:rPr lang="en-US" altLang="x-none" sz="2800"/>
              <a:t>Traffic matrix: passive traffic measurement</a:t>
            </a:r>
          </a:p>
          <a:p>
            <a:r>
              <a:rPr lang="en-US" altLang="x-none" sz="3200"/>
              <a:t>Network-wide models</a:t>
            </a:r>
          </a:p>
          <a:p>
            <a:pPr lvl="1"/>
            <a:r>
              <a:rPr lang="en-US" altLang="x-none" sz="2800"/>
              <a:t>Representations of topology and traffic</a:t>
            </a:r>
          </a:p>
          <a:p>
            <a:pPr lvl="1"/>
            <a:r>
              <a:rPr lang="en-US" altLang="x-none" sz="2800"/>
              <a:t>“What-if” models of shortest-path routing</a:t>
            </a:r>
          </a:p>
          <a:p>
            <a:r>
              <a:rPr lang="en-US" altLang="x-none" sz="3200"/>
              <a:t>Network optimization</a:t>
            </a:r>
          </a:p>
          <a:p>
            <a:pPr lvl="1"/>
            <a:r>
              <a:rPr lang="en-US" altLang="x-none" sz="2800"/>
              <a:t>Efficient algorithms to find good configurations</a:t>
            </a:r>
          </a:p>
          <a:p>
            <a:pPr lvl="1"/>
            <a:r>
              <a:rPr lang="en-US" altLang="x-none" sz="2800"/>
              <a:t>Operational experience to identify constraints </a:t>
            </a:r>
          </a:p>
          <a:p>
            <a:pPr>
              <a:buFontTx/>
              <a:buNone/>
            </a:pP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802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Optimization Problem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3200"/>
              <a:t>Input: graph </a:t>
            </a:r>
            <a:r>
              <a:rPr lang="en-US" altLang="x-none" sz="3200" i="1"/>
              <a:t>G(R,L)</a:t>
            </a:r>
          </a:p>
          <a:p>
            <a:pPr lvl="1"/>
            <a:r>
              <a:rPr lang="en-US" altLang="x-none" sz="2800" i="1"/>
              <a:t>R</a:t>
            </a:r>
            <a:r>
              <a:rPr lang="en-US" altLang="x-none" sz="2800"/>
              <a:t> is the set of routers</a:t>
            </a:r>
          </a:p>
          <a:p>
            <a:pPr lvl="1"/>
            <a:r>
              <a:rPr lang="en-US" altLang="x-none" sz="2800" i="1"/>
              <a:t>L </a:t>
            </a:r>
            <a:r>
              <a:rPr lang="en-US" altLang="x-none" sz="2800"/>
              <a:t>is the set of unidirectional links</a:t>
            </a:r>
          </a:p>
          <a:p>
            <a:pPr lvl="1"/>
            <a:r>
              <a:rPr lang="en-US" altLang="x-none" sz="2800" i="1"/>
              <a:t>c</a:t>
            </a:r>
            <a:r>
              <a:rPr lang="en-US" altLang="x-none" sz="2800" i="1" baseline="-25000"/>
              <a:t>l</a:t>
            </a:r>
            <a:r>
              <a:rPr lang="en-US" altLang="x-none" sz="2800"/>
              <a:t> is the capacity of link </a:t>
            </a:r>
            <a:r>
              <a:rPr lang="en-US" altLang="x-none" sz="2800" i="1"/>
              <a:t>l</a:t>
            </a:r>
          </a:p>
          <a:p>
            <a:r>
              <a:rPr lang="en-US" altLang="x-none" sz="3200"/>
              <a:t>Input: traffic matrix</a:t>
            </a:r>
          </a:p>
          <a:p>
            <a:pPr lvl="1"/>
            <a:r>
              <a:rPr lang="en-US" altLang="x-none" sz="2800" i="1"/>
              <a:t>M</a:t>
            </a:r>
            <a:r>
              <a:rPr lang="en-US" altLang="x-none" sz="2800" i="1" baseline="-25000"/>
              <a:t>i,j</a:t>
            </a:r>
            <a:r>
              <a:rPr lang="en-US" altLang="x-none" sz="2800"/>
              <a:t> is traffic load from router</a:t>
            </a:r>
            <a:r>
              <a:rPr lang="en-US" altLang="x-none" sz="2800" i="1"/>
              <a:t> i</a:t>
            </a:r>
            <a:r>
              <a:rPr lang="en-US" altLang="x-none" sz="2800"/>
              <a:t> to </a:t>
            </a:r>
            <a:r>
              <a:rPr lang="en-US" altLang="x-none" sz="2800" i="1"/>
              <a:t>j</a:t>
            </a:r>
          </a:p>
          <a:p>
            <a:r>
              <a:rPr lang="en-US" altLang="x-none" sz="3200"/>
              <a:t>Output: setting of the link weights</a:t>
            </a:r>
          </a:p>
          <a:p>
            <a:pPr lvl="1"/>
            <a:r>
              <a:rPr lang="en-US" altLang="x-none" sz="2800" i="1"/>
              <a:t>w</a:t>
            </a:r>
            <a:r>
              <a:rPr lang="en-US" altLang="x-none" sz="2800" i="1" baseline="-25000"/>
              <a:t>l</a:t>
            </a:r>
            <a:r>
              <a:rPr lang="en-US" altLang="x-none" sz="2800" i="1"/>
              <a:t> </a:t>
            </a:r>
            <a:r>
              <a:rPr lang="en-US" altLang="x-none" sz="2800"/>
              <a:t>is weight on unidirectional link</a:t>
            </a:r>
            <a:r>
              <a:rPr lang="en-US" altLang="x-none" sz="2800" i="1"/>
              <a:t> l</a:t>
            </a:r>
          </a:p>
          <a:p>
            <a:pPr lvl="1"/>
            <a:r>
              <a:rPr lang="en-US" altLang="x-none" sz="2800" i="1"/>
              <a:t>P</a:t>
            </a:r>
            <a:r>
              <a:rPr lang="en-US" altLang="x-none" sz="2800" i="1" baseline="-25000"/>
              <a:t>i,j,l</a:t>
            </a:r>
            <a:r>
              <a:rPr lang="en-US" altLang="x-none" sz="2800" i="1"/>
              <a:t> </a:t>
            </a:r>
            <a:r>
              <a:rPr lang="en-US" altLang="x-none" sz="2800"/>
              <a:t>is fraction of traffic from</a:t>
            </a:r>
            <a:r>
              <a:rPr lang="en-US" altLang="x-none" sz="2800" i="1"/>
              <a:t> i </a:t>
            </a:r>
            <a:r>
              <a:rPr lang="en-US" altLang="x-none" sz="2800"/>
              <a:t>to</a:t>
            </a:r>
            <a:r>
              <a:rPr lang="en-US" altLang="x-none" sz="2800" i="1"/>
              <a:t> j </a:t>
            </a:r>
            <a:r>
              <a:rPr lang="en-US" altLang="x-none" sz="2800"/>
              <a:t>traversing link</a:t>
            </a:r>
            <a:r>
              <a:rPr lang="en-US" altLang="x-none" sz="2800" i="1"/>
              <a:t> l</a:t>
            </a:r>
          </a:p>
          <a:p>
            <a:pPr>
              <a:buFontTx/>
              <a:buNone/>
            </a:pPr>
            <a:endParaRPr lang="en-US" altLang="x-none" sz="3200"/>
          </a:p>
        </p:txBody>
      </p:sp>
    </p:spTree>
    <p:extLst>
      <p:ext uri="{BB962C8B-B14F-4D97-AF65-F5344CB8AC3E}">
        <p14:creationId xmlns:p14="http://schemas.microsoft.com/office/powerpoint/2010/main" val="117672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Equal-Cost Multipath (ECMP)</a:t>
            </a:r>
          </a:p>
        </p:txBody>
      </p:sp>
      <p:grpSp>
        <p:nvGrpSpPr>
          <p:cNvPr id="33796" name="Group 3"/>
          <p:cNvGrpSpPr>
            <a:grpSpLocks/>
          </p:cNvGrpSpPr>
          <p:nvPr/>
        </p:nvGrpSpPr>
        <p:grpSpPr bwMode="auto">
          <a:xfrm>
            <a:off x="1954213" y="1660526"/>
            <a:ext cx="8382000" cy="3744913"/>
            <a:chOff x="480" y="1104"/>
            <a:chExt cx="4883" cy="1951"/>
          </a:xfrm>
        </p:grpSpPr>
        <p:sp>
          <p:nvSpPr>
            <p:cNvPr id="33798" name="Oval 4"/>
            <p:cNvSpPr>
              <a:spLocks noChangeAspect="1" noChangeArrowheads="1"/>
            </p:cNvSpPr>
            <p:nvPr/>
          </p:nvSpPr>
          <p:spPr bwMode="auto">
            <a:xfrm flipH="1" flipV="1">
              <a:off x="2108" y="1563"/>
              <a:ext cx="216" cy="23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3799" name="Oval 5"/>
            <p:cNvSpPr>
              <a:spLocks noChangeAspect="1" noChangeArrowheads="1"/>
            </p:cNvSpPr>
            <p:nvPr/>
          </p:nvSpPr>
          <p:spPr bwMode="auto">
            <a:xfrm>
              <a:off x="1239" y="2022"/>
              <a:ext cx="217" cy="23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3800" name="Oval 6"/>
            <p:cNvSpPr>
              <a:spLocks noChangeAspect="1" noChangeArrowheads="1"/>
            </p:cNvSpPr>
            <p:nvPr/>
          </p:nvSpPr>
          <p:spPr bwMode="auto">
            <a:xfrm>
              <a:off x="2108" y="2481"/>
              <a:ext cx="216" cy="23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3801" name="Oval 7"/>
            <p:cNvSpPr>
              <a:spLocks noChangeAspect="1" noChangeArrowheads="1"/>
            </p:cNvSpPr>
            <p:nvPr/>
          </p:nvSpPr>
          <p:spPr bwMode="auto">
            <a:xfrm>
              <a:off x="3084" y="1104"/>
              <a:ext cx="218" cy="23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3802" name="Oval 8"/>
            <p:cNvSpPr>
              <a:spLocks noChangeAspect="1" noChangeArrowheads="1"/>
            </p:cNvSpPr>
            <p:nvPr/>
          </p:nvSpPr>
          <p:spPr bwMode="auto">
            <a:xfrm>
              <a:off x="3084" y="2137"/>
              <a:ext cx="218" cy="23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3803" name="Oval 9"/>
            <p:cNvSpPr>
              <a:spLocks noChangeAspect="1" noChangeArrowheads="1"/>
            </p:cNvSpPr>
            <p:nvPr/>
          </p:nvSpPr>
          <p:spPr bwMode="auto">
            <a:xfrm>
              <a:off x="3084" y="2826"/>
              <a:ext cx="218" cy="2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3804" name="Oval 10"/>
            <p:cNvSpPr>
              <a:spLocks noChangeAspect="1" noChangeArrowheads="1"/>
            </p:cNvSpPr>
            <p:nvPr/>
          </p:nvSpPr>
          <p:spPr bwMode="auto">
            <a:xfrm>
              <a:off x="4169" y="1908"/>
              <a:ext cx="218" cy="2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3805" name="Line 11"/>
            <p:cNvSpPr>
              <a:spLocks noChangeAspect="1" noChangeShapeType="1"/>
            </p:cNvSpPr>
            <p:nvPr/>
          </p:nvSpPr>
          <p:spPr bwMode="auto">
            <a:xfrm flipV="1">
              <a:off x="1456" y="1722"/>
              <a:ext cx="660" cy="3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Line 12"/>
            <p:cNvSpPr>
              <a:spLocks noChangeAspect="1" noChangeShapeType="1"/>
            </p:cNvSpPr>
            <p:nvPr/>
          </p:nvSpPr>
          <p:spPr bwMode="auto">
            <a:xfrm>
              <a:off x="1415" y="2221"/>
              <a:ext cx="701" cy="3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Line 13"/>
            <p:cNvSpPr>
              <a:spLocks noChangeAspect="1" noChangeShapeType="1"/>
            </p:cNvSpPr>
            <p:nvPr/>
          </p:nvSpPr>
          <p:spPr bwMode="auto">
            <a:xfrm flipV="1">
              <a:off x="2298" y="1219"/>
              <a:ext cx="786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Line 14"/>
            <p:cNvSpPr>
              <a:spLocks noChangeAspect="1" noChangeShapeType="1"/>
            </p:cNvSpPr>
            <p:nvPr/>
          </p:nvSpPr>
          <p:spPr bwMode="auto">
            <a:xfrm>
              <a:off x="2324" y="1752"/>
              <a:ext cx="760" cy="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9" name="Line 15"/>
            <p:cNvSpPr>
              <a:spLocks noChangeAspect="1" noChangeShapeType="1"/>
            </p:cNvSpPr>
            <p:nvPr/>
          </p:nvSpPr>
          <p:spPr bwMode="auto">
            <a:xfrm>
              <a:off x="2306" y="2653"/>
              <a:ext cx="795" cy="3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Line 16"/>
            <p:cNvSpPr>
              <a:spLocks noChangeAspect="1" noChangeShapeType="1"/>
            </p:cNvSpPr>
            <p:nvPr/>
          </p:nvSpPr>
          <p:spPr bwMode="auto">
            <a:xfrm>
              <a:off x="3302" y="1219"/>
              <a:ext cx="976" cy="6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Line 17"/>
            <p:cNvSpPr>
              <a:spLocks noChangeAspect="1" noChangeShapeType="1"/>
            </p:cNvSpPr>
            <p:nvPr/>
          </p:nvSpPr>
          <p:spPr bwMode="auto">
            <a:xfrm flipV="1">
              <a:off x="3302" y="2022"/>
              <a:ext cx="867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Line 18"/>
            <p:cNvSpPr>
              <a:spLocks noChangeAspect="1" noChangeShapeType="1"/>
            </p:cNvSpPr>
            <p:nvPr/>
          </p:nvSpPr>
          <p:spPr bwMode="auto">
            <a:xfrm flipV="1">
              <a:off x="3302" y="2137"/>
              <a:ext cx="976" cy="8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3" name="Text Box 19"/>
            <p:cNvSpPr txBox="1">
              <a:spLocks noChangeAspect="1" noChangeArrowheads="1"/>
            </p:cNvSpPr>
            <p:nvPr/>
          </p:nvSpPr>
          <p:spPr bwMode="auto">
            <a:xfrm>
              <a:off x="1468" y="1637"/>
              <a:ext cx="315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x-none"/>
                <a:t>0.5</a:t>
              </a:r>
              <a:endParaRPr lang="en-US" altLang="x-none" sz="2400"/>
            </a:p>
          </p:txBody>
        </p:sp>
        <p:sp>
          <p:nvSpPr>
            <p:cNvPr id="33814" name="Text Box 20"/>
            <p:cNvSpPr txBox="1">
              <a:spLocks noChangeAspect="1" noChangeArrowheads="1"/>
            </p:cNvSpPr>
            <p:nvPr/>
          </p:nvSpPr>
          <p:spPr bwMode="auto">
            <a:xfrm>
              <a:off x="1410" y="2393"/>
              <a:ext cx="315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x-none"/>
                <a:t>0.5</a:t>
              </a:r>
              <a:endParaRPr lang="en-US" altLang="x-none" sz="2400"/>
            </a:p>
          </p:txBody>
        </p:sp>
        <p:sp>
          <p:nvSpPr>
            <p:cNvPr id="33815" name="Text Box 21"/>
            <p:cNvSpPr txBox="1">
              <a:spLocks noChangeAspect="1" noChangeArrowheads="1"/>
            </p:cNvSpPr>
            <p:nvPr/>
          </p:nvSpPr>
          <p:spPr bwMode="auto">
            <a:xfrm>
              <a:off x="2421" y="2752"/>
              <a:ext cx="315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x-none"/>
                <a:t>0.5</a:t>
              </a:r>
              <a:endParaRPr lang="en-US" altLang="x-none" sz="2400"/>
            </a:p>
          </p:txBody>
        </p:sp>
        <p:sp>
          <p:nvSpPr>
            <p:cNvPr id="33816" name="Text Box 22"/>
            <p:cNvSpPr txBox="1">
              <a:spLocks noChangeAspect="1" noChangeArrowheads="1"/>
            </p:cNvSpPr>
            <p:nvPr/>
          </p:nvSpPr>
          <p:spPr bwMode="auto">
            <a:xfrm>
              <a:off x="3786" y="2481"/>
              <a:ext cx="315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x-none"/>
                <a:t>0.5</a:t>
              </a:r>
              <a:endParaRPr lang="en-US" altLang="x-none" sz="2400"/>
            </a:p>
          </p:txBody>
        </p:sp>
        <p:sp>
          <p:nvSpPr>
            <p:cNvPr id="33817" name="Text Box 23"/>
            <p:cNvSpPr txBox="1">
              <a:spLocks noChangeAspect="1" noChangeArrowheads="1"/>
            </p:cNvSpPr>
            <p:nvPr/>
          </p:nvSpPr>
          <p:spPr bwMode="auto">
            <a:xfrm>
              <a:off x="2324" y="1146"/>
              <a:ext cx="39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x-none"/>
                <a:t>0.25</a:t>
              </a:r>
              <a:endParaRPr lang="en-US" altLang="x-none" sz="2400"/>
            </a:p>
          </p:txBody>
        </p:sp>
        <p:sp>
          <p:nvSpPr>
            <p:cNvPr id="33818" name="Text Box 24"/>
            <p:cNvSpPr txBox="1">
              <a:spLocks noChangeAspect="1" noChangeArrowheads="1"/>
            </p:cNvSpPr>
            <p:nvPr/>
          </p:nvSpPr>
          <p:spPr bwMode="auto">
            <a:xfrm>
              <a:off x="3619" y="1230"/>
              <a:ext cx="39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x-none"/>
                <a:t>0.25</a:t>
              </a:r>
              <a:endParaRPr lang="en-US" altLang="x-none" sz="2400"/>
            </a:p>
          </p:txBody>
        </p:sp>
        <p:sp>
          <p:nvSpPr>
            <p:cNvPr id="33819" name="Text Box 25"/>
            <p:cNvSpPr txBox="1">
              <a:spLocks noChangeAspect="1" noChangeArrowheads="1"/>
            </p:cNvSpPr>
            <p:nvPr/>
          </p:nvSpPr>
          <p:spPr bwMode="auto">
            <a:xfrm>
              <a:off x="2340" y="1986"/>
              <a:ext cx="39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x-none"/>
                <a:t>0.25</a:t>
              </a:r>
              <a:endParaRPr lang="en-US" altLang="x-none" sz="2400"/>
            </a:p>
          </p:txBody>
        </p:sp>
        <p:sp>
          <p:nvSpPr>
            <p:cNvPr id="33820" name="Text Box 26"/>
            <p:cNvSpPr txBox="1">
              <a:spLocks noChangeAspect="1" noChangeArrowheads="1"/>
            </p:cNvSpPr>
            <p:nvPr/>
          </p:nvSpPr>
          <p:spPr bwMode="auto">
            <a:xfrm>
              <a:off x="3328" y="1869"/>
              <a:ext cx="895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x-none"/>
                <a:t>0.25</a:t>
              </a:r>
              <a:endParaRPr lang="en-US" altLang="x-none" sz="2400"/>
            </a:p>
          </p:txBody>
        </p:sp>
        <p:sp>
          <p:nvSpPr>
            <p:cNvPr id="33821" name="Line 27"/>
            <p:cNvSpPr>
              <a:spLocks noChangeAspect="1" noChangeShapeType="1"/>
            </p:cNvSpPr>
            <p:nvPr/>
          </p:nvSpPr>
          <p:spPr bwMode="auto">
            <a:xfrm flipV="1">
              <a:off x="480" y="2148"/>
              <a:ext cx="759" cy="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2" name="Line 28"/>
            <p:cNvSpPr>
              <a:spLocks noChangeAspect="1" noChangeShapeType="1"/>
            </p:cNvSpPr>
            <p:nvPr/>
          </p:nvSpPr>
          <p:spPr bwMode="auto">
            <a:xfrm>
              <a:off x="4387" y="2022"/>
              <a:ext cx="976" cy="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3" name="Text Box 29"/>
            <p:cNvSpPr txBox="1">
              <a:spLocks noChangeAspect="1" noChangeArrowheads="1"/>
            </p:cNvSpPr>
            <p:nvPr/>
          </p:nvSpPr>
          <p:spPr bwMode="auto">
            <a:xfrm>
              <a:off x="654" y="1869"/>
              <a:ext cx="315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x-none"/>
                <a:t>1.0</a:t>
              </a:r>
              <a:endParaRPr lang="en-US" altLang="x-none" sz="2400"/>
            </a:p>
          </p:txBody>
        </p:sp>
        <p:sp>
          <p:nvSpPr>
            <p:cNvPr id="33824" name="Text Box 30"/>
            <p:cNvSpPr txBox="1">
              <a:spLocks noChangeAspect="1" noChangeArrowheads="1"/>
            </p:cNvSpPr>
            <p:nvPr/>
          </p:nvSpPr>
          <p:spPr bwMode="auto">
            <a:xfrm>
              <a:off x="4607" y="1753"/>
              <a:ext cx="315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x-none"/>
                <a:t>1.0</a:t>
              </a:r>
              <a:endParaRPr lang="en-US" altLang="x-none" sz="2400"/>
            </a:p>
          </p:txBody>
        </p:sp>
      </p:grpSp>
      <p:sp>
        <p:nvSpPr>
          <p:cNvPr id="33797" name="Text Box 31"/>
          <p:cNvSpPr txBox="1">
            <a:spLocks noChangeArrowheads="1"/>
          </p:cNvSpPr>
          <p:nvPr/>
        </p:nvSpPr>
        <p:spPr bwMode="auto">
          <a:xfrm>
            <a:off x="4841876" y="5880100"/>
            <a:ext cx="339342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x-none" sz="4000"/>
              <a:t>Values of </a:t>
            </a:r>
            <a:r>
              <a:rPr lang="en-US" altLang="x-none" sz="4000" i="1"/>
              <a:t>P</a:t>
            </a:r>
            <a:r>
              <a:rPr lang="en-US" altLang="x-none" sz="4000" i="1" baseline="-25000"/>
              <a:t>i,j,l</a:t>
            </a:r>
          </a:p>
        </p:txBody>
      </p:sp>
    </p:spTree>
    <p:extLst>
      <p:ext uri="{BB962C8B-B14F-4D97-AF65-F5344CB8AC3E}">
        <p14:creationId xmlns:p14="http://schemas.microsoft.com/office/powerpoint/2010/main" val="104768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Objective Function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x-none"/>
              <a:t>Computing the link utilization</a:t>
            </a:r>
            <a:endParaRPr lang="en-US" altLang="x-none" i="1"/>
          </a:p>
          <a:p>
            <a:pPr lvl="1">
              <a:lnSpc>
                <a:spcPct val="80000"/>
              </a:lnSpc>
            </a:pPr>
            <a:r>
              <a:rPr lang="en-US" altLang="x-none" sz="5400" i="1"/>
              <a:t> </a:t>
            </a:r>
            <a:r>
              <a:rPr lang="en-US" altLang="x-none" sz="2800"/>
              <a:t>Link load:</a:t>
            </a:r>
            <a:r>
              <a:rPr lang="en-US" altLang="x-none" sz="4800" i="1"/>
              <a:t> </a:t>
            </a:r>
            <a:r>
              <a:rPr lang="en-US" altLang="x-none" sz="4400" i="1"/>
              <a:t>u</a:t>
            </a:r>
            <a:r>
              <a:rPr lang="en-US" altLang="x-none" sz="4400" i="1" baseline="-25000"/>
              <a:t>l</a:t>
            </a:r>
            <a:r>
              <a:rPr lang="en-US" altLang="x-none" sz="4400" i="1"/>
              <a:t> = </a:t>
            </a:r>
            <a:r>
              <a:rPr lang="en-US" altLang="x-none" sz="5400">
                <a:latin typeface="Symbol" charset="2"/>
              </a:rPr>
              <a:t>S</a:t>
            </a:r>
            <a:r>
              <a:rPr lang="en-US" altLang="x-none" sz="4400" i="1" baseline="-25000"/>
              <a:t>i,j</a:t>
            </a:r>
            <a:r>
              <a:rPr lang="en-US" altLang="x-none" sz="4400" i="1"/>
              <a:t> M</a:t>
            </a:r>
            <a:r>
              <a:rPr lang="en-US" altLang="x-none" sz="4400" i="1" baseline="-25000"/>
              <a:t>i,j</a:t>
            </a:r>
            <a:r>
              <a:rPr lang="en-US" altLang="x-none" sz="4400" i="1"/>
              <a:t> P</a:t>
            </a:r>
            <a:r>
              <a:rPr lang="en-US" altLang="x-none" sz="4400" i="1" baseline="-25000"/>
              <a:t>i,j,l</a:t>
            </a:r>
          </a:p>
          <a:p>
            <a:pPr lvl="1">
              <a:lnSpc>
                <a:spcPct val="80000"/>
              </a:lnSpc>
            </a:pPr>
            <a:r>
              <a:rPr lang="en-US" altLang="x-none" sz="4800"/>
              <a:t> </a:t>
            </a:r>
            <a:r>
              <a:rPr lang="en-US" altLang="x-none" sz="2800"/>
              <a:t>Utilization: </a:t>
            </a:r>
            <a:r>
              <a:rPr lang="en-US" altLang="x-none" sz="4400" i="1"/>
              <a:t>u</a:t>
            </a:r>
            <a:r>
              <a:rPr lang="en-US" altLang="x-none" sz="4400" i="1" baseline="-25000"/>
              <a:t>l</a:t>
            </a:r>
            <a:r>
              <a:rPr lang="en-US" altLang="x-none" sz="4400" i="1"/>
              <a:t>/c</a:t>
            </a:r>
            <a:r>
              <a:rPr lang="en-US" altLang="x-none" sz="4400" i="1" baseline="-25000"/>
              <a:t>l</a:t>
            </a:r>
            <a:endParaRPr lang="en-US" altLang="x-none" sz="2000"/>
          </a:p>
          <a:p>
            <a:pPr>
              <a:lnSpc>
                <a:spcPct val="80000"/>
              </a:lnSpc>
            </a:pPr>
            <a:r>
              <a:rPr lang="en-US" altLang="x-none"/>
              <a:t>Objective functions</a:t>
            </a:r>
          </a:p>
          <a:p>
            <a:pPr lvl="1">
              <a:lnSpc>
                <a:spcPct val="80000"/>
              </a:lnSpc>
            </a:pPr>
            <a:r>
              <a:rPr lang="en-US" altLang="x-none" sz="4400"/>
              <a:t> </a:t>
            </a:r>
            <a:r>
              <a:rPr lang="en-US" altLang="x-none" sz="3600" i="1"/>
              <a:t>min(max</a:t>
            </a:r>
            <a:r>
              <a:rPr lang="en-US" altLang="x-none" sz="3600" i="1" baseline="-25000"/>
              <a:t>l</a:t>
            </a:r>
            <a:r>
              <a:rPr lang="en-US" altLang="x-none" sz="3600" i="1"/>
              <a:t>(u</a:t>
            </a:r>
            <a:r>
              <a:rPr lang="en-US" altLang="x-none" sz="3600" i="1" baseline="-25000"/>
              <a:t>l</a:t>
            </a:r>
            <a:r>
              <a:rPr lang="en-US" altLang="x-none" sz="3600" i="1"/>
              <a:t>/c</a:t>
            </a:r>
            <a:r>
              <a:rPr lang="en-US" altLang="x-none" sz="3600" i="1" baseline="-25000"/>
              <a:t>l</a:t>
            </a:r>
            <a:r>
              <a:rPr lang="en-US" altLang="x-none" sz="3600" i="1"/>
              <a:t>))</a:t>
            </a:r>
          </a:p>
          <a:p>
            <a:pPr lvl="1">
              <a:lnSpc>
                <a:spcPct val="80000"/>
              </a:lnSpc>
            </a:pPr>
            <a:r>
              <a:rPr lang="en-US" altLang="x-none" sz="4000"/>
              <a:t> </a:t>
            </a:r>
            <a:r>
              <a:rPr lang="en-US" altLang="x-none" sz="3600" i="1"/>
              <a:t>min(</a:t>
            </a:r>
            <a:r>
              <a:rPr lang="en-US" altLang="x-none" sz="5400" i="1">
                <a:latin typeface="Symbol" charset="2"/>
              </a:rPr>
              <a:t>S</a:t>
            </a:r>
            <a:r>
              <a:rPr lang="en-US" altLang="x-none" sz="3600" i="1" baseline="-25000"/>
              <a:t>l</a:t>
            </a:r>
            <a:r>
              <a:rPr lang="en-US" altLang="x-none" sz="5400" i="1">
                <a:latin typeface="Symbol" charset="2"/>
              </a:rPr>
              <a:t> </a:t>
            </a:r>
            <a:r>
              <a:rPr lang="en-US" altLang="x-none" sz="3600" i="1"/>
              <a:t>f(u</a:t>
            </a:r>
            <a:r>
              <a:rPr lang="en-US" altLang="x-none" sz="3600" i="1" baseline="-25000"/>
              <a:t>l</a:t>
            </a:r>
            <a:r>
              <a:rPr lang="en-US" altLang="x-none" sz="3600" i="1"/>
              <a:t>/c</a:t>
            </a:r>
            <a:r>
              <a:rPr lang="en-US" altLang="x-none" sz="3600" i="1" baseline="-25000"/>
              <a:t>l</a:t>
            </a:r>
            <a:r>
              <a:rPr lang="en-US" altLang="x-none" sz="3600" i="1"/>
              <a:t>))</a:t>
            </a:r>
          </a:p>
          <a:p>
            <a:endParaRPr lang="en-US" altLang="x-none"/>
          </a:p>
        </p:txBody>
      </p:sp>
      <p:grpSp>
        <p:nvGrpSpPr>
          <p:cNvPr id="34821" name="Group 5"/>
          <p:cNvGrpSpPr>
            <a:grpSpLocks/>
          </p:cNvGrpSpPr>
          <p:nvPr/>
        </p:nvGrpSpPr>
        <p:grpSpPr bwMode="auto">
          <a:xfrm>
            <a:off x="6477000" y="3124201"/>
            <a:ext cx="3416300" cy="3440113"/>
            <a:chOff x="885" y="1372"/>
            <a:chExt cx="2152" cy="2167"/>
          </a:xfrm>
        </p:grpSpPr>
        <p:sp>
          <p:nvSpPr>
            <p:cNvPr id="34822" name="Line 6"/>
            <p:cNvSpPr>
              <a:spLocks noChangeShapeType="1"/>
            </p:cNvSpPr>
            <p:nvPr/>
          </p:nvSpPr>
          <p:spPr bwMode="auto">
            <a:xfrm>
              <a:off x="1382" y="1477"/>
              <a:ext cx="0" cy="17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3" name="Line 7"/>
            <p:cNvSpPr>
              <a:spLocks noChangeShapeType="1"/>
            </p:cNvSpPr>
            <p:nvPr/>
          </p:nvSpPr>
          <p:spPr bwMode="auto">
            <a:xfrm>
              <a:off x="1372" y="3215"/>
              <a:ext cx="166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4" name="Line 8"/>
            <p:cNvSpPr>
              <a:spLocks noChangeShapeType="1"/>
            </p:cNvSpPr>
            <p:nvPr/>
          </p:nvSpPr>
          <p:spPr bwMode="auto">
            <a:xfrm flipV="1">
              <a:off x="1382" y="3152"/>
              <a:ext cx="807" cy="63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5" name="Line 9"/>
            <p:cNvSpPr>
              <a:spLocks noChangeShapeType="1"/>
            </p:cNvSpPr>
            <p:nvPr/>
          </p:nvSpPr>
          <p:spPr bwMode="auto">
            <a:xfrm flipV="1">
              <a:off x="2189" y="2890"/>
              <a:ext cx="429" cy="26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6" name="Line 10"/>
            <p:cNvSpPr>
              <a:spLocks noChangeShapeType="1"/>
            </p:cNvSpPr>
            <p:nvPr/>
          </p:nvSpPr>
          <p:spPr bwMode="auto">
            <a:xfrm flipV="1">
              <a:off x="2629" y="2231"/>
              <a:ext cx="209" cy="659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7" name="Line 11"/>
            <p:cNvSpPr>
              <a:spLocks noChangeShapeType="1"/>
            </p:cNvSpPr>
            <p:nvPr/>
          </p:nvSpPr>
          <p:spPr bwMode="auto">
            <a:xfrm flipV="1">
              <a:off x="2849" y="1414"/>
              <a:ext cx="94" cy="817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8" name="Text Box 12"/>
            <p:cNvSpPr txBox="1">
              <a:spLocks noChangeArrowheads="1"/>
            </p:cNvSpPr>
            <p:nvPr/>
          </p:nvSpPr>
          <p:spPr bwMode="auto">
            <a:xfrm>
              <a:off x="885" y="2007"/>
              <a:ext cx="51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3200" i="1"/>
                <a:t>f(x)</a:t>
              </a:r>
            </a:p>
          </p:txBody>
        </p:sp>
        <p:sp>
          <p:nvSpPr>
            <p:cNvPr id="34829" name="Line 13"/>
            <p:cNvSpPr>
              <a:spLocks noChangeShapeType="1"/>
            </p:cNvSpPr>
            <p:nvPr/>
          </p:nvSpPr>
          <p:spPr bwMode="auto">
            <a:xfrm flipH="1">
              <a:off x="2900" y="1372"/>
              <a:ext cx="10" cy="18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0" name="Text Box 15"/>
            <p:cNvSpPr txBox="1">
              <a:spLocks noChangeArrowheads="1"/>
            </p:cNvSpPr>
            <p:nvPr/>
          </p:nvSpPr>
          <p:spPr bwMode="auto">
            <a:xfrm>
              <a:off x="2109" y="3209"/>
              <a:ext cx="2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2800" i="1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45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smtClean="0">
            <a:latin typeface="Helvetica" charset="0"/>
            <a:ea typeface="Helvetica" charset="0"/>
            <a:cs typeface="Helvetica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11208</TotalTime>
  <Words>615</Words>
  <Application>Microsoft Macintosh PowerPoint</Application>
  <PresentationFormat>Widescreen</PresentationFormat>
  <Paragraphs>144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ＭＳ Ｐゴシック</vt:lpstr>
      <vt:lpstr>Arial</vt:lpstr>
      <vt:lpstr>Helvetica</vt:lpstr>
      <vt:lpstr>Symbol</vt:lpstr>
      <vt:lpstr>Office Theme</vt:lpstr>
      <vt:lpstr>PowerPoint Presentation</vt:lpstr>
      <vt:lpstr>Do IP Networks Manage Themselves?</vt:lpstr>
      <vt:lpstr>Routing With “Static” Link Weights</vt:lpstr>
      <vt:lpstr>Setting the Link Weights</vt:lpstr>
      <vt:lpstr>Measure, Model, and Control</vt:lpstr>
      <vt:lpstr>Key Ingredients</vt:lpstr>
      <vt:lpstr>Optimization Problem</vt:lpstr>
      <vt:lpstr>Equal-Cost Multipath (ECMP)</vt:lpstr>
      <vt:lpstr>Objective Function</vt:lpstr>
      <vt:lpstr>Complexity of Optimization Problem</vt:lpstr>
      <vt:lpstr>Incorporating Operational Realities</vt:lpstr>
      <vt:lpstr>Central Control over Distributed Routing</vt:lpstr>
      <vt:lpstr>Context: Scalable &amp; robust backbone TE</vt:lpstr>
      <vt:lpstr>An example</vt:lpstr>
      <vt:lpstr>Key idea: Lies to the routers </vt:lpstr>
      <vt:lpstr>Another example</vt:lpstr>
      <vt:lpstr>Workflow</vt:lpstr>
      <vt:lpstr>Fibbing: Expressiveness</vt:lpstr>
      <vt:lpstr>Key primitives required</vt:lpstr>
      <vt:lpstr>Augmentation algorithms</vt:lpstr>
      <vt:lpstr>Cross-destination optimization</vt:lpstr>
      <vt:lpstr>A comparison of approaches</vt:lpstr>
      <vt:lpstr>Acknowledgment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NG</cp:lastModifiedBy>
  <cp:revision>6931</cp:revision>
  <dcterms:created xsi:type="dcterms:W3CDTF">2018-09-05T17:47:04Z</dcterms:created>
  <dcterms:modified xsi:type="dcterms:W3CDTF">2018-11-12T13:21:01Z</dcterms:modified>
</cp:coreProperties>
</file>