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931" r:id="rId3"/>
    <p:sldId id="928" r:id="rId4"/>
    <p:sldId id="617" r:id="rId5"/>
    <p:sldId id="616" r:id="rId6"/>
    <p:sldId id="578" r:id="rId7"/>
    <p:sldId id="937" r:id="rId8"/>
    <p:sldId id="632" r:id="rId9"/>
    <p:sldId id="633" r:id="rId10"/>
    <p:sldId id="634" r:id="rId11"/>
    <p:sldId id="929" r:id="rId12"/>
    <p:sldId id="930" r:id="rId13"/>
    <p:sldId id="932" r:id="rId14"/>
    <p:sldId id="933" r:id="rId15"/>
    <p:sldId id="621" r:id="rId16"/>
    <p:sldId id="934" r:id="rId17"/>
    <p:sldId id="418" r:id="rId18"/>
    <p:sldId id="420" r:id="rId19"/>
    <p:sldId id="603" r:id="rId20"/>
    <p:sldId id="421" r:id="rId21"/>
    <p:sldId id="423" r:id="rId22"/>
    <p:sldId id="623" r:id="rId23"/>
    <p:sldId id="940" r:id="rId24"/>
    <p:sldId id="939" r:id="rId25"/>
    <p:sldId id="941" r:id="rId26"/>
    <p:sldId id="938" r:id="rId27"/>
    <p:sldId id="445" r:id="rId28"/>
    <p:sldId id="637" r:id="rId29"/>
    <p:sldId id="639" r:id="rId30"/>
    <p:sldId id="640" r:id="rId31"/>
    <p:sldId id="641" r:id="rId32"/>
    <p:sldId id="606" r:id="rId33"/>
    <p:sldId id="642" r:id="rId34"/>
    <p:sldId id="643" r:id="rId35"/>
    <p:sldId id="648" r:id="rId36"/>
    <p:sldId id="62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/>
    <p:restoredTop sz="94664"/>
  </p:normalViewPr>
  <p:slideViewPr>
    <p:cSldViewPr snapToGrid="0" snapToObjects="1">
      <p:cViewPr varScale="1">
        <p:scale>
          <a:sx n="106" d="100"/>
          <a:sy n="106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Ordering &amp; 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400" dirty="0">
                <a:latin typeface="Helvetica" pitchFamily="2" charset="0"/>
              </a:rPr>
              <a:t>call may return a part of a packet, a full packet, or parts of multiple packets (in order).</a:t>
            </a:r>
          </a:p>
        </p:txBody>
      </p:sp>
    </p:spTree>
    <p:extLst>
      <p:ext uri="{BB962C8B-B14F-4D97-AF65-F5344CB8AC3E}">
        <p14:creationId xmlns:p14="http://schemas.microsoft.com/office/powerpoint/2010/main" val="2394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248" y="23069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Buffering and Ordering in TCP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at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Sockets need receive-side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after loss:</a:t>
            </a:r>
          </a:p>
          <a:p>
            <a:pPr lvl="1"/>
            <a:r>
              <a:rPr lang="en-US" dirty="0"/>
              <a:t>e.g., hold packets so that only the “holes” (due to loss)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is always reliably received,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in your program infrequently (or never)?</a:t>
            </a:r>
          </a:p>
          <a:p>
            <a:pPr lvl="1"/>
            <a:r>
              <a:rPr lang="en-US" dirty="0"/>
              <a:t>For the same reason, UDP sockets also have receive-side buffers</a:t>
            </a:r>
          </a:p>
        </p:txBody>
      </p:sp>
    </p:spTree>
    <p:extLst>
      <p:ext uri="{BB962C8B-B14F-4D97-AF65-F5344CB8AC3E}">
        <p14:creationId xmlns:p14="http://schemas.microsoft.com/office/powerpoint/2010/main" val="4201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app’s interaction with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Upon reception of data, the receiver’s TCP stack deposits the data in the receive-side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257" y="5800664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13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Sockets need send-side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4829175"/>
          </a:xfrm>
        </p:spPr>
        <p:txBody>
          <a:bodyPr>
            <a:normAutofit/>
          </a:bodyPr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 </a:t>
            </a:r>
          </a:p>
          <a:p>
            <a:endParaRPr lang="en-US" dirty="0"/>
          </a:p>
          <a:p>
            <a:r>
              <a:rPr lang="en-US" dirty="0"/>
              <a:t>App has issued </a:t>
            </a:r>
            <a:r>
              <a:rPr lang="en-US" dirty="0">
                <a:latin typeface="Courier" pitchFamily="2" charset="0"/>
              </a:rPr>
              <a:t>send()</a:t>
            </a:r>
            <a:r>
              <a:rPr lang="en-US" dirty="0"/>
              <a:t> and moved on; TCP stack must buffer this data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(freeing) the memory for that data.</a:t>
            </a:r>
          </a:p>
          <a:p>
            <a:endParaRPr lang="en-US" dirty="0"/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1777A393-D7CA-234E-8C56-C3B0E0A479C0}"/>
              </a:ext>
            </a:extLst>
          </p:cNvPr>
          <p:cNvSpPr>
            <a:spLocks/>
          </p:cNvSpPr>
          <p:nvPr/>
        </p:nvSpPr>
        <p:spPr bwMode="auto">
          <a:xfrm>
            <a:off x="10868771" y="1582739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263DE2-0DFF-A442-BA46-2F5BC1A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70" y="1690688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F8130527-AEA0-F84B-A42A-7EEA37A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20" y="1747838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93C6D9F2-AAD8-D14E-B43E-7034F1D3850D}"/>
              </a:ext>
            </a:extLst>
          </p:cNvPr>
          <p:cNvGrpSpPr>
            <a:grpSpLocks/>
          </p:cNvGrpSpPr>
          <p:nvPr/>
        </p:nvGrpSpPr>
        <p:grpSpPr bwMode="auto">
          <a:xfrm>
            <a:off x="8649446" y="2816226"/>
            <a:ext cx="1795463" cy="688975"/>
            <a:chOff x="1173" y="2345"/>
            <a:chExt cx="1131" cy="434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58304C7-2CF8-E543-AF13-71F1D0CF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" name="Text Box 46">
              <a:extLst>
                <a:ext uri="{FF2B5EF4-FFF2-40B4-BE49-F238E27FC236}">
                  <a16:creationId xmlns:a16="http://schemas.microsoft.com/office/drawing/2014/main" id="{6F6C3A91-A4AE-9146-8A9F-5A9E3227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" y="2368"/>
              <a:ext cx="9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sender buffers</a:t>
              </a:r>
            </a:p>
          </p:txBody>
        </p:sp>
      </p:grpSp>
      <p:sp>
        <p:nvSpPr>
          <p:cNvPr id="10" name="Oval 48">
            <a:extLst>
              <a:ext uri="{FF2B5EF4-FFF2-40B4-BE49-F238E27FC236}">
                <a16:creationId xmlns:a16="http://schemas.microsoft.com/office/drawing/2014/main" id="{AA37B21A-6F2D-414C-983B-67F2E1AF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720" y="384016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AAF26565-B0D5-1A4B-B893-19F62035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09" y="3863975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E0D98C70-1C2A-E94D-9D56-A53FAB0E99FB}"/>
              </a:ext>
            </a:extLst>
          </p:cNvPr>
          <p:cNvSpPr>
            <a:spLocks/>
          </p:cNvSpPr>
          <p:nvPr/>
        </p:nvSpPr>
        <p:spPr bwMode="auto">
          <a:xfrm>
            <a:off x="9327309" y="3382964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2D03B9D-7024-6641-A0D2-51380B6B0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820" y="27241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63C8B976-4EB7-1048-AF4F-650810ED4925}"/>
              </a:ext>
            </a:extLst>
          </p:cNvPr>
          <p:cNvSpPr>
            <a:spLocks/>
          </p:cNvSpPr>
          <p:nvPr/>
        </p:nvSpPr>
        <p:spPr bwMode="auto">
          <a:xfrm rot="10800000">
            <a:off x="9316196" y="2278063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820C040-4A52-094C-8376-3097530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96" y="3584575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68ADD9C8-7914-6D43-B49D-FB0FBBDE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37" y="5969733"/>
            <a:ext cx="279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 TCP interaction</a:t>
            </a:r>
          </a:p>
        </p:txBody>
      </p:sp>
      <p:sp>
        <p:nvSpPr>
          <p:cNvPr id="17" name="Text Box 116">
            <a:extLst>
              <a:ext uri="{FF2B5EF4-FFF2-40B4-BE49-F238E27FC236}">
                <a16:creationId xmlns:a16="http://schemas.microsoft.com/office/drawing/2014/main" id="{50FC299B-8557-8A47-9B7F-7050CBA2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22" y="455032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to receiver</a:t>
            </a:r>
          </a:p>
        </p:txBody>
      </p: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7EF78402-C6AB-BB43-BEB4-3DD8272FF2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02133" y="5094288"/>
            <a:ext cx="869950" cy="906462"/>
            <a:chOff x="-44" y="1473"/>
            <a:chExt cx="981" cy="1105"/>
          </a:xfrm>
        </p:grpSpPr>
        <p:pic>
          <p:nvPicPr>
            <p:cNvPr id="19" name="Picture 125" descr="desktop_computer_stylized_medium">
              <a:extLst>
                <a:ext uri="{FF2B5EF4-FFF2-40B4-BE49-F238E27FC236}">
                  <a16:creationId xmlns:a16="http://schemas.microsoft.com/office/drawing/2014/main" id="{FDEE5FF4-6263-1548-8B62-5DC6E75F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59BEF92-5774-3A4A-9170-BDE56A4E5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6473-5D5C-EB44-BF23-81C5EDD26FD2}"/>
              </a:ext>
            </a:extLst>
          </p:cNvPr>
          <p:cNvCxnSpPr/>
          <p:nvPr/>
        </p:nvCxnSpPr>
        <p:spPr>
          <a:xfrm>
            <a:off x="9407403" y="504739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C7AB4-5952-7B4B-A99E-383F1341A750}"/>
              </a:ext>
            </a:extLst>
          </p:cNvPr>
          <p:cNvCxnSpPr/>
          <p:nvPr/>
        </p:nvCxnSpPr>
        <p:spPr>
          <a:xfrm>
            <a:off x="9757509" y="503567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42F3C-024B-BC43-B2A0-864385BDB315}"/>
              </a:ext>
            </a:extLst>
          </p:cNvPr>
          <p:cNvSpPr txBox="1"/>
          <p:nvPr/>
        </p:nvSpPr>
        <p:spPr>
          <a:xfrm>
            <a:off x="8434588" y="2318122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2478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788-8E65-C341-8B4B-C6BB2A3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F8D-469A-2642-B3B8-4EB0A285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application (i.e., receiving 1,2,4 through the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call)?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27" y="1825624"/>
            <a:ext cx="8108879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pushed it. </a:t>
            </a:r>
            <a:r>
              <a:rPr lang="en-US" dirty="0"/>
              <a:t>Ideas?</a:t>
            </a:r>
          </a:p>
          <a:p>
            <a:r>
              <a:rPr lang="en-US" dirty="0"/>
              <a:t>To implement ordered delivery, the receiver uses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/>
              <a:t>Receiver socket buffer</a:t>
            </a:r>
          </a:p>
          <a:p>
            <a:r>
              <a:rPr lang="en-US" dirty="0"/>
              <a:t>We’ve already seen the use of these for reliability; but they can be used to order too!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8353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7441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90076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7202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4772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9324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90200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9904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9582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9904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9142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9548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6606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8656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100801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3067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100756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9051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5357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4072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9233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3448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06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Receive-side app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TCP receiver software only releases the data from the receive-side socket buffer to the application if:</a:t>
            </a:r>
          </a:p>
          <a:p>
            <a:endParaRPr lang="en-US" dirty="0"/>
          </a:p>
          <a:p>
            <a:pPr lvl="1"/>
            <a:r>
              <a:rPr lang="en-US" sz="2800" dirty="0"/>
              <a:t>the data is </a:t>
            </a:r>
            <a:r>
              <a:rPr lang="en-US" sz="2800" dirty="0">
                <a:solidFill>
                  <a:srgbClr val="C00000"/>
                </a:solidFill>
              </a:rPr>
              <a:t>in order </a:t>
            </a:r>
            <a:r>
              <a:rPr lang="en-US" sz="2800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54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9FBA-7238-5B64-1AA8-167B27F5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Reliability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02F77-EE7A-E4BC-417B-0D6880262E14}"/>
              </a:ext>
            </a:extLst>
          </p:cNvPr>
          <p:cNvSpPr txBox="1"/>
          <p:nvPr/>
        </p:nvSpPr>
        <p:spPr>
          <a:xfrm>
            <a:off x="9810063" y="1690045"/>
            <a:ext cx="1938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Selective 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0C505-E78D-E68F-F6C5-9FCE13A9DA7C}"/>
              </a:ext>
            </a:extLst>
          </p:cNvPr>
          <p:cNvSpPr txBox="1"/>
          <p:nvPr/>
        </p:nvSpPr>
        <p:spPr>
          <a:xfrm>
            <a:off x="6366698" y="262423"/>
            <a:ext cx="39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E6A7DF-5A23-C03F-B3BA-26C01B0114D9}"/>
              </a:ext>
            </a:extLst>
          </p:cNvPr>
          <p:cNvCxnSpPr>
            <a:cxnSpLocks/>
          </p:cNvCxnSpPr>
          <p:nvPr/>
        </p:nvCxnSpPr>
        <p:spPr>
          <a:xfrm flipH="1">
            <a:off x="6415941" y="777944"/>
            <a:ext cx="437108" cy="308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133992-6D18-75B2-CD84-69DB552FE929}"/>
              </a:ext>
            </a:extLst>
          </p:cNvPr>
          <p:cNvSpPr txBox="1"/>
          <p:nvPr/>
        </p:nvSpPr>
        <p:spPr>
          <a:xfrm>
            <a:off x="5711367" y="1086492"/>
            <a:ext cx="18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Go-back-N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DF687-7208-9993-034E-7A9108B15608}"/>
              </a:ext>
            </a:extLst>
          </p:cNvPr>
          <p:cNvSpPr txBox="1"/>
          <p:nvPr/>
        </p:nvSpPr>
        <p:spPr>
          <a:xfrm>
            <a:off x="5967312" y="686382"/>
            <a:ext cx="5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No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2B259-314C-01BB-4099-4D2689797BE7}"/>
              </a:ext>
            </a:extLst>
          </p:cNvPr>
          <p:cNvCxnSpPr>
            <a:cxnSpLocks/>
          </p:cNvCxnSpPr>
          <p:nvPr/>
        </p:nvCxnSpPr>
        <p:spPr>
          <a:xfrm>
            <a:off x="8702770" y="735716"/>
            <a:ext cx="277695" cy="447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6AAC5-76B6-3B24-3981-197905FF7567}"/>
              </a:ext>
            </a:extLst>
          </p:cNvPr>
          <p:cNvSpPr txBox="1"/>
          <p:nvPr/>
        </p:nvSpPr>
        <p:spPr>
          <a:xfrm>
            <a:off x="7938834" y="1185827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Selective repeat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91E1C-D72E-9EE2-C8F2-23DE430776B2}"/>
              </a:ext>
            </a:extLst>
          </p:cNvPr>
          <p:cNvSpPr txBox="1"/>
          <p:nvPr/>
        </p:nvSpPr>
        <p:spPr>
          <a:xfrm>
            <a:off x="9007728" y="828492"/>
            <a:ext cx="7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Yes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DB460-32D2-0ADE-A3BE-AC3ACF4C7325}"/>
              </a:ext>
            </a:extLst>
          </p:cNvPr>
          <p:cNvSpPr txBox="1"/>
          <p:nvPr/>
        </p:nvSpPr>
        <p:spPr>
          <a:xfrm>
            <a:off x="5858065" y="1642126"/>
            <a:ext cx="254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Cumulative ACK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DB7AB6-7CDC-CB11-F35A-C6DC2E681891}"/>
              </a:ext>
            </a:extLst>
          </p:cNvPr>
          <p:cNvCxnSpPr>
            <a:cxnSpLocks/>
          </p:cNvCxnSpPr>
          <p:nvPr/>
        </p:nvCxnSpPr>
        <p:spPr>
          <a:xfrm flipV="1">
            <a:off x="7859997" y="1580571"/>
            <a:ext cx="842773" cy="167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A0FFE-E191-8314-6263-EEDBBBE4571B}"/>
              </a:ext>
            </a:extLst>
          </p:cNvPr>
          <p:cNvCxnSpPr>
            <a:cxnSpLocks/>
          </p:cNvCxnSpPr>
          <p:nvPr/>
        </p:nvCxnSpPr>
        <p:spPr>
          <a:xfrm flipH="1" flipV="1">
            <a:off x="8980466" y="1593370"/>
            <a:ext cx="977472" cy="1548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26EFDF-62E9-E6D0-0C4D-B6FBBCB23FE5}"/>
              </a:ext>
            </a:extLst>
          </p:cNvPr>
          <p:cNvSpPr txBox="1"/>
          <p:nvPr/>
        </p:nvSpPr>
        <p:spPr>
          <a:xfrm>
            <a:off x="391756" y="1672378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9ADFFF-16D3-3757-FC88-2F24C68AB9DD}"/>
              </a:ext>
            </a:extLst>
          </p:cNvPr>
          <p:cNvCxnSpPr>
            <a:cxnSpLocks/>
          </p:cNvCxnSpPr>
          <p:nvPr/>
        </p:nvCxnSpPr>
        <p:spPr>
          <a:xfrm>
            <a:off x="499234" y="2376498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F7294F-3DF9-AD71-925D-415638A12CC2}"/>
              </a:ext>
            </a:extLst>
          </p:cNvPr>
          <p:cNvCxnSpPr>
            <a:cxnSpLocks/>
          </p:cNvCxnSpPr>
          <p:nvPr/>
        </p:nvCxnSpPr>
        <p:spPr>
          <a:xfrm>
            <a:off x="700019" y="245366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A11EDD-E2DC-17F9-BA9C-43908C2890A0}"/>
              </a:ext>
            </a:extLst>
          </p:cNvPr>
          <p:cNvGrpSpPr/>
          <p:nvPr/>
        </p:nvGrpSpPr>
        <p:grpSpPr>
          <a:xfrm>
            <a:off x="2636697" y="2476435"/>
            <a:ext cx="515705" cy="320943"/>
            <a:chOff x="9342783" y="1192696"/>
            <a:chExt cx="2011017" cy="101941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E65D83E-132B-5728-19AE-F702E8A8C7D2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2094A4-F111-2067-2E74-929B6879977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99E261-39D9-1984-DD26-8C1DE4C06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21127-78B2-CD5A-07DB-68B131A124C9}"/>
              </a:ext>
            </a:extLst>
          </p:cNvPr>
          <p:cNvCxnSpPr>
            <a:cxnSpLocks/>
          </p:cNvCxnSpPr>
          <p:nvPr/>
        </p:nvCxnSpPr>
        <p:spPr>
          <a:xfrm flipH="1">
            <a:off x="626439" y="3154477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4E63D4-165D-A1AE-1EBD-EE736BCD215F}"/>
              </a:ext>
            </a:extLst>
          </p:cNvPr>
          <p:cNvGrpSpPr/>
          <p:nvPr/>
        </p:nvGrpSpPr>
        <p:grpSpPr>
          <a:xfrm>
            <a:off x="2343632" y="3639398"/>
            <a:ext cx="453882" cy="281889"/>
            <a:chOff x="9342783" y="1192696"/>
            <a:chExt cx="2011017" cy="101941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CB5817C-C83C-E393-893E-C76D469CBE4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659995-25C1-8A85-3E2F-FADCBB37083D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DE63DE-7595-FDB4-C0A6-39E2F2675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D7E262-708E-51C8-F3E8-9FFCA4EBAF25}"/>
              </a:ext>
            </a:extLst>
          </p:cNvPr>
          <p:cNvCxnSpPr/>
          <p:nvPr/>
        </p:nvCxnSpPr>
        <p:spPr>
          <a:xfrm>
            <a:off x="669082" y="4480277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E3F2BF-1CC4-269B-BC33-F9368EA91CFF}"/>
              </a:ext>
            </a:extLst>
          </p:cNvPr>
          <p:cNvCxnSpPr>
            <a:cxnSpLocks/>
          </p:cNvCxnSpPr>
          <p:nvPr/>
        </p:nvCxnSpPr>
        <p:spPr>
          <a:xfrm>
            <a:off x="700019" y="2490473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323267-7CE2-457A-8121-9663F2DD9D24}"/>
              </a:ext>
            </a:extLst>
          </p:cNvPr>
          <p:cNvSpPr txBox="1"/>
          <p:nvPr/>
        </p:nvSpPr>
        <p:spPr>
          <a:xfrm rot="5400000">
            <a:off x="425690" y="3103621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1ED3DA-1800-742B-A9E7-9E9BB6155EB3}"/>
              </a:ext>
            </a:extLst>
          </p:cNvPr>
          <p:cNvSpPr txBox="1"/>
          <p:nvPr/>
        </p:nvSpPr>
        <p:spPr>
          <a:xfrm>
            <a:off x="538659" y="4552550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BB48F8-C64B-B487-411D-A497B5C5B054}"/>
              </a:ext>
            </a:extLst>
          </p:cNvPr>
          <p:cNvSpPr txBox="1"/>
          <p:nvPr/>
        </p:nvSpPr>
        <p:spPr>
          <a:xfrm>
            <a:off x="2435865" y="216118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A9DF89-69D7-1A47-81DB-95D3660499D3}"/>
              </a:ext>
            </a:extLst>
          </p:cNvPr>
          <p:cNvSpPr txBox="1"/>
          <p:nvPr/>
        </p:nvSpPr>
        <p:spPr>
          <a:xfrm>
            <a:off x="2385003" y="4017371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9EA18-0199-8A97-631F-1F80BCCF1A5F}"/>
              </a:ext>
            </a:extLst>
          </p:cNvPr>
          <p:cNvCxnSpPr>
            <a:cxnSpLocks/>
          </p:cNvCxnSpPr>
          <p:nvPr/>
        </p:nvCxnSpPr>
        <p:spPr>
          <a:xfrm>
            <a:off x="638147" y="4532919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CCF3CB-7BCE-254A-5DB5-33E5C1189762}"/>
              </a:ext>
            </a:extLst>
          </p:cNvPr>
          <p:cNvSpPr txBox="1"/>
          <p:nvPr/>
        </p:nvSpPr>
        <p:spPr>
          <a:xfrm rot="464203">
            <a:off x="1499948" y="4717633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AB9E6B-9A07-D5BE-0866-EFAE0036AEC8}"/>
              </a:ext>
            </a:extLst>
          </p:cNvPr>
          <p:cNvSpPr txBox="1"/>
          <p:nvPr/>
        </p:nvSpPr>
        <p:spPr>
          <a:xfrm>
            <a:off x="1713085" y="3629652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30420-A412-91AA-495B-FC8C1A8BD5B8}"/>
              </a:ext>
            </a:extLst>
          </p:cNvPr>
          <p:cNvCxnSpPr>
            <a:cxnSpLocks/>
          </p:cNvCxnSpPr>
          <p:nvPr/>
        </p:nvCxnSpPr>
        <p:spPr>
          <a:xfrm>
            <a:off x="3384560" y="2392989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04C255-4450-5641-A8FE-7548CB159EAC}"/>
              </a:ext>
            </a:extLst>
          </p:cNvPr>
          <p:cNvGrpSpPr/>
          <p:nvPr/>
        </p:nvGrpSpPr>
        <p:grpSpPr>
          <a:xfrm>
            <a:off x="2563865" y="4343712"/>
            <a:ext cx="515705" cy="320943"/>
            <a:chOff x="9342783" y="1192696"/>
            <a:chExt cx="2011017" cy="101941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E802149-337D-6A9A-8E0D-5EC605869F8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0FA828-6F56-04DA-857E-ED69E5753CC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DE8ED4-D600-BE4F-48DC-8D5658D5F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195371-0A9C-0782-C55C-2212539CD34E}"/>
              </a:ext>
            </a:extLst>
          </p:cNvPr>
          <p:cNvCxnSpPr>
            <a:cxnSpLocks/>
          </p:cNvCxnSpPr>
          <p:nvPr/>
        </p:nvCxnSpPr>
        <p:spPr>
          <a:xfrm>
            <a:off x="4856924" y="2771920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D2D0A8-CA75-EFF9-4DD1-010A4EE011AC}"/>
              </a:ext>
            </a:extLst>
          </p:cNvPr>
          <p:cNvCxnSpPr>
            <a:cxnSpLocks/>
          </p:cNvCxnSpPr>
          <p:nvPr/>
        </p:nvCxnSpPr>
        <p:spPr>
          <a:xfrm>
            <a:off x="5057709" y="2849087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D333D6-4F81-2762-7A3A-BD2A143C2E00}"/>
              </a:ext>
            </a:extLst>
          </p:cNvPr>
          <p:cNvGrpSpPr/>
          <p:nvPr/>
        </p:nvGrpSpPr>
        <p:grpSpPr>
          <a:xfrm>
            <a:off x="6994387" y="2871857"/>
            <a:ext cx="515705" cy="320943"/>
            <a:chOff x="9342783" y="1192696"/>
            <a:chExt cx="2011017" cy="1019419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09D084A-1973-D8E3-454B-43DA9850CAA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07BE49-C1E9-3689-85FA-41AB67B5124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5CAE4B-FAB0-2CD6-AD7F-D1C4B8FE4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018D1F-E149-D311-2804-A998CC606FD8}"/>
              </a:ext>
            </a:extLst>
          </p:cNvPr>
          <p:cNvSpPr txBox="1"/>
          <p:nvPr/>
        </p:nvSpPr>
        <p:spPr>
          <a:xfrm rot="736554">
            <a:off x="5637562" y="275076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84A29-FE4E-761F-8C78-9061FECC16A0}"/>
              </a:ext>
            </a:extLst>
          </p:cNvPr>
          <p:cNvCxnSpPr>
            <a:cxnSpLocks/>
          </p:cNvCxnSpPr>
          <p:nvPr/>
        </p:nvCxnSpPr>
        <p:spPr>
          <a:xfrm>
            <a:off x="7742250" y="2788411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0997E9-8288-8FA9-F26C-E74177267D17}"/>
              </a:ext>
            </a:extLst>
          </p:cNvPr>
          <p:cNvCxnSpPr>
            <a:cxnSpLocks/>
          </p:cNvCxnSpPr>
          <p:nvPr/>
        </p:nvCxnSpPr>
        <p:spPr>
          <a:xfrm>
            <a:off x="5057708" y="3102027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E0D410-881F-3EB2-ED64-B62D6BE10E18}"/>
              </a:ext>
            </a:extLst>
          </p:cNvPr>
          <p:cNvCxnSpPr>
            <a:cxnSpLocks/>
          </p:cNvCxnSpPr>
          <p:nvPr/>
        </p:nvCxnSpPr>
        <p:spPr>
          <a:xfrm>
            <a:off x="5057707" y="3367517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56C8B-69D0-D3B2-415C-4C814FF28D32}"/>
              </a:ext>
            </a:extLst>
          </p:cNvPr>
          <p:cNvCxnSpPr>
            <a:cxnSpLocks/>
          </p:cNvCxnSpPr>
          <p:nvPr/>
        </p:nvCxnSpPr>
        <p:spPr>
          <a:xfrm>
            <a:off x="4730667" y="2835945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F2123E-3F4E-1F09-4114-6BDE650A9DF5}"/>
              </a:ext>
            </a:extLst>
          </p:cNvPr>
          <p:cNvSpPr txBox="1"/>
          <p:nvPr/>
        </p:nvSpPr>
        <p:spPr>
          <a:xfrm rot="5400000">
            <a:off x="4594627" y="4136308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AA502E-2243-5BC7-C94C-ADA21CCB4A1B}"/>
              </a:ext>
            </a:extLst>
          </p:cNvPr>
          <p:cNvCxnSpPr>
            <a:cxnSpLocks/>
          </p:cNvCxnSpPr>
          <p:nvPr/>
        </p:nvCxnSpPr>
        <p:spPr>
          <a:xfrm flipH="1">
            <a:off x="4949227" y="339982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26ABF9-96CB-D2C6-0D4A-797FC321B350}"/>
              </a:ext>
            </a:extLst>
          </p:cNvPr>
          <p:cNvCxnSpPr>
            <a:cxnSpLocks/>
          </p:cNvCxnSpPr>
          <p:nvPr/>
        </p:nvCxnSpPr>
        <p:spPr>
          <a:xfrm>
            <a:off x="5032627" y="36757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661EB96-895B-BB3B-5373-BF07B8D9AA7F}"/>
              </a:ext>
            </a:extLst>
          </p:cNvPr>
          <p:cNvSpPr txBox="1"/>
          <p:nvPr/>
        </p:nvSpPr>
        <p:spPr>
          <a:xfrm rot="746861">
            <a:off x="5580247" y="3017580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4F04E8-74D3-C6A3-202C-45F0CA9CFAA7}"/>
              </a:ext>
            </a:extLst>
          </p:cNvPr>
          <p:cNvSpPr txBox="1"/>
          <p:nvPr/>
        </p:nvSpPr>
        <p:spPr>
          <a:xfrm rot="746861">
            <a:off x="5498451" y="3273407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712747-885C-C40A-A19D-5E1E15C4677D}"/>
              </a:ext>
            </a:extLst>
          </p:cNvPr>
          <p:cNvSpPr txBox="1"/>
          <p:nvPr/>
        </p:nvSpPr>
        <p:spPr>
          <a:xfrm rot="746861">
            <a:off x="5414650" y="353939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D23A-0FBA-0518-1EFE-EF2AEB46BC65}"/>
              </a:ext>
            </a:extLst>
          </p:cNvPr>
          <p:cNvCxnSpPr>
            <a:cxnSpLocks/>
          </p:cNvCxnSpPr>
          <p:nvPr/>
        </p:nvCxnSpPr>
        <p:spPr>
          <a:xfrm flipH="1">
            <a:off x="4949227" y="366414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80D05E-0639-FA10-D695-0BFF25DD081E}"/>
              </a:ext>
            </a:extLst>
          </p:cNvPr>
          <p:cNvCxnSpPr>
            <a:cxnSpLocks/>
          </p:cNvCxnSpPr>
          <p:nvPr/>
        </p:nvCxnSpPr>
        <p:spPr>
          <a:xfrm flipH="1">
            <a:off x="4949227" y="3937717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B9E273-5555-B806-64EA-5AE74ED7CA71}"/>
              </a:ext>
            </a:extLst>
          </p:cNvPr>
          <p:cNvCxnSpPr>
            <a:cxnSpLocks/>
          </p:cNvCxnSpPr>
          <p:nvPr/>
        </p:nvCxnSpPr>
        <p:spPr>
          <a:xfrm flipH="1">
            <a:off x="4938476" y="4233697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739665-D183-D6A7-7434-77805A15A14E}"/>
              </a:ext>
            </a:extLst>
          </p:cNvPr>
          <p:cNvSpPr txBox="1"/>
          <p:nvPr/>
        </p:nvSpPr>
        <p:spPr>
          <a:xfrm rot="19723867">
            <a:off x="5309546" y="410774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33F252-D303-BFA6-D384-F67FC64B8AD4}"/>
              </a:ext>
            </a:extLst>
          </p:cNvPr>
          <p:cNvSpPr txBox="1"/>
          <p:nvPr/>
        </p:nvSpPr>
        <p:spPr>
          <a:xfrm rot="19723867">
            <a:off x="5421451" y="4351754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CAC169-6E1E-3250-52B2-FF6D9F1C57CB}"/>
              </a:ext>
            </a:extLst>
          </p:cNvPr>
          <p:cNvSpPr txBox="1"/>
          <p:nvPr/>
        </p:nvSpPr>
        <p:spPr>
          <a:xfrm rot="19723867">
            <a:off x="5533353" y="4559929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E0A791-CDB5-8BF2-9643-95316E9BAC90}"/>
              </a:ext>
            </a:extLst>
          </p:cNvPr>
          <p:cNvSpPr txBox="1"/>
          <p:nvPr/>
        </p:nvSpPr>
        <p:spPr>
          <a:xfrm rot="19723867">
            <a:off x="5645256" y="4778041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68BAB-E74B-7C2D-AFC4-4CAF82566E65}"/>
              </a:ext>
            </a:extLst>
          </p:cNvPr>
          <p:cNvSpPr txBox="1"/>
          <p:nvPr/>
        </p:nvSpPr>
        <p:spPr>
          <a:xfrm>
            <a:off x="511291" y="558784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0996BAC2-1E25-5955-AF03-2F43B29C3CFE}"/>
              </a:ext>
            </a:extLst>
          </p:cNvPr>
          <p:cNvSpPr/>
          <p:nvPr/>
        </p:nvSpPr>
        <p:spPr>
          <a:xfrm>
            <a:off x="3889360" y="2788411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B9BDB7-E43E-F10A-8DE8-2FA37A23ECCB}"/>
              </a:ext>
            </a:extLst>
          </p:cNvPr>
          <p:cNvSpPr txBox="1"/>
          <p:nvPr/>
        </p:nvSpPr>
        <p:spPr>
          <a:xfrm rot="16200000">
            <a:off x="3042075" y="3177372"/>
            <a:ext cx="131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  <p:pic>
        <p:nvPicPr>
          <p:cNvPr id="69" name="Picture 68" descr="A diagram of a diagram&#10;&#10;Description automatically generated">
            <a:extLst>
              <a:ext uri="{FF2B5EF4-FFF2-40B4-BE49-F238E27FC236}">
                <a16:creationId xmlns:a16="http://schemas.microsoft.com/office/drawing/2014/main" id="{C012E075-8C32-FCC3-700D-6700786D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13" y="2167879"/>
            <a:ext cx="3769726" cy="1427074"/>
          </a:xfrm>
          <a:prstGeom prst="rect">
            <a:avLst/>
          </a:prstGeom>
        </p:spPr>
      </p:pic>
      <p:pic>
        <p:nvPicPr>
          <p:cNvPr id="71" name="Picture 70" descr="A diagram of a diagram&#10;&#10;Description automatically generated">
            <a:extLst>
              <a:ext uri="{FF2B5EF4-FFF2-40B4-BE49-F238E27FC236}">
                <a16:creationId xmlns:a16="http://schemas.microsoft.com/office/drawing/2014/main" id="{8781BA0D-EB8A-63D1-11E4-D70622C8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185" y="3667169"/>
            <a:ext cx="3764253" cy="1482111"/>
          </a:xfrm>
          <a:prstGeom prst="rect">
            <a:avLst/>
          </a:prstGeom>
        </p:spPr>
      </p:pic>
      <p:pic>
        <p:nvPicPr>
          <p:cNvPr id="73" name="Picture 72" descr="A diagram of a diagram&#10;&#10;Description automatically generated">
            <a:extLst>
              <a:ext uri="{FF2B5EF4-FFF2-40B4-BE49-F238E27FC236}">
                <a16:creationId xmlns:a16="http://schemas.microsoft.com/office/drawing/2014/main" id="{65AE5145-46BC-DE98-4009-709AA6F4A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48" y="5186226"/>
            <a:ext cx="3667341" cy="14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  <p:bldP spid="12" grpId="0"/>
      <p:bldP spid="15" grpId="0"/>
      <p:bldP spid="29" grpId="0"/>
      <p:bldP spid="30" grpId="0"/>
      <p:bldP spid="31" grpId="0"/>
      <p:bldP spid="32" grpId="0"/>
      <p:bldP spid="34" grpId="0"/>
      <p:bldP spid="35" grpId="0"/>
      <p:bldP spid="47" grpId="0"/>
      <p:bldP spid="52" grpId="0"/>
      <p:bldP spid="55" grpId="0"/>
      <p:bldP spid="56" grpId="0"/>
      <p:bldP spid="57" grpId="0"/>
      <p:bldP spid="61" grpId="0"/>
      <p:bldP spid="62" grpId="0"/>
      <p:bldP spid="63" grpId="0"/>
      <p:bldP spid="64" grpId="0"/>
      <p:bldP spid="65" grpId="0"/>
      <p:bldP spid="66" grpId="0" animBg="1"/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7" y="1829277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</a:t>
            </a:r>
            <a:r>
              <a:rPr lang="en-US" sz="3200" dirty="0" err="1">
                <a:latin typeface="Courier" pitchFamily="2" charset="0"/>
              </a:rPr>
              <a:t>recv</a:t>
            </a:r>
            <a:r>
              <a:rPr lang="en-US" sz="3200" dirty="0">
                <a:latin typeface="Courier" pitchFamily="2" charset="0"/>
              </a:rPr>
              <a:t>()</a:t>
            </a:r>
            <a:r>
              <a:rPr lang="en-US" sz="3200" dirty="0">
                <a:latin typeface="Helvetica" pitchFamily="2" charset="0"/>
              </a:rPr>
              <a:t>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receiver,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1C012-789A-BB41-A252-179C8E2F1F20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F014AE-13C4-5848-B256-9417C955F594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7DD5B6-8A53-4B4D-8688-A313B9251DCB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CCAB8-8FCF-A04B-80E5-18F5B5D22E13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E1C3FEE-18D3-4D49-84D0-CAE06CDBAA9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25763-03E0-294A-9FBA-0FB45B76750D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7ED6DC-1C58-C341-81A9-F6D924C49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1B4B8-D34B-DA41-845F-82DFA4679FC3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D0B1B1-B333-B242-878B-2ADAF2DB3541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DE15BB5-622F-2345-AEA2-CFC091048AB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3827F5-1B36-8B40-8F99-9AE921C48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A94FF0-70B8-7B41-A9FC-7C727FF3D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6BA6B-E5B3-8A4C-9D68-34D7703D7DB4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9D83C-6B06-AD4F-BF48-94E6249493ED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D5C628-2730-CC42-A678-DF16B1051687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FE8D-9913-C244-8753-72153EDB0F2F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F113-AA9A-EC4C-B0D8-6C49A8E29BAF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4CF32-1870-394A-AE95-A3E798E4AB0B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43A4FA-9AD1-5848-A9DE-8D8178B0902F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CF3AE2-1AA4-424E-BD0C-C1A4454959EE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6D413-BE14-5D4F-BC6B-F7E8736B4A4D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A66481-9344-7D4F-9762-665F94FC57BA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5D272E-9AE5-7D41-A35A-F134F95F1A5F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05B3384-DB58-2542-83ED-F68F9F493C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6FC879-A80A-9F43-B5C2-54BABDBD9FF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3D0060-B19C-3041-A243-22FD5083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570309-0A8A-074A-B067-41CF887A0907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E77A4D-21C1-6A49-8476-BF71E8AC498D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A069E4-6395-6D46-86A5-3441169908A9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8F2ED10-0DD6-884E-9C6E-23E6ADE72C5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EFFDDF-0B47-944E-A347-B1AB7179626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AC3BB0-5083-2D42-B404-BB912589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DF9FDE-7295-9046-BE22-9EAFBD1EDB87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61B82-6308-014D-8EE9-80063DA09F43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53C41-92A7-4448-A2BD-E045E99674A6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2DC44F-4FA6-4641-B208-4251A8D4A38D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87F7B8-FAA7-FA43-946D-2F355F1485F7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D6C5F8-5DCA-1746-818B-023F312F0BA9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64C835-3A94-BC4C-9765-6CD368043F77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A89D0-973A-E343-991C-51DED40128FE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A8F589-C890-9445-BF5F-BB12BE1B4916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BD7F9-2832-5040-8677-0D4B62C8502D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543B2-BA9D-4D4E-ACC5-DAA60BAD5917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6BD45B-36BA-064D-BB53-5F7609C2FA4D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789B3B-45DB-B246-92E2-7A8130EAA85B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A466F2-7AAF-9A40-BD82-020DDD28A496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5E494D-D1A3-8D45-9637-DCCD38F2582E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EDEB38-066C-4842-9C04-6F1C74F58D42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4DE73-5737-C24C-8947-10C5787D0230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E271C-BBE7-4247-81CF-39A309749990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0EB08-74D4-8241-B14B-6DE15FE88264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2E22CA2-D445-254C-B8DB-D65D598C3895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5351C98-792B-5347-8DC9-069476D014E8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FBEE2-5AB5-524F-BB97-B15BB8AA90C4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694E5-CB14-B244-B825-E82D62DC87B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8476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AAE-F2C4-8D49-8D44-3026FEE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increase throughput, but …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8" y="182562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48" y="188277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789374" y="295116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8" y="397510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937" y="399891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467237" y="351790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748" y="285908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456124" y="241300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24" y="371951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643" y="590782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728" y="468526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7381" y="5779048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547331" y="518233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897437" y="517061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9997462" y="247967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109" y="1842058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56" y="1998701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1" y="3122402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516265" y="3906631"/>
            <a:ext cx="1486754" cy="7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77" y="4459638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336523" y="5298841"/>
            <a:ext cx="1185798" cy="527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432" y="2635648"/>
            <a:ext cx="1541857" cy="6600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3" y="3577034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30975" y="1610768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067008" y="2503442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70942" y="4644198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</p:cNvCxnSpPr>
          <p:nvPr/>
        </p:nvCxnSpPr>
        <p:spPr>
          <a:xfrm flipH="1">
            <a:off x="3321739" y="4031281"/>
            <a:ext cx="168357" cy="4845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49" y="167220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043" y="297778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243557" y="1561241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6959488" y="2126472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6995100" y="2335992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669054" y="2570388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4" y="2715747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235200" y="3828590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9929752" y="320241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3719637" y="4484262"/>
            <a:ext cx="301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0255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926-E8EC-8040-A1ED-5502D92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04FF-4F3F-B042-88B0-12BE3E02F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buffers can become 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787" y="5800664"/>
              <a:ext cx="16773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TCP receiver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i="1" dirty="0"/>
              <a:t>Amount of free buffer varies over time!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== restriction on sending rate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106F-9B36-C14D-8CB4-066B72F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reliability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4BC3-8315-DD4A-B785-7DEDF48C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are reliability metadata (seq and ack numbers) stored?</a:t>
            </a:r>
          </a:p>
        </p:txBody>
      </p:sp>
    </p:spTree>
    <p:extLst>
      <p:ext uri="{BB962C8B-B14F-4D97-AF65-F5344CB8AC3E}">
        <p14:creationId xmlns:p14="http://schemas.microsoft.com/office/powerpoint/2010/main" val="3378074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=&gt; advertised window shrinks</a:t>
            </a:r>
          </a:p>
          <a:p>
            <a:pPr lvl="1"/>
            <a:r>
              <a:rPr lang="en-US" dirty="0"/>
              <a:t>=&gt; sender’s window (sending rate) reduces</a:t>
            </a:r>
          </a:p>
          <a:p>
            <a:pPr lvl="1"/>
            <a:r>
              <a:rPr lang="en-US" dirty="0"/>
              <a:t>=&gt; sender’s socket buffer fills up</a:t>
            </a:r>
          </a:p>
          <a:p>
            <a:pPr lvl="1"/>
            <a:r>
              <a:rPr lang="en-US" dirty="0"/>
              <a:t>=&gt; sender process put to sleep upon send()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sending process’s write speed to the receiving process’s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3335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i="1" dirty="0"/>
              <a:t>Selective repeat</a:t>
            </a:r>
            <a:r>
              <a:rPr lang="en-US" dirty="0"/>
              <a:t>: data in window buffered until the “hole” within the window can be filled by the sender. Advertised window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The receiver may not keep up with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  <a:p>
            <a:r>
              <a:rPr lang="en-US" dirty="0"/>
              <a:t>Set </a:t>
            </a:r>
            <a:r>
              <a:rPr lang="en-US" dirty="0">
                <a:solidFill>
                  <a:srgbClr val="C00000"/>
                </a:solidFill>
              </a:rPr>
              <a:t>receiver socket buffer &gt; desired window size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US" dirty="0"/>
              <a:t>Keep memory buffers available at the receiver whenever the sender transmits data</a:t>
            </a:r>
          </a:p>
          <a:p>
            <a:r>
              <a:rPr lang="en-US" dirty="0"/>
              <a:t>Buffers needed to hold for selective repeat and reassemble data in order</a:t>
            </a:r>
          </a:p>
          <a:p>
            <a:r>
              <a:rPr lang="en-US" dirty="0"/>
              <a:t>Inform the sender on an on-going basis (each ACK)</a:t>
            </a:r>
          </a:p>
          <a:p>
            <a:r>
              <a:rPr lang="en-US" dirty="0"/>
              <a:t>Function: match sender speed to receiver speed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Correct socket buffer sizing is important for TCP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355184" cy="4930136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en-US" dirty="0"/>
              <a:t>Identifies data in the packet from the application stream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seq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acks the next seq # that the receiver expects. 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(cumulative ACK)</a:t>
            </a:r>
          </a:p>
          <a:p>
            <a:pPr marL="0" indent="0" algn="r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en-US" dirty="0"/>
              <a:t>Selective ACKs are written into the options field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744065" y="2300750"/>
            <a:ext cx="4989870" cy="840656"/>
            <a:chOff x="4744065" y="2300750"/>
            <a:chExt cx="4989870" cy="84065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4065" y="2300750"/>
              <a:ext cx="2718620" cy="50144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744065" y="3028797"/>
            <a:ext cx="4989870" cy="1232399"/>
            <a:chOff x="5004619" y="2639961"/>
            <a:chExt cx="4989870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5004619" y="2988545"/>
              <a:ext cx="2458065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32945-B061-B6F1-3F8C-C00CAFDBA057}"/>
              </a:ext>
            </a:extLst>
          </p:cNvPr>
          <p:cNvGrpSpPr/>
          <p:nvPr/>
        </p:nvGrpSpPr>
        <p:grpSpPr>
          <a:xfrm>
            <a:off x="4624126" y="4609780"/>
            <a:ext cx="4311714" cy="1165378"/>
            <a:chOff x="5682775" y="2639961"/>
            <a:chExt cx="4311714" cy="11653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92223A-1744-2B76-790E-7C855E81FC08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EE6CBE-76E6-F94D-20F2-516AE9D2BA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2775" y="2988545"/>
              <a:ext cx="1779909" cy="81679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urier" pitchFamily="2" charset="0"/>
              </a:rPr>
              <a:t>sudo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tcpdump</a:t>
            </a:r>
            <a:r>
              <a:rPr lang="en-IN" dirty="0">
                <a:latin typeface="Courier" pitchFamily="2" charset="0"/>
              </a:rPr>
              <a:t> -</a:t>
            </a:r>
            <a:r>
              <a:rPr lang="en-IN" dirty="0" err="1">
                <a:latin typeface="Courier" pitchFamily="2" charset="0"/>
              </a:rPr>
              <a:t>i</a:t>
            </a:r>
            <a:r>
              <a:rPr lang="en-IN" dirty="0">
                <a:latin typeface="Courier" pitchFamily="2" charset="0"/>
              </a:rPr>
              <a:t> eno1 </a:t>
            </a:r>
            <a:r>
              <a:rPr lang="en-IN" dirty="0" err="1">
                <a:latin typeface="Courier" pitchFamily="2" charset="0"/>
              </a:rPr>
              <a:t>tcp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portrange</a:t>
            </a:r>
            <a:r>
              <a:rPr lang="en-IN" dirty="0">
                <a:latin typeface="Courier" pitchFamily="2" charset="0"/>
              </a:rPr>
              <a:t> 56000-56010</a:t>
            </a: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curl --local-port 56000-56010 https://</a:t>
            </a:r>
            <a:r>
              <a:rPr lang="en-IN" dirty="0" err="1">
                <a:latin typeface="Courier" pitchFamily="2" charset="0"/>
              </a:rPr>
              <a:t>www.google.com</a:t>
            </a:r>
            <a:r>
              <a:rPr lang="en-IN" dirty="0">
                <a:latin typeface="Courier" pitchFamily="2" charset="0"/>
              </a:rPr>
              <a:t> &gt; </a:t>
            </a:r>
            <a:r>
              <a:rPr lang="en-IN" dirty="0" err="1">
                <a:latin typeface="Courier" pitchFamily="2" charset="0"/>
              </a:rPr>
              <a:t>output.html</a:t>
            </a:r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/>
              <a:t>Bonus: Try crafting TCP packets with </a:t>
            </a:r>
            <a:r>
              <a:rPr lang="en-IN" dirty="0" err="1">
                <a:latin typeface="Courier" pitchFamily="2" charset="0"/>
              </a:rPr>
              <a:t>scapy</a:t>
            </a:r>
            <a:r>
              <a:rPr lang="en-IN" dirty="0">
                <a:latin typeface="Courier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80-F129-4D4E-B31A-DACE02F2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Stream-Oriented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E919-CCD3-FE4F-90B8-AA9BDCE16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0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1799</Words>
  <Application>Microsoft Macintosh PowerPoint</Application>
  <PresentationFormat>Widescreen</PresentationFormat>
  <Paragraphs>431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Ordering &amp; Flow Control</vt:lpstr>
      <vt:lpstr>Review: Reliability</vt:lpstr>
      <vt:lpstr>TCP reliability metadata</vt:lpstr>
      <vt:lpstr>TCP header structure</vt:lpstr>
      <vt:lpstr>TCP header structure</vt:lpstr>
      <vt:lpstr>Observing a TCP exchange</vt:lpstr>
      <vt:lpstr>TCP Stream-Oriented Data Transfer</vt:lpstr>
      <vt:lpstr>Sequence numbers in the app’s stream</vt:lpstr>
      <vt:lpstr>Sequence numbers in the app’s stream</vt:lpstr>
      <vt:lpstr>Sequence numbers in the app’s stream</vt:lpstr>
      <vt:lpstr>Buffering and Ordering in TCP</vt:lpstr>
      <vt:lpstr>Memory Buffers at the Transport Layer</vt:lpstr>
      <vt:lpstr>Sockets need receive-side memory buffers</vt:lpstr>
      <vt:lpstr>Receiver app’s interaction with TCP</vt:lpstr>
      <vt:lpstr>Sockets need send-side memory buffers</vt:lpstr>
      <vt:lpstr>Ordered Delivery</vt:lpstr>
      <vt:lpstr>Reordering packets at the receiver side</vt:lpstr>
      <vt:lpstr>Reordering packets at the receiver side</vt:lpstr>
      <vt:lpstr>Receive-side app and TCP</vt:lpstr>
      <vt:lpstr>TCP Reassembly</vt:lpstr>
      <vt:lpstr>Implications of ordered delivery</vt:lpstr>
      <vt:lpstr>How much data to keep in flight?</vt:lpstr>
      <vt:lpstr>We want to increase throughput, but …</vt:lpstr>
      <vt:lpstr>Flow Control</vt:lpstr>
      <vt:lpstr>Socket buffers can become full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Info on (tuning) TCP stack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1646</cp:revision>
  <cp:lastPrinted>2021-01-24T11:57:08Z</cp:lastPrinted>
  <dcterms:created xsi:type="dcterms:W3CDTF">2019-01-23T03:40:12Z</dcterms:created>
  <dcterms:modified xsi:type="dcterms:W3CDTF">2024-10-25T15:03:05Z</dcterms:modified>
</cp:coreProperties>
</file>