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387" r:id="rId2"/>
    <p:sldId id="418" r:id="rId3"/>
    <p:sldId id="313" r:id="rId4"/>
    <p:sldId id="337" r:id="rId5"/>
    <p:sldId id="303" r:id="rId6"/>
    <p:sldId id="302" r:id="rId7"/>
    <p:sldId id="304" r:id="rId8"/>
    <p:sldId id="319" r:id="rId9"/>
    <p:sldId id="338" r:id="rId10"/>
    <p:sldId id="403" r:id="rId11"/>
    <p:sldId id="394" r:id="rId12"/>
    <p:sldId id="379" r:id="rId13"/>
    <p:sldId id="415" r:id="rId14"/>
    <p:sldId id="414" r:id="rId15"/>
    <p:sldId id="404" r:id="rId16"/>
    <p:sldId id="406" r:id="rId17"/>
    <p:sldId id="513" r:id="rId18"/>
    <p:sldId id="509" r:id="rId19"/>
    <p:sldId id="511" r:id="rId20"/>
    <p:sldId id="504" r:id="rId21"/>
    <p:sldId id="49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61"/>
    <p:restoredTop sz="94664"/>
  </p:normalViewPr>
  <p:slideViewPr>
    <p:cSldViewPr snapToGrid="0" snapToObjects="1">
      <p:cViewPr varScale="1">
        <p:scale>
          <a:sx n="124" d="100"/>
          <a:sy n="124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9/13/24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1148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727CD0-90AB-BC40-9704-E77AEDB06E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7F2828-6624-954C-9710-E7375980A3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64B113-EFD0-1841-AF88-80611DD0A1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B058C-AF56-774E-B1D8-3AF39D0312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6112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27E884-FB06-D341-97B2-18E8B791B3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A274A8-40C6-D148-AA3D-8D2B5A91AC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CE7D62-01E8-C547-8CE5-D909A80FCF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94AE9-C274-844C-8243-9ECC764F24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199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jpeg"/><Relationship Id="rId5" Type="http://schemas.openxmlformats.org/officeDocument/2006/relationships/image" Target="../media/image15.png"/><Relationship Id="rId10" Type="http://schemas.openxmlformats.org/officeDocument/2006/relationships/image" Target="../media/image20.jpe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46132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Measurement, App Layer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3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http://www.cs.rutgers.edu/~sn624/352-F24</a:t>
            </a:r>
            <a:r>
              <a:rPr lang="en-US" sz="2800" dirty="0"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2161359"/>
            <a:ext cx="946132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Measuring the Internet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3F971D-5FD5-7E62-F104-B76C47B68499}"/>
              </a:ext>
            </a:extLst>
          </p:cNvPr>
          <p:cNvSpPr txBox="1"/>
          <p:nvPr/>
        </p:nvSpPr>
        <p:spPr>
          <a:xfrm>
            <a:off x="2152185" y="3490332"/>
            <a:ext cx="754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Speed, by any other name</a:t>
            </a:r>
          </a:p>
        </p:txBody>
      </p:sp>
    </p:spTree>
    <p:extLst>
      <p:ext uri="{BB962C8B-B14F-4D97-AF65-F5344CB8AC3E}">
        <p14:creationId xmlns:p14="http://schemas.microsoft.com/office/powerpoint/2010/main" val="334572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DEB3-11E8-4F4D-AD08-7A51F1737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exactly do we mean by speed?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EA5CB-4528-5046-8620-668926A20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267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en-US" dirty="0">
                <a:ea typeface="MS PGothic" pitchFamily="34" charset="-128"/>
              </a:rPr>
              <a:t>A packet consists of many bits, including header and data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Packet size</a:t>
            </a:r>
            <a:r>
              <a:rPr lang="en-US" altLang="en-US" dirty="0">
                <a:ea typeface="MS PGothic" pitchFamily="34" charset="-128"/>
              </a:rPr>
              <a:t>: length of the packet (bits or bytes) incl. header and data</a:t>
            </a:r>
            <a:endParaRPr lang="en-US" altLang="en-US" b="1" dirty="0">
              <a:solidFill>
                <a:srgbClr val="C00000"/>
              </a:solidFill>
              <a:ea typeface="MS PGothic" pitchFamily="34" charset="-128"/>
            </a:endParaRPr>
          </a:p>
          <a:p>
            <a:pPr>
              <a:lnSpc>
                <a:spcPct val="120000"/>
              </a:lnSpc>
              <a:defRPr/>
            </a:pPr>
            <a:endParaRPr lang="en-US" altLang="en-US" dirty="0">
              <a:solidFill>
                <a:srgbClr val="C00000"/>
              </a:solidFill>
              <a:ea typeface="MS PGothic" pitchFamily="34" charset="-128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Bandwidth</a:t>
            </a:r>
            <a:r>
              <a:rPr lang="en-US" altLang="en-US" dirty="0">
                <a:ea typeface="MS PGothic" pitchFamily="34" charset="-128"/>
              </a:rPr>
              <a:t>: For a single link, amount of data it can transmit per unit time (bits/second or Bytes/second or packets/second)</a:t>
            </a:r>
          </a:p>
          <a:p>
            <a:pPr>
              <a:lnSpc>
                <a:spcPct val="120000"/>
              </a:lnSpc>
              <a:defRPr/>
            </a:pPr>
            <a:endParaRPr lang="en-US" altLang="en-US" dirty="0">
              <a:solidFill>
                <a:srgbClr val="C00000"/>
              </a:solidFill>
              <a:ea typeface="MS PGothic" pitchFamily="34" charset="-128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Total packet delay: </a:t>
            </a:r>
            <a:r>
              <a:rPr lang="en-US" altLang="en-US" dirty="0">
                <a:ea typeface="MS PGothic" pitchFamily="34" charset="-128"/>
              </a:rPr>
              <a:t>time from the first </a:t>
            </a:r>
            <a:r>
              <a:rPr lang="en-US" altLang="en-US" dirty="0" err="1">
                <a:ea typeface="MS PGothic" pitchFamily="34" charset="-128"/>
              </a:rPr>
              <a:t>bit@sender</a:t>
            </a:r>
            <a:r>
              <a:rPr lang="en-US" altLang="en-US" dirty="0">
                <a:ea typeface="MS PGothic" pitchFamily="34" charset="-128"/>
              </a:rPr>
              <a:t> to the last </a:t>
            </a:r>
            <a:r>
              <a:rPr lang="en-US" altLang="en-US" dirty="0" err="1">
                <a:ea typeface="MS PGothic" pitchFamily="34" charset="-128"/>
              </a:rPr>
              <a:t>bit@receiver</a:t>
            </a:r>
            <a:endParaRPr lang="en-US" altLang="en-US" dirty="0">
              <a:ea typeface="MS PGothic" pitchFamily="34" charset="-128"/>
            </a:endParaRPr>
          </a:p>
          <a:p>
            <a:pPr>
              <a:lnSpc>
                <a:spcPct val="120000"/>
              </a:lnSpc>
              <a:defRPr/>
            </a:pPr>
            <a:endParaRPr lang="en-US" altLang="en-US" dirty="0">
              <a:ea typeface="MS PGothic" pitchFamily="34" charset="-128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39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6D69B4-22E9-5143-BF5F-94DA32EBA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4677" y="3705045"/>
            <a:ext cx="11142645" cy="32924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+mn-ea"/>
                <a:cs typeface="+mn-cs"/>
              </a:rPr>
              <a:t>Total packet delay = time for a box to travel the length of the belt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Bandwidth = the number of boxes put on the belt per minute (“rate”)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  <p:pic>
        <p:nvPicPr>
          <p:cNvPr id="68612" name="Picture 2">
            <a:extLst>
              <a:ext uri="{FF2B5EF4-FFF2-40B4-BE49-F238E27FC236}">
                <a16:creationId xmlns:a16="http://schemas.microsoft.com/office/drawing/2014/main" id="{9622B0C6-3D9A-2C49-9263-425B2AD6B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264" y="1360566"/>
            <a:ext cx="3276600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1" name="Slide Number Placeholder 6">
            <a:extLst>
              <a:ext uri="{FF2B5EF4-FFF2-40B4-BE49-F238E27FC236}">
                <a16:creationId xmlns:a16="http://schemas.microsoft.com/office/drawing/2014/main" id="{A519EDB6-E92C-904C-90A0-14680845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C6AD3B-88BD-E14B-A850-A6DAD556433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8BE0F9E-7E6F-2741-B81C-2A96A8156316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107256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Helvetica" pitchFamily="2" charset="0"/>
              </a:rPr>
              <a:t>Bandwidth and delay are related but distinct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D1E70A-5DD8-64A0-F235-914040817C35}"/>
              </a:ext>
            </a:extLst>
          </p:cNvPr>
          <p:cNvCxnSpPr/>
          <p:nvPr/>
        </p:nvCxnSpPr>
        <p:spPr>
          <a:xfrm>
            <a:off x="2760453" y="2357123"/>
            <a:ext cx="405441" cy="68148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F215FA-4DC5-48DD-79E2-E20037C677B4}"/>
              </a:ext>
            </a:extLst>
          </p:cNvPr>
          <p:cNvCxnSpPr>
            <a:cxnSpLocks/>
          </p:cNvCxnSpPr>
          <p:nvPr/>
        </p:nvCxnSpPr>
        <p:spPr>
          <a:xfrm flipH="1">
            <a:off x="4845169" y="2070844"/>
            <a:ext cx="3893389" cy="123281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36A0077-D902-0AFE-F0DE-B55A6297FD6E}"/>
              </a:ext>
            </a:extLst>
          </p:cNvPr>
          <p:cNvSpPr txBox="1"/>
          <p:nvPr/>
        </p:nvSpPr>
        <p:spPr>
          <a:xfrm rot="3339804">
            <a:off x="1977885" y="2646600"/>
            <a:ext cx="132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Bandwidth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042906-635D-7D7C-F14D-3B5A38CDF908}"/>
              </a:ext>
            </a:extLst>
          </p:cNvPr>
          <p:cNvSpPr txBox="1"/>
          <p:nvPr/>
        </p:nvSpPr>
        <p:spPr>
          <a:xfrm rot="20453768">
            <a:off x="6861642" y="2427823"/>
            <a:ext cx="252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Propagation delay</a:t>
            </a:r>
          </a:p>
        </p:txBody>
      </p:sp>
    </p:spTree>
    <p:extLst>
      <p:ext uri="{BB962C8B-B14F-4D97-AF65-F5344CB8AC3E}">
        <p14:creationId xmlns:p14="http://schemas.microsoft.com/office/powerpoint/2010/main" val="1056866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6E5D114-AEBE-8794-12BE-E1F21E3FCBFF}"/>
              </a:ext>
            </a:extLst>
          </p:cNvPr>
          <p:cNvCxnSpPr>
            <a:cxnSpLocks/>
          </p:cNvCxnSpPr>
          <p:nvPr/>
        </p:nvCxnSpPr>
        <p:spPr>
          <a:xfrm>
            <a:off x="5954751" y="434898"/>
            <a:ext cx="0" cy="6133170"/>
          </a:xfrm>
          <a:prstGeom prst="line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209AE8-48D2-17DE-B6FC-BD8294670153}"/>
              </a:ext>
            </a:extLst>
          </p:cNvPr>
          <p:cNvCxnSpPr>
            <a:cxnSpLocks/>
          </p:cNvCxnSpPr>
          <p:nvPr/>
        </p:nvCxnSpPr>
        <p:spPr>
          <a:xfrm flipH="1">
            <a:off x="1624360" y="3547946"/>
            <a:ext cx="8478645" cy="0"/>
          </a:xfrm>
          <a:prstGeom prst="line">
            <a:avLst/>
          </a:prstGeom>
          <a:ln w="50800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AA74D4D-2CFB-17A0-3183-C37A1426B6AC}"/>
              </a:ext>
            </a:extLst>
          </p:cNvPr>
          <p:cNvSpPr txBox="1"/>
          <p:nvPr/>
        </p:nvSpPr>
        <p:spPr>
          <a:xfrm>
            <a:off x="6096000" y="343159"/>
            <a:ext cx="1732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High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Bandwidth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0A1562-8DF0-BD8D-82C0-751EE63EB397}"/>
              </a:ext>
            </a:extLst>
          </p:cNvPr>
          <p:cNvSpPr txBox="1"/>
          <p:nvPr/>
        </p:nvSpPr>
        <p:spPr>
          <a:xfrm>
            <a:off x="6096001" y="6014664"/>
            <a:ext cx="1732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Low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Bandwidth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72C421-829A-E027-47C6-B759FD52B302}"/>
              </a:ext>
            </a:extLst>
          </p:cNvPr>
          <p:cNvSpPr txBox="1"/>
          <p:nvPr/>
        </p:nvSpPr>
        <p:spPr>
          <a:xfrm>
            <a:off x="9192324" y="3059668"/>
            <a:ext cx="1732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High delay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1EC536-50D1-C334-4F19-792EA6EA3053}"/>
              </a:ext>
            </a:extLst>
          </p:cNvPr>
          <p:cNvSpPr txBox="1"/>
          <p:nvPr/>
        </p:nvSpPr>
        <p:spPr>
          <a:xfrm>
            <a:off x="1103971" y="3028073"/>
            <a:ext cx="1732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Low delay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25FD45-BE83-48F3-1B4B-C68F4C68E959}"/>
              </a:ext>
            </a:extLst>
          </p:cNvPr>
          <p:cNvSpPr txBox="1"/>
          <p:nvPr/>
        </p:nvSpPr>
        <p:spPr>
          <a:xfrm>
            <a:off x="6962076" y="1777823"/>
            <a:ext cx="3228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Trans-continental optic fiber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620112-089E-0569-AF06-A1D75E62146B}"/>
              </a:ext>
            </a:extLst>
          </p:cNvPr>
          <p:cNvSpPr txBox="1"/>
          <p:nvPr/>
        </p:nvSpPr>
        <p:spPr>
          <a:xfrm>
            <a:off x="6874736" y="4660038"/>
            <a:ext cx="3228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Satellite link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(e.g., on a foggy day)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36FD85-6069-B67A-7CA9-95B5C68D3CCF}"/>
              </a:ext>
            </a:extLst>
          </p:cNvPr>
          <p:cNvSpPr txBox="1"/>
          <p:nvPr/>
        </p:nvSpPr>
        <p:spPr>
          <a:xfrm>
            <a:off x="2222820" y="1777823"/>
            <a:ext cx="3228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GPU—GPU link in an AI compute cluster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EB7661-65BE-827E-2531-384BB7F42BF8}"/>
              </a:ext>
            </a:extLst>
          </p:cNvPr>
          <p:cNvSpPr txBox="1"/>
          <p:nvPr/>
        </p:nvSpPr>
        <p:spPr>
          <a:xfrm>
            <a:off x="2175421" y="4660038"/>
            <a:ext cx="3228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Bluetooth link</a:t>
            </a:r>
          </a:p>
        </p:txBody>
      </p:sp>
    </p:spTree>
    <p:extLst>
      <p:ext uri="{BB962C8B-B14F-4D97-AF65-F5344CB8AC3E}">
        <p14:creationId xmlns:p14="http://schemas.microsoft.com/office/powerpoint/2010/main" val="94440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24E95-BA17-4960-CCFC-95AA160B2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86599-16DA-5ADE-71F6-3B3EB3C6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Packet Delay has a few pieces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1131A-A0CF-7E79-A4D1-08D03B711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267"/>
            <a:ext cx="10515600" cy="5032375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Propagation delay:</a:t>
            </a:r>
            <a:r>
              <a:rPr lang="en-US" altLang="en-US" b="1" dirty="0">
                <a:solidFill>
                  <a:srgbClr val="C00000"/>
                </a:solidFill>
                <a:ea typeface="MS PGothic" pitchFamily="34" charset="-128"/>
              </a:rPr>
              <a:t> </a:t>
            </a:r>
            <a:r>
              <a:rPr lang="en-US" altLang="en-US" dirty="0">
                <a:ea typeface="MS PGothic" pitchFamily="34" charset="-128"/>
              </a:rPr>
              <a:t>Time needed to move one bit across (second)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en-US" dirty="0">
                <a:ea typeface="MS PGothic" pitchFamily="34" charset="-128"/>
              </a:rPr>
              <a:t>Imposed by the communication medium; depends on the link “length”</a:t>
            </a:r>
          </a:p>
          <a:p>
            <a:pPr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Transmission delay:</a:t>
            </a:r>
            <a:r>
              <a:rPr lang="en-US" altLang="en-US" dirty="0">
                <a:ea typeface="MS PGothic" pitchFamily="34" charset="-128"/>
              </a:rPr>
              <a:t> Time from first </a:t>
            </a:r>
            <a:r>
              <a:rPr lang="en-US" altLang="en-US" dirty="0" err="1">
                <a:ea typeface="MS PGothic" pitchFamily="34" charset="-128"/>
              </a:rPr>
              <a:t>bit@sender</a:t>
            </a:r>
            <a:r>
              <a:rPr lang="en-US" altLang="en-US" dirty="0">
                <a:ea typeface="MS PGothic" pitchFamily="34" charset="-128"/>
              </a:rPr>
              <a:t> to last </a:t>
            </a:r>
            <a:r>
              <a:rPr lang="en-US" altLang="en-US" dirty="0" err="1">
                <a:ea typeface="MS PGothic" pitchFamily="34" charset="-128"/>
              </a:rPr>
              <a:t>bit@sender</a:t>
            </a:r>
            <a:endParaRPr lang="en-US" altLang="en-US" dirty="0">
              <a:ea typeface="MS PGothic" pitchFamily="34" charset="-128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en-US" dirty="0">
                <a:ea typeface="MS PGothic" pitchFamily="34" charset="-128"/>
              </a:rPr>
              <a:t>Determined by link bandwidth and packet size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en-US" dirty="0">
                <a:ea typeface="MS PGothic" pitchFamily="34" charset="-128"/>
              </a:rPr>
              <a:t>Packet size / link bandwidth</a:t>
            </a:r>
          </a:p>
          <a:p>
            <a:pPr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Queueing delay: </a:t>
            </a:r>
            <a:r>
              <a:rPr lang="en-US" altLang="en-US" dirty="0">
                <a:ea typeface="MS PGothic" pitchFamily="34" charset="-128"/>
              </a:rPr>
              <a:t>Time that a packet waits for transmission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en-US" dirty="0">
                <a:ea typeface="MS PGothic" pitchFamily="34" charset="-128"/>
              </a:rPr>
              <a:t>Determined by contention for the link</a:t>
            </a:r>
          </a:p>
          <a:p>
            <a:pPr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Total packet delay</a:t>
            </a:r>
            <a:r>
              <a:rPr lang="en-US" altLang="en-US" dirty="0">
                <a:ea typeface="MS PGothic" pitchFamily="34" charset="-128"/>
              </a:rPr>
              <a:t> = propagation delay + queueing delay + transmission delay for a single packet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34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BBE8-09B2-D24E-9A77-71BBDF58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Visualizing the components </a:t>
            </a:r>
            <a:r>
              <a:rPr lang="en-US"/>
              <a:t>of delay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B6E2D0-309F-0E41-970D-49210E786D25}"/>
              </a:ext>
            </a:extLst>
          </p:cNvPr>
          <p:cNvCxnSpPr/>
          <p:nvPr/>
        </p:nvCxnSpPr>
        <p:spPr>
          <a:xfrm>
            <a:off x="2128684" y="1690688"/>
            <a:ext cx="0" cy="46216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61370D-8DC5-1E44-A874-93E0BAC58DD7}"/>
              </a:ext>
            </a:extLst>
          </p:cNvPr>
          <p:cNvCxnSpPr/>
          <p:nvPr/>
        </p:nvCxnSpPr>
        <p:spPr>
          <a:xfrm>
            <a:off x="6096000" y="1690688"/>
            <a:ext cx="0" cy="46216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024539-BDD2-754C-8039-462EB7AA31EA}"/>
              </a:ext>
            </a:extLst>
          </p:cNvPr>
          <p:cNvCxnSpPr>
            <a:cxnSpLocks/>
          </p:cNvCxnSpPr>
          <p:nvPr/>
        </p:nvCxnSpPr>
        <p:spPr>
          <a:xfrm>
            <a:off x="2327787" y="1855608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wn Arrow 11">
            <a:extLst>
              <a:ext uri="{FF2B5EF4-FFF2-40B4-BE49-F238E27FC236}">
                <a16:creationId xmlns:a16="http://schemas.microsoft.com/office/drawing/2014/main" id="{81E4A3E1-A8BF-3849-819F-EDF1AF9C9190}"/>
              </a:ext>
            </a:extLst>
          </p:cNvPr>
          <p:cNvSpPr/>
          <p:nvPr/>
        </p:nvSpPr>
        <p:spPr>
          <a:xfrm>
            <a:off x="501447" y="4345857"/>
            <a:ext cx="749709" cy="2330245"/>
          </a:xfrm>
          <a:prstGeom prst="downArrow">
            <a:avLst>
              <a:gd name="adj1" fmla="val 50000"/>
              <a:gd name="adj2" fmla="val 1382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AE2DC4-66B2-7C46-8F25-D457493C119F}"/>
              </a:ext>
            </a:extLst>
          </p:cNvPr>
          <p:cNvSpPr txBox="1"/>
          <p:nvPr/>
        </p:nvSpPr>
        <p:spPr>
          <a:xfrm>
            <a:off x="51621" y="3872827"/>
            <a:ext cx="190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  <a:latin typeface="Helvetica" pitchFamily="2" charset="0"/>
              </a:rPr>
              <a:t>Increasing time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600BEB-16F3-ED4A-8660-C30D8A9CF300}"/>
              </a:ext>
            </a:extLst>
          </p:cNvPr>
          <p:cNvCxnSpPr>
            <a:cxnSpLocks/>
          </p:cNvCxnSpPr>
          <p:nvPr/>
        </p:nvCxnSpPr>
        <p:spPr>
          <a:xfrm>
            <a:off x="2342535" y="2020528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34D7A5-FB5A-5642-BB06-EB046D08714D}"/>
              </a:ext>
            </a:extLst>
          </p:cNvPr>
          <p:cNvCxnSpPr>
            <a:cxnSpLocks/>
          </p:cNvCxnSpPr>
          <p:nvPr/>
        </p:nvCxnSpPr>
        <p:spPr>
          <a:xfrm>
            <a:off x="2303206" y="2202424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F228FD-6FBE-9F4F-804B-44E2199910F4}"/>
              </a:ext>
            </a:extLst>
          </p:cNvPr>
          <p:cNvCxnSpPr>
            <a:cxnSpLocks/>
          </p:cNvCxnSpPr>
          <p:nvPr/>
        </p:nvCxnSpPr>
        <p:spPr>
          <a:xfrm>
            <a:off x="2310580" y="2384320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8" descr="Router Clip Art">
            <a:extLst>
              <a:ext uri="{FF2B5EF4-FFF2-40B4-BE49-F238E27FC236}">
                <a16:creationId xmlns:a16="http://schemas.microsoft.com/office/drawing/2014/main" id="{919009E1-5629-3442-B828-0261A5EC0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278" y="5754119"/>
            <a:ext cx="1251662" cy="92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EDED24-BBC4-2548-936C-AFBB433895BF}"/>
              </a:ext>
            </a:extLst>
          </p:cNvPr>
          <p:cNvCxnSpPr>
            <a:cxnSpLocks/>
          </p:cNvCxnSpPr>
          <p:nvPr/>
        </p:nvCxnSpPr>
        <p:spPr>
          <a:xfrm>
            <a:off x="6312311" y="4424285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14F230-8FA8-5743-BF19-811BC992BDC6}"/>
              </a:ext>
            </a:extLst>
          </p:cNvPr>
          <p:cNvCxnSpPr>
            <a:cxnSpLocks/>
          </p:cNvCxnSpPr>
          <p:nvPr/>
        </p:nvCxnSpPr>
        <p:spPr>
          <a:xfrm>
            <a:off x="6327059" y="4589205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9A1323-B9D5-B949-98A7-C80B814CAC05}"/>
              </a:ext>
            </a:extLst>
          </p:cNvPr>
          <p:cNvCxnSpPr>
            <a:cxnSpLocks/>
          </p:cNvCxnSpPr>
          <p:nvPr/>
        </p:nvCxnSpPr>
        <p:spPr>
          <a:xfrm>
            <a:off x="6287730" y="4771101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2FE031-9AA2-C245-8B20-5679596EC0E8}"/>
              </a:ext>
            </a:extLst>
          </p:cNvPr>
          <p:cNvCxnSpPr>
            <a:cxnSpLocks/>
          </p:cNvCxnSpPr>
          <p:nvPr/>
        </p:nvCxnSpPr>
        <p:spPr>
          <a:xfrm>
            <a:off x="6295104" y="4952997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1986C2D6-7CD8-114A-B9D4-95F659511239}"/>
              </a:ext>
            </a:extLst>
          </p:cNvPr>
          <p:cNvSpPr/>
          <p:nvPr/>
        </p:nvSpPr>
        <p:spPr>
          <a:xfrm>
            <a:off x="6260692" y="3529338"/>
            <a:ext cx="411004" cy="894947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2E2702-C261-0942-8033-4489D0E85055}"/>
              </a:ext>
            </a:extLst>
          </p:cNvPr>
          <p:cNvCxnSpPr/>
          <p:nvPr/>
        </p:nvCxnSpPr>
        <p:spPr>
          <a:xfrm>
            <a:off x="10028905" y="1690688"/>
            <a:ext cx="0" cy="46216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Brace 24">
            <a:extLst>
              <a:ext uri="{FF2B5EF4-FFF2-40B4-BE49-F238E27FC236}">
                <a16:creationId xmlns:a16="http://schemas.microsoft.com/office/drawing/2014/main" id="{2CBB69F3-A2F7-ED4E-8AE3-D0B31CED8F5D}"/>
              </a:ext>
            </a:extLst>
          </p:cNvPr>
          <p:cNvSpPr/>
          <p:nvPr/>
        </p:nvSpPr>
        <p:spPr>
          <a:xfrm>
            <a:off x="10270303" y="4424285"/>
            <a:ext cx="428210" cy="1120878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9EBDA9E1-75D4-7942-9873-CBA0B1AECCA5}"/>
              </a:ext>
            </a:extLst>
          </p:cNvPr>
          <p:cNvSpPr/>
          <p:nvPr/>
        </p:nvSpPr>
        <p:spPr>
          <a:xfrm>
            <a:off x="6243485" y="1899644"/>
            <a:ext cx="413462" cy="1027467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34F49731-ACC0-EE41-B02C-8560F19BFE65}"/>
              </a:ext>
            </a:extLst>
          </p:cNvPr>
          <p:cNvSpPr/>
          <p:nvPr/>
        </p:nvSpPr>
        <p:spPr>
          <a:xfrm>
            <a:off x="1574389" y="1805717"/>
            <a:ext cx="355192" cy="578604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46AF41-C21C-064B-A7BF-41AECE7FB686}"/>
              </a:ext>
            </a:extLst>
          </p:cNvPr>
          <p:cNvSpPr txBox="1"/>
          <p:nvPr/>
        </p:nvSpPr>
        <p:spPr>
          <a:xfrm>
            <a:off x="-56539" y="1755275"/>
            <a:ext cx="1645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Transmission delay at the first link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332AF9-1625-154C-9449-41834D84B75C}"/>
              </a:ext>
            </a:extLst>
          </p:cNvPr>
          <p:cNvSpPr txBox="1"/>
          <p:nvPr/>
        </p:nvSpPr>
        <p:spPr>
          <a:xfrm>
            <a:off x="6718108" y="2009121"/>
            <a:ext cx="1645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Propagation delay of first link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1608A3-FD7C-A74D-813A-68F877B533FE}"/>
              </a:ext>
            </a:extLst>
          </p:cNvPr>
          <p:cNvSpPr txBox="1"/>
          <p:nvPr/>
        </p:nvSpPr>
        <p:spPr>
          <a:xfrm>
            <a:off x="6743084" y="3637470"/>
            <a:ext cx="1645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Queueing at the router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F2EA56-F0EB-CA44-BF46-749BA698105D}"/>
              </a:ext>
            </a:extLst>
          </p:cNvPr>
          <p:cNvSpPr txBox="1"/>
          <p:nvPr/>
        </p:nvSpPr>
        <p:spPr>
          <a:xfrm>
            <a:off x="10724067" y="4692583"/>
            <a:ext cx="1467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Propagation  delay of second link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5DF21F-31FD-3842-B8B7-FC54C2FD0ACE}"/>
              </a:ext>
            </a:extLst>
          </p:cNvPr>
          <p:cNvSpPr txBox="1"/>
          <p:nvPr/>
        </p:nvSpPr>
        <p:spPr>
          <a:xfrm>
            <a:off x="3859311" y="4285694"/>
            <a:ext cx="1645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Transmission delay at the second link</a:t>
            </a: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B17ABB81-99FB-2342-827B-CBDBE8BBA311}"/>
              </a:ext>
            </a:extLst>
          </p:cNvPr>
          <p:cNvSpPr/>
          <p:nvPr/>
        </p:nvSpPr>
        <p:spPr>
          <a:xfrm>
            <a:off x="5500643" y="4419366"/>
            <a:ext cx="355192" cy="578604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8FDF74EB-0DFC-0440-9EF2-41CEF8DBB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414" y="5853877"/>
            <a:ext cx="1093393" cy="85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6AD9BD03-DDF8-A046-A30C-FFBE31F7D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390" y="5885835"/>
            <a:ext cx="1093393" cy="85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329A278-0697-A844-A346-C5D3BB41CF42}"/>
              </a:ext>
            </a:extLst>
          </p:cNvPr>
          <p:cNvCxnSpPr>
            <a:cxnSpLocks/>
          </p:cNvCxnSpPr>
          <p:nvPr/>
        </p:nvCxnSpPr>
        <p:spPr>
          <a:xfrm>
            <a:off x="2342535" y="1855608"/>
            <a:ext cx="3513300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5786724-4D4D-6748-B2B8-3ABB7C47610B}"/>
              </a:ext>
            </a:extLst>
          </p:cNvPr>
          <p:cNvCxnSpPr>
            <a:cxnSpLocks/>
          </p:cNvCxnSpPr>
          <p:nvPr/>
        </p:nvCxnSpPr>
        <p:spPr>
          <a:xfrm>
            <a:off x="6343540" y="4421593"/>
            <a:ext cx="3513300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95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7747 0.18981 " pathEditMode="relative" ptsTypes="AA">
                                      <p:cBhvr>
                                        <p:cTn id="4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28" grpId="0" animBg="1"/>
      <p:bldP spid="28" grpId="1" animBg="1"/>
      <p:bldP spid="29" grpId="0"/>
      <p:bldP spid="31" grpId="0"/>
      <p:bldP spid="32" grpId="0"/>
      <p:bldP spid="33" grpId="0"/>
      <p:bldP spid="34" grpId="0"/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B7047-79D2-6D45-8A7E-C43B7648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and delay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B80D1-30D8-9E43-A50B-EEA6D274B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Throughput (related to bandwidth)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iperf</a:t>
            </a:r>
            <a:r>
              <a:rPr lang="en-US" dirty="0">
                <a:latin typeface="Lucida Console" panose="020B0609040504020204" pitchFamily="49" charset="0"/>
              </a:rPr>
              <a:t> –s</a:t>
            </a:r>
            <a:r>
              <a:rPr lang="en-US" dirty="0"/>
              <a:t>  # at the destination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iperf</a:t>
            </a:r>
            <a:r>
              <a:rPr lang="en-US" dirty="0">
                <a:latin typeface="Lucida Console" panose="020B0609040504020204" pitchFamily="49" charset="0"/>
              </a:rPr>
              <a:t> –c</a:t>
            </a:r>
            <a:r>
              <a:rPr lang="en-US" dirty="0"/>
              <a:t> </a:t>
            </a:r>
            <a:r>
              <a:rPr lang="en-US" dirty="0">
                <a:latin typeface="Lucida Console" panose="020B0609040504020204" pitchFamily="49" charset="0"/>
              </a:rPr>
              <a:t>&lt;destination&gt;</a:t>
            </a:r>
            <a:r>
              <a:rPr lang="en-US" dirty="0"/>
              <a:t> # at the source, </a:t>
            </a:r>
          </a:p>
          <a:p>
            <a:pPr lvl="1"/>
            <a:r>
              <a:rPr lang="en-US" dirty="0"/>
              <a:t>e.g.,   </a:t>
            </a:r>
            <a:r>
              <a:rPr lang="en-US" dirty="0" err="1">
                <a:latin typeface="Lucida Console" panose="020B0609040504020204" pitchFamily="49" charset="0"/>
              </a:rPr>
              <a:t>iperf</a:t>
            </a:r>
            <a:r>
              <a:rPr lang="en-US" dirty="0">
                <a:latin typeface="Lucida Console" panose="020B0609040504020204" pitchFamily="49" charset="0"/>
              </a:rPr>
              <a:t> –c localhost</a:t>
            </a:r>
          </a:p>
          <a:p>
            <a:pPr lvl="1"/>
            <a:endParaRPr lang="en-US" dirty="0"/>
          </a:p>
          <a:p>
            <a:r>
              <a:rPr lang="en-US" dirty="0"/>
              <a:t>(total) delay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ping &lt;destination&gt;</a:t>
            </a:r>
          </a:p>
          <a:p>
            <a:pPr lvl="1"/>
            <a:r>
              <a:rPr lang="en-US" dirty="0"/>
              <a:t>e.g.,   </a:t>
            </a:r>
            <a:r>
              <a:rPr lang="en-US" dirty="0">
                <a:latin typeface="Lucida Console" panose="020B0609040504020204" pitchFamily="49" charset="0"/>
              </a:rPr>
              <a:t>ping </a:t>
            </a:r>
            <a:r>
              <a:rPr lang="en-US" dirty="0" err="1">
                <a:latin typeface="Lucida Console" panose="020B0609040504020204" pitchFamily="49" charset="0"/>
              </a:rPr>
              <a:t>google.com</a:t>
            </a:r>
            <a:endParaRPr lang="en-US" dirty="0">
              <a:latin typeface="Lucida Console" panose="020B0609040504020204" pitchFamily="49" charset="0"/>
            </a:endParaRPr>
          </a:p>
          <a:p>
            <a:pPr lvl="1"/>
            <a:endParaRPr lang="en-US" dirty="0">
              <a:latin typeface="Lucida Console" panose="020B0609040504020204" pitchFamily="49" charset="0"/>
            </a:endParaRPr>
          </a:p>
          <a:p>
            <a:r>
              <a:rPr lang="en-US" sz="2400" dirty="0"/>
              <a:t>(you can try it!)</a:t>
            </a:r>
          </a:p>
        </p:txBody>
      </p:sp>
    </p:spTree>
    <p:extLst>
      <p:ext uri="{BB962C8B-B14F-4D97-AF65-F5344CB8AC3E}">
        <p14:creationId xmlns:p14="http://schemas.microsoft.com/office/powerpoint/2010/main" val="182996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419A-B0D7-363D-FFD3-F45271B4D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BC5D1-9295-4BBA-DA71-90E4D6C101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20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5B71-AFE6-08FB-EEF3-B5A7E8AD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App-layer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7A52F-A075-3C93-FC94-ED07F194B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r>
              <a:rPr lang="en-US" sz="2400" dirty="0"/>
              <a:t>Internet applications reside on multiple endpoints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Need </a:t>
            </a:r>
            <a:r>
              <a:rPr lang="en-US" sz="2400" dirty="0">
                <a:solidFill>
                  <a:srgbClr val="C00000"/>
                </a:solidFill>
              </a:rPr>
              <a:t>addresses</a:t>
            </a:r>
            <a:r>
              <a:rPr lang="en-US" sz="2400" dirty="0"/>
              <a:t> to identify the communicating endpoints</a:t>
            </a:r>
          </a:p>
          <a:p>
            <a:pPr lvl="1"/>
            <a:r>
              <a:rPr lang="en-US" sz="2000" dirty="0"/>
              <a:t>E.g., Telephone network: xxx-</a:t>
            </a:r>
            <a:r>
              <a:rPr lang="en-US" sz="2000" dirty="0" err="1"/>
              <a:t>yyy</a:t>
            </a:r>
            <a:r>
              <a:rPr lang="en-US" sz="2000" dirty="0"/>
              <a:t>-zzzz</a:t>
            </a:r>
          </a:p>
          <a:p>
            <a:r>
              <a:rPr lang="en-US" sz="2400" dirty="0"/>
              <a:t>Internet: </a:t>
            </a:r>
            <a:r>
              <a:rPr lang="en-US" sz="2400" dirty="0">
                <a:solidFill>
                  <a:srgbClr val="C00000"/>
                </a:solidFill>
              </a:rPr>
              <a:t>Internet Protocol (IP) addresses</a:t>
            </a:r>
          </a:p>
          <a:p>
            <a:pPr lvl="1">
              <a:defRPr/>
            </a:pPr>
            <a:r>
              <a:rPr lang="en-US" altLang="en-US" sz="1800" dirty="0"/>
              <a:t>IPv4  (32 bits) 128.6.24.78</a:t>
            </a:r>
          </a:p>
          <a:p>
            <a:pPr lvl="1">
              <a:defRPr/>
            </a:pPr>
            <a:r>
              <a:rPr lang="en-US" altLang="en-US" sz="1800" dirty="0"/>
              <a:t>IPv6 (128 bits)  2001:4000:A000:C000:6000:B001:412A:8000</a:t>
            </a:r>
          </a:p>
          <a:p>
            <a:pPr>
              <a:defRPr/>
            </a:pPr>
            <a:r>
              <a:rPr lang="en-US" altLang="en-US" sz="2400" dirty="0"/>
              <a:t>Which app on each endpoint? </a:t>
            </a:r>
            <a:r>
              <a:rPr lang="en-US" altLang="en-US" sz="2400" dirty="0">
                <a:solidFill>
                  <a:srgbClr val="C00000"/>
                </a:solidFill>
              </a:rPr>
              <a:t>Port number</a:t>
            </a:r>
          </a:p>
          <a:p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4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B70A1B29-2507-4F1F-F5ED-0627D241A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905" y="2659752"/>
            <a:ext cx="1108233" cy="1041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5">
            <a:extLst>
              <a:ext uri="{FF2B5EF4-FFF2-40B4-BE49-F238E27FC236}">
                <a16:creationId xmlns:a16="http://schemas.microsoft.com/office/drawing/2014/main" id="{B24BE516-332D-C727-FA8A-C02F13F6C993}"/>
              </a:ext>
            </a:extLst>
          </p:cNvPr>
          <p:cNvSpPr>
            <a:spLocks/>
          </p:cNvSpPr>
          <p:nvPr/>
        </p:nvSpPr>
        <p:spPr bwMode="auto">
          <a:xfrm>
            <a:off x="5413950" y="2505696"/>
            <a:ext cx="2377827" cy="1375857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25">
            <a:extLst>
              <a:ext uri="{FF2B5EF4-FFF2-40B4-BE49-F238E27FC236}">
                <a16:creationId xmlns:a16="http://schemas.microsoft.com/office/drawing/2014/main" id="{66869B1F-955C-501B-5B22-EB0817183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223" y="2573032"/>
            <a:ext cx="917098" cy="1215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" name="Text Box 32">
            <a:extLst>
              <a:ext uri="{FF2B5EF4-FFF2-40B4-BE49-F238E27FC236}">
                <a16:creationId xmlns:a16="http://schemas.microsoft.com/office/drawing/2014/main" id="{783B39D8-271E-727D-0217-36A7DC616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1721" y="2993570"/>
            <a:ext cx="10518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Internet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20E8B5-F4CC-A709-C6A7-DF70C2268EEA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4089138" y="3180680"/>
            <a:ext cx="2032583" cy="1294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A5BB96-A2E7-EE4A-B64C-956D7C35E01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173612" y="3150028"/>
            <a:ext cx="2428503" cy="435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AD3A4BF-5854-35C1-ACC3-F6D67154A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944" y="2339237"/>
            <a:ext cx="707191" cy="4416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7E602D-C38C-CAF6-669F-6104BDB4BC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231" y="3393680"/>
            <a:ext cx="943107" cy="3337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62A3100-CFAA-9F5A-54EA-D2143681BD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810" y="3377065"/>
            <a:ext cx="1015457" cy="4029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39EE6CB-24C4-CA57-03F5-2F600694DD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7886" y="2730229"/>
            <a:ext cx="526682" cy="52668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1C84509-5C5A-1219-3569-8BAFC76897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67776" y="2324743"/>
            <a:ext cx="616010" cy="616010"/>
          </a:xfrm>
          <a:prstGeom prst="rect">
            <a:avLst/>
          </a:prstGeom>
        </p:spPr>
      </p:pic>
      <p:pic>
        <p:nvPicPr>
          <p:cNvPr id="21" name="Picture 20" descr="A picture containing building&#13;&#10;&#13;&#10;Description automatically generated">
            <a:extLst>
              <a:ext uri="{FF2B5EF4-FFF2-40B4-BE49-F238E27FC236}">
                <a16:creationId xmlns:a16="http://schemas.microsoft.com/office/drawing/2014/main" id="{4F10DB42-E783-FA78-B290-D117711525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3430" y="1571080"/>
            <a:ext cx="2549892" cy="2549892"/>
          </a:xfrm>
          <a:prstGeom prst="rect">
            <a:avLst/>
          </a:prstGeom>
        </p:spPr>
      </p:pic>
      <p:pic>
        <p:nvPicPr>
          <p:cNvPr id="22" name="Picture 21" descr="A picture containing building&#13;&#10;&#13;&#10;Description automatically generated">
            <a:extLst>
              <a:ext uri="{FF2B5EF4-FFF2-40B4-BE49-F238E27FC236}">
                <a16:creationId xmlns:a16="http://schemas.microsoft.com/office/drawing/2014/main" id="{315C31A8-E96F-2F57-BDE8-344302E590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16219" y="1557891"/>
            <a:ext cx="2664024" cy="2664024"/>
          </a:xfrm>
          <a:prstGeom prst="rect">
            <a:avLst/>
          </a:prstGeom>
        </p:spPr>
      </p:pic>
      <p:pic>
        <p:nvPicPr>
          <p:cNvPr id="23" name="Picture 22" descr="A close up of a stool&#13;&#10;&#13;&#10;Description automatically generated">
            <a:extLst>
              <a:ext uri="{FF2B5EF4-FFF2-40B4-BE49-F238E27FC236}">
                <a16:creationId xmlns:a16="http://schemas.microsoft.com/office/drawing/2014/main" id="{9A018818-05D7-CCA5-9E28-48775242A4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93624" y="3391847"/>
            <a:ext cx="411804" cy="45446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C79EBE3-8AC6-670A-2665-C00060C351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43769" y="3377065"/>
            <a:ext cx="431432" cy="4314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FE3CEDA-B2F7-9ADB-50BD-5C6670E1F8A1}"/>
              </a:ext>
            </a:extLst>
          </p:cNvPr>
          <p:cNvSpPr txBox="1"/>
          <p:nvPr/>
        </p:nvSpPr>
        <p:spPr>
          <a:xfrm>
            <a:off x="8771218" y="2388366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IP </a:t>
            </a:r>
            <a:r>
              <a:rPr lang="en-US" dirty="0" err="1">
                <a:latin typeface="Helvetica" pitchFamily="2" charset="0"/>
              </a:rPr>
              <a:t>addr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058CDC-FA32-AB43-8B90-346518A672D8}"/>
              </a:ext>
            </a:extLst>
          </p:cNvPr>
          <p:cNvSpPr txBox="1"/>
          <p:nvPr/>
        </p:nvSpPr>
        <p:spPr>
          <a:xfrm>
            <a:off x="1838945" y="2416679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IP </a:t>
            </a:r>
            <a:r>
              <a:rPr lang="en-US" dirty="0" err="1">
                <a:latin typeface="Helvetica" pitchFamily="2" charset="0"/>
              </a:rPr>
              <a:t>addr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194EC3-9B6E-1C20-28E1-285E4418EE23}"/>
              </a:ext>
            </a:extLst>
          </p:cNvPr>
          <p:cNvSpPr txBox="1"/>
          <p:nvPr/>
        </p:nvSpPr>
        <p:spPr>
          <a:xfrm>
            <a:off x="1010392" y="3656171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FA7028-383D-8AEC-6644-40F02EA60F0D}"/>
              </a:ext>
            </a:extLst>
          </p:cNvPr>
          <p:cNvCxnSpPr>
            <a:cxnSpLocks/>
          </p:cNvCxnSpPr>
          <p:nvPr/>
        </p:nvCxnSpPr>
        <p:spPr>
          <a:xfrm flipV="1">
            <a:off x="1556328" y="3679894"/>
            <a:ext cx="848025" cy="16094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249F04E-1914-4812-5F06-A4C68530F862}"/>
              </a:ext>
            </a:extLst>
          </p:cNvPr>
          <p:cNvSpPr txBox="1"/>
          <p:nvPr/>
        </p:nvSpPr>
        <p:spPr>
          <a:xfrm>
            <a:off x="9122229" y="4262436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9FB3FFB-0A8B-079B-C637-3C0F4AF3C010}"/>
              </a:ext>
            </a:extLst>
          </p:cNvPr>
          <p:cNvCxnSpPr>
            <a:cxnSpLocks/>
          </p:cNvCxnSpPr>
          <p:nvPr/>
        </p:nvCxnSpPr>
        <p:spPr>
          <a:xfrm flipV="1">
            <a:off x="9343223" y="3880078"/>
            <a:ext cx="149120" cy="4078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04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/>
      <p:bldP spid="7" grpId="1"/>
      <p:bldP spid="25" grpId="0"/>
      <p:bldP spid="26" grpId="0"/>
      <p:bldP spid="28" grpId="0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5B71-AFE6-08FB-EEF3-B5A7E8AD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addresses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7A52F-A075-3C93-FC94-ED07F194B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Socket</a:t>
            </a:r>
            <a:r>
              <a:rPr lang="en-US" sz="2400" dirty="0"/>
              <a:t>: abstraction (API) of the Internet for applications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B70A1B29-2507-4F1F-F5ED-0627D241A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905" y="2659752"/>
            <a:ext cx="1108233" cy="1041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5">
            <a:extLst>
              <a:ext uri="{FF2B5EF4-FFF2-40B4-BE49-F238E27FC236}">
                <a16:creationId xmlns:a16="http://schemas.microsoft.com/office/drawing/2014/main" id="{B24BE516-332D-C727-FA8A-C02F13F6C993}"/>
              </a:ext>
            </a:extLst>
          </p:cNvPr>
          <p:cNvSpPr>
            <a:spLocks/>
          </p:cNvSpPr>
          <p:nvPr/>
        </p:nvSpPr>
        <p:spPr bwMode="auto">
          <a:xfrm>
            <a:off x="5413950" y="2505696"/>
            <a:ext cx="2377827" cy="1375857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25">
            <a:extLst>
              <a:ext uri="{FF2B5EF4-FFF2-40B4-BE49-F238E27FC236}">
                <a16:creationId xmlns:a16="http://schemas.microsoft.com/office/drawing/2014/main" id="{66869B1F-955C-501B-5B22-EB0817183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223" y="2573032"/>
            <a:ext cx="917098" cy="1215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" name="Text Box 32">
            <a:extLst>
              <a:ext uri="{FF2B5EF4-FFF2-40B4-BE49-F238E27FC236}">
                <a16:creationId xmlns:a16="http://schemas.microsoft.com/office/drawing/2014/main" id="{783B39D8-271E-727D-0217-36A7DC616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1721" y="2993570"/>
            <a:ext cx="10518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Internet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20E8B5-F4CC-A709-C6A7-DF70C2268EEA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4089138" y="3180680"/>
            <a:ext cx="2032583" cy="1294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A5BB96-A2E7-EE4A-B64C-956D7C35E01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173612" y="3150028"/>
            <a:ext cx="2428503" cy="435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AD3A4BF-5854-35C1-ACC3-F6D67154A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530" y="3552453"/>
            <a:ext cx="1189581" cy="74286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1C84509-5C5A-1219-3569-8BAFC76897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2161" y="3443061"/>
            <a:ext cx="852252" cy="8522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483A06-9E6E-40A2-A804-EDCB493E59A3}"/>
              </a:ext>
            </a:extLst>
          </p:cNvPr>
          <p:cNvSpPr txBox="1"/>
          <p:nvPr/>
        </p:nvSpPr>
        <p:spPr>
          <a:xfrm>
            <a:off x="2637324" y="3888718"/>
            <a:ext cx="186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App process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59BAA9-C999-00B0-25B5-41631D5E913A}"/>
              </a:ext>
            </a:extLst>
          </p:cNvPr>
          <p:cNvCxnSpPr/>
          <p:nvPr/>
        </p:nvCxnSpPr>
        <p:spPr>
          <a:xfrm>
            <a:off x="1377563" y="4535736"/>
            <a:ext cx="4380980" cy="12945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DD30112-D624-326D-B3DF-F84740B672B1}"/>
              </a:ext>
            </a:extLst>
          </p:cNvPr>
          <p:cNvSpPr txBox="1"/>
          <p:nvPr/>
        </p:nvSpPr>
        <p:spPr>
          <a:xfrm>
            <a:off x="4931229" y="4161473"/>
            <a:ext cx="1502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Helvetica" pitchFamily="2" charset="0"/>
              </a:rPr>
              <a:t>User space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FA2B0F-6443-415A-B4E8-7F9A160C536A}"/>
              </a:ext>
            </a:extLst>
          </p:cNvPr>
          <p:cNvSpPr txBox="1"/>
          <p:nvPr/>
        </p:nvSpPr>
        <p:spPr>
          <a:xfrm>
            <a:off x="4928623" y="4571153"/>
            <a:ext cx="1502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Helvetica" pitchFamily="2" charset="0"/>
              </a:rPr>
              <a:t>Kernel space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182A81A-5664-C77F-DA60-5E4AF0082694}"/>
              </a:ext>
            </a:extLst>
          </p:cNvPr>
          <p:cNvSpPr/>
          <p:nvPr/>
        </p:nvSpPr>
        <p:spPr>
          <a:xfrm>
            <a:off x="2485795" y="4332576"/>
            <a:ext cx="1727847" cy="43746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Helvetica" pitchFamily="2" charset="0"/>
              </a:rPr>
              <a:t>Socket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F4C443-5B80-9808-7E2C-0C71AC7ED07E}"/>
              </a:ext>
            </a:extLst>
          </p:cNvPr>
          <p:cNvSpPr txBox="1"/>
          <p:nvPr/>
        </p:nvSpPr>
        <p:spPr>
          <a:xfrm>
            <a:off x="2246441" y="4890825"/>
            <a:ext cx="2129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Operating system’s network stack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4A72BF-5CE9-78C7-1D0A-C352E9F1E0B9}"/>
              </a:ext>
            </a:extLst>
          </p:cNvPr>
          <p:cNvSpPr txBox="1"/>
          <p:nvPr/>
        </p:nvSpPr>
        <p:spPr>
          <a:xfrm>
            <a:off x="8914708" y="3911072"/>
            <a:ext cx="186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App process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42DA1CF-8D6D-F77B-F4EF-B8F4BF2A105F}"/>
              </a:ext>
            </a:extLst>
          </p:cNvPr>
          <p:cNvCxnSpPr/>
          <p:nvPr/>
        </p:nvCxnSpPr>
        <p:spPr>
          <a:xfrm>
            <a:off x="7371067" y="4555578"/>
            <a:ext cx="4380980" cy="12945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07545B7-2A6A-338D-71A5-EBD813C7455F}"/>
              </a:ext>
            </a:extLst>
          </p:cNvPr>
          <p:cNvSpPr txBox="1"/>
          <p:nvPr/>
        </p:nvSpPr>
        <p:spPr>
          <a:xfrm>
            <a:off x="7139646" y="4177776"/>
            <a:ext cx="1502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Helvetica" pitchFamily="2" charset="0"/>
              </a:rPr>
              <a:t>User space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B4A27-9AEA-6082-77C8-7009799EC006}"/>
              </a:ext>
            </a:extLst>
          </p:cNvPr>
          <p:cNvSpPr txBox="1"/>
          <p:nvPr/>
        </p:nvSpPr>
        <p:spPr>
          <a:xfrm>
            <a:off x="7137040" y="4587456"/>
            <a:ext cx="1502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Helvetica" pitchFamily="2" charset="0"/>
              </a:rPr>
              <a:t>Kernel space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5CBB7C0-21E7-CE81-29D8-C411DE848473}"/>
              </a:ext>
            </a:extLst>
          </p:cNvPr>
          <p:cNvSpPr/>
          <p:nvPr/>
        </p:nvSpPr>
        <p:spPr>
          <a:xfrm>
            <a:off x="8816264" y="4363777"/>
            <a:ext cx="1727847" cy="43746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Helvetica" pitchFamily="2" charset="0"/>
              </a:rPr>
              <a:t>Socket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96F031-EFC1-034B-19CE-FAB30750EFBA}"/>
              </a:ext>
            </a:extLst>
          </p:cNvPr>
          <p:cNvSpPr txBox="1"/>
          <p:nvPr/>
        </p:nvSpPr>
        <p:spPr>
          <a:xfrm>
            <a:off x="8736898" y="4889147"/>
            <a:ext cx="2129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Operating system’s network stack</a:t>
            </a:r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E61DF146-BA31-09DC-BE3A-EA170F2739E5}"/>
              </a:ext>
            </a:extLst>
          </p:cNvPr>
          <p:cNvSpPr>
            <a:spLocks/>
          </p:cNvSpPr>
          <p:nvPr/>
        </p:nvSpPr>
        <p:spPr bwMode="auto">
          <a:xfrm>
            <a:off x="5241939" y="4846363"/>
            <a:ext cx="2377827" cy="1375857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32">
            <a:extLst>
              <a:ext uri="{FF2B5EF4-FFF2-40B4-BE49-F238E27FC236}">
                <a16:creationId xmlns:a16="http://schemas.microsoft.com/office/drawing/2014/main" id="{BF1DDCD1-BEF7-DAD1-1F29-8356F36C9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245" y="5297962"/>
            <a:ext cx="10518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Internet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C5F4DF-99F5-3E78-13A8-BD757E05250B}"/>
              </a:ext>
            </a:extLst>
          </p:cNvPr>
          <p:cNvCxnSpPr>
            <a:cxnSpLocks/>
          </p:cNvCxnSpPr>
          <p:nvPr/>
        </p:nvCxnSpPr>
        <p:spPr>
          <a:xfrm flipH="1">
            <a:off x="4329595" y="5349369"/>
            <a:ext cx="91234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D64CB77-9ED1-D534-1C2E-FE3A3981069C}"/>
              </a:ext>
            </a:extLst>
          </p:cNvPr>
          <p:cNvCxnSpPr>
            <a:cxnSpLocks/>
          </p:cNvCxnSpPr>
          <p:nvPr/>
        </p:nvCxnSpPr>
        <p:spPr>
          <a:xfrm flipH="1">
            <a:off x="7461703" y="5370205"/>
            <a:ext cx="135456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59EDED9-657F-9ADD-126F-69B2F10F216A}"/>
              </a:ext>
            </a:extLst>
          </p:cNvPr>
          <p:cNvSpPr txBox="1"/>
          <p:nvPr/>
        </p:nvSpPr>
        <p:spPr>
          <a:xfrm>
            <a:off x="2525852" y="2599950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IP</a:t>
            </a:r>
            <a:r>
              <a:rPr lang="en-US" baseline="-25000" dirty="0">
                <a:solidFill>
                  <a:srgbClr val="C00000"/>
                </a:solidFill>
                <a:latin typeface="Helvetica" pitchFamily="2" charset="0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10F17B-EAAF-BFE2-916C-40F1D74A1183}"/>
              </a:ext>
            </a:extLst>
          </p:cNvPr>
          <p:cNvSpPr txBox="1"/>
          <p:nvPr/>
        </p:nvSpPr>
        <p:spPr>
          <a:xfrm>
            <a:off x="998787" y="3511310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solidFill>
                  <a:srgbClr val="C00000"/>
                </a:solidFill>
                <a:latin typeface="Helvetica" pitchFamily="2" charset="0"/>
              </a:rPr>
              <a:t>port</a:t>
            </a:r>
            <a:r>
              <a:rPr lang="en-US" baseline="-25000" dirty="0" err="1">
                <a:solidFill>
                  <a:srgbClr val="C00000"/>
                </a:solidFill>
                <a:latin typeface="Helvetica" pitchFamily="2" charset="0"/>
              </a:rPr>
              <a:t>A</a:t>
            </a:r>
            <a:endParaRPr lang="en-US" baseline="-250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A8BD39-B58C-AC80-A5E2-BA8AF92320D8}"/>
              </a:ext>
            </a:extLst>
          </p:cNvPr>
          <p:cNvSpPr txBox="1"/>
          <p:nvPr/>
        </p:nvSpPr>
        <p:spPr>
          <a:xfrm>
            <a:off x="10279103" y="2536460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IP</a:t>
            </a:r>
            <a:r>
              <a:rPr lang="en-US" baseline="-25000" dirty="0">
                <a:solidFill>
                  <a:srgbClr val="C00000"/>
                </a:solidFill>
                <a:latin typeface="Helvetica" pitchFamily="2" charset="0"/>
              </a:rPr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3D0636F-61F6-B619-A5F5-BAB02BABE729}"/>
              </a:ext>
            </a:extLst>
          </p:cNvPr>
          <p:cNvSpPr txBox="1"/>
          <p:nvPr/>
        </p:nvSpPr>
        <p:spPr>
          <a:xfrm>
            <a:off x="11224090" y="3123459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solidFill>
                  <a:srgbClr val="C00000"/>
                </a:solidFill>
                <a:latin typeface="Helvetica" pitchFamily="2" charset="0"/>
              </a:rPr>
              <a:t>port</a:t>
            </a:r>
            <a:r>
              <a:rPr lang="en-US" baseline="-25000" dirty="0" err="1">
                <a:solidFill>
                  <a:srgbClr val="C00000"/>
                </a:solidFill>
                <a:latin typeface="Helvetica" pitchFamily="2" charset="0"/>
              </a:rPr>
              <a:t>B</a:t>
            </a:r>
            <a:endParaRPr lang="en-US" baseline="-250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B5FC12-EA5E-17EB-E601-6D856CA8B372}"/>
              </a:ext>
            </a:extLst>
          </p:cNvPr>
          <p:cNvSpPr txBox="1"/>
          <p:nvPr/>
        </p:nvSpPr>
        <p:spPr>
          <a:xfrm>
            <a:off x="1636056" y="6238144"/>
            <a:ext cx="10180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App-layer connection is a 4-tuple: (IP</a:t>
            </a:r>
            <a:r>
              <a:rPr lang="en-US" sz="2800" baseline="-25000" dirty="0">
                <a:solidFill>
                  <a:srgbClr val="C00000"/>
                </a:solidFill>
                <a:latin typeface="Helvetica" pitchFamily="2" charset="0"/>
              </a:rPr>
              <a:t>A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, </a:t>
            </a:r>
            <a:r>
              <a:rPr lang="en-US" sz="2800" dirty="0" err="1">
                <a:solidFill>
                  <a:srgbClr val="C00000"/>
                </a:solidFill>
                <a:latin typeface="Helvetica" pitchFamily="2" charset="0"/>
              </a:rPr>
              <a:t>port</a:t>
            </a:r>
            <a:r>
              <a:rPr lang="en-US" sz="2800" baseline="-25000" dirty="0" err="1">
                <a:solidFill>
                  <a:srgbClr val="C00000"/>
                </a:solidFill>
                <a:latin typeface="Helvetica" pitchFamily="2" charset="0"/>
              </a:rPr>
              <a:t>A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, IP</a:t>
            </a:r>
            <a:r>
              <a:rPr lang="en-US" sz="2800" baseline="-25000" dirty="0">
                <a:solidFill>
                  <a:srgbClr val="C00000"/>
                </a:solidFill>
                <a:latin typeface="Helvetica" pitchFamily="2" charset="0"/>
              </a:rPr>
              <a:t>B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, </a:t>
            </a:r>
            <a:r>
              <a:rPr lang="en-US" sz="2800" dirty="0" err="1">
                <a:solidFill>
                  <a:srgbClr val="C00000"/>
                </a:solidFill>
                <a:latin typeface="Helvetica" pitchFamily="2" charset="0"/>
              </a:rPr>
              <a:t>port</a:t>
            </a:r>
            <a:r>
              <a:rPr lang="en-US" sz="2800" baseline="-25000" dirty="0" err="1">
                <a:solidFill>
                  <a:srgbClr val="C00000"/>
                </a:solidFill>
                <a:latin typeface="Helvetica" pitchFamily="2" charset="0"/>
              </a:rPr>
              <a:t>B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3359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32" grpId="0" animBg="1"/>
      <p:bldP spid="36" grpId="0"/>
      <p:bldP spid="37" grpId="0" animBg="1"/>
      <p:bldP spid="39" grpId="0"/>
      <p:bldP spid="51" grpId="0"/>
      <p:bldP spid="52" grpId="0"/>
      <p:bldP spid="54" grpId="0"/>
      <p:bldP spid="55" grpId="0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9DE73-DFD7-D946-2B41-ECA878BC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5A794-7D4C-74C3-39C4-9DF6F1A64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Switching: Circuit, Message, Packet</a:t>
            </a:r>
          </a:p>
          <a:p>
            <a:pPr>
              <a:lnSpc>
                <a:spcPct val="150000"/>
              </a:lnSpc>
            </a:pPr>
            <a:r>
              <a:rPr lang="en-US" dirty="0"/>
              <a:t>Layering: Modularity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DE6AF19-5C20-CD8B-B816-DECA490CD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170" y="5379924"/>
            <a:ext cx="6561406" cy="64774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Link: best-effort local </a:t>
            </a:r>
            <a:r>
              <a:rPr lang="en-US" altLang="en-US" sz="2400" dirty="0" err="1">
                <a:solidFill>
                  <a:schemeClr val="bg1"/>
                </a:solidFill>
              </a:rPr>
              <a:t>pkt</a:t>
            </a:r>
            <a:r>
              <a:rPr lang="en-US" altLang="en-US" sz="2400" dirty="0">
                <a:solidFill>
                  <a:schemeClr val="bg1"/>
                </a:solidFill>
              </a:rPr>
              <a:t> delivery</a:t>
            </a:r>
            <a:endParaRPr lang="en-US" altLang="en-US" sz="2400" b="0" dirty="0">
              <a:solidFill>
                <a:schemeClr val="bg1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06B5A1-2A41-5B1C-7E31-439575F75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170" y="4732180"/>
            <a:ext cx="6561406" cy="647744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Network: best-effort global </a:t>
            </a:r>
            <a:r>
              <a:rPr lang="en-US" altLang="en-US" sz="2400" b="0" dirty="0" err="1">
                <a:solidFill>
                  <a:srgbClr val="FFFFFF"/>
                </a:solidFill>
              </a:rPr>
              <a:t>pkt</a:t>
            </a:r>
            <a:r>
              <a:rPr lang="en-US" altLang="en-US" sz="2400" b="0" dirty="0">
                <a:solidFill>
                  <a:srgbClr val="FFFFFF"/>
                </a:solidFill>
              </a:rPr>
              <a:t> delivery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CEC2702-32A7-F07A-FA41-519E43DD2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170" y="4076743"/>
            <a:ext cx="6561406" cy="64774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Transport: provide guarantees to apps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1151687-10B3-EE0E-B271-DB9F871DD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170" y="3429000"/>
            <a:ext cx="6561406" cy="647743"/>
          </a:xfrm>
          <a:prstGeom prst="rect">
            <a:avLst/>
          </a:prstGeom>
          <a:solidFill>
            <a:srgbClr val="00D16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Application: useful user-level functions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22BE73-C29E-2319-6765-4EDD4D569A1C}"/>
              </a:ext>
            </a:extLst>
          </p:cNvPr>
          <p:cNvCxnSpPr>
            <a:cxnSpLocks/>
          </p:cNvCxnSpPr>
          <p:nvPr/>
        </p:nvCxnSpPr>
        <p:spPr>
          <a:xfrm>
            <a:off x="7497576" y="4060371"/>
            <a:ext cx="3758253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3D762D-2BCF-4220-000D-13EC9F3DD591}"/>
              </a:ext>
            </a:extLst>
          </p:cNvPr>
          <p:cNvSpPr txBox="1"/>
          <p:nvPr/>
        </p:nvSpPr>
        <p:spPr>
          <a:xfrm>
            <a:off x="8680016" y="3555319"/>
            <a:ext cx="149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User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C3F82C-0359-3586-7E5D-244047092E92}"/>
              </a:ext>
            </a:extLst>
          </p:cNvPr>
          <p:cNvSpPr txBox="1"/>
          <p:nvPr/>
        </p:nvSpPr>
        <p:spPr>
          <a:xfrm>
            <a:off x="8589537" y="4215948"/>
            <a:ext cx="167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Kernel 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F644A7-9CAD-E40E-ED54-B42A8131173C}"/>
              </a:ext>
            </a:extLst>
          </p:cNvPr>
          <p:cNvSpPr txBox="1"/>
          <p:nvPr/>
        </p:nvSpPr>
        <p:spPr>
          <a:xfrm>
            <a:off x="7719630" y="5015211"/>
            <a:ext cx="42329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Functionality is implemented in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37661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/>
      <p:bldP spid="11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88C73-C1D9-BE42-BF7B-5E7DD998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012F7-2607-A046-BE4B-7056E4D5D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010" y="1825625"/>
            <a:ext cx="2254671" cy="4351338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/>
              <a:t>Process A</a:t>
            </a:r>
          </a:p>
          <a:p>
            <a:pPr marL="0" indent="0" algn="r">
              <a:buNone/>
            </a:pPr>
            <a:r>
              <a:rPr lang="en-US" sz="2000" dirty="0"/>
              <a:t>(client)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connect(   </a:t>
            </a:r>
          </a:p>
          <a:p>
            <a:pPr marL="0" indent="0" algn="r">
              <a:buNone/>
            </a:pP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IP</a:t>
            </a:r>
            <a:r>
              <a:rPr lang="en-US" sz="2000" baseline="-25000" dirty="0">
                <a:latin typeface="Courier" pitchFamily="2" charset="0"/>
                <a:cs typeface="Arial" panose="020B0604020202020204" pitchFamily="34" charset="0"/>
              </a:rPr>
              <a:t>B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Courier" pitchFamily="2" charset="0"/>
                <a:cs typeface="Arial" panose="020B0604020202020204" pitchFamily="34" charset="0"/>
              </a:rPr>
              <a:t>port</a:t>
            </a:r>
            <a:r>
              <a:rPr lang="en-US" sz="2000" baseline="-25000" dirty="0" err="1">
                <a:latin typeface="Courier" pitchFamily="2" charset="0"/>
                <a:cs typeface="Arial" panose="020B0604020202020204" pitchFamily="34" charset="0"/>
              </a:rPr>
              <a:t>B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)</a:t>
            </a:r>
          </a:p>
          <a:p>
            <a:pPr marL="0" indent="0" algn="r">
              <a:buNone/>
            </a:pPr>
            <a:endParaRPr lang="en-US" sz="2000" dirty="0">
              <a:latin typeface="Courier" pitchFamily="2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endParaRPr lang="en-US" sz="2000" dirty="0">
              <a:latin typeface="Courier" pitchFamily="2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send()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1AF5AE-E4F7-314F-B99C-F9F9159E9A32}"/>
              </a:ext>
            </a:extLst>
          </p:cNvPr>
          <p:cNvSpPr txBox="1"/>
          <p:nvPr/>
        </p:nvSpPr>
        <p:spPr>
          <a:xfrm>
            <a:off x="7946571" y="1774371"/>
            <a:ext cx="34072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Process B</a:t>
            </a:r>
            <a:r>
              <a:rPr lang="en-US" sz="2000" dirty="0">
                <a:latin typeface="Helvetica" pitchFamily="2" charset="0"/>
              </a:rPr>
              <a:t> 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(server)</a:t>
            </a:r>
          </a:p>
          <a:p>
            <a:pPr algn="l"/>
            <a:endParaRPr lang="en-US" sz="2800" dirty="0">
              <a:latin typeface="Helvetica" pitchFamily="2" charset="0"/>
            </a:endParaRPr>
          </a:p>
          <a:p>
            <a:pPr algn="l"/>
            <a:endParaRPr lang="en-US" sz="2800" dirty="0">
              <a:latin typeface="Helvetica" pitchFamily="2" charset="0"/>
            </a:endParaRPr>
          </a:p>
          <a:p>
            <a:pPr algn="l"/>
            <a:endParaRPr lang="en-US" sz="2000" dirty="0">
              <a:latin typeface="Courier" pitchFamily="2" charset="0"/>
            </a:endParaRPr>
          </a:p>
          <a:p>
            <a:pPr algn="l"/>
            <a:r>
              <a:rPr lang="en-US" sz="2000" dirty="0">
                <a:latin typeface="Courier" pitchFamily="2" charset="0"/>
              </a:rPr>
              <a:t>bind(</a:t>
            </a:r>
            <a:r>
              <a:rPr lang="en-US" sz="2000" dirty="0" err="1">
                <a:latin typeface="Courier" pitchFamily="2" charset="0"/>
              </a:rPr>
              <a:t>IPaddr</a:t>
            </a:r>
            <a:r>
              <a:rPr lang="en-US" sz="2000" baseline="-25000" dirty="0" err="1">
                <a:latin typeface="Courier" pitchFamily="2" charset="0"/>
              </a:rPr>
              <a:t>B</a:t>
            </a:r>
            <a:r>
              <a:rPr lang="en-US" sz="2000" dirty="0">
                <a:latin typeface="Courier" pitchFamily="2" charset="0"/>
              </a:rPr>
              <a:t>, </a:t>
            </a:r>
            <a:r>
              <a:rPr lang="en-US" sz="2000" dirty="0" err="1">
                <a:latin typeface="Courier" pitchFamily="2" charset="0"/>
              </a:rPr>
              <a:t>port</a:t>
            </a:r>
            <a:r>
              <a:rPr lang="en-US" sz="2000" baseline="-25000" dirty="0" err="1">
                <a:latin typeface="Courier" pitchFamily="2" charset="0"/>
              </a:rPr>
              <a:t>B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pPr algn="l"/>
            <a:endParaRPr lang="en-US" sz="2000" dirty="0">
              <a:latin typeface="Courier" pitchFamily="2" charset="0"/>
            </a:endParaRPr>
          </a:p>
          <a:p>
            <a:pPr algn="l"/>
            <a:r>
              <a:rPr lang="en-US" sz="2000" dirty="0">
                <a:latin typeface="Courier" pitchFamily="2" charset="0"/>
              </a:rPr>
              <a:t>    listen()</a:t>
            </a:r>
          </a:p>
          <a:p>
            <a:pPr algn="l"/>
            <a:endParaRPr lang="en-US" sz="2000" dirty="0">
              <a:latin typeface="Courier" pitchFamily="2" charset="0"/>
            </a:endParaRPr>
          </a:p>
          <a:p>
            <a:pPr algn="l"/>
            <a:r>
              <a:rPr lang="en-US" sz="2000" dirty="0">
                <a:latin typeface="Courier" pitchFamily="2" charset="0"/>
              </a:rPr>
              <a:t>    accept()</a:t>
            </a:r>
          </a:p>
          <a:p>
            <a:pPr algn="l"/>
            <a:endParaRPr lang="en-US" sz="2000" dirty="0">
              <a:latin typeface="Courier" pitchFamily="2" charset="0"/>
            </a:endParaRPr>
          </a:p>
          <a:p>
            <a:pPr algn="l"/>
            <a:r>
              <a:rPr lang="en-US" sz="2000" dirty="0" err="1">
                <a:latin typeface="Courier" pitchFamily="2" charset="0"/>
              </a:rPr>
              <a:t>recv</a:t>
            </a:r>
            <a:r>
              <a:rPr lang="en-US" sz="2000" dirty="0">
                <a:latin typeface="Courier" pitchFamily="2" charset="0"/>
              </a:rPr>
              <a:t>()</a:t>
            </a:r>
          </a:p>
          <a:p>
            <a:pPr algn="l"/>
            <a:endParaRPr lang="en-US" sz="2000" dirty="0">
              <a:latin typeface="Courier" pitchFamily="2" charset="0"/>
            </a:endParaRPr>
          </a:p>
          <a:p>
            <a:pPr algn="l"/>
            <a:endParaRPr lang="en-US" sz="2000" dirty="0">
              <a:latin typeface="Courier" pitchFamily="2" charset="0"/>
            </a:endParaRPr>
          </a:p>
          <a:p>
            <a:pPr algn="l"/>
            <a:endParaRPr lang="en-US" sz="2000" dirty="0">
              <a:latin typeface="Courier" pitchFamily="2" charset="0"/>
            </a:endParaRPr>
          </a:p>
        </p:txBody>
      </p:sp>
      <p:pic>
        <p:nvPicPr>
          <p:cNvPr id="5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8F8D18D8-7B74-FF46-9F60-B714FA8C1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529" y="1825625"/>
            <a:ext cx="659412" cy="61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37">
            <a:extLst>
              <a:ext uri="{FF2B5EF4-FFF2-40B4-BE49-F238E27FC236}">
                <a16:creationId xmlns:a16="http://schemas.microsoft.com/office/drawing/2014/main" id="{39E4FF37-0BA6-2C42-860E-042BE611036B}"/>
              </a:ext>
            </a:extLst>
          </p:cNvPr>
          <p:cNvGrpSpPr>
            <a:grpSpLocks/>
          </p:cNvGrpSpPr>
          <p:nvPr/>
        </p:nvGrpSpPr>
        <p:grpSpPr bwMode="auto">
          <a:xfrm>
            <a:off x="2603890" y="2505074"/>
            <a:ext cx="1062038" cy="560387"/>
            <a:chOff x="3046" y="1508"/>
            <a:chExt cx="669" cy="353"/>
          </a:xfrm>
        </p:grpSpPr>
        <p:sp>
          <p:nvSpPr>
            <p:cNvPr id="8" name="Oval 38">
              <a:extLst>
                <a:ext uri="{FF2B5EF4-FFF2-40B4-BE49-F238E27FC236}">
                  <a16:creationId xmlns:a16="http://schemas.microsoft.com/office/drawing/2014/main" id="{0976C9AC-9D5E-594D-96C3-4AB15277E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9" name="Text Box 39">
              <a:extLst>
                <a:ext uri="{FF2B5EF4-FFF2-40B4-BE49-F238E27FC236}">
                  <a16:creationId xmlns:a16="http://schemas.microsoft.com/office/drawing/2014/main" id="{25F82BE0-9252-5743-B1F9-34B94514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1578"/>
              <a:ext cx="5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process</a:t>
              </a:r>
            </a:p>
          </p:txBody>
        </p:sp>
      </p:grpSp>
      <p:sp>
        <p:nvSpPr>
          <p:cNvPr id="10" name="Rectangle 40">
            <a:extLst>
              <a:ext uri="{FF2B5EF4-FFF2-40B4-BE49-F238E27FC236}">
                <a16:creationId xmlns:a16="http://schemas.microsoft.com/office/drawing/2014/main" id="{CAE20290-128E-A74C-9221-4F89BCD87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388" y="3065462"/>
            <a:ext cx="658812" cy="328613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bg1"/>
                </a:solidFill>
                <a:latin typeface="Helvetica" pitchFamily="2" charset="0"/>
              </a:rPr>
              <a:t>socket</a:t>
            </a:r>
          </a:p>
        </p:txBody>
      </p:sp>
      <p:grpSp>
        <p:nvGrpSpPr>
          <p:cNvPr id="11" name="Group 37">
            <a:extLst>
              <a:ext uri="{FF2B5EF4-FFF2-40B4-BE49-F238E27FC236}">
                <a16:creationId xmlns:a16="http://schemas.microsoft.com/office/drawing/2014/main" id="{E301641B-84E5-5548-B7B4-11C5BC09F064}"/>
              </a:ext>
            </a:extLst>
          </p:cNvPr>
          <p:cNvGrpSpPr>
            <a:grpSpLocks/>
          </p:cNvGrpSpPr>
          <p:nvPr/>
        </p:nvGrpSpPr>
        <p:grpSpPr bwMode="auto">
          <a:xfrm>
            <a:off x="6776865" y="2524402"/>
            <a:ext cx="1062038" cy="560387"/>
            <a:chOff x="3046" y="1508"/>
            <a:chExt cx="669" cy="353"/>
          </a:xfrm>
        </p:grpSpPr>
        <p:sp>
          <p:nvSpPr>
            <p:cNvPr id="12" name="Oval 38">
              <a:extLst>
                <a:ext uri="{FF2B5EF4-FFF2-40B4-BE49-F238E27FC236}">
                  <a16:creationId xmlns:a16="http://schemas.microsoft.com/office/drawing/2014/main" id="{2B56A3AB-D3AB-204D-B645-54E39C714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13" name="Text Box 39">
              <a:extLst>
                <a:ext uri="{FF2B5EF4-FFF2-40B4-BE49-F238E27FC236}">
                  <a16:creationId xmlns:a16="http://schemas.microsoft.com/office/drawing/2014/main" id="{E6E2CAEF-FA84-DB4E-98F5-936787E406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1578"/>
              <a:ext cx="5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process</a:t>
              </a:r>
            </a:p>
          </p:txBody>
        </p:sp>
      </p:grpSp>
      <p:sp>
        <p:nvSpPr>
          <p:cNvPr id="14" name="Rectangle 40">
            <a:extLst>
              <a:ext uri="{FF2B5EF4-FFF2-40B4-BE49-F238E27FC236}">
                <a16:creationId xmlns:a16="http://schemas.microsoft.com/office/drawing/2014/main" id="{1DC354B0-669C-D349-A8BA-2273A6B59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621" y="3065462"/>
            <a:ext cx="658812" cy="328613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Helvetica" pitchFamily="2" charset="0"/>
              </a:rPr>
              <a:t>socket</a:t>
            </a:r>
          </a:p>
        </p:txBody>
      </p:sp>
      <p:pic>
        <p:nvPicPr>
          <p:cNvPr id="16" name="Picture 15" descr="Cars driving through a tunnel&#10;&#10;Description automatically generated with medium confidence">
            <a:extLst>
              <a:ext uri="{FF2B5EF4-FFF2-40B4-BE49-F238E27FC236}">
                <a16:creationId xmlns:a16="http://schemas.microsoft.com/office/drawing/2014/main" id="{284FCB45-2DB0-B842-BE50-21351E36E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224" y="1633723"/>
            <a:ext cx="1917075" cy="1431739"/>
          </a:xfrm>
          <a:prstGeom prst="rect">
            <a:avLst/>
          </a:prstGeom>
        </p:spPr>
      </p:pic>
      <p:pic>
        <p:nvPicPr>
          <p:cNvPr id="19" name="Picture 18" descr="Shape&#10;&#10;Description automatically generated">
            <a:extLst>
              <a:ext uri="{FF2B5EF4-FFF2-40B4-BE49-F238E27FC236}">
                <a16:creationId xmlns:a16="http://schemas.microsoft.com/office/drawing/2014/main" id="{CFA7B853-8263-B743-A72C-C424CF3AD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726" y="3757614"/>
            <a:ext cx="825651" cy="825651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AED551D5-56C5-8648-AC21-D46CBE8A5FA7}"/>
              </a:ext>
            </a:extLst>
          </p:cNvPr>
          <p:cNvSpPr/>
          <p:nvPr/>
        </p:nvSpPr>
        <p:spPr>
          <a:xfrm rot="5400000">
            <a:off x="5025705" y="2633949"/>
            <a:ext cx="560387" cy="31193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1DBCE5-5881-4246-B51A-5824006832E6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7404440" y="3394074"/>
            <a:ext cx="1587" cy="46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picture containing toy&#10;&#10;Description automatically generated">
            <a:extLst>
              <a:ext uri="{FF2B5EF4-FFF2-40B4-BE49-F238E27FC236}">
                <a16:creationId xmlns:a16="http://schemas.microsoft.com/office/drawing/2014/main" id="{138B9D27-50AE-384E-BB1F-3D9EEEC40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731234" y="4001294"/>
            <a:ext cx="825651" cy="825651"/>
          </a:xfrm>
          <a:prstGeom prst="rect">
            <a:avLst/>
          </a:prstGeom>
        </p:spPr>
      </p:pic>
      <p:pic>
        <p:nvPicPr>
          <p:cNvPr id="34" name="Picture 33" descr="Shape&#10;&#10;Description automatically generated">
            <a:extLst>
              <a:ext uri="{FF2B5EF4-FFF2-40B4-BE49-F238E27FC236}">
                <a16:creationId xmlns:a16="http://schemas.microsoft.com/office/drawing/2014/main" id="{4FBD867C-C827-4A41-AF16-2201B91C2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2391" y="3818530"/>
            <a:ext cx="825651" cy="825651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0A16DD4-A63C-0F4F-A874-FC5B4EB55CDB}"/>
              </a:ext>
            </a:extLst>
          </p:cNvPr>
          <p:cNvCxnSpPr>
            <a:cxnSpLocks/>
          </p:cNvCxnSpPr>
          <p:nvPr/>
        </p:nvCxnSpPr>
        <p:spPr>
          <a:xfrm flipH="1">
            <a:off x="3189684" y="3394074"/>
            <a:ext cx="1587" cy="46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B6A55F79-FDD6-EC4D-93AA-B71BE84E89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3363" y="4877623"/>
            <a:ext cx="723092" cy="96412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264A553-3757-E541-95C8-9A4F7357B9AF}"/>
              </a:ext>
            </a:extLst>
          </p:cNvPr>
          <p:cNvSpPr txBox="1"/>
          <p:nvPr/>
        </p:nvSpPr>
        <p:spPr>
          <a:xfrm>
            <a:off x="1133444" y="3066088"/>
            <a:ext cx="206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IP</a:t>
            </a:r>
            <a:r>
              <a:rPr lang="en-US" baseline="-25000" dirty="0">
                <a:latin typeface="Helvetica" pitchFamily="2" charset="0"/>
              </a:rPr>
              <a:t>A</a:t>
            </a:r>
            <a:r>
              <a:rPr lang="en-US" dirty="0">
                <a:latin typeface="Helvetica" pitchFamily="2" charset="0"/>
              </a:rPr>
              <a:t> + </a:t>
            </a:r>
            <a:r>
              <a:rPr lang="en-US" dirty="0" err="1">
                <a:latin typeface="Helvetica" pitchFamily="2" charset="0"/>
              </a:rPr>
              <a:t>port</a:t>
            </a:r>
            <a:r>
              <a:rPr lang="en-US" baseline="-25000" dirty="0" err="1">
                <a:latin typeface="Helvetica" pitchFamily="2" charset="0"/>
              </a:rPr>
              <a:t>A</a:t>
            </a:r>
            <a:endParaRPr lang="en-US" baseline="-25000" dirty="0">
              <a:latin typeface="Helvetica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3C46A2-931E-9F41-812E-64416C092B89}"/>
              </a:ext>
            </a:extLst>
          </p:cNvPr>
          <p:cNvSpPr txBox="1"/>
          <p:nvPr/>
        </p:nvSpPr>
        <p:spPr>
          <a:xfrm>
            <a:off x="7997372" y="2804596"/>
            <a:ext cx="206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IP</a:t>
            </a:r>
            <a:r>
              <a:rPr lang="en-US" baseline="-25000" dirty="0">
                <a:latin typeface="Helvetica" pitchFamily="2" charset="0"/>
              </a:rPr>
              <a:t>B</a:t>
            </a:r>
            <a:r>
              <a:rPr lang="en-US" dirty="0">
                <a:latin typeface="Helvetica" pitchFamily="2" charset="0"/>
              </a:rPr>
              <a:t> + </a:t>
            </a:r>
            <a:r>
              <a:rPr lang="en-US" dirty="0" err="1">
                <a:latin typeface="Helvetica" pitchFamily="2" charset="0"/>
              </a:rPr>
              <a:t>port</a:t>
            </a:r>
            <a:r>
              <a:rPr lang="en-US" baseline="-25000" dirty="0" err="1">
                <a:latin typeface="Helvetica" pitchFamily="2" charset="0"/>
              </a:rPr>
              <a:t>B</a:t>
            </a:r>
            <a:endParaRPr lang="en-US" baseline="-25000" dirty="0">
              <a:latin typeface="Helvetica" pitchFamily="2" charset="0"/>
            </a:endParaRPr>
          </a:p>
        </p:txBody>
      </p:sp>
      <p:pic>
        <p:nvPicPr>
          <p:cNvPr id="15" name="Picture 25">
            <a:extLst>
              <a:ext uri="{FF2B5EF4-FFF2-40B4-BE49-F238E27FC236}">
                <a16:creationId xmlns:a16="http://schemas.microsoft.com/office/drawing/2014/main" id="{C4901360-8E93-40E6-59E1-AD67DE7CC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462" y="1748428"/>
            <a:ext cx="504670" cy="668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194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86 -0.08634 L 0.05482 -0.25463 L 0.28607 -0.27199 L 0.33698 -0.26736 L 0.3638 -0.1294 " pathEditMode="relative" rAng="0" ptsTypes="AAAAA">
                                      <p:cBhvr>
                                        <p:cTn id="7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77" y="-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7" grpId="0" animBg="1"/>
      <p:bldP spid="36" grpId="0"/>
      <p:bldP spid="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E9008-B9C4-2347-8E25-AF87A7EDA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Seeing app-layer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1FCA6-CD41-5B4A-ABB6-B6C910F18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netstat</a:t>
            </a:r>
          </a:p>
          <a:p>
            <a:r>
              <a:rPr lang="en-US" dirty="0">
                <a:latin typeface="Courier" pitchFamily="2" charset="0"/>
              </a:rPr>
              <a:t>ss</a:t>
            </a:r>
          </a:p>
        </p:txBody>
      </p:sp>
    </p:spTree>
    <p:extLst>
      <p:ext uri="{BB962C8B-B14F-4D97-AF65-F5344CB8AC3E}">
        <p14:creationId xmlns:p14="http://schemas.microsoft.com/office/powerpoint/2010/main" val="335804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3">
            <a:extLst>
              <a:ext uri="{FF2B5EF4-FFF2-40B4-BE49-F238E27FC236}">
                <a16:creationId xmlns:a16="http://schemas.microsoft.com/office/drawing/2014/main" id="{3746004B-BF15-F748-83E0-46861FB381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89585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Protocols consist of two things</a:t>
            </a:r>
          </a:p>
          <a:p>
            <a:pPr>
              <a:defRPr/>
            </a:pPr>
            <a:endParaRPr lang="en-US" altLang="en-US" dirty="0">
              <a:solidFill>
                <a:srgbClr val="C00000"/>
              </a:solidFill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Message format</a:t>
            </a:r>
          </a:p>
          <a:p>
            <a:pPr lvl="1">
              <a:defRPr/>
            </a:pPr>
            <a:r>
              <a:rPr lang="en-US" altLang="en-US" dirty="0">
                <a:ea typeface="MS PGothic" pitchFamily="34" charset="-128"/>
              </a:rPr>
              <a:t>structure of messages exchanged with an endpoint</a:t>
            </a:r>
          </a:p>
          <a:p>
            <a:pPr marL="0" indent="0">
              <a:buNone/>
              <a:defRPr/>
            </a:pPr>
            <a:endParaRPr lang="en-US" altLang="en-US" dirty="0">
              <a:solidFill>
                <a:srgbClr val="606060"/>
              </a:solidFill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Actions</a:t>
            </a:r>
            <a:endParaRPr lang="en-US" altLang="en-US" i="1" dirty="0">
              <a:ea typeface="MS PGothic" pitchFamily="34" charset="-128"/>
            </a:endParaRPr>
          </a:p>
          <a:p>
            <a:pPr lvl="1">
              <a:defRPr/>
            </a:pPr>
            <a:r>
              <a:rPr lang="en-US" altLang="en-US" dirty="0">
                <a:ea typeface="MS PGothic" pitchFamily="34" charset="-128"/>
              </a:rPr>
              <a:t>operations upon receiving, or not receiving, messages</a:t>
            </a:r>
          </a:p>
          <a:p>
            <a:pPr lvl="1">
              <a:defRPr/>
            </a:pPr>
            <a:endParaRPr lang="en-US" altLang="en-US" dirty="0"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Example of a Zoom conversation:</a:t>
            </a:r>
          </a:p>
          <a:p>
            <a:pPr lvl="1">
              <a:defRPr/>
            </a:pPr>
            <a:r>
              <a:rPr lang="en-US" altLang="en-US" dirty="0">
                <a:ea typeface="MS PGothic" pitchFamily="34" charset="-128"/>
              </a:rPr>
              <a:t>Message format:  English words and sentences</a:t>
            </a:r>
          </a:p>
          <a:p>
            <a:pPr lvl="1">
              <a:defRPr/>
            </a:pPr>
            <a:r>
              <a:rPr lang="en-US" altLang="en-US" dirty="0">
                <a:ea typeface="MS PGothic" pitchFamily="34" charset="-128"/>
              </a:rPr>
              <a:t>Actions: when a word is heard, say “yes”; when nothing is heard for more than 3 seconds, say “can you hear me?”</a:t>
            </a:r>
          </a:p>
          <a:p>
            <a:pPr marL="0" indent="0">
              <a:buNone/>
              <a:defRPr/>
            </a:pPr>
            <a:endParaRPr lang="en-US" altLang="en-US" dirty="0">
              <a:solidFill>
                <a:srgbClr val="606060"/>
              </a:solidFill>
              <a:ea typeface="MS PGothic" pitchFamily="34" charset="-128"/>
            </a:endParaRPr>
          </a:p>
        </p:txBody>
      </p:sp>
      <p:sp>
        <p:nvSpPr>
          <p:cNvPr id="51204" name="Slide Number Placeholder 1">
            <a:extLst>
              <a:ext uri="{FF2B5EF4-FFF2-40B4-BE49-F238E27FC236}">
                <a16:creationId xmlns:a16="http://schemas.microsoft.com/office/drawing/2014/main" id="{0CF2639D-2FEE-A04B-A468-12F1EBED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64FC94-A655-6242-8F2E-FF73B67051E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E85816-10FF-8F40-807D-12613BD4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Protocols: The “rules” of networking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97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>
            <a:extLst>
              <a:ext uri="{FF2B5EF4-FFF2-40B4-BE49-F238E27FC236}">
                <a16:creationId xmlns:a16="http://schemas.microsoft.com/office/drawing/2014/main" id="{A84DA530-6D10-1F41-81ED-BC667F4AD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1" y="1674812"/>
            <a:ext cx="9923059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ea typeface="ＭＳ Ｐゴシック" charset="0"/>
                <a:cs typeface="+mn-cs"/>
              </a:rPr>
              <a:t>Standardized by the Internet Engineering Task Force (IETF) 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t</a:t>
            </a:r>
            <a:r>
              <a:rPr lang="en-US" dirty="0">
                <a:ea typeface="ＭＳ Ｐゴシック" charset="0"/>
                <a:cs typeface="+mn-cs"/>
              </a:rPr>
              <a:t>hrough documents called </a:t>
            </a:r>
            <a:r>
              <a:rPr lang="en-US" dirty="0">
                <a:solidFill>
                  <a:srgbClr val="C00000"/>
                </a:solidFill>
                <a:ea typeface="ＭＳ Ｐゴシック" charset="0"/>
                <a:cs typeface="+mn-cs"/>
              </a:rPr>
              <a:t>RFCs </a:t>
            </a:r>
            <a:r>
              <a:rPr lang="en-US" dirty="0">
                <a:ea typeface="ＭＳ Ｐゴシック" charset="0"/>
                <a:cs typeface="+mn-cs"/>
              </a:rPr>
              <a:t>(“Request For Comments”)</a:t>
            </a:r>
          </a:p>
          <a:p>
            <a:pPr>
              <a:lnSpc>
                <a:spcPct val="90000"/>
              </a:lnSpc>
              <a:defRPr/>
            </a:pPr>
            <a:endParaRPr lang="en-US" b="1" dirty="0">
              <a:solidFill>
                <a:srgbClr val="C00000"/>
              </a:solidFill>
              <a:ea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Layering of protocols</a:t>
            </a:r>
            <a:endParaRPr lang="en-US" dirty="0">
              <a:solidFill>
                <a:srgbClr val="C00000"/>
              </a:solidFill>
              <a:ea typeface="ＭＳ Ｐゴシック" charset="0"/>
              <a:cs typeface="+mn-cs"/>
            </a:endParaRPr>
          </a:p>
        </p:txBody>
      </p:sp>
      <p:grpSp>
        <p:nvGrpSpPr>
          <p:cNvPr id="52228" name="Group 4">
            <a:extLst>
              <a:ext uri="{FF2B5EF4-FFF2-40B4-BE49-F238E27FC236}">
                <a16:creationId xmlns:a16="http://schemas.microsoft.com/office/drawing/2014/main" id="{D6559106-C6E9-6849-BC47-F915F4168FD3}"/>
              </a:ext>
            </a:extLst>
          </p:cNvPr>
          <p:cNvGrpSpPr>
            <a:grpSpLocks/>
          </p:cNvGrpSpPr>
          <p:nvPr/>
        </p:nvGrpSpPr>
        <p:grpSpPr bwMode="auto">
          <a:xfrm>
            <a:off x="1862139" y="3844924"/>
            <a:ext cx="3876675" cy="2876551"/>
            <a:chOff x="1695" y="1256"/>
            <a:chExt cx="2442" cy="1812"/>
          </a:xfrm>
        </p:grpSpPr>
        <p:sp>
          <p:nvSpPr>
            <p:cNvPr id="52234" name="Rectangle 5">
              <a:extLst>
                <a:ext uri="{FF2B5EF4-FFF2-40B4-BE49-F238E27FC236}">
                  <a16:creationId xmlns:a16="http://schemas.microsoft.com/office/drawing/2014/main" id="{B4B54830-9602-234F-B8AB-EC161F57C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solidFill>
                    <a:srgbClr val="000000"/>
                  </a:solidFill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5" name="Rectangle 6">
              <a:extLst>
                <a:ext uri="{FF2B5EF4-FFF2-40B4-BE49-F238E27FC236}">
                  <a16:creationId xmlns:a16="http://schemas.microsoft.com/office/drawing/2014/main" id="{D9C317F9-39B1-1947-A91F-1E7BF15CE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6" name="Rectangle 7">
              <a:extLst>
                <a:ext uri="{FF2B5EF4-FFF2-40B4-BE49-F238E27FC236}">
                  <a16:creationId xmlns:a16="http://schemas.microsoft.com/office/drawing/2014/main" id="{0D3302FF-ADA1-BE42-836A-53CDE3B1C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" y="1309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FTP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7" name="Rectangle 8">
              <a:extLst>
                <a:ext uri="{FF2B5EF4-FFF2-40B4-BE49-F238E27FC236}">
                  <a16:creationId xmlns:a16="http://schemas.microsoft.com/office/drawing/2014/main" id="{9C1516BA-2CEC-FC48-B534-0F99F242B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1" y="1309"/>
              <a:ext cx="33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HTTP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8" name="Rectangle 9">
              <a:extLst>
                <a:ext uri="{FF2B5EF4-FFF2-40B4-BE49-F238E27FC236}">
                  <a16:creationId xmlns:a16="http://schemas.microsoft.com/office/drawing/2014/main" id="{4245879E-A437-7242-BC98-2974CA5F2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8" y="1309"/>
              <a:ext cx="20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SIP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9" name="Rectangle 10">
              <a:extLst>
                <a:ext uri="{FF2B5EF4-FFF2-40B4-BE49-F238E27FC236}">
                  <a16:creationId xmlns:a16="http://schemas.microsoft.com/office/drawing/2014/main" id="{EF753C66-8E63-144A-BB35-06AB53D17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" y="1313"/>
              <a:ext cx="34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RTSP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40" name="Rectangle 11">
              <a:extLst>
                <a:ext uri="{FF2B5EF4-FFF2-40B4-BE49-F238E27FC236}">
                  <a16:creationId xmlns:a16="http://schemas.microsoft.com/office/drawing/2014/main" id="{C53A0A95-8D5C-B943-BA1D-BD78FA0D5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TCP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41" name="Rectangle 12">
              <a:extLst>
                <a:ext uri="{FF2B5EF4-FFF2-40B4-BE49-F238E27FC236}">
                  <a16:creationId xmlns:a16="http://schemas.microsoft.com/office/drawing/2014/main" id="{51DF6A8C-9E16-7348-A046-292550252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UDP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42" name="Rectangle 13">
              <a:extLst>
                <a:ext uri="{FF2B5EF4-FFF2-40B4-BE49-F238E27FC236}">
                  <a16:creationId xmlns:a16="http://schemas.microsoft.com/office/drawing/2014/main" id="{F1E1A890-F5A0-E54B-97D3-6BAD8DA30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IP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43" name="Rectangle 14">
              <a:extLst>
                <a:ext uri="{FF2B5EF4-FFF2-40B4-BE49-F238E27FC236}">
                  <a16:creationId xmlns:a16="http://schemas.microsoft.com/office/drawing/2014/main" id="{E2CA6957-AD7F-5448-95F2-BD21C5B04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2244" name="Rectangle 15">
              <a:extLst>
                <a:ext uri="{FF2B5EF4-FFF2-40B4-BE49-F238E27FC236}">
                  <a16:creationId xmlns:a16="http://schemas.microsoft.com/office/drawing/2014/main" id="{4C2935EC-A8F8-9940-BD59-F05F5D239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2245" name="Freeform 16">
              <a:extLst>
                <a:ext uri="{FF2B5EF4-FFF2-40B4-BE49-F238E27FC236}">
                  <a16:creationId xmlns:a16="http://schemas.microsoft.com/office/drawing/2014/main" id="{1978953F-EAA7-984D-96EF-95F6E5CE4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6" name="Rectangle 17">
              <a:extLst>
                <a:ext uri="{FF2B5EF4-FFF2-40B4-BE49-F238E27FC236}">
                  <a16:creationId xmlns:a16="http://schemas.microsoft.com/office/drawing/2014/main" id="{166CA67C-2800-9E43-BA53-BC46E9F1A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2248" name="Rectangle 19">
              <a:extLst>
                <a:ext uri="{FF2B5EF4-FFF2-40B4-BE49-F238E27FC236}">
                  <a16:creationId xmlns:a16="http://schemas.microsoft.com/office/drawing/2014/main" id="{2C573628-7C83-4D4C-93D2-46C5B8E1D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52250" name="Line 21">
              <a:extLst>
                <a:ext uri="{FF2B5EF4-FFF2-40B4-BE49-F238E27FC236}">
                  <a16:creationId xmlns:a16="http://schemas.microsoft.com/office/drawing/2014/main" id="{92E85669-0F7E-6848-903E-0069CB14C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1" name="Line 22">
              <a:extLst>
                <a:ext uri="{FF2B5EF4-FFF2-40B4-BE49-F238E27FC236}">
                  <a16:creationId xmlns:a16="http://schemas.microsoft.com/office/drawing/2014/main" id="{CB2A07B9-9AF3-0447-8BC1-1213317284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2" name="Line 23">
              <a:extLst>
                <a:ext uri="{FF2B5EF4-FFF2-40B4-BE49-F238E27FC236}">
                  <a16:creationId xmlns:a16="http://schemas.microsoft.com/office/drawing/2014/main" id="{9E2DCE63-B409-7C40-B265-BED85D301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6" y="1505"/>
              <a:ext cx="196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3" name="Line 24">
              <a:extLst>
                <a:ext uri="{FF2B5EF4-FFF2-40B4-BE49-F238E27FC236}">
                  <a16:creationId xmlns:a16="http://schemas.microsoft.com/office/drawing/2014/main" id="{E65A0747-109D-8440-AB58-F188652BA1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4" name="Line 25">
              <a:extLst>
                <a:ext uri="{FF2B5EF4-FFF2-40B4-BE49-F238E27FC236}">
                  <a16:creationId xmlns:a16="http://schemas.microsoft.com/office/drawing/2014/main" id="{CEF800EF-B33F-9E49-8817-B51CADD916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5" name="Line 26">
              <a:extLst>
                <a:ext uri="{FF2B5EF4-FFF2-40B4-BE49-F238E27FC236}">
                  <a16:creationId xmlns:a16="http://schemas.microsoft.com/office/drawing/2014/main" id="{46F38A4F-0B40-9743-9E68-670B8BEC3B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6" name="Line 27">
              <a:extLst>
                <a:ext uri="{FF2B5EF4-FFF2-40B4-BE49-F238E27FC236}">
                  <a16:creationId xmlns:a16="http://schemas.microsoft.com/office/drawing/2014/main" id="{520BCB7D-A553-8147-90E5-C156CF0033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7" name="Line 28">
              <a:extLst>
                <a:ext uri="{FF2B5EF4-FFF2-40B4-BE49-F238E27FC236}">
                  <a16:creationId xmlns:a16="http://schemas.microsoft.com/office/drawing/2014/main" id="{9AFFD85F-FA50-4B4C-989C-DB40E9A8DD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8" name="Line 29">
              <a:extLst>
                <a:ext uri="{FF2B5EF4-FFF2-40B4-BE49-F238E27FC236}">
                  <a16:creationId xmlns:a16="http://schemas.microsoft.com/office/drawing/2014/main" id="{AC9C72BD-B003-684D-BA34-315A5EE60C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9" name="Freeform 30">
              <a:extLst>
                <a:ext uri="{FF2B5EF4-FFF2-40B4-BE49-F238E27FC236}">
                  <a16:creationId xmlns:a16="http://schemas.microsoft.com/office/drawing/2014/main" id="{79BC245E-B505-0D4D-AA0B-91E29C8B4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0" name="Freeform 31">
              <a:extLst>
                <a:ext uri="{FF2B5EF4-FFF2-40B4-BE49-F238E27FC236}">
                  <a16:creationId xmlns:a16="http://schemas.microsoft.com/office/drawing/2014/main" id="{E95CD8F9-832A-AE4A-83EC-35AA26BDD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1" name="Freeform 32">
              <a:extLst>
                <a:ext uri="{FF2B5EF4-FFF2-40B4-BE49-F238E27FC236}">
                  <a16:creationId xmlns:a16="http://schemas.microsoft.com/office/drawing/2014/main" id="{3BE520D6-9538-1C44-A2C8-2E402411E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2" name="Freeform 33">
              <a:extLst>
                <a:ext uri="{FF2B5EF4-FFF2-40B4-BE49-F238E27FC236}">
                  <a16:creationId xmlns:a16="http://schemas.microsoft.com/office/drawing/2014/main" id="{A50AD5DD-D117-0A47-8055-49259A5B7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3" name="Freeform 34">
              <a:extLst>
                <a:ext uri="{FF2B5EF4-FFF2-40B4-BE49-F238E27FC236}">
                  <a16:creationId xmlns:a16="http://schemas.microsoft.com/office/drawing/2014/main" id="{B564306D-2E20-5544-BAC0-DFF53CAAC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4" name="Freeform 35">
              <a:extLst>
                <a:ext uri="{FF2B5EF4-FFF2-40B4-BE49-F238E27FC236}">
                  <a16:creationId xmlns:a16="http://schemas.microsoft.com/office/drawing/2014/main" id="{06A91249-C043-784C-8798-313FFBA8A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5" name="Freeform 36">
              <a:extLst>
                <a:ext uri="{FF2B5EF4-FFF2-40B4-BE49-F238E27FC236}">
                  <a16:creationId xmlns:a16="http://schemas.microsoft.com/office/drawing/2014/main" id="{36EE2529-308E-AD4C-AA49-3F67E56AE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6" name="Freeform 37">
              <a:extLst>
                <a:ext uri="{FF2B5EF4-FFF2-40B4-BE49-F238E27FC236}">
                  <a16:creationId xmlns:a16="http://schemas.microsoft.com/office/drawing/2014/main" id="{64CEC26E-525D-6B49-901C-32A724B3D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7" name="Freeform 38">
              <a:extLst>
                <a:ext uri="{FF2B5EF4-FFF2-40B4-BE49-F238E27FC236}">
                  <a16:creationId xmlns:a16="http://schemas.microsoft.com/office/drawing/2014/main" id="{5C3D9ADD-7482-D140-A479-52661904E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229" name="Rectangle 1">
            <a:extLst>
              <a:ext uri="{FF2B5EF4-FFF2-40B4-BE49-F238E27FC236}">
                <a16:creationId xmlns:a16="http://schemas.microsoft.com/office/drawing/2014/main" id="{D2E86360-1514-6C44-9786-B32D50123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1" y="3844924"/>
            <a:ext cx="838200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30" name="TextBox 3">
            <a:extLst>
              <a:ext uri="{FF2B5EF4-FFF2-40B4-BE49-F238E27FC236}">
                <a16:creationId xmlns:a16="http://schemas.microsoft.com/office/drawing/2014/main" id="{2052792C-F61E-814D-A4F3-7DB13FE78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1" y="3827463"/>
            <a:ext cx="889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HTTPS</a:t>
            </a:r>
          </a:p>
        </p:txBody>
      </p:sp>
      <p:cxnSp>
        <p:nvCxnSpPr>
          <p:cNvPr id="52231" name="Straight Connector 5">
            <a:extLst>
              <a:ext uri="{FF2B5EF4-FFF2-40B4-BE49-F238E27FC236}">
                <a16:creationId xmlns:a16="http://schemas.microsoft.com/office/drawing/2014/main" id="{4A15B5EA-47C3-8F4D-AC19-7F1A72FD574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52538" y="4240212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52232" name="Straight Connector 7">
            <a:extLst>
              <a:ext uri="{FF2B5EF4-FFF2-40B4-BE49-F238E27FC236}">
                <a16:creationId xmlns:a16="http://schemas.microsoft.com/office/drawing/2014/main" id="{0E86587D-8F06-9541-B206-F4C4F78CC52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27402" y="4240212"/>
            <a:ext cx="731837" cy="438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sp>
        <p:nvSpPr>
          <p:cNvPr id="52233" name="Slide Number Placeholder 1">
            <a:extLst>
              <a:ext uri="{FF2B5EF4-FFF2-40B4-BE49-F238E27FC236}">
                <a16:creationId xmlns:a16="http://schemas.microsoft.com/office/drawing/2014/main" id="{4D0FB718-D770-FB49-82FF-3B50B3B0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A6B76B-F4A0-ED41-A305-7A27D6920DF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780C91-3A1C-4B40-BA39-3CDA6443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The protocols of the Internet</a:t>
            </a:r>
            <a:endParaRPr lang="en-US" dirty="0"/>
          </a:p>
        </p:txBody>
      </p:sp>
      <p:pic>
        <p:nvPicPr>
          <p:cNvPr id="4" name="Picture 3" descr="A piece of cake on a plate&#10;&#10;Description automatically generated">
            <a:extLst>
              <a:ext uri="{FF2B5EF4-FFF2-40B4-BE49-F238E27FC236}">
                <a16:creationId xmlns:a16="http://schemas.microsoft.com/office/drawing/2014/main" id="{67F68AA8-5782-A245-B5EF-E3D406F7F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778" y="2603531"/>
            <a:ext cx="1327827" cy="99587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D12609F-47C6-BC57-138D-9D8C740B29F3}"/>
              </a:ext>
            </a:extLst>
          </p:cNvPr>
          <p:cNvGrpSpPr/>
          <p:nvPr/>
        </p:nvGrpSpPr>
        <p:grpSpPr>
          <a:xfrm>
            <a:off x="6556692" y="3104091"/>
            <a:ext cx="4033022" cy="3378730"/>
            <a:chOff x="7742505" y="2343737"/>
            <a:chExt cx="4033022" cy="3378730"/>
          </a:xfrm>
        </p:grpSpPr>
        <p:sp>
          <p:nvSpPr>
            <p:cNvPr id="5" name="Arc 8">
              <a:extLst>
                <a:ext uri="{FF2B5EF4-FFF2-40B4-BE49-F238E27FC236}">
                  <a16:creationId xmlns:a16="http://schemas.microsoft.com/office/drawing/2014/main" id="{141C86F7-0A7E-C143-334E-297C720465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813311" y="2358180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rc 8">
              <a:extLst>
                <a:ext uri="{FF2B5EF4-FFF2-40B4-BE49-F238E27FC236}">
                  <a16:creationId xmlns:a16="http://schemas.microsoft.com/office/drawing/2014/main" id="{53BF9BF3-B987-A1EC-220D-CBFB734AA34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746353" y="2343737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rc 8">
              <a:extLst>
                <a:ext uri="{FF2B5EF4-FFF2-40B4-BE49-F238E27FC236}">
                  <a16:creationId xmlns:a16="http://schemas.microsoft.com/office/drawing/2014/main" id="{DB0AC0E3-D53A-22A3-5C51-7C8AAEEBC3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140624" y="4044874"/>
              <a:ext cx="1634903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rc 8">
              <a:extLst>
                <a:ext uri="{FF2B5EF4-FFF2-40B4-BE49-F238E27FC236}">
                  <a16:creationId xmlns:a16="http://schemas.microsoft.com/office/drawing/2014/main" id="{1708B2BA-0CF9-9D2E-F451-AE7B21F0DAF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742505" y="4033476"/>
              <a:ext cx="1718414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21">
              <a:extLst>
                <a:ext uri="{FF2B5EF4-FFF2-40B4-BE49-F238E27FC236}">
                  <a16:creationId xmlns:a16="http://schemas.microsoft.com/office/drawing/2014/main" id="{A614C928-7F6B-2C8E-6269-FA13D2908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6469" y="2511177"/>
              <a:ext cx="685800" cy="3810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chemeClr val="bg1"/>
                  </a:solidFill>
                </a:rPr>
                <a:t>HT</a:t>
              </a:r>
              <a:r>
                <a:rPr lang="en-US" altLang="en-US" sz="2000" b="0" dirty="0">
                  <a:solidFill>
                    <a:schemeClr val="bg1"/>
                  </a:solidFill>
                </a:rPr>
                <a:t>TP</a:t>
              </a:r>
            </a:p>
          </p:txBody>
        </p:sp>
        <p:sp>
          <p:nvSpPr>
            <p:cNvPr id="10" name="Rectangle 22">
              <a:extLst>
                <a:ext uri="{FF2B5EF4-FFF2-40B4-BE49-F238E27FC236}">
                  <a16:creationId xmlns:a16="http://schemas.microsoft.com/office/drawing/2014/main" id="{826DBE78-724D-F973-503F-339644D3D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46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</a:rPr>
                <a:t>F</a:t>
              </a:r>
              <a:r>
                <a:rPr lang="en-US" altLang="en-US" sz="2000" b="0" dirty="0">
                  <a:solidFill>
                    <a:srgbClr val="000000"/>
                  </a:solidFill>
                </a:rPr>
                <a:t>TP</a:t>
              </a:r>
            </a:p>
          </p:txBody>
        </p: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3EEED2A3-AD4B-27A2-893B-AC8005793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10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TFTP</a:t>
              </a:r>
            </a:p>
          </p:txBody>
        </p:sp>
        <p:sp>
          <p:nvSpPr>
            <p:cNvPr id="12" name="Rectangle 24">
              <a:extLst>
                <a:ext uri="{FF2B5EF4-FFF2-40B4-BE49-F238E27FC236}">
                  <a16:creationId xmlns:a16="http://schemas.microsoft.com/office/drawing/2014/main" id="{5EF911E8-698A-68A4-6146-6D79947F8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8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NV</a:t>
              </a:r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037B7DC8-9969-394A-C3E0-FF8320ADC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7469" y="3196977"/>
              <a:ext cx="6858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14" name="Rectangle 26">
              <a:extLst>
                <a:ext uri="{FF2B5EF4-FFF2-40B4-BE49-F238E27FC236}">
                  <a16:creationId xmlns:a16="http://schemas.microsoft.com/office/drawing/2014/main" id="{D1471109-9D96-AA44-C286-75D8AC328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0069" y="3196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B1F3FD5E-E7CA-AFDD-307C-65EDDD132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1869" y="3958977"/>
              <a:ext cx="685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F7C8A203-2937-9626-322D-444B05300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0269" y="4720977"/>
              <a:ext cx="685800" cy="3810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chemeClr val="bg1"/>
                  </a:solidFill>
                </a:rPr>
                <a:t>Ether</a:t>
              </a:r>
              <a:endParaRPr lang="en-US" altLang="en-US" sz="2000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A5B573F-33E1-32F9-812F-0CFC6E946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3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rgbClr val="000000"/>
                  </a:solidFill>
                </a:rPr>
                <a:t>ATM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30">
              <a:extLst>
                <a:ext uri="{FF2B5EF4-FFF2-40B4-BE49-F238E27FC236}">
                  <a16:creationId xmlns:a16="http://schemas.microsoft.com/office/drawing/2014/main" id="{0D16EC1C-1B7B-5018-3B4E-315964D18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34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 err="1">
                  <a:solidFill>
                    <a:srgbClr val="000000"/>
                  </a:solidFill>
                </a:rPr>
                <a:t>WiFi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9" name="Rectangle 31">
              <a:extLst>
                <a:ext uri="{FF2B5EF4-FFF2-40B4-BE49-F238E27FC236}">
                  <a16:creationId xmlns:a16="http://schemas.microsoft.com/office/drawing/2014/main" id="{59EFC3AD-0E9C-0F82-13B1-E31B5FAFD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5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…</a:t>
              </a:r>
              <a:endParaRPr lang="en-US" altLang="en-US" sz="2000" b="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20" name="AutoShape 32">
              <a:extLst>
                <a:ext uri="{FF2B5EF4-FFF2-40B4-BE49-F238E27FC236}">
                  <a16:creationId xmlns:a16="http://schemas.microsoft.com/office/drawing/2014/main" id="{20B2CBFA-C591-3BB1-73B9-C498AE70D3D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489369" y="2892177"/>
              <a:ext cx="3810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33">
              <a:extLst>
                <a:ext uri="{FF2B5EF4-FFF2-40B4-BE49-F238E27FC236}">
                  <a16:creationId xmlns:a16="http://schemas.microsoft.com/office/drawing/2014/main" id="{CCE1C7B9-BD71-0D0F-159E-74D9A3F0BC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88703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4">
              <a:extLst>
                <a:ext uri="{FF2B5EF4-FFF2-40B4-BE49-F238E27FC236}">
                  <a16:creationId xmlns:a16="http://schemas.microsoft.com/office/drawing/2014/main" id="{CF64EF5C-8467-4010-B7F8-0CDA7F0BF72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1657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35">
              <a:extLst>
                <a:ext uri="{FF2B5EF4-FFF2-40B4-BE49-F238E27FC236}">
                  <a16:creationId xmlns:a16="http://schemas.microsoft.com/office/drawing/2014/main" id="{C61664A6-3909-B1F4-E637-AAFF58D9031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05848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36">
              <a:extLst>
                <a:ext uri="{FF2B5EF4-FFF2-40B4-BE49-F238E27FC236}">
                  <a16:creationId xmlns:a16="http://schemas.microsoft.com/office/drawing/2014/main" id="{78F7127C-6D11-DB2C-F613-80C305EBFDC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870369" y="3577977"/>
              <a:ext cx="9144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37">
              <a:extLst>
                <a:ext uri="{FF2B5EF4-FFF2-40B4-BE49-F238E27FC236}">
                  <a16:creationId xmlns:a16="http://schemas.microsoft.com/office/drawing/2014/main" id="{C033335E-D369-435F-F073-38CDAD28836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9784769" y="3577977"/>
              <a:ext cx="8382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38">
              <a:extLst>
                <a:ext uri="{FF2B5EF4-FFF2-40B4-BE49-F238E27FC236}">
                  <a16:creationId xmlns:a16="http://schemas.microsoft.com/office/drawing/2014/main" id="{EE9A981A-2591-AC3E-6EA2-1C5B93D51F6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7847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39">
              <a:extLst>
                <a:ext uri="{FF2B5EF4-FFF2-40B4-BE49-F238E27FC236}">
                  <a16:creationId xmlns:a16="http://schemas.microsoft.com/office/drawing/2014/main" id="{970C0D25-8D38-CF3C-D9A8-DE213BD77E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84131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40">
              <a:extLst>
                <a:ext uri="{FF2B5EF4-FFF2-40B4-BE49-F238E27FC236}">
                  <a16:creationId xmlns:a16="http://schemas.microsoft.com/office/drawing/2014/main" id="{E1361606-CD10-F0E7-35A4-A71BA4C56F1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9556169" y="4339977"/>
              <a:ext cx="228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27039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animBg="1"/>
      <p:bldP spid="522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5281" y="1986295"/>
            <a:ext cx="2551987" cy="4513231"/>
            <a:chOff x="472567" y="1985463"/>
            <a:chExt cx="3026956" cy="451239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70" y="243347"/>
            <a:ext cx="3459948" cy="2306056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3550426" y="499591"/>
            <a:ext cx="3974373" cy="1115543"/>
            <a:chOff x="3151779" y="2249903"/>
            <a:chExt cx="3974373" cy="2231085"/>
          </a:xfrm>
        </p:grpSpPr>
        <p:sp>
          <p:nvSpPr>
            <p:cNvPr id="57" name="Cloud 56"/>
            <p:cNvSpPr/>
            <p:nvPr/>
          </p:nvSpPr>
          <p:spPr>
            <a:xfrm>
              <a:off x="3151779" y="2249903"/>
              <a:ext cx="3974373" cy="2231085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466508" y="2787861"/>
              <a:ext cx="3371278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cxnSp>
        <p:nvCxnSpPr>
          <p:cNvPr id="55" name="Straight Connector 54"/>
          <p:cNvCxnSpPr>
            <a:cxnSpLocks/>
          </p:cNvCxnSpPr>
          <p:nvPr/>
        </p:nvCxnSpPr>
        <p:spPr>
          <a:xfrm flipH="1" flipV="1">
            <a:off x="2238528" y="1011974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V="1">
            <a:off x="7518042" y="1011974"/>
            <a:ext cx="1188720" cy="10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56" y="28003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>
            <a:off x="9027363" y="1987127"/>
            <a:ext cx="2551987" cy="4513231"/>
            <a:chOff x="472567" y="1985463"/>
            <a:chExt cx="3026956" cy="4512399"/>
          </a:xfrm>
        </p:grpSpPr>
        <p:sp>
          <p:nvSpPr>
            <p:cNvPr id="82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83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85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075896" y="2460563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115680" y="3581396"/>
            <a:ext cx="762000" cy="304800"/>
            <a:chOff x="4113213" y="3733800"/>
            <a:chExt cx="762000" cy="304800"/>
          </a:xfrm>
        </p:grpSpPr>
        <p:sp>
          <p:nvSpPr>
            <p:cNvPr id="42" name="Rectangle 5"/>
            <p:cNvSpPr>
              <a:spLocks noChangeArrowheads="1"/>
            </p:cNvSpPr>
            <p:nvPr/>
          </p:nvSpPr>
          <p:spPr bwMode="auto">
            <a:xfrm rot="10800000">
              <a:off x="4265613" y="37338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3" name="Rectangle 6"/>
            <p:cNvSpPr>
              <a:spLocks noChangeArrowheads="1"/>
            </p:cNvSpPr>
            <p:nvPr/>
          </p:nvSpPr>
          <p:spPr bwMode="auto">
            <a:xfrm rot="10800000">
              <a:off x="4113213" y="3733800"/>
              <a:ext cx="2286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17267" y="5742710"/>
            <a:ext cx="1143000" cy="304800"/>
            <a:chOff x="4114800" y="4800600"/>
            <a:chExt cx="1143000" cy="304800"/>
          </a:xfrm>
        </p:grpSpPr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 rot="10800000">
              <a:off x="4648200" y="48006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 rot="10800000">
              <a:off x="4419600" y="4800600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8" name="Rectangle 12"/>
            <p:cNvSpPr>
              <a:spLocks noChangeArrowheads="1"/>
            </p:cNvSpPr>
            <p:nvPr/>
          </p:nvSpPr>
          <p:spPr bwMode="auto">
            <a:xfrm rot="10800000">
              <a:off x="4191000" y="48006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9" name="Rectangle 13"/>
            <p:cNvSpPr>
              <a:spLocks noChangeArrowheads="1"/>
            </p:cNvSpPr>
            <p:nvPr/>
          </p:nvSpPr>
          <p:spPr bwMode="auto">
            <a:xfrm rot="10800000">
              <a:off x="4114800" y="4800600"/>
              <a:ext cx="2286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8049689" y="2460563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02435" y="3581396"/>
            <a:ext cx="762000" cy="304800"/>
            <a:chOff x="7237413" y="3733800"/>
            <a:chExt cx="762000" cy="304800"/>
          </a:xfrm>
        </p:grpSpPr>
        <p:sp>
          <p:nvSpPr>
            <p:cNvPr id="51" name="Rectangle 28"/>
            <p:cNvSpPr>
              <a:spLocks noChangeArrowheads="1"/>
            </p:cNvSpPr>
            <p:nvPr/>
          </p:nvSpPr>
          <p:spPr bwMode="auto">
            <a:xfrm rot="10800000">
              <a:off x="7389813" y="37338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54" name="Rectangle 29"/>
            <p:cNvSpPr>
              <a:spLocks noChangeArrowheads="1"/>
            </p:cNvSpPr>
            <p:nvPr/>
          </p:nvSpPr>
          <p:spPr bwMode="auto">
            <a:xfrm rot="10800000">
              <a:off x="7237413" y="3733800"/>
              <a:ext cx="2286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750035" y="4662057"/>
            <a:ext cx="914400" cy="304800"/>
            <a:chOff x="7085013" y="4343400"/>
            <a:chExt cx="914400" cy="304800"/>
          </a:xfrm>
        </p:grpSpPr>
        <p:sp>
          <p:nvSpPr>
            <p:cNvPr id="61" name="Rectangle 30"/>
            <p:cNvSpPr>
              <a:spLocks noChangeArrowheads="1"/>
            </p:cNvSpPr>
            <p:nvPr/>
          </p:nvSpPr>
          <p:spPr bwMode="auto">
            <a:xfrm rot="10800000">
              <a:off x="7389813" y="43434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2" name="Rectangle 31"/>
            <p:cNvSpPr>
              <a:spLocks noChangeArrowheads="1"/>
            </p:cNvSpPr>
            <p:nvPr/>
          </p:nvSpPr>
          <p:spPr bwMode="auto">
            <a:xfrm rot="10800000">
              <a:off x="7161213" y="4343400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3" name="Rectangle 32"/>
            <p:cNvSpPr>
              <a:spLocks noChangeArrowheads="1"/>
            </p:cNvSpPr>
            <p:nvPr/>
          </p:nvSpPr>
          <p:spPr bwMode="auto">
            <a:xfrm rot="10800000">
              <a:off x="7085013" y="4343400"/>
              <a:ext cx="152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521435" y="5742710"/>
            <a:ext cx="1143000" cy="304800"/>
            <a:chOff x="6856413" y="4800600"/>
            <a:chExt cx="1143000" cy="304800"/>
          </a:xfrm>
        </p:grpSpPr>
        <p:sp>
          <p:nvSpPr>
            <p:cNvPr id="64" name="Rectangle 33"/>
            <p:cNvSpPr>
              <a:spLocks noChangeArrowheads="1"/>
            </p:cNvSpPr>
            <p:nvPr/>
          </p:nvSpPr>
          <p:spPr bwMode="auto">
            <a:xfrm rot="10800000">
              <a:off x="7389813" y="48006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5" name="Rectangle 34"/>
            <p:cNvSpPr>
              <a:spLocks noChangeArrowheads="1"/>
            </p:cNvSpPr>
            <p:nvPr/>
          </p:nvSpPr>
          <p:spPr bwMode="auto">
            <a:xfrm rot="10800000">
              <a:off x="7161213" y="4800600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6" name="Rectangle 35"/>
            <p:cNvSpPr>
              <a:spLocks noChangeArrowheads="1"/>
            </p:cNvSpPr>
            <p:nvPr/>
          </p:nvSpPr>
          <p:spPr bwMode="auto">
            <a:xfrm rot="10800000">
              <a:off x="6932613" y="48006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7" name="Rectangle 36"/>
            <p:cNvSpPr>
              <a:spLocks noChangeArrowheads="1"/>
            </p:cNvSpPr>
            <p:nvPr/>
          </p:nvSpPr>
          <p:spPr bwMode="auto">
            <a:xfrm rot="10800000">
              <a:off x="6856413" y="4800600"/>
              <a:ext cx="2286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17267" y="4662057"/>
            <a:ext cx="983671" cy="304801"/>
            <a:chOff x="3117267" y="4662057"/>
            <a:chExt cx="983671" cy="304801"/>
          </a:xfrm>
        </p:grpSpPr>
        <p:sp>
          <p:nvSpPr>
            <p:cNvPr id="44" name="Rectangle 8"/>
            <p:cNvSpPr>
              <a:spLocks noChangeArrowheads="1"/>
            </p:cNvSpPr>
            <p:nvPr/>
          </p:nvSpPr>
          <p:spPr bwMode="auto">
            <a:xfrm rot="10800000">
              <a:off x="3193467" y="4662057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5" name="Rectangle 9"/>
            <p:cNvSpPr>
              <a:spLocks noChangeArrowheads="1"/>
            </p:cNvSpPr>
            <p:nvPr/>
          </p:nvSpPr>
          <p:spPr bwMode="auto">
            <a:xfrm rot="10800000">
              <a:off x="3117267" y="4662057"/>
              <a:ext cx="152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8" name="Rectangle 4"/>
            <p:cNvSpPr>
              <a:spLocks noChangeArrowheads="1"/>
            </p:cNvSpPr>
            <p:nvPr/>
          </p:nvSpPr>
          <p:spPr bwMode="auto">
            <a:xfrm>
              <a:off x="3491338" y="4662058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pic>
        <p:nvPicPr>
          <p:cNvPr id="69" name="Picture 43" descr="MCj0304081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789" y="4809052"/>
            <a:ext cx="1228512" cy="876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0" name="Group 69"/>
          <p:cNvGrpSpPr/>
          <p:nvPr/>
        </p:nvGrpSpPr>
        <p:grpSpPr>
          <a:xfrm>
            <a:off x="4515968" y="5742710"/>
            <a:ext cx="2755173" cy="920081"/>
            <a:chOff x="3151779" y="2249903"/>
            <a:chExt cx="3974373" cy="2231085"/>
          </a:xfrm>
        </p:grpSpPr>
        <p:sp>
          <p:nvSpPr>
            <p:cNvPr id="71" name="Cloud 70"/>
            <p:cNvSpPr/>
            <p:nvPr/>
          </p:nvSpPr>
          <p:spPr>
            <a:xfrm>
              <a:off x="3151779" y="2249903"/>
              <a:ext cx="3974373" cy="2231085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386564" y="2720667"/>
              <a:ext cx="3371278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452957" y="3240466"/>
            <a:ext cx="341997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Packet takes on headers at each layer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531405" y="2191411"/>
            <a:ext cx="30662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Packet starts as an </a:t>
            </a:r>
          </a:p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app message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038" y="1631064"/>
            <a:ext cx="918599" cy="560347"/>
          </a:xfrm>
          <a:prstGeom prst="rect">
            <a:avLst/>
          </a:prstGeom>
        </p:spPr>
      </p:pic>
      <p:cxnSp>
        <p:nvCxnSpPr>
          <p:cNvPr id="76" name="Straight Arrow Connector 75"/>
          <p:cNvCxnSpPr>
            <a:cxnSpLocks/>
          </p:cNvCxnSpPr>
          <p:nvPr/>
        </p:nvCxnSpPr>
        <p:spPr>
          <a:xfrm flipH="1">
            <a:off x="4056739" y="3616010"/>
            <a:ext cx="717269" cy="1038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/>
          </p:cNvCxnSpPr>
          <p:nvPr/>
        </p:nvCxnSpPr>
        <p:spPr>
          <a:xfrm flipH="1">
            <a:off x="4181900" y="4084297"/>
            <a:ext cx="470795" cy="57555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4424095" y="4163091"/>
            <a:ext cx="407035" cy="152210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3832127" y="2498536"/>
            <a:ext cx="775163" cy="11714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49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0" grpId="0" animBg="1"/>
      <p:bldP spid="13" grpId="0"/>
      <p:bldP spid="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5281" y="1986295"/>
            <a:ext cx="2551987" cy="4513231"/>
            <a:chOff x="472567" y="1985463"/>
            <a:chExt cx="3026956" cy="451239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70" y="243347"/>
            <a:ext cx="3459948" cy="2306056"/>
          </a:xfrm>
          <a:prstGeom prst="rect">
            <a:avLst/>
          </a:prstGeom>
        </p:spPr>
      </p:pic>
      <p:sp>
        <p:nvSpPr>
          <p:cNvPr id="57" name="Cloud 56"/>
          <p:cNvSpPr/>
          <p:nvPr/>
        </p:nvSpPr>
        <p:spPr>
          <a:xfrm>
            <a:off x="3550426" y="499591"/>
            <a:ext cx="3974373" cy="1115543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cxnSpLocks/>
          </p:cNvCxnSpPr>
          <p:nvPr/>
        </p:nvCxnSpPr>
        <p:spPr>
          <a:xfrm flipH="1" flipV="1">
            <a:off x="2238528" y="1011974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V="1">
            <a:off x="7501362" y="1011974"/>
            <a:ext cx="1188720" cy="10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56" y="28003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>
            <a:off x="9027363" y="1987127"/>
            <a:ext cx="2551987" cy="4513231"/>
            <a:chOff x="472567" y="1985463"/>
            <a:chExt cx="3026956" cy="4512399"/>
          </a:xfrm>
        </p:grpSpPr>
        <p:sp>
          <p:nvSpPr>
            <p:cNvPr id="82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83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85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094303" y="5375202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88" name="Rectangle 5"/>
          <p:cNvSpPr>
            <a:spLocks noChangeArrowheads="1"/>
          </p:cNvSpPr>
          <p:nvPr/>
        </p:nvSpPr>
        <p:spPr bwMode="auto">
          <a:xfrm>
            <a:off x="6094303" y="4248771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3144451" y="5374370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93" name="Rectangle 5"/>
          <p:cNvSpPr>
            <a:spLocks noChangeArrowheads="1"/>
          </p:cNvSpPr>
          <p:nvPr/>
        </p:nvSpPr>
        <p:spPr bwMode="auto">
          <a:xfrm>
            <a:off x="3144451" y="4247939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pic>
        <p:nvPicPr>
          <p:cNvPr id="96" name="Picture 9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772" y="767142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7" name="Picture 9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39" y="754391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98" name="Straight Connector 97"/>
          <p:cNvCxnSpPr>
            <a:cxnSpLocks/>
          </p:cNvCxnSpPr>
          <p:nvPr/>
        </p:nvCxnSpPr>
        <p:spPr>
          <a:xfrm flipH="1" flipV="1">
            <a:off x="5107467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cxnSpLocks/>
          </p:cNvCxnSpPr>
          <p:nvPr/>
        </p:nvCxnSpPr>
        <p:spPr>
          <a:xfrm flipH="1" flipV="1">
            <a:off x="6864621" y="1011974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cxnSpLocks/>
          </p:cNvCxnSpPr>
          <p:nvPr/>
        </p:nvCxnSpPr>
        <p:spPr>
          <a:xfrm flipH="1" flipV="1">
            <a:off x="3475311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4567750" y="1349102"/>
            <a:ext cx="73261" cy="251552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6515894" y="1349102"/>
            <a:ext cx="627726" cy="266118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58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92" grpId="0" animBg="1"/>
      <p:bldP spid="9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5281" y="1986295"/>
            <a:ext cx="2551987" cy="4513231"/>
            <a:chOff x="472567" y="1985463"/>
            <a:chExt cx="3026956" cy="451239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70" y="243347"/>
            <a:ext cx="3459948" cy="2306056"/>
          </a:xfrm>
          <a:prstGeom prst="rect">
            <a:avLst/>
          </a:prstGeom>
        </p:spPr>
      </p:pic>
      <p:sp>
        <p:nvSpPr>
          <p:cNvPr id="57" name="Cloud 56"/>
          <p:cNvSpPr/>
          <p:nvPr/>
        </p:nvSpPr>
        <p:spPr>
          <a:xfrm>
            <a:off x="3550426" y="499591"/>
            <a:ext cx="3974373" cy="1115543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cxnSpLocks/>
          </p:cNvCxnSpPr>
          <p:nvPr/>
        </p:nvCxnSpPr>
        <p:spPr>
          <a:xfrm flipH="1" flipV="1">
            <a:off x="2238528" y="1011974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V="1">
            <a:off x="7501362" y="1011974"/>
            <a:ext cx="1188720" cy="10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56" y="28003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>
            <a:off x="9027363" y="1987127"/>
            <a:ext cx="2551987" cy="4513231"/>
            <a:chOff x="472567" y="1985463"/>
            <a:chExt cx="3026956" cy="4512399"/>
          </a:xfrm>
        </p:grpSpPr>
        <p:sp>
          <p:nvSpPr>
            <p:cNvPr id="82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83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85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094303" y="5375202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88" name="Rectangle 5"/>
          <p:cNvSpPr>
            <a:spLocks noChangeArrowheads="1"/>
          </p:cNvSpPr>
          <p:nvPr/>
        </p:nvSpPr>
        <p:spPr bwMode="auto">
          <a:xfrm>
            <a:off x="6094303" y="4248771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3144451" y="5374370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93" name="Rectangle 5"/>
          <p:cNvSpPr>
            <a:spLocks noChangeArrowheads="1"/>
          </p:cNvSpPr>
          <p:nvPr/>
        </p:nvSpPr>
        <p:spPr bwMode="auto">
          <a:xfrm>
            <a:off x="3144451" y="4247939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pic>
        <p:nvPicPr>
          <p:cNvPr id="96" name="Picture 9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772" y="767142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7" name="Picture 9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39" y="754391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98" name="Straight Connector 97"/>
          <p:cNvCxnSpPr>
            <a:cxnSpLocks/>
          </p:cNvCxnSpPr>
          <p:nvPr/>
        </p:nvCxnSpPr>
        <p:spPr>
          <a:xfrm flipH="1" flipV="1">
            <a:off x="5107467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cxnSpLocks/>
          </p:cNvCxnSpPr>
          <p:nvPr/>
        </p:nvCxnSpPr>
        <p:spPr>
          <a:xfrm flipH="1" flipV="1">
            <a:off x="6864621" y="1011974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cxnSpLocks/>
          </p:cNvCxnSpPr>
          <p:nvPr/>
        </p:nvCxnSpPr>
        <p:spPr>
          <a:xfrm flipH="1" flipV="1">
            <a:off x="3475311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04561" y="2187446"/>
            <a:ext cx="465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Routers have network and link layers too!</a:t>
            </a:r>
          </a:p>
        </p:txBody>
      </p:sp>
    </p:spTree>
    <p:extLst>
      <p:ext uri="{BB962C8B-B14F-4D97-AF65-F5344CB8AC3E}">
        <p14:creationId xmlns:p14="http://schemas.microsoft.com/office/powerpoint/2010/main" val="736668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>
            <a:extLst>
              <a:ext uri="{FF2B5EF4-FFF2-40B4-BE49-F238E27FC236}">
                <a16:creationId xmlns:a16="http://schemas.microsoft.com/office/drawing/2014/main" id="{74A5D2EC-32CC-224A-8385-989EC633B3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990385" cy="4530725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Communication over the Internet is a complex problem.</a:t>
            </a:r>
          </a:p>
          <a:p>
            <a:pPr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Layering simplifies understanding, testing, maintaining</a:t>
            </a:r>
          </a:p>
          <a:p>
            <a:pPr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Easy to </a:t>
            </a:r>
            <a:r>
              <a:rPr lang="en-US" dirty="0">
                <a:ea typeface="ＭＳ Ｐゴシック" charset="0"/>
              </a:rPr>
              <a:t>improve or </a:t>
            </a:r>
            <a:r>
              <a:rPr lang="en-US" dirty="0">
                <a:ea typeface="ＭＳ Ｐゴシック" charset="0"/>
                <a:cs typeface="+mn-cs"/>
              </a:rPr>
              <a:t>replace protocol at one layer without affecting others</a:t>
            </a:r>
          </a:p>
        </p:txBody>
      </p:sp>
      <p:sp>
        <p:nvSpPr>
          <p:cNvPr id="53252" name="Slide Number Placeholder 1">
            <a:extLst>
              <a:ext uri="{FF2B5EF4-FFF2-40B4-BE49-F238E27FC236}">
                <a16:creationId xmlns:a16="http://schemas.microsoft.com/office/drawing/2014/main" id="{9F9AB108-9B79-C746-B70C-A9AF1F64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D074F5-B3CD-F348-BBD1-08993E3EFF7F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1BA482-0AFC-5448-92A7-69F96D86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Layering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532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Line 2">
            <a:extLst>
              <a:ext uri="{FF2B5EF4-FFF2-40B4-BE49-F238E27FC236}">
                <a16:creationId xmlns:a16="http://schemas.microsoft.com/office/drawing/2014/main" id="{AF24A9E8-294A-7849-8C02-CBF6D8390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6655" y="2472025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2EAF582-8130-0C47-A9B9-3298D1800F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This course has layers</a:t>
            </a:r>
          </a:p>
        </p:txBody>
      </p:sp>
      <p:sp>
        <p:nvSpPr>
          <p:cNvPr id="172037" name="Rectangle 5">
            <a:extLst>
              <a:ext uri="{FF2B5EF4-FFF2-40B4-BE49-F238E27FC236}">
                <a16:creationId xmlns:a16="http://schemas.microsoft.com/office/drawing/2014/main" id="{BED13721-FE19-4948-9510-01C65AD2F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380" y="20021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172038" name="Rectangle 6">
            <a:extLst>
              <a:ext uri="{FF2B5EF4-FFF2-40B4-BE49-F238E27FC236}">
                <a16:creationId xmlns:a16="http://schemas.microsoft.com/office/drawing/2014/main" id="{4A53EEDC-29DA-EB48-8C70-E3E9377F5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380" y="28149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172039" name="Rectangle 7">
            <a:extLst>
              <a:ext uri="{FF2B5EF4-FFF2-40B4-BE49-F238E27FC236}">
                <a16:creationId xmlns:a16="http://schemas.microsoft.com/office/drawing/2014/main" id="{017767AC-0FF7-DF45-9766-77A59F2A4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380" y="36277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172040" name="Rectangle 8">
            <a:extLst>
              <a:ext uri="{FF2B5EF4-FFF2-40B4-BE49-F238E27FC236}">
                <a16:creationId xmlns:a16="http://schemas.microsoft.com/office/drawing/2014/main" id="{F377D958-8C01-AD48-9B8D-EBCAE1A2A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380" y="44405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sp>
        <p:nvSpPr>
          <p:cNvPr id="63497" name="Slide Number Placeholder 1">
            <a:extLst>
              <a:ext uri="{FF2B5EF4-FFF2-40B4-BE49-F238E27FC236}">
                <a16:creationId xmlns:a16="http://schemas.microsoft.com/office/drawing/2014/main" id="{18199A58-831E-D749-9A5E-076C3FC5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F0C67E-C02D-0D45-BEEA-6221A64AEDF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C17E8A0-6F89-424B-95B4-300B42636CB7}"/>
              </a:ext>
            </a:extLst>
          </p:cNvPr>
          <p:cNvGrpSpPr/>
          <p:nvPr/>
        </p:nvGrpSpPr>
        <p:grpSpPr>
          <a:xfrm>
            <a:off x="3273793" y="2087399"/>
            <a:ext cx="5008563" cy="2894012"/>
            <a:chOff x="5175270" y="2353690"/>
            <a:chExt cx="5008563" cy="2894012"/>
          </a:xfrm>
        </p:grpSpPr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267AA181-82CE-6645-B2FB-72BF9476BC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7158" y="2371151"/>
              <a:ext cx="3876675" cy="2876551"/>
              <a:chOff x="1695" y="1256"/>
              <a:chExt cx="2442" cy="1812"/>
            </a:xfrm>
          </p:grpSpPr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3AF2491A-A472-4045-A8D1-8F58F00AB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5" y="2681"/>
                <a:ext cx="184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…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6">
                <a:extLst>
                  <a:ext uri="{FF2B5EF4-FFF2-40B4-BE49-F238E27FC236}">
                    <a16:creationId xmlns:a16="http://schemas.microsoft.com/office/drawing/2014/main" id="{4F3C49FF-A46F-C149-B6B1-403BB6F83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2" y="2681"/>
                <a:ext cx="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7">
                <a:extLst>
                  <a:ext uri="{FF2B5EF4-FFF2-40B4-BE49-F238E27FC236}">
                    <a16:creationId xmlns:a16="http://schemas.microsoft.com/office/drawing/2014/main" id="{D690A757-3874-F349-9354-854815959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6" y="1309"/>
                <a:ext cx="24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FTP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D2F48764-AAD9-5D4A-A7E9-F1959B24F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1" y="1309"/>
                <a:ext cx="33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HTTP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9">
                <a:extLst>
                  <a:ext uri="{FF2B5EF4-FFF2-40B4-BE49-F238E27FC236}">
                    <a16:creationId xmlns:a16="http://schemas.microsoft.com/office/drawing/2014/main" id="{DF4CA751-DB4B-2D4C-B9C1-D010F8B9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8" y="1309"/>
                <a:ext cx="20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SIP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0">
                <a:extLst>
                  <a:ext uri="{FF2B5EF4-FFF2-40B4-BE49-F238E27FC236}">
                    <a16:creationId xmlns:a16="http://schemas.microsoft.com/office/drawing/2014/main" id="{2F997AA1-A36A-1B48-B81F-D7930164B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6" y="1313"/>
                <a:ext cx="34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RTSP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1">
                <a:extLst>
                  <a:ext uri="{FF2B5EF4-FFF2-40B4-BE49-F238E27FC236}">
                    <a16:creationId xmlns:a16="http://schemas.microsoft.com/office/drawing/2014/main" id="{E0E77431-C728-4C49-A435-E7C93BAD5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2" y="1785"/>
                <a:ext cx="25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TCP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" name="Rectangle 12">
                <a:extLst>
                  <a:ext uri="{FF2B5EF4-FFF2-40B4-BE49-F238E27FC236}">
                    <a16:creationId xmlns:a16="http://schemas.microsoft.com/office/drawing/2014/main" id="{420C1325-008D-F747-8576-0D742716A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8" y="1781"/>
                <a:ext cx="269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UDP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3">
                <a:extLst>
                  <a:ext uri="{FF2B5EF4-FFF2-40B4-BE49-F238E27FC236}">
                    <a16:creationId xmlns:a16="http://schemas.microsoft.com/office/drawing/2014/main" id="{750B8D4C-50A1-3547-8DA2-5F3085694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2" y="2264"/>
                <a:ext cx="12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IP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4">
                <a:extLst>
                  <a:ext uri="{FF2B5EF4-FFF2-40B4-BE49-F238E27FC236}">
                    <a16:creationId xmlns:a16="http://schemas.microsoft.com/office/drawing/2014/main" id="{ECFCB04A-7B87-2B49-B7CE-045E8C314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8" y="2770"/>
                <a:ext cx="38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802.11</a:t>
                </a:r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15">
                <a:extLst>
                  <a:ext uri="{FF2B5EF4-FFF2-40B4-BE49-F238E27FC236}">
                    <a16:creationId xmlns:a16="http://schemas.microsoft.com/office/drawing/2014/main" id="{DE2EE41B-414C-7543-B929-9C4B3FFD94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9" y="2835"/>
                <a:ext cx="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Freeform 16">
                <a:extLst>
                  <a:ext uri="{FF2B5EF4-FFF2-40B4-BE49-F238E27FC236}">
                    <a16:creationId xmlns:a16="http://schemas.microsoft.com/office/drawing/2014/main" id="{E2CB455E-C2D8-034E-A829-C09E0E4055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8" y="2716"/>
                <a:ext cx="514" cy="249"/>
              </a:xfrm>
              <a:custGeom>
                <a:avLst/>
                <a:gdLst>
                  <a:gd name="T0" fmla="*/ 510 w 514"/>
                  <a:gd name="T1" fmla="*/ 246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0" y="246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17">
                <a:extLst>
                  <a:ext uri="{FF2B5EF4-FFF2-40B4-BE49-F238E27FC236}">
                    <a16:creationId xmlns:a16="http://schemas.microsoft.com/office/drawing/2014/main" id="{7B3341E2-887B-6A4D-935C-F1C39F672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5" y="2766"/>
                <a:ext cx="26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X.25</a:t>
                </a:r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Rectangle 19">
                <a:extLst>
                  <a:ext uri="{FF2B5EF4-FFF2-40B4-BE49-F238E27FC236}">
                    <a16:creationId xmlns:a16="http://schemas.microsoft.com/office/drawing/2014/main" id="{828817FC-B5A5-AB4F-BF06-654832F9C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5" y="2774"/>
                <a:ext cx="27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ATM</a:t>
                </a:r>
              </a:p>
            </p:txBody>
          </p:sp>
          <p:sp>
            <p:nvSpPr>
              <p:cNvPr id="25" name="Line 21">
                <a:extLst>
                  <a:ext uri="{FF2B5EF4-FFF2-40B4-BE49-F238E27FC236}">
                    <a16:creationId xmlns:a16="http://schemas.microsoft.com/office/drawing/2014/main" id="{1EE537E5-8CDD-8544-91B5-8638B27E27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2" y="1505"/>
                <a:ext cx="272" cy="2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22">
                <a:extLst>
                  <a:ext uri="{FF2B5EF4-FFF2-40B4-BE49-F238E27FC236}">
                    <a16:creationId xmlns:a16="http://schemas.microsoft.com/office/drawing/2014/main" id="{948FA827-359C-DA46-A0A1-7D97E4513D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81" y="1505"/>
                <a:ext cx="211" cy="2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23">
                <a:extLst>
                  <a:ext uri="{FF2B5EF4-FFF2-40B4-BE49-F238E27FC236}">
                    <a16:creationId xmlns:a16="http://schemas.microsoft.com/office/drawing/2014/main" id="{9A15C59A-6135-544D-ADD7-22DFBF2A78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6" y="1505"/>
                <a:ext cx="196" cy="2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24">
                <a:extLst>
                  <a:ext uri="{FF2B5EF4-FFF2-40B4-BE49-F238E27FC236}">
                    <a16:creationId xmlns:a16="http://schemas.microsoft.com/office/drawing/2014/main" id="{823CFCAF-03A2-CE42-942C-893D85738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77" y="1505"/>
                <a:ext cx="303" cy="2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25">
                <a:extLst>
                  <a:ext uri="{FF2B5EF4-FFF2-40B4-BE49-F238E27FC236}">
                    <a16:creationId xmlns:a16="http://schemas.microsoft.com/office/drawing/2014/main" id="{45D32696-62DD-E140-8EB3-F67797664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9" y="1980"/>
                <a:ext cx="430" cy="2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26">
                <a:extLst>
                  <a:ext uri="{FF2B5EF4-FFF2-40B4-BE49-F238E27FC236}">
                    <a16:creationId xmlns:a16="http://schemas.microsoft.com/office/drawing/2014/main" id="{2E6054D6-7253-4247-AF27-EF606E3DF6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5" y="1980"/>
                <a:ext cx="441" cy="2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27">
                <a:extLst>
                  <a:ext uri="{FF2B5EF4-FFF2-40B4-BE49-F238E27FC236}">
                    <a16:creationId xmlns:a16="http://schemas.microsoft.com/office/drawing/2014/main" id="{09B3E7F1-1237-B644-8B17-098F7BC923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75" y="2459"/>
                <a:ext cx="686" cy="2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28">
                <a:extLst>
                  <a:ext uri="{FF2B5EF4-FFF2-40B4-BE49-F238E27FC236}">
                    <a16:creationId xmlns:a16="http://schemas.microsoft.com/office/drawing/2014/main" id="{B7E3AAC4-E02F-9545-8EE6-C0667F6F21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22" y="2459"/>
                <a:ext cx="81" cy="2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29">
                <a:extLst>
                  <a:ext uri="{FF2B5EF4-FFF2-40B4-BE49-F238E27FC236}">
                    <a16:creationId xmlns:a16="http://schemas.microsoft.com/office/drawing/2014/main" id="{DEFCBD94-7C0E-BC48-95D1-EF36864237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44" y="2459"/>
                <a:ext cx="802" cy="2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30">
                <a:extLst>
                  <a:ext uri="{FF2B5EF4-FFF2-40B4-BE49-F238E27FC236}">
                    <a16:creationId xmlns:a16="http://schemas.microsoft.com/office/drawing/2014/main" id="{79ABC2DF-3558-B34C-B0A0-8AB336565D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5" y="2712"/>
                <a:ext cx="514" cy="253"/>
              </a:xfrm>
              <a:custGeom>
                <a:avLst/>
                <a:gdLst>
                  <a:gd name="T0" fmla="*/ 514 w 514"/>
                  <a:gd name="T1" fmla="*/ 250 h 253"/>
                  <a:gd name="T2" fmla="*/ 514 w 514"/>
                  <a:gd name="T3" fmla="*/ 0 h 253"/>
                  <a:gd name="T4" fmla="*/ 0 w 514"/>
                  <a:gd name="T5" fmla="*/ 0 h 253"/>
                  <a:gd name="T6" fmla="*/ 0 w 514"/>
                  <a:gd name="T7" fmla="*/ 253 h 253"/>
                  <a:gd name="T8" fmla="*/ 514 w 514"/>
                  <a:gd name="T9" fmla="*/ 253 h 253"/>
                  <a:gd name="T10" fmla="*/ 514 w 514"/>
                  <a:gd name="T11" fmla="*/ 253 h 2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53">
                    <a:moveTo>
                      <a:pt x="514" y="250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53"/>
                    </a:lnTo>
                    <a:lnTo>
                      <a:pt x="514" y="25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31">
                <a:extLst>
                  <a:ext uri="{FF2B5EF4-FFF2-40B4-BE49-F238E27FC236}">
                    <a16:creationId xmlns:a16="http://schemas.microsoft.com/office/drawing/2014/main" id="{E2C356C6-9F3B-6646-B160-469383E4A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3" y="2716"/>
                <a:ext cx="513" cy="249"/>
              </a:xfrm>
              <a:custGeom>
                <a:avLst/>
                <a:gdLst>
                  <a:gd name="T0" fmla="*/ 509 w 513"/>
                  <a:gd name="T1" fmla="*/ 249 h 249"/>
                  <a:gd name="T2" fmla="*/ 513 w 513"/>
                  <a:gd name="T3" fmla="*/ 0 h 249"/>
                  <a:gd name="T4" fmla="*/ 0 w 513"/>
                  <a:gd name="T5" fmla="*/ 0 h 249"/>
                  <a:gd name="T6" fmla="*/ 0 w 513"/>
                  <a:gd name="T7" fmla="*/ 249 h 249"/>
                  <a:gd name="T8" fmla="*/ 513 w 513"/>
                  <a:gd name="T9" fmla="*/ 249 h 249"/>
                  <a:gd name="T10" fmla="*/ 513 w 513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3" h="249">
                    <a:moveTo>
                      <a:pt x="509" y="249"/>
                    </a:moveTo>
                    <a:lnTo>
                      <a:pt x="513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3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32">
                <a:extLst>
                  <a:ext uri="{FF2B5EF4-FFF2-40B4-BE49-F238E27FC236}">
                    <a16:creationId xmlns:a16="http://schemas.microsoft.com/office/drawing/2014/main" id="{49B6F512-AF18-FB42-9FED-B3C9F472F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6" y="2210"/>
                <a:ext cx="513" cy="249"/>
              </a:xfrm>
              <a:custGeom>
                <a:avLst/>
                <a:gdLst>
                  <a:gd name="T0" fmla="*/ 510 w 513"/>
                  <a:gd name="T1" fmla="*/ 249 h 249"/>
                  <a:gd name="T2" fmla="*/ 513 w 513"/>
                  <a:gd name="T3" fmla="*/ 0 h 249"/>
                  <a:gd name="T4" fmla="*/ 0 w 513"/>
                  <a:gd name="T5" fmla="*/ 0 h 249"/>
                  <a:gd name="T6" fmla="*/ 0 w 513"/>
                  <a:gd name="T7" fmla="*/ 249 h 249"/>
                  <a:gd name="T8" fmla="*/ 513 w 513"/>
                  <a:gd name="T9" fmla="*/ 249 h 249"/>
                  <a:gd name="T10" fmla="*/ 513 w 513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3" h="249">
                    <a:moveTo>
                      <a:pt x="510" y="249"/>
                    </a:moveTo>
                    <a:lnTo>
                      <a:pt x="513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3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33">
                <a:extLst>
                  <a:ext uri="{FF2B5EF4-FFF2-40B4-BE49-F238E27FC236}">
                    <a16:creationId xmlns:a16="http://schemas.microsoft.com/office/drawing/2014/main" id="{043DCDAB-318F-B244-85C6-02A27CD231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731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34">
                <a:extLst>
                  <a:ext uri="{FF2B5EF4-FFF2-40B4-BE49-F238E27FC236}">
                    <a16:creationId xmlns:a16="http://schemas.microsoft.com/office/drawing/2014/main" id="{4E0261B8-CDA3-E54C-A821-676372184F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9" y="1727"/>
                <a:ext cx="518" cy="253"/>
              </a:xfrm>
              <a:custGeom>
                <a:avLst/>
                <a:gdLst>
                  <a:gd name="T0" fmla="*/ 514 w 518"/>
                  <a:gd name="T1" fmla="*/ 253 h 253"/>
                  <a:gd name="T2" fmla="*/ 518 w 518"/>
                  <a:gd name="T3" fmla="*/ 0 h 253"/>
                  <a:gd name="T4" fmla="*/ 0 w 518"/>
                  <a:gd name="T5" fmla="*/ 0 h 253"/>
                  <a:gd name="T6" fmla="*/ 0 w 518"/>
                  <a:gd name="T7" fmla="*/ 253 h 253"/>
                  <a:gd name="T8" fmla="*/ 518 w 518"/>
                  <a:gd name="T9" fmla="*/ 253 h 253"/>
                  <a:gd name="T10" fmla="*/ 518 w 518"/>
                  <a:gd name="T11" fmla="*/ 253 h 2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8" h="253">
                    <a:moveTo>
                      <a:pt x="514" y="253"/>
                    </a:moveTo>
                    <a:lnTo>
                      <a:pt x="518" y="0"/>
                    </a:lnTo>
                    <a:lnTo>
                      <a:pt x="0" y="0"/>
                    </a:lnTo>
                    <a:lnTo>
                      <a:pt x="0" y="253"/>
                    </a:lnTo>
                    <a:lnTo>
                      <a:pt x="518" y="25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35">
                <a:extLst>
                  <a:ext uri="{FF2B5EF4-FFF2-40B4-BE49-F238E27FC236}">
                    <a16:creationId xmlns:a16="http://schemas.microsoft.com/office/drawing/2014/main" id="{66B6E83B-D29A-DE4B-9F1C-0AF3793FC3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3" y="1256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36">
                <a:extLst>
                  <a:ext uri="{FF2B5EF4-FFF2-40B4-BE49-F238E27FC236}">
                    <a16:creationId xmlns:a16="http://schemas.microsoft.com/office/drawing/2014/main" id="{4672EB4F-FE0C-7749-A15C-EC05794C21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9" y="1256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37">
                <a:extLst>
                  <a:ext uri="{FF2B5EF4-FFF2-40B4-BE49-F238E27FC236}">
                    <a16:creationId xmlns:a16="http://schemas.microsoft.com/office/drawing/2014/main" id="{78ED8DDB-E7C0-324F-9281-46FCC1B2D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9" y="1256"/>
                <a:ext cx="514" cy="249"/>
              </a:xfrm>
              <a:custGeom>
                <a:avLst/>
                <a:gdLst>
                  <a:gd name="T0" fmla="*/ 510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0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38">
                <a:extLst>
                  <a:ext uri="{FF2B5EF4-FFF2-40B4-BE49-F238E27FC236}">
                    <a16:creationId xmlns:a16="http://schemas.microsoft.com/office/drawing/2014/main" id="{B62F63B3-89E8-0142-B84A-C90D807761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1256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" name="Rectangle 1">
              <a:extLst>
                <a:ext uri="{FF2B5EF4-FFF2-40B4-BE49-F238E27FC236}">
                  <a16:creationId xmlns:a16="http://schemas.microsoft.com/office/drawing/2014/main" id="{7475AF32-6950-0C4D-BFA1-B4B7DA8D4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270" y="2371151"/>
              <a:ext cx="838200" cy="395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4" name="TextBox 3">
              <a:extLst>
                <a:ext uri="{FF2B5EF4-FFF2-40B4-BE49-F238E27FC236}">
                  <a16:creationId xmlns:a16="http://schemas.microsoft.com/office/drawing/2014/main" id="{83F9FA50-5F0F-0741-8834-7C1547F15B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5270" y="2353690"/>
              <a:ext cx="8890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Times New Roman" panose="02020603050405020304" pitchFamily="18" charset="0"/>
                </a:rPr>
                <a:t>HTTPS</a:t>
              </a:r>
            </a:p>
          </p:txBody>
        </p:sp>
        <p:cxnSp>
          <p:nvCxnSpPr>
            <p:cNvPr id="45" name="Straight Connector 5">
              <a:extLst>
                <a:ext uri="{FF2B5EF4-FFF2-40B4-BE49-F238E27FC236}">
                  <a16:creationId xmlns:a16="http://schemas.microsoft.com/office/drawing/2014/main" id="{872D4580-8DC6-1543-BF8A-83A2B45A267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97557" y="2766439"/>
              <a:ext cx="1212850" cy="438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7">
              <a:extLst>
                <a:ext uri="{FF2B5EF4-FFF2-40B4-BE49-F238E27FC236}">
                  <a16:creationId xmlns:a16="http://schemas.microsoft.com/office/drawing/2014/main" id="{D949EF63-576A-A44D-8E4E-D7F97FED499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772421" y="2766439"/>
              <a:ext cx="731837" cy="438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03E25D1E-BE0A-2D49-8806-3BAFE1520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261" y="2195348"/>
            <a:ext cx="3441538" cy="2581153"/>
          </a:xfrm>
          <a:prstGeom prst="rect">
            <a:avLst/>
          </a:prstGeom>
        </p:spPr>
      </p:pic>
      <p:pic>
        <p:nvPicPr>
          <p:cNvPr id="5" name="Picture 4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3E4EF891-950D-6F4F-88EB-1B27F559D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0656" y="1399216"/>
            <a:ext cx="1764011" cy="12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9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837</Words>
  <Application>Microsoft Macintosh PowerPoint</Application>
  <PresentationFormat>Widescreen</PresentationFormat>
  <Paragraphs>246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ＭＳ Ｐゴシック</vt:lpstr>
      <vt:lpstr>ＭＳ Ｐゴシック</vt:lpstr>
      <vt:lpstr>Arial</vt:lpstr>
      <vt:lpstr>Arial Narrow</vt:lpstr>
      <vt:lpstr>Calibri</vt:lpstr>
      <vt:lpstr>Courier</vt:lpstr>
      <vt:lpstr>Helvetica</vt:lpstr>
      <vt:lpstr>Lucida Console</vt:lpstr>
      <vt:lpstr>Times New Roman</vt:lpstr>
      <vt:lpstr>ZapfDingbats</vt:lpstr>
      <vt:lpstr>Office Theme</vt:lpstr>
      <vt:lpstr>Measurement, App Layer</vt:lpstr>
      <vt:lpstr>Review</vt:lpstr>
      <vt:lpstr>Protocols: The “rules” of networking</vt:lpstr>
      <vt:lpstr>The protocols of the Internet</vt:lpstr>
      <vt:lpstr>PowerPoint Presentation</vt:lpstr>
      <vt:lpstr>PowerPoint Presentation</vt:lpstr>
      <vt:lpstr>PowerPoint Presentation</vt:lpstr>
      <vt:lpstr>Layering</vt:lpstr>
      <vt:lpstr>This course has layers</vt:lpstr>
      <vt:lpstr>Measuring the Internet</vt:lpstr>
      <vt:lpstr>What exactly do we mean by speed?</vt:lpstr>
      <vt:lpstr>PowerPoint Presentation</vt:lpstr>
      <vt:lpstr>PowerPoint Presentation</vt:lpstr>
      <vt:lpstr>Total Packet Delay has a few pieces</vt:lpstr>
      <vt:lpstr>Visualizing the components of delay</vt:lpstr>
      <vt:lpstr>Bandwidth and delay demo</vt:lpstr>
      <vt:lpstr>Application Layer</vt:lpstr>
      <vt:lpstr>App-layer communication</vt:lpstr>
      <vt:lpstr>How are addresses used?</vt:lpstr>
      <vt:lpstr>Socket system calls</vt:lpstr>
      <vt:lpstr>Seeing app-layer connections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NG</cp:lastModifiedBy>
  <cp:revision>1118</cp:revision>
  <cp:lastPrinted>2021-01-24T11:57:08Z</cp:lastPrinted>
  <dcterms:created xsi:type="dcterms:W3CDTF">2019-01-23T03:40:12Z</dcterms:created>
  <dcterms:modified xsi:type="dcterms:W3CDTF">2024-09-13T14:05:17Z</dcterms:modified>
</cp:coreProperties>
</file>