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87" r:id="rId2"/>
    <p:sldId id="507" r:id="rId3"/>
    <p:sldId id="491" r:id="rId4"/>
    <p:sldId id="381" r:id="rId5"/>
    <p:sldId id="486" r:id="rId6"/>
    <p:sldId id="493" r:id="rId7"/>
    <p:sldId id="506" r:id="rId8"/>
    <p:sldId id="460" r:id="rId9"/>
    <p:sldId id="459" r:id="rId10"/>
    <p:sldId id="311" r:id="rId11"/>
    <p:sldId id="487" r:id="rId12"/>
    <p:sldId id="477" r:id="rId13"/>
    <p:sldId id="531" r:id="rId14"/>
    <p:sldId id="519" r:id="rId15"/>
    <p:sldId id="520" r:id="rId16"/>
    <p:sldId id="526" r:id="rId17"/>
    <p:sldId id="471" r:id="rId18"/>
    <p:sldId id="472" r:id="rId19"/>
    <p:sldId id="521" r:id="rId20"/>
    <p:sldId id="522" r:id="rId21"/>
    <p:sldId id="523" r:id="rId22"/>
    <p:sldId id="524" r:id="rId23"/>
    <p:sldId id="532" r:id="rId24"/>
    <p:sldId id="525" r:id="rId25"/>
    <p:sldId id="527" r:id="rId26"/>
    <p:sldId id="528" r:id="rId27"/>
    <p:sldId id="529" r:id="rId28"/>
    <p:sldId id="515" r:id="rId29"/>
    <p:sldId id="469" r:id="rId30"/>
    <p:sldId id="485" r:id="rId31"/>
    <p:sldId id="516" r:id="rId32"/>
    <p:sldId id="4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/>
    <p:restoredTop sz="94664"/>
  </p:normalViewPr>
  <p:slideViewPr>
    <p:cSldViewPr snapToGrid="0" snapToObjects="1">
      <p:cViewPr varScale="1">
        <p:scale>
          <a:sx n="117" d="100"/>
          <a:sy n="117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1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dnsop-svcb-https/00/" TargetMode="External"/><Relationship Id="rId2" Type="http://schemas.openxmlformats.org/officeDocument/2006/relationships/hyperlink" Target="https://www.rfc-editor.org/rfc/rfc8162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emf"/><Relationship Id="rId18" Type="http://schemas.openxmlformats.org/officeDocument/2006/relationships/image" Target="../media/image11.emf"/><Relationship Id="rId3" Type="http://schemas.openxmlformats.org/officeDocument/2006/relationships/image" Target="../media/image7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emf"/><Relationship Id="rId18" Type="http://schemas.openxmlformats.org/officeDocument/2006/relationships/image" Target="../media/image11.emf"/><Relationship Id="rId3" Type="http://schemas.openxmlformats.org/officeDocument/2006/relationships/image" Target="../media/image7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Domai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 Name System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/>
              <a:t>We call this process </a:t>
            </a:r>
            <a:r>
              <a:rPr lang="en-US" altLang="en-US" dirty="0">
                <a:solidFill>
                  <a:srgbClr val="C00000"/>
                </a:solidFill>
              </a:rPr>
              <a:t>Address Resolution</a:t>
            </a:r>
            <a:endParaRPr lang="en-US" altLang="en-US" i="1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88" y="46942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 (“tell everyone”)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endpoint has a local directory?</a:t>
            </a:r>
          </a:p>
          <a:p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 err="1">
                <a:latin typeface="Lucida Console" panose="020B0609040504020204" pitchFamily="49" charset="0"/>
              </a:rPr>
              <a:t>etc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 err="1">
                <a:latin typeface="Lucida Console" panose="020B0609040504020204" pitchFamily="49" charset="0"/>
              </a:rPr>
              <a:t>hosts.txt</a:t>
            </a:r>
            <a:r>
              <a:rPr lang="en-US" dirty="0">
                <a:latin typeface="Lucida Console" panose="020B0609040504020204" pitchFamily="49" charset="0"/>
              </a:rPr>
              <a:t>: h</a:t>
            </a:r>
            <a:r>
              <a:rPr lang="en-US" dirty="0"/>
              <a:t>ow DNS worked in the early days of the Internet</a:t>
            </a:r>
          </a:p>
          <a:p>
            <a:r>
              <a:rPr lang="en-US" dirty="0"/>
              <a:t>Q: What if endpoints changed addresses?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1" y="3788670"/>
            <a:ext cx="4839888" cy="28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579" y="4046169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Would this work?</a:t>
            </a:r>
          </a:p>
          <a:p>
            <a:pPr lvl="1"/>
            <a:r>
              <a:rPr lang="en-US" altLang="en-US" dirty="0"/>
              <a:t>Every new (changed)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0585" y="2224239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585" y="2224239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/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spotify.com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2489218"/>
            <a:ext cx="330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26898" y="2492793"/>
            <a:ext cx="6392863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1612" y="3423370"/>
            <a:ext cx="6708775" cy="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3492589"/>
            <a:ext cx="3264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693" y="2110421"/>
            <a:ext cx="3613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20" y="3062120"/>
            <a:ext cx="3354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&lt;DNS server, 53, 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Simple DNS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7E6B5F3A-6B48-8357-1DF7-E08565D8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61" y="2058414"/>
            <a:ext cx="719964" cy="9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744D07-61F5-B6AB-82A5-DF49F7FF3D9C}"/>
              </a:ext>
            </a:extLst>
          </p:cNvPr>
          <p:cNvSpPr txBox="1"/>
          <p:nvPr/>
        </p:nvSpPr>
        <p:spPr>
          <a:xfrm>
            <a:off x="9831977" y="3631474"/>
            <a:ext cx="1724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Pre-designated DNS server port: 53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46F3F-9138-9F0D-0D25-3758177D7F2B}"/>
              </a:ext>
            </a:extLst>
          </p:cNvPr>
          <p:cNvCxnSpPr/>
          <p:nvPr/>
        </p:nvCxnSpPr>
        <p:spPr>
          <a:xfrm flipH="1" flipV="1">
            <a:off x="7253425" y="2368731"/>
            <a:ext cx="2578552" cy="14804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EF5908-7911-2702-C1BA-2CBD882545BE}"/>
              </a:ext>
            </a:extLst>
          </p:cNvPr>
          <p:cNvSpPr txBox="1"/>
          <p:nvPr/>
        </p:nvSpPr>
        <p:spPr>
          <a:xfrm>
            <a:off x="10279884" y="2128338"/>
            <a:ext cx="106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Name server</a:t>
            </a:r>
          </a:p>
        </p:txBody>
      </p:sp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C661-C2D5-0279-CF13-0448784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to make DNS work for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4205-1295-5B36-014D-8B9F2855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141"/>
          </a:xfrm>
        </p:spPr>
        <p:txBody>
          <a:bodyPr/>
          <a:lstStyle/>
          <a:p>
            <a:r>
              <a:rPr lang="en-US" dirty="0"/>
              <a:t>Idea #1. Hierarchy</a:t>
            </a:r>
          </a:p>
          <a:p>
            <a:pPr lvl="1"/>
            <a:r>
              <a:rPr lang="en-US" dirty="0"/>
              <a:t>Organize names hierarchically so we can divide the work of resolution</a:t>
            </a:r>
          </a:p>
          <a:p>
            <a:pPr lvl="1"/>
            <a:r>
              <a:rPr lang="en-US" dirty="0"/>
              <a:t>Internet: some names under “.com”, others with “.org”, “.</a:t>
            </a:r>
            <a:r>
              <a:rPr lang="en-US" dirty="0" err="1"/>
              <a:t>edu</a:t>
            </a:r>
            <a:r>
              <a:rPr lang="en-US" dirty="0"/>
              <a:t>”, …</a:t>
            </a:r>
          </a:p>
          <a:p>
            <a:pPr lvl="1"/>
            <a:r>
              <a:rPr lang="en-US" dirty="0"/>
              <a:t>Called top-level domains (TLD)</a:t>
            </a:r>
          </a:p>
          <a:p>
            <a:pPr lvl="1"/>
            <a:r>
              <a:rPr lang="en-US" dirty="0"/>
              <a:t>TLDs may contain sub-domains, sub-sub-domains, …</a:t>
            </a:r>
          </a:p>
          <a:p>
            <a:pPr lvl="1"/>
            <a:r>
              <a:rPr lang="en-US" dirty="0"/>
              <a:t>Lowest level: fully qualified domain name (e.g. </a:t>
            </a:r>
            <a:r>
              <a:rPr lang="en-US" dirty="0" err="1"/>
              <a:t>people.cs.rutgers.edu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Idea #2. Distribution</a:t>
            </a:r>
          </a:p>
          <a:p>
            <a:pPr lvl="1"/>
            <a:r>
              <a:rPr lang="en-US" dirty="0"/>
              <a:t>Each node in the hierarchy served separately (name servers)</a:t>
            </a:r>
          </a:p>
          <a:p>
            <a:pPr lvl="1"/>
            <a:r>
              <a:rPr lang="en-US" dirty="0"/>
              <a:t>Lowest level: Manage changes in IP addresses of endpoints</a:t>
            </a:r>
          </a:p>
          <a:p>
            <a:pPr lvl="2"/>
            <a:r>
              <a:rPr lang="en-US" dirty="0"/>
              <a:t>Authoritative name server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1588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Distributed and Hierarchical database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A28DC-F86B-0340-8BAE-EDF38BD68A2F}"/>
              </a:ext>
            </a:extLst>
          </p:cNvPr>
          <p:cNvSpPr txBox="1"/>
          <p:nvPr/>
        </p:nvSpPr>
        <p:spPr>
          <a:xfrm>
            <a:off x="9580563" y="1919288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Top-level domain (TLD) servers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ADBC3-871D-6644-82AD-F8E4EFE24056}"/>
              </a:ext>
            </a:extLst>
          </p:cNvPr>
          <p:cNvCxnSpPr/>
          <p:nvPr/>
        </p:nvCxnSpPr>
        <p:spPr>
          <a:xfrm flipH="1">
            <a:off x="8872539" y="2319338"/>
            <a:ext cx="581024" cy="60166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2E6E-EA88-7F44-8FB6-EA26473AB96C}"/>
              </a:ext>
            </a:extLst>
          </p:cNvPr>
          <p:cNvCxnSpPr>
            <a:cxnSpLocks/>
          </p:cNvCxnSpPr>
          <p:nvPr/>
        </p:nvCxnSpPr>
        <p:spPr>
          <a:xfrm flipH="1">
            <a:off x="6653214" y="2210447"/>
            <a:ext cx="2771774" cy="7772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C737B-0191-FC43-842A-4E0B65675A0A}"/>
              </a:ext>
            </a:extLst>
          </p:cNvPr>
          <p:cNvCxnSpPr>
            <a:cxnSpLocks/>
          </p:cNvCxnSpPr>
          <p:nvPr/>
        </p:nvCxnSpPr>
        <p:spPr>
          <a:xfrm flipH="1">
            <a:off x="4305301" y="2108160"/>
            <a:ext cx="5148262" cy="8593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1367C-5A94-1046-83F2-9FDA406D55EA}"/>
              </a:ext>
            </a:extLst>
          </p:cNvPr>
          <p:cNvSpPr txBox="1"/>
          <p:nvPr/>
        </p:nvSpPr>
        <p:spPr>
          <a:xfrm>
            <a:off x="9453563" y="4724619"/>
            <a:ext cx="231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Authoritative name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953FC-6495-CD4F-8A5F-575AC0BDA5FA}"/>
              </a:ext>
            </a:extLst>
          </p:cNvPr>
          <p:cNvCxnSpPr>
            <a:endCxn id="14358" idx="3"/>
          </p:cNvCxnSpPr>
          <p:nvPr/>
        </p:nvCxnSpPr>
        <p:spPr>
          <a:xfrm flipH="1">
            <a:off x="8443913" y="4953684"/>
            <a:ext cx="857251" cy="1406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0D181B9-DDAA-834D-92CE-4CDAA3B7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4" y="3171709"/>
            <a:ext cx="1532281" cy="2855911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C273992-1D44-4546-896B-E9B6C13E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5" y="1470531"/>
            <a:ext cx="1532281" cy="12801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ED458-4B2E-6642-980D-A6945B520F52}"/>
              </a:ext>
            </a:extLst>
          </p:cNvPr>
          <p:cNvCxnSpPr>
            <a:cxnSpLocks/>
          </p:cNvCxnSpPr>
          <p:nvPr/>
        </p:nvCxnSpPr>
        <p:spPr>
          <a:xfrm>
            <a:off x="1677318" y="2380213"/>
            <a:ext cx="149146" cy="13424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DCAD8E-3A4B-E049-AE64-846625C7E1D5}"/>
              </a:ext>
            </a:extLst>
          </p:cNvPr>
          <p:cNvCxnSpPr>
            <a:cxnSpLocks/>
          </p:cNvCxnSpPr>
          <p:nvPr/>
        </p:nvCxnSpPr>
        <p:spPr>
          <a:xfrm flipH="1">
            <a:off x="395031" y="2380213"/>
            <a:ext cx="976960" cy="120912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5">
            <a:extLst>
              <a:ext uri="{FF2B5EF4-FFF2-40B4-BE49-F238E27FC236}">
                <a16:creationId xmlns:a16="http://schemas.microsoft.com/office/drawing/2014/main" id="{3AD13DE2-17BA-3C10-26B0-8949DE067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39" y="4493524"/>
            <a:ext cx="1053370" cy="139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0FF41AC3-4709-C932-7D91-BC3A49BD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43" y="2449997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25">
            <a:extLst>
              <a:ext uri="{FF2B5EF4-FFF2-40B4-BE49-F238E27FC236}">
                <a16:creationId xmlns:a16="http://schemas.microsoft.com/office/drawing/2014/main" id="{AB77C45C-0521-B21E-89BA-6A3A96AE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3" y="253321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25">
            <a:extLst>
              <a:ext uri="{FF2B5EF4-FFF2-40B4-BE49-F238E27FC236}">
                <a16:creationId xmlns:a16="http://schemas.microsoft.com/office/drawing/2014/main" id="{1A429110-FE87-240D-198A-408F1D4A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54" y="2504717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8" name="Picture 25">
            <a:extLst>
              <a:ext uri="{FF2B5EF4-FFF2-40B4-BE49-F238E27FC236}">
                <a16:creationId xmlns:a16="http://schemas.microsoft.com/office/drawing/2014/main" id="{EBC4E8D1-E82F-E5E4-4548-7476F769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9" y="1510491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61DE72B4-2ADA-EF55-6987-A8351824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39" y="3278233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25">
            <a:extLst>
              <a:ext uri="{FF2B5EF4-FFF2-40B4-BE49-F238E27FC236}">
                <a16:creationId xmlns:a16="http://schemas.microsoft.com/office/drawing/2014/main" id="{9CEC8118-9045-AD1D-1118-B04985A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45" y="3354389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5">
            <a:extLst>
              <a:ext uri="{FF2B5EF4-FFF2-40B4-BE49-F238E27FC236}">
                <a16:creationId xmlns:a16="http://schemas.microsoft.com/office/drawing/2014/main" id="{1C290879-5DEC-764D-A21F-1BA26EB4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26" y="344775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" name="Picture 25">
            <a:extLst>
              <a:ext uri="{FF2B5EF4-FFF2-40B4-BE49-F238E27FC236}">
                <a16:creationId xmlns:a16="http://schemas.microsoft.com/office/drawing/2014/main" id="{FF97BF2E-A858-C215-C615-D72C52EF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22" y="4223980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" name="Picture 25">
            <a:extLst>
              <a:ext uri="{FF2B5EF4-FFF2-40B4-BE49-F238E27FC236}">
                <a16:creationId xmlns:a16="http://schemas.microsoft.com/office/drawing/2014/main" id="{1DB63E0F-A4D7-F7C8-204E-2E66C6FE7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79" y="5084343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C9C835-67E0-B5FD-41B5-F7C943E1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799" y="4661375"/>
            <a:ext cx="1274357" cy="1100129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611BE5DE-C35C-9DCE-B696-67D6AD1C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" y="197196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9ABD977C-EDE5-C03D-C62A-5712C1AA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48" y="2449310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5">
            <a:extLst>
              <a:ext uri="{FF2B5EF4-FFF2-40B4-BE49-F238E27FC236}">
                <a16:creationId xmlns:a16="http://schemas.microsoft.com/office/drawing/2014/main" id="{599FD781-0182-A341-2CB9-147392E8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11" y="185261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4D1CF6-3DFC-9F88-AF49-304730E7F749}"/>
              </a:ext>
            </a:extLst>
          </p:cNvPr>
          <p:cNvSpPr txBox="1"/>
          <p:nvPr/>
        </p:nvSpPr>
        <p:spPr>
          <a:xfrm>
            <a:off x="4632756" y="6063734"/>
            <a:ext cx="173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Hierarchy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37F96-AAF7-7B60-85DC-0CC056A42B90}"/>
              </a:ext>
            </a:extLst>
          </p:cNvPr>
          <p:cNvSpPr txBox="1"/>
          <p:nvPr/>
        </p:nvSpPr>
        <p:spPr>
          <a:xfrm>
            <a:off x="7441407" y="6077247"/>
            <a:ext cx="173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23979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 animBg="1"/>
      <p:bldP spid="14344" grpId="0" animBg="1"/>
      <p:bldP spid="14345" grpId="0" animBg="1"/>
      <p:bldP spid="14346" grpId="0"/>
      <p:bldP spid="14347" grpId="0"/>
      <p:bldP spid="14348" grpId="0" animBg="1"/>
      <p:bldP spid="14349" grpId="0" animBg="1"/>
      <p:bldP spid="14350" grpId="0"/>
      <p:bldP spid="14351" grpId="0"/>
      <p:bldP spid="14352" grpId="0" animBg="1"/>
      <p:bldP spid="14353" grpId="0" animBg="1"/>
      <p:bldP spid="14354" grpId="0"/>
      <p:bldP spid="14355" grpId="0" animBg="1"/>
      <p:bldP spid="14357" grpId="0" animBg="1"/>
      <p:bldP spid="14358" grpId="0"/>
      <p:bldP spid="2" grpId="0"/>
      <p:bldP spid="12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Client-server application</a:t>
            </a:r>
          </a:p>
          <a:p>
            <a:pPr>
              <a:defRPr/>
            </a:pPr>
            <a:r>
              <a:rPr lang="en-US" dirty="0"/>
              <a:t>Client connects to (known) port 53 on server </a:t>
            </a:r>
          </a:p>
          <a:p>
            <a:pPr>
              <a:defRPr/>
            </a:pPr>
            <a:r>
              <a:rPr lang="en-US" dirty="0"/>
              <a:t>For now, assume the DNS server IP is known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e.g., Request IP address for a given domain name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971-FD53-9649-9F2D-AAB0380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6E48-0A7F-9646-9A59-9EEFFF02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&lt;domain-name&gt;</a:t>
            </a:r>
          </a:p>
          <a:p>
            <a:r>
              <a:rPr lang="en-US" dirty="0">
                <a:latin typeface="Courier" pitchFamily="2" charset="0"/>
              </a:rPr>
              <a:t>dig +trace &lt;domain-name&gt;</a:t>
            </a:r>
          </a:p>
          <a:p>
            <a:r>
              <a:rPr lang="en-US" dirty="0">
                <a:latin typeface="Courier" pitchFamily="2" charset="0"/>
              </a:rPr>
              <a:t>dig @&lt;</a:t>
            </a:r>
            <a:r>
              <a:rPr lang="en-US" dirty="0" err="1">
                <a:latin typeface="Courier" pitchFamily="2" charset="0"/>
              </a:rPr>
              <a:t>dns</a:t>
            </a:r>
            <a:r>
              <a:rPr lang="en-US" dirty="0">
                <a:latin typeface="Courier" pitchFamily="2" charset="0"/>
              </a:rPr>
              <a:t>-server&gt; &lt;domain-name&gt;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/>
              <a:t>Don’t just watch; try it!</a:t>
            </a:r>
          </a:p>
        </p:txBody>
      </p:sp>
    </p:spTree>
    <p:extLst>
      <p:ext uri="{BB962C8B-B14F-4D97-AF65-F5344CB8AC3E}">
        <p14:creationId xmlns:p14="http://schemas.microsoft.com/office/powerpoint/2010/main" val="408340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9506010" cy="75485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C0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dirty="0">
                <a:solidFill>
                  <a:srgbClr val="C00000"/>
                </a:solidFill>
              </a:rPr>
              <a:t>message format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identification: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flags: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>
                  <a:latin typeface="Helvetica" pitchFamily="2" charset="0"/>
                </a:rPr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>
                  <a:latin typeface="Helvetica" pitchFamily="2" charset="0"/>
                </a:rPr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protocol: Message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71" y="1901116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261" y="2218686"/>
            <a:ext cx="28905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class,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617" y="3166542"/>
            <a:ext cx="36006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Resource records  in response 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759" y="4104634"/>
            <a:ext cx="2491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910" y="4911284"/>
            <a:ext cx="33570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additional helpful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 that relates to the query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(but not the answer)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421" y="2563103"/>
            <a:ext cx="1447800" cy="8001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422" y="3591804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3996" y="446810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3522" y="5134854"/>
            <a:ext cx="1438275" cy="2762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688434" y="1674104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4373972-6C49-BFDE-A117-D366F48A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protocol: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5" grpId="0"/>
      <p:bldP spid="22536" grpId="0"/>
      <p:bldP spid="22537" grpId="0" animBg="1"/>
      <p:bldP spid="22538" grpId="0" animBg="1"/>
      <p:bldP spid="22539" grpId="0" animBg="1"/>
      <p:bldP spid="225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Protocol: Actions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DNS hierarchy until it reaches a name server with a mapping for the requested name</a:t>
            </a:r>
          </a:p>
          <a:p>
            <a:pPr marL="692150" lvl="1" indent="-347663"/>
            <a:endParaRPr lang="en-US" alt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54BF1-AADE-C4E7-8032-108A77A8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704976"/>
            <a:ext cx="1421054" cy="11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FB07-8A99-89E6-9D05-66956B68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1612A9-1DEC-056D-93DC-698FF3BC5E45}"/>
              </a:ext>
            </a:extLst>
          </p:cNvPr>
          <p:cNvCxnSpPr/>
          <p:nvPr/>
        </p:nvCxnSpPr>
        <p:spPr>
          <a:xfrm>
            <a:off x="910399" y="2572110"/>
            <a:ext cx="0" cy="30737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0EEBE4-AEE9-CD11-6ABE-5F02D8489E29}"/>
              </a:ext>
            </a:extLst>
          </p:cNvPr>
          <p:cNvCxnSpPr/>
          <p:nvPr/>
        </p:nvCxnSpPr>
        <p:spPr>
          <a:xfrm>
            <a:off x="3156003" y="2572110"/>
            <a:ext cx="0" cy="30737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DF6E87-81A6-F82B-223F-19BF7A5974FB}"/>
              </a:ext>
            </a:extLst>
          </p:cNvPr>
          <p:cNvCxnSpPr/>
          <p:nvPr/>
        </p:nvCxnSpPr>
        <p:spPr>
          <a:xfrm>
            <a:off x="910399" y="2858549"/>
            <a:ext cx="2268557" cy="870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CFCBC-9471-DF87-6DB4-4E16D2946118}"/>
              </a:ext>
            </a:extLst>
          </p:cNvPr>
          <p:cNvCxnSpPr/>
          <p:nvPr/>
        </p:nvCxnSpPr>
        <p:spPr>
          <a:xfrm>
            <a:off x="887445" y="3040728"/>
            <a:ext cx="2268557" cy="870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D49D0-5EDD-0655-FC5B-346BFF663040}"/>
              </a:ext>
            </a:extLst>
          </p:cNvPr>
          <p:cNvCxnSpPr/>
          <p:nvPr/>
        </p:nvCxnSpPr>
        <p:spPr>
          <a:xfrm>
            <a:off x="933354" y="3238630"/>
            <a:ext cx="2268557" cy="870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8B1BD-2C8E-5681-C266-CC0A82985304}"/>
              </a:ext>
            </a:extLst>
          </p:cNvPr>
          <p:cNvCxnSpPr>
            <a:cxnSpLocks/>
          </p:cNvCxnSpPr>
          <p:nvPr/>
        </p:nvCxnSpPr>
        <p:spPr>
          <a:xfrm>
            <a:off x="3278105" y="2828973"/>
            <a:ext cx="0" cy="8062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E1CB3A-0E6D-1AF3-513A-A1FDA2E7246D}"/>
              </a:ext>
            </a:extLst>
          </p:cNvPr>
          <p:cNvCxnSpPr>
            <a:cxnSpLocks/>
          </p:cNvCxnSpPr>
          <p:nvPr/>
        </p:nvCxnSpPr>
        <p:spPr>
          <a:xfrm>
            <a:off x="3278105" y="3635237"/>
            <a:ext cx="0" cy="644488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7EB524-500D-B43A-BAE8-5E10BA9F7F74}"/>
              </a:ext>
            </a:extLst>
          </p:cNvPr>
          <p:cNvCxnSpPr>
            <a:cxnSpLocks/>
          </p:cNvCxnSpPr>
          <p:nvPr/>
        </p:nvCxnSpPr>
        <p:spPr>
          <a:xfrm>
            <a:off x="3276269" y="4279725"/>
            <a:ext cx="0" cy="6444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09F9E-71FE-A07A-E873-1C37AFC49690}"/>
              </a:ext>
            </a:extLst>
          </p:cNvPr>
          <p:cNvCxnSpPr>
            <a:cxnSpLocks/>
          </p:cNvCxnSpPr>
          <p:nvPr/>
        </p:nvCxnSpPr>
        <p:spPr>
          <a:xfrm>
            <a:off x="3202831" y="4924214"/>
            <a:ext cx="713614" cy="283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C05A04-1F6E-FD59-E291-FA2C8496A588}"/>
              </a:ext>
            </a:extLst>
          </p:cNvPr>
          <p:cNvCxnSpPr>
            <a:cxnSpLocks/>
          </p:cNvCxnSpPr>
          <p:nvPr/>
        </p:nvCxnSpPr>
        <p:spPr>
          <a:xfrm>
            <a:off x="3201911" y="5106393"/>
            <a:ext cx="714534" cy="2915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BE0035-A995-251C-0AFF-03E4C489D11B}"/>
              </a:ext>
            </a:extLst>
          </p:cNvPr>
          <p:cNvCxnSpPr>
            <a:cxnSpLocks/>
          </p:cNvCxnSpPr>
          <p:nvPr/>
        </p:nvCxnSpPr>
        <p:spPr>
          <a:xfrm>
            <a:off x="3203752" y="5304295"/>
            <a:ext cx="712693" cy="2758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45D5CF-3F8B-278A-3501-CD4B52D4FD16}"/>
              </a:ext>
            </a:extLst>
          </p:cNvPr>
          <p:cNvSpPr txBox="1"/>
          <p:nvPr/>
        </p:nvSpPr>
        <p:spPr>
          <a:xfrm>
            <a:off x="3531037" y="3066333"/>
            <a:ext cx="1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Propagation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906C6-0C67-0AF3-46FE-63BEF42F329B}"/>
              </a:ext>
            </a:extLst>
          </p:cNvPr>
          <p:cNvSpPr txBox="1"/>
          <p:nvPr/>
        </p:nvSpPr>
        <p:spPr>
          <a:xfrm>
            <a:off x="3553991" y="3772815"/>
            <a:ext cx="1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76B54-0A7F-47F9-0941-63183944AD64}"/>
              </a:ext>
            </a:extLst>
          </p:cNvPr>
          <p:cNvSpPr txBox="1"/>
          <p:nvPr/>
        </p:nvSpPr>
        <p:spPr>
          <a:xfrm>
            <a:off x="3553991" y="4453444"/>
            <a:ext cx="1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Queueing</a:t>
            </a:r>
          </a:p>
        </p:txBody>
      </p: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11243B85-A95E-3E07-EF6D-5824752B9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95" y="2093784"/>
            <a:ext cx="821210" cy="60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42104B9-F9A9-F2A6-38BB-4D539C42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5" y="2006374"/>
            <a:ext cx="851800" cy="66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15DFB-434D-1D0C-4E8D-26ED90D5336F}"/>
              </a:ext>
            </a:extLst>
          </p:cNvPr>
          <p:cNvCxnSpPr/>
          <p:nvPr/>
        </p:nvCxnSpPr>
        <p:spPr>
          <a:xfrm flipH="1">
            <a:off x="1559476" y="3040728"/>
            <a:ext cx="508156" cy="870333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563685-9A26-2FCC-DDB4-EBA3FC139630}"/>
              </a:ext>
            </a:extLst>
          </p:cNvPr>
          <p:cNvSpPr txBox="1"/>
          <p:nvPr/>
        </p:nvSpPr>
        <p:spPr>
          <a:xfrm>
            <a:off x="1127145" y="3943711"/>
            <a:ext cx="1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Bandwidth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33EBC9-8DA2-4704-610B-DD7F997FFFCA}"/>
              </a:ext>
            </a:extLst>
          </p:cNvPr>
          <p:cNvCxnSpPr>
            <a:cxnSpLocks/>
          </p:cNvCxnSpPr>
          <p:nvPr/>
        </p:nvCxnSpPr>
        <p:spPr>
          <a:xfrm>
            <a:off x="958110" y="2801138"/>
            <a:ext cx="2220846" cy="2783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6273E5-116D-4246-5D1B-00E0A16F4A3D}"/>
              </a:ext>
            </a:extLst>
          </p:cNvPr>
          <p:cNvCxnSpPr>
            <a:cxnSpLocks/>
          </p:cNvCxnSpPr>
          <p:nvPr/>
        </p:nvCxnSpPr>
        <p:spPr>
          <a:xfrm>
            <a:off x="698322" y="2755927"/>
            <a:ext cx="0" cy="644488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A440F54B-6E91-6B39-4C56-D6740582A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20" y="1345674"/>
            <a:ext cx="1390360" cy="13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3C88A461-56A9-872F-514A-051DB1BE9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488" y="1250467"/>
            <a:ext cx="866197" cy="114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45E8658-19E8-12E2-63D2-C30F206F50AD}"/>
              </a:ext>
            </a:extLst>
          </p:cNvPr>
          <p:cNvSpPr txBox="1"/>
          <p:nvPr/>
        </p:nvSpPr>
        <p:spPr>
          <a:xfrm>
            <a:off x="6183880" y="2666154"/>
            <a:ext cx="25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 process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CBC6E1-7197-77C0-CEE8-3BFF57E052C9}"/>
              </a:ext>
            </a:extLst>
          </p:cNvPr>
          <p:cNvCxnSpPr>
            <a:cxnSpLocks/>
          </p:cNvCxnSpPr>
          <p:nvPr/>
        </p:nvCxnSpPr>
        <p:spPr>
          <a:xfrm flipV="1">
            <a:off x="4993735" y="5280801"/>
            <a:ext cx="7052754" cy="14156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651AEB-67A3-0DA6-A99A-025C6DC7CC44}"/>
              </a:ext>
            </a:extLst>
          </p:cNvPr>
          <p:cNvSpPr txBox="1"/>
          <p:nvPr/>
        </p:nvSpPr>
        <p:spPr>
          <a:xfrm>
            <a:off x="4657622" y="4886039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2C1DC6-201A-1DEB-EAD1-11D5C540E654}"/>
              </a:ext>
            </a:extLst>
          </p:cNvPr>
          <p:cNvSpPr txBox="1"/>
          <p:nvPr/>
        </p:nvSpPr>
        <p:spPr>
          <a:xfrm>
            <a:off x="4509965" y="5393872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7AD6478-F27B-C82E-4524-51F5BD477E6C}"/>
              </a:ext>
            </a:extLst>
          </p:cNvPr>
          <p:cNvSpPr/>
          <p:nvPr/>
        </p:nvSpPr>
        <p:spPr>
          <a:xfrm>
            <a:off x="6012195" y="5099236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149281-D04E-3305-0115-F252A909BA29}"/>
              </a:ext>
            </a:extLst>
          </p:cNvPr>
          <p:cNvSpPr txBox="1"/>
          <p:nvPr/>
        </p:nvSpPr>
        <p:spPr>
          <a:xfrm>
            <a:off x="6220990" y="1253721"/>
            <a:ext cx="5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1643DB-1831-C0DB-6B84-F554EBE7C3C4}"/>
              </a:ext>
            </a:extLst>
          </p:cNvPr>
          <p:cNvSpPr/>
          <p:nvPr/>
        </p:nvSpPr>
        <p:spPr>
          <a:xfrm>
            <a:off x="5165997" y="3046102"/>
            <a:ext cx="3206822" cy="17446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7CAB6-DE62-F5FD-5E30-5AA01AF20D3D}"/>
              </a:ext>
            </a:extLst>
          </p:cNvPr>
          <p:cNvSpPr txBox="1"/>
          <p:nvPr/>
        </p:nvSpPr>
        <p:spPr>
          <a:xfrm>
            <a:off x="7473328" y="2301973"/>
            <a:ext cx="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A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658216-9E2D-3819-663D-FB5E898BABC6}"/>
              </a:ext>
            </a:extLst>
          </p:cNvPr>
          <p:cNvSpPr txBox="1"/>
          <p:nvPr/>
        </p:nvSpPr>
        <p:spPr>
          <a:xfrm>
            <a:off x="10009767" y="1668964"/>
            <a:ext cx="5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6BB22C-DDD6-9123-A5A5-6C5779D4C7F7}"/>
              </a:ext>
            </a:extLst>
          </p:cNvPr>
          <p:cNvSpPr txBox="1"/>
          <p:nvPr/>
        </p:nvSpPr>
        <p:spPr>
          <a:xfrm>
            <a:off x="9235901" y="2254930"/>
            <a:ext cx="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B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627D8-E169-805D-F8E8-2AEB4585A4C6}"/>
              </a:ext>
            </a:extLst>
          </p:cNvPr>
          <p:cNvSpPr txBox="1"/>
          <p:nvPr/>
        </p:nvSpPr>
        <p:spPr>
          <a:xfrm>
            <a:off x="5326808" y="3653413"/>
            <a:ext cx="344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connect(IP</a:t>
            </a:r>
            <a:r>
              <a:rPr lang="en-US" baseline="-25000" dirty="0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port</a:t>
            </a:r>
            <a:r>
              <a:rPr lang="en-US" baseline="-25000" dirty="0" err="1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algn="l"/>
            <a:r>
              <a:rPr lang="en-US" dirty="0">
                <a:latin typeface="Courier" pitchFamily="2" charset="0"/>
              </a:rPr>
              <a:t>send(data)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13556C-6511-1FC5-E089-C1116A69E283}"/>
              </a:ext>
            </a:extLst>
          </p:cNvPr>
          <p:cNvSpPr/>
          <p:nvPr/>
        </p:nvSpPr>
        <p:spPr>
          <a:xfrm>
            <a:off x="8839667" y="3046372"/>
            <a:ext cx="3206822" cy="17446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83A0F-7393-7E63-A0DA-9644E750B774}"/>
              </a:ext>
            </a:extLst>
          </p:cNvPr>
          <p:cNvSpPr txBox="1"/>
          <p:nvPr/>
        </p:nvSpPr>
        <p:spPr>
          <a:xfrm>
            <a:off x="9235901" y="3358110"/>
            <a:ext cx="255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bind(IP</a:t>
            </a:r>
            <a:r>
              <a:rPr lang="en-US" baseline="-25000" dirty="0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port</a:t>
            </a:r>
            <a:r>
              <a:rPr lang="en-US" baseline="-25000" dirty="0" err="1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algn="l"/>
            <a:r>
              <a:rPr lang="en-US" dirty="0">
                <a:latin typeface="Courier" pitchFamily="2" charset="0"/>
              </a:rPr>
              <a:t>listen()</a:t>
            </a:r>
          </a:p>
          <a:p>
            <a:pPr algn="l"/>
            <a:r>
              <a:rPr lang="en-US" dirty="0">
                <a:latin typeface="Courier" pitchFamily="2" charset="0"/>
              </a:rPr>
              <a:t>accept()</a:t>
            </a:r>
          </a:p>
          <a:p>
            <a:pPr algn="l"/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(data)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4E0B0F0-71BD-6320-1417-9F660C487524}"/>
              </a:ext>
            </a:extLst>
          </p:cNvPr>
          <p:cNvSpPr/>
          <p:nvPr/>
        </p:nvSpPr>
        <p:spPr>
          <a:xfrm>
            <a:off x="9525365" y="5126521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06001-C757-234E-A266-C5B51257246A}"/>
              </a:ext>
            </a:extLst>
          </p:cNvPr>
          <p:cNvSpPr txBox="1"/>
          <p:nvPr/>
        </p:nvSpPr>
        <p:spPr>
          <a:xfrm>
            <a:off x="5514927" y="5705834"/>
            <a:ext cx="27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OS network stack layers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6D6039-5067-AE49-EF31-7494F9F5B4E1}"/>
              </a:ext>
            </a:extLst>
          </p:cNvPr>
          <p:cNvSpPr txBox="1"/>
          <p:nvPr/>
        </p:nvSpPr>
        <p:spPr>
          <a:xfrm>
            <a:off x="8898297" y="5733261"/>
            <a:ext cx="27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OS network stack layers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D42118-0E2D-65D5-AA31-A20945446010}"/>
              </a:ext>
            </a:extLst>
          </p:cNvPr>
          <p:cNvGrpSpPr/>
          <p:nvPr/>
        </p:nvGrpSpPr>
        <p:grpSpPr>
          <a:xfrm>
            <a:off x="7641139" y="6232274"/>
            <a:ext cx="1822017" cy="369332"/>
            <a:chOff x="5997799" y="3676600"/>
            <a:chExt cx="1822017" cy="369332"/>
          </a:xfrm>
        </p:grpSpPr>
        <p:sp>
          <p:nvSpPr>
            <p:cNvPr id="43" name="Can 42">
              <a:extLst>
                <a:ext uri="{FF2B5EF4-FFF2-40B4-BE49-F238E27FC236}">
                  <a16:creationId xmlns:a16="http://schemas.microsoft.com/office/drawing/2014/main" id="{779EC968-6270-4BF1-2C3D-3546D03CB484}"/>
                </a:ext>
              </a:extLst>
            </p:cNvPr>
            <p:cNvSpPr/>
            <p:nvPr/>
          </p:nvSpPr>
          <p:spPr>
            <a:xfrm rot="5400000">
              <a:off x="6739739" y="2950258"/>
              <a:ext cx="338137" cy="182201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331FC1D-4699-57A7-B463-0EA0511CECAF}"/>
                </a:ext>
              </a:extLst>
            </p:cNvPr>
            <p:cNvSpPr txBox="1"/>
            <p:nvPr/>
          </p:nvSpPr>
          <p:spPr>
            <a:xfrm>
              <a:off x="6399866" y="3676600"/>
              <a:ext cx="119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  <a:latin typeface="Helvetica" pitchFamily="2" charset="0"/>
                </a:rPr>
                <a:t>Internet</a:t>
              </a:r>
            </a:p>
          </p:txBody>
        </p:sp>
      </p:grpSp>
      <p:sp>
        <p:nvSpPr>
          <p:cNvPr id="45" name="Bent Up Arrow 44">
            <a:extLst>
              <a:ext uri="{FF2B5EF4-FFF2-40B4-BE49-F238E27FC236}">
                <a16:creationId xmlns:a16="http://schemas.microsoft.com/office/drawing/2014/main" id="{1E6F8F3F-2B5A-08E0-F7CF-615A831FC5C7}"/>
              </a:ext>
            </a:extLst>
          </p:cNvPr>
          <p:cNvSpPr/>
          <p:nvPr/>
        </p:nvSpPr>
        <p:spPr>
          <a:xfrm rot="16200000" flipH="1" flipV="1">
            <a:off x="6983634" y="6128110"/>
            <a:ext cx="433546" cy="4507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Bent Up Arrow 45">
            <a:extLst>
              <a:ext uri="{FF2B5EF4-FFF2-40B4-BE49-F238E27FC236}">
                <a16:creationId xmlns:a16="http://schemas.microsoft.com/office/drawing/2014/main" id="{0192AA28-B5F4-DA90-D11C-C1052709F89B}"/>
              </a:ext>
            </a:extLst>
          </p:cNvPr>
          <p:cNvSpPr/>
          <p:nvPr/>
        </p:nvSpPr>
        <p:spPr>
          <a:xfrm rot="10800000" flipH="1" flipV="1">
            <a:off x="9626980" y="6100350"/>
            <a:ext cx="433546" cy="4507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FE4E8D-220C-F231-C6E4-A20DC49AD084}"/>
              </a:ext>
            </a:extLst>
          </p:cNvPr>
          <p:cNvSpPr txBox="1"/>
          <p:nvPr/>
        </p:nvSpPr>
        <p:spPr>
          <a:xfrm>
            <a:off x="7467076" y="759049"/>
            <a:ext cx="320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4-tuple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DE9E8D-1B0F-5022-F354-A1B9197261DB}"/>
              </a:ext>
            </a:extLst>
          </p:cNvPr>
          <p:cNvCxnSpPr>
            <a:cxnSpLocks/>
          </p:cNvCxnSpPr>
          <p:nvPr/>
        </p:nvCxnSpPr>
        <p:spPr>
          <a:xfrm flipH="1">
            <a:off x="6650661" y="1087525"/>
            <a:ext cx="642505" cy="19660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E1546-1FD0-7CED-DD67-2EA725FC24C6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833568" y="1263394"/>
            <a:ext cx="409743" cy="103857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3D2B8F-CAA4-7B06-F0D5-20C986AD31D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740695" y="1276922"/>
            <a:ext cx="558253" cy="39204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2ECCE2-2D44-FD6F-1BA4-5E22F611613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18611" y="1262856"/>
            <a:ext cx="477530" cy="99207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DC996A-0FA8-B610-EFDD-959827FB06E7}"/>
              </a:ext>
            </a:extLst>
          </p:cNvPr>
          <p:cNvSpPr txBox="1"/>
          <p:nvPr/>
        </p:nvSpPr>
        <p:spPr>
          <a:xfrm>
            <a:off x="8839667" y="2666154"/>
            <a:ext cx="25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 process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4120ED-E3AF-525A-CFE1-20F11B5C7631}"/>
              </a:ext>
            </a:extLst>
          </p:cNvPr>
          <p:cNvSpPr/>
          <p:nvPr/>
        </p:nvSpPr>
        <p:spPr>
          <a:xfrm>
            <a:off x="6305860" y="3683503"/>
            <a:ext cx="1887948" cy="481467"/>
          </a:xfrm>
          <a:prstGeom prst="ellipse">
            <a:avLst/>
          </a:prstGeom>
          <a:solidFill>
            <a:srgbClr val="C00000">
              <a:alpha val="27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7B327FE-AA5B-C655-655E-AA6B7F1D0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882" y="3456103"/>
            <a:ext cx="652370" cy="12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6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  <p:bldP spid="26" grpId="0"/>
      <p:bldP spid="28" grpId="0"/>
      <p:bldP spid="29" grpId="0"/>
      <p:bldP spid="30" grpId="0" animBg="1"/>
      <p:bldP spid="31" grpId="0"/>
      <p:bldP spid="32" grpId="0" animBg="1"/>
      <p:bldP spid="33" grpId="0"/>
      <p:bldP spid="34" grpId="0"/>
      <p:bldP spid="35" grpId="0"/>
      <p:bldP spid="36" grpId="0"/>
      <p:bldP spid="37" grpId="0" animBg="1"/>
      <p:bldP spid="38" grpId="0"/>
      <p:bldP spid="39" grpId="0" animBg="1"/>
      <p:bldP spid="40" grpId="0"/>
      <p:bldP spid="41" grpId="0"/>
      <p:bldP spid="45" grpId="0" animBg="1"/>
      <p:bldP spid="46" grpId="0" animBg="1"/>
      <p:bldP spid="47" grpId="0"/>
      <p:bldP spid="52" grpId="0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cs.rutgers.edu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Iterative query</a:t>
            </a: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Contacted server replies with name of server to contact</a:t>
            </a:r>
          </a:p>
          <a:p>
            <a:endParaRPr lang="en-US" altLang="en-US" dirty="0"/>
          </a:p>
          <a:p>
            <a:r>
              <a:rPr lang="en-US" altLang="en-US" dirty="0"/>
              <a:t>“I don’t know this name, but ask this other server”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dirty="0"/>
              <a:t>Queries 2,4,6 are iterative from point of view of the local DNS server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3671" y="44391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671" y="44391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394" y="501695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83" y="5805941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7746" y="52392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746" y="52392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7131321" y="2364241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358" y="6164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0533" y="305162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833" y="135617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1033" y="3080203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6005783" y="3197678"/>
            <a:ext cx="2036763" cy="615950"/>
            <a:chOff x="2788" y="2132"/>
            <a:chExt cx="1283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608" y="390729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533" y="157366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171" y="33596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971" y="343580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171" y="20642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8245746" y="945016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9074421" y="2373766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9055371" y="3993016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958" y="4564516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971" y="21404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058" y="392634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8171" y="1226003"/>
            <a:ext cx="685800" cy="1143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171" y="24452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0171" y="2978603"/>
            <a:ext cx="0" cy="990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07771" y="3054803"/>
            <a:ext cx="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21971" y="1607003"/>
            <a:ext cx="53340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371" y="16070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371" y="1607003"/>
            <a:ext cx="762000" cy="838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08" y="1643289"/>
            <a:ext cx="5452631" cy="498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Puts burden of name resolution on the contacted (e.g., root)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Query 2 (to root DNS server) is recursive from the local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In general, recursive is not preferred for higher levels of the DNS hierarchy</a:t>
            </a:r>
          </a:p>
          <a:p>
            <a:pPr marL="0" indent="0">
              <a:buNone/>
            </a:pPr>
            <a:endParaRPr lang="en-US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B587-C1BF-9955-972B-86BB7281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on Higher Levels of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B87D-203C-2615-7885-639D56DB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Helvetica" pitchFamily="2" charset="0"/>
              </a:rPr>
              <a:t>Think about the query load on the root DNS server</a:t>
            </a:r>
            <a:br>
              <a:rPr lang="en-US" altLang="en-US" dirty="0">
                <a:latin typeface="Helvetica" pitchFamily="2" charset="0"/>
              </a:rPr>
            </a:br>
            <a:r>
              <a:rPr lang="en-US" altLang="en-US" dirty="0">
                <a:latin typeface="Helvetica" pitchFamily="2" charset="0"/>
              </a:rPr>
              <a:t>(regardless of recursive/iterative)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Must root server answer every DNS query?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26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>
            <a:normAutofit/>
          </a:bodyPr>
          <a:lstStyle/>
          <a:p>
            <a:r>
              <a:rPr lang="en-US" altLang="en-US" dirty="0"/>
              <a:t>Once (any) name server learns a name to IP address mapping, it </a:t>
            </a:r>
            <a:r>
              <a:rPr lang="en-US" altLang="en-US" i="1" dirty="0">
                <a:solidFill>
                  <a:srgbClr val="C00000"/>
                </a:solidFill>
              </a:rPr>
              <a:t>caches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the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mapping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Cache entries timeout (disappear) after some time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TLD servers typically cached in local name servers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In practice, root name servers aren’t visited often!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>
                <a:solidFill>
                  <a:srgbClr val="C00000"/>
                </a:solidFill>
              </a:rPr>
              <a:t>Caching is pervasive in DNS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</a:t>
            </a:r>
            <a:r>
              <a:rPr lang="en-US" altLang="en-US" dirty="0">
                <a:solidFill>
                  <a:srgbClr val="C00000"/>
                </a:solidFill>
              </a:rPr>
              <a:t>caching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name server) must be known a priori </a:t>
            </a:r>
          </a:p>
          <a:p>
            <a:pPr marL="73025" indent="-293688"/>
            <a:r>
              <a:rPr lang="en-US" altLang="en-US" dirty="0"/>
              <a:t>The local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The local name server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</a:t>
            </a:r>
          </a:p>
        </p:txBody>
      </p:sp>
    </p:spTree>
    <p:extLst>
      <p:ext uri="{BB962C8B-B14F-4D97-AF65-F5344CB8AC3E}">
        <p14:creationId xmlns:p14="http://schemas.microsoft.com/office/powerpoint/2010/main" val="95076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4E-6845-004F-A56C-273FDF35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may seem “basic”, low level,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846E-FFE8-C749-B18F-81B6A701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83B-52AF-214E-8AB4-41957E2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49000"/>
            <a:ext cx="5627914" cy="1117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8CE98-6718-4E46-AC72-B22C523A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2667711"/>
            <a:ext cx="8893629" cy="93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D74E-A288-F24C-ADA4-B5A936E9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866092"/>
            <a:ext cx="7274379" cy="92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32FB1-1AE6-3A45-AFAC-B803DF863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52" y="3760317"/>
            <a:ext cx="5010519" cy="11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98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0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for each resource record (RR):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48739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IPv4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0297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9902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IPv6</a:t>
            </a:r>
            <a:r>
              <a:rPr lang="en-US" altLang="en-US" sz="2000" dirty="0">
                <a:latin typeface="Helvetica" pitchFamily="2" charset="0"/>
              </a:rPr>
              <a:t>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2098336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Embodies several scaling principles</a:t>
            </a:r>
          </a:p>
          <a:p>
            <a:pPr lvl="1"/>
            <a:r>
              <a:rPr lang="en-US" altLang="en-US" dirty="0"/>
              <a:t>Partition through a hierarchy to silo query load</a:t>
            </a:r>
          </a:p>
          <a:p>
            <a:pPr lvl="1"/>
            <a:r>
              <a:rPr lang="en-US" altLang="en-US" dirty="0"/>
              <a:t>Replication to scale out at each level of hierarchy</a:t>
            </a:r>
          </a:p>
          <a:p>
            <a:pPr lvl="1"/>
            <a:r>
              <a:rPr lang="en-US" altLang="en-US" dirty="0"/>
              <a:t>Caching to reduce query load</a:t>
            </a:r>
          </a:p>
          <a:p>
            <a:r>
              <a:rPr lang="en-US" altLang="en-US" sz="2400" dirty="0"/>
              <a:t>Once you have a reliable DB, can implement many useful things on top! </a:t>
            </a:r>
          </a:p>
          <a:p>
            <a:r>
              <a:rPr lang="en-US" altLang="en-US" sz="2400" dirty="0"/>
              <a:t>Example 1: Scaling large web services, e.g., google search, by redirecting different clients to different servers (IP addresses)</a:t>
            </a:r>
          </a:p>
          <a:p>
            <a:pPr lvl="1"/>
            <a:r>
              <a:rPr lang="en-US" altLang="en-US" sz="2000" dirty="0"/>
              <a:t>Reliability, load balancing, performance optimization</a:t>
            </a:r>
          </a:p>
          <a:p>
            <a:r>
              <a:rPr lang="en-US" altLang="en-US" sz="2400" dirty="0"/>
              <a:t>Example 2: Associating certificates, keys (security info) with domain names</a:t>
            </a:r>
          </a:p>
          <a:p>
            <a:pPr lvl="1"/>
            <a:r>
              <a:rPr lang="en-US" altLang="en-US" sz="2000" dirty="0">
                <a:hlinkClick r:id="rId2"/>
              </a:rPr>
              <a:t>https://www.rfc-editor.org/rfc/rfc8162.html</a:t>
            </a:r>
            <a:endParaRPr lang="en-US" altLang="en-US" sz="2000" dirty="0"/>
          </a:p>
          <a:p>
            <a:pPr lvl="1"/>
            <a:r>
              <a:rPr lang="en-US" altLang="en-US" sz="2000" dirty="0">
                <a:hlinkClick r:id="rId3"/>
              </a:rPr>
              <a:t>https://datatracker.ietf.org/doc/draft-ietf-dnsop-svcb-https/00/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371600"/>
            <a:ext cx="5511838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Provides a “service” to the world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a </a:t>
            </a:r>
            <a:r>
              <a:rPr lang="en-US" altLang="en-US" sz="2000" dirty="0">
                <a:solidFill>
                  <a:srgbClr val="C00000"/>
                </a:solidFill>
              </a:rPr>
              <a:t>permanent</a:t>
            </a:r>
            <a:r>
              <a:rPr lang="en-US" altLang="en-US" sz="2000" dirty="0"/>
              <a:t>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Hosted in clusters to scale to many users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“customer” of the service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do not communicate directly with other clients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and most mobile apps use a client-server architecture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262064"/>
            <a:ext cx="5511838" cy="5199696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BitTorrent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model: servers to </a:t>
            </a:r>
            <a:r>
              <a:rPr lang="en-US" altLang="en-US" sz="2400" dirty="0">
                <a:solidFill>
                  <a:srgbClr val="C00000"/>
                </a:solidFill>
              </a:rPr>
              <a:t>set up </a:t>
            </a:r>
            <a:r>
              <a:rPr lang="en-US" altLang="en-US" sz="2400" dirty="0"/>
              <a:t>connectivity, communicate directly afterward</a:t>
            </a:r>
          </a:p>
          <a:p>
            <a:pPr lvl="1"/>
            <a:r>
              <a:rPr lang="en-US" altLang="en-US" sz="2000" dirty="0"/>
              <a:t>Example: (</a:t>
            </a:r>
            <a:r>
              <a:rPr lang="en-US" altLang="en-US" sz="2000" dirty="0" err="1"/>
              <a:t>webRTC</a:t>
            </a:r>
            <a:r>
              <a:rPr lang="en-US" altLang="en-US" sz="2000" dirty="0"/>
              <a:t>) Google meet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app-layer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Streaming video 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9768-0E0E-2948-96AF-264E3CF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98A3-856C-394C-94C1-038944B30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943" y="1575593"/>
            <a:ext cx="10515600" cy="5051629"/>
          </a:xfrm>
        </p:spPr>
        <p:txBody>
          <a:bodyPr>
            <a:noAutofit/>
          </a:bodyPr>
          <a:lstStyle/>
          <a:p>
            <a:r>
              <a:rPr lang="en-US" altLang="en-US" dirty="0"/>
              <a:t>Problem: Humans cannot remember Internet (IP) addresses</a:t>
            </a:r>
          </a:p>
          <a:p>
            <a:pPr marL="692150" lvl="1" indent="-347663"/>
            <a:r>
              <a:rPr lang="en-US" altLang="en-US" dirty="0"/>
              <a:t>The average human brain can remember 7 digits for a few names</a:t>
            </a:r>
          </a:p>
          <a:p>
            <a:pPr marL="692150" lvl="1" indent="-347663"/>
            <a:r>
              <a:rPr lang="en-US" altLang="en-US" dirty="0"/>
              <a:t>On average, IP addresses have 12 digits</a:t>
            </a:r>
          </a:p>
          <a:p>
            <a:endParaRPr lang="en-US" altLang="en-US" dirty="0"/>
          </a:p>
          <a:p>
            <a:r>
              <a:rPr lang="en-US" altLang="en-US" dirty="0"/>
              <a:t>Solution: Use human-friendly names to refer to endpoints </a:t>
            </a:r>
          </a:p>
          <a:p>
            <a:pPr marL="692150" lvl="1" indent="-347663"/>
            <a:r>
              <a:rPr lang="en-US" altLang="en-US" dirty="0"/>
              <a:t>Alphanumeric names (e.g. </a:t>
            </a:r>
            <a:r>
              <a:rPr lang="en-US" altLang="en-US" dirty="0" err="1"/>
              <a:t>www.cs.rutgers.edu</a:t>
            </a:r>
            <a:r>
              <a:rPr lang="en-US" altLang="en-US" dirty="0"/>
              <a:t>)</a:t>
            </a:r>
          </a:p>
          <a:p>
            <a:pPr marL="692150" lvl="1" indent="-347663"/>
            <a:r>
              <a:rPr lang="en-US" altLang="en-US" dirty="0"/>
              <a:t>Called </a:t>
            </a:r>
            <a:r>
              <a:rPr lang="en-US" altLang="en-US" dirty="0">
                <a:solidFill>
                  <a:srgbClr val="C00000"/>
                </a:solidFill>
              </a:rPr>
              <a:t>host names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C00000"/>
                </a:solidFill>
              </a:rPr>
              <a:t>domain names</a:t>
            </a:r>
          </a:p>
          <a:p>
            <a:pPr marL="692150" lvl="1" indent="-347663"/>
            <a:endParaRPr lang="en-US" altLang="en-US" dirty="0"/>
          </a:p>
          <a:p>
            <a:pPr marL="234950" indent="-347663"/>
            <a:r>
              <a:rPr lang="en-US" altLang="en-US" dirty="0"/>
              <a:t>A new problem! We need a </a:t>
            </a:r>
            <a:r>
              <a:rPr lang="en-US" altLang="en-US" dirty="0">
                <a:solidFill>
                  <a:srgbClr val="C00000"/>
                </a:solidFill>
              </a:rPr>
              <a:t>directory (address book)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to translate human-friendly names to IPs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361520"/>
            <a:ext cx="10629900" cy="1795463"/>
          </a:xfrm>
        </p:spPr>
        <p:txBody>
          <a:bodyPr/>
          <a:lstStyle/>
          <a:p>
            <a:r>
              <a:rPr lang="en-US" altLang="en-US" dirty="0"/>
              <a:t>You have a name. Can you lookup an address?</a:t>
            </a:r>
          </a:p>
        </p:txBody>
      </p:sp>
    </p:spTree>
    <p:extLst>
      <p:ext uri="{BB962C8B-B14F-4D97-AF65-F5344CB8AC3E}">
        <p14:creationId xmlns:p14="http://schemas.microsoft.com/office/powerpoint/2010/main" val="105550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1856</Words>
  <Application>Microsoft Macintosh PowerPoint</Application>
  <PresentationFormat>Widescreen</PresentationFormat>
  <Paragraphs>381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ＭＳ Ｐゴシック</vt:lpstr>
      <vt:lpstr>Arial</vt:lpstr>
      <vt:lpstr>Arial Narrow</vt:lpstr>
      <vt:lpstr>Calibri</vt:lpstr>
      <vt:lpstr>Courier</vt:lpstr>
      <vt:lpstr>Courier New</vt:lpstr>
      <vt:lpstr>Helvetica</vt:lpstr>
      <vt:lpstr>Lucida Console</vt:lpstr>
      <vt:lpstr>Times New Roman</vt:lpstr>
      <vt:lpstr>Wingdings</vt:lpstr>
      <vt:lpstr>ZapfDingbats</vt:lpstr>
      <vt:lpstr>Office Theme</vt:lpstr>
      <vt:lpstr>Clip</vt:lpstr>
      <vt:lpstr>Domain Name System</vt:lpstr>
      <vt:lpstr>Review</vt:lpstr>
      <vt:lpstr>Common Architectures of Applications</vt:lpstr>
      <vt:lpstr>Client-server architecture</vt:lpstr>
      <vt:lpstr>Peer-to-peer (P2P) architecture</vt:lpstr>
      <vt:lpstr>Going forward: A few app-layer protocols</vt:lpstr>
      <vt:lpstr>Domain Name System</vt:lpstr>
      <vt:lpstr>  Domain Name System (DNS)</vt:lpstr>
      <vt:lpstr>You have a name. Can you lookup an address?</vt:lpstr>
      <vt:lpstr>Directories</vt:lpstr>
      <vt:lpstr>Simple DNS (“tell everyone”)</vt:lpstr>
      <vt:lpstr>Simple DNS</vt:lpstr>
      <vt:lpstr>Ideas to make DNS work for the Internet</vt:lpstr>
      <vt:lpstr>Distributed and Hierarchical database</vt:lpstr>
      <vt:lpstr>DNS Protocol</vt:lpstr>
      <vt:lpstr>DNS in action</vt:lpstr>
      <vt:lpstr>DNS protocol: Message format</vt:lpstr>
      <vt:lpstr>DNS protocol: Message format</vt:lpstr>
      <vt:lpstr>DNS Protocol: Actions</vt:lpstr>
      <vt:lpstr>Example</vt:lpstr>
      <vt:lpstr>Query type</vt:lpstr>
      <vt:lpstr>Query type</vt:lpstr>
      <vt:lpstr>Problem: Load on Higher Levels of DNS</vt:lpstr>
      <vt:lpstr>DNS caching</vt:lpstr>
      <vt:lpstr>Bootstrapping DNS</vt:lpstr>
      <vt:lpstr>DNS may seem “basic”, low level, but …</vt:lpstr>
      <vt:lpstr>DNS Resource Records</vt:lpstr>
      <vt:lpstr>DNS is a distributed database</vt:lpstr>
      <vt:lpstr>DNS records</vt:lpstr>
      <vt:lpstr>DNS record example</vt:lpstr>
      <vt:lpstr>DNS record types</vt:lpstr>
      <vt:lpstr>Summary of 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1208</cp:revision>
  <cp:lastPrinted>2021-01-24T11:57:08Z</cp:lastPrinted>
  <dcterms:created xsi:type="dcterms:W3CDTF">2019-01-23T03:40:12Z</dcterms:created>
  <dcterms:modified xsi:type="dcterms:W3CDTF">2024-09-13T15:19:04Z</dcterms:modified>
</cp:coreProperties>
</file>