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384" r:id="rId2"/>
    <p:sldId id="406" r:id="rId3"/>
    <p:sldId id="440" r:id="rId4"/>
    <p:sldId id="298" r:id="rId5"/>
    <p:sldId id="324" r:id="rId6"/>
    <p:sldId id="325" r:id="rId7"/>
    <p:sldId id="408" r:id="rId8"/>
    <p:sldId id="410" r:id="rId9"/>
    <p:sldId id="409" r:id="rId10"/>
    <p:sldId id="412" r:id="rId11"/>
    <p:sldId id="413" r:id="rId12"/>
    <p:sldId id="414" r:id="rId13"/>
    <p:sldId id="415" r:id="rId14"/>
    <p:sldId id="416" r:id="rId15"/>
    <p:sldId id="417" r:id="rId16"/>
    <p:sldId id="442" r:id="rId17"/>
    <p:sldId id="443" r:id="rId18"/>
    <p:sldId id="419" r:id="rId19"/>
    <p:sldId id="418" r:id="rId20"/>
    <p:sldId id="420" r:id="rId21"/>
    <p:sldId id="421" r:id="rId22"/>
    <p:sldId id="422" r:id="rId23"/>
    <p:sldId id="423" r:id="rId24"/>
    <p:sldId id="444" r:id="rId25"/>
    <p:sldId id="445" r:id="rId26"/>
    <p:sldId id="446" r:id="rId27"/>
    <p:sldId id="447" r:id="rId28"/>
    <p:sldId id="448" r:id="rId29"/>
    <p:sldId id="425" r:id="rId30"/>
    <p:sldId id="424" r:id="rId31"/>
    <p:sldId id="427" r:id="rId32"/>
    <p:sldId id="428" r:id="rId33"/>
    <p:sldId id="429" r:id="rId34"/>
    <p:sldId id="430" r:id="rId35"/>
    <p:sldId id="431" r:id="rId36"/>
    <p:sldId id="426" r:id="rId37"/>
    <p:sldId id="432" r:id="rId38"/>
    <p:sldId id="433" r:id="rId39"/>
    <p:sldId id="434" r:id="rId40"/>
    <p:sldId id="355" r:id="rId41"/>
    <p:sldId id="436" r:id="rId42"/>
    <p:sldId id="437" r:id="rId43"/>
    <p:sldId id="438" r:id="rId44"/>
    <p:sldId id="385" r:id="rId45"/>
    <p:sldId id="386" r:id="rId46"/>
    <p:sldId id="388" r:id="rId47"/>
    <p:sldId id="439" r:id="rId48"/>
    <p:sldId id="389" r:id="rId49"/>
    <p:sldId id="43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24"/>
    <p:restoredTop sz="94643"/>
  </p:normalViewPr>
  <p:slideViewPr>
    <p:cSldViewPr snapToGrid="0" snapToObjects="1">
      <p:cViewPr varScale="1">
        <p:scale>
          <a:sx n="100" d="100"/>
          <a:sy n="100" d="100"/>
        </p:scale>
        <p:origin x="184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80728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>
                <a:solidFill>
                  <a:schemeClr val="tx1"/>
                </a:solidFill>
              </a:rPr>
              <a:t>Lecture 5, </a:t>
            </a:r>
            <a:r>
              <a:rPr lang="en-US" dirty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41501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the onus is on the sender to retransmit lost data when ACKs are not received</a:t>
            </a:r>
          </a:p>
          <a:p>
            <a:endParaRPr lang="en-US" dirty="0"/>
          </a:p>
          <a:p>
            <a:r>
              <a:rPr lang="en-US" dirty="0"/>
              <a:t>Retransmission works also if ACKs are lost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09750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one packet per ACK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Should sender wait for an ACK before sending another packet?</a:t>
            </a:r>
          </a:p>
          <a:p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r>
              <a:rPr lang="en-US" dirty="0"/>
              <a:t>Suppose no packets are dropped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Trouble: what if some packets (or ACKs) are dropped? </a:t>
            </a:r>
          </a:p>
          <a:p>
            <a:r>
              <a:rPr lang="en-US" dirty="0"/>
              <a:t>How should the sender retransmit?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/>
              <a:t>Every packet contains a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r>
              <a:rPr lang="en-US" dirty="0"/>
              <a:t>(In reality, every byte has a sequence number)</a:t>
            </a:r>
          </a:p>
          <a:p>
            <a:pPr lvl="1"/>
            <a:endParaRPr lang="en-US" dirty="0"/>
          </a:p>
          <a:p>
            <a:r>
              <a:rPr lang="en-US" dirty="0"/>
              <a:t>ACK echoes the sequence number of the packet that is acknowledged</a:t>
            </a:r>
          </a:p>
          <a:p>
            <a:endParaRPr lang="en-US" dirty="0"/>
          </a:p>
          <a:p>
            <a:r>
              <a:rPr lang="en-US" dirty="0"/>
              <a:t>If a packet is dropped, should the receiver ACK subsequent packets?</a:t>
            </a:r>
          </a:p>
          <a:p>
            <a:pPr lvl="1"/>
            <a:r>
              <a:rPr lang="en-US" dirty="0"/>
              <a:t>If so, with what sequence number?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533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Cumulative </a:t>
            </a:r>
            <a:r>
              <a:rPr lang="en-US" dirty="0"/>
              <a:t>ACKs: ACK the latest seq# up to which all packets received</a:t>
            </a:r>
          </a:p>
          <a:p>
            <a:r>
              <a:rPr lang="en-US" dirty="0">
                <a:solidFill>
                  <a:srgbClr val="C00000"/>
                </a:solidFill>
              </a:rPr>
              <a:t>Selective</a:t>
            </a:r>
            <a:r>
              <a:rPr lang="en-US" dirty="0"/>
              <a:t> ACKs: return one cumulative seq# and ranges of other seq# received</a:t>
            </a:r>
          </a:p>
          <a:p>
            <a:endParaRPr lang="en-US" dirty="0"/>
          </a:p>
          <a:p>
            <a:r>
              <a:rPr lang="en-US" dirty="0"/>
              <a:t>Sender retransmits those packets whose sequence numbers haven’t been </a:t>
            </a:r>
            <a:r>
              <a:rPr lang="en-US" dirty="0" err="1"/>
              <a:t>ACKed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implications of selective vs. cumulative ACKs here?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56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320" cy="4351338"/>
          </a:xfrm>
        </p:spPr>
        <p:txBody>
          <a:bodyPr/>
          <a:lstStyle/>
          <a:p>
            <a:r>
              <a:rPr lang="en-US" dirty="0"/>
              <a:t>Clearly, RTO must be related to RTT</a:t>
            </a:r>
          </a:p>
          <a:p>
            <a:pPr lvl="1"/>
            <a:r>
              <a:rPr lang="en-US" dirty="0"/>
              <a:t>But how exactly?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E16A5-CE2C-AC47-99D2-0E86CF72358F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0E5F2-3DAD-6D4A-938C-CF10C0447F42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8E390-76F8-EC4A-B232-45C539B991EC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AD97-F4EE-A444-9F48-247491B4E08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C19A-2E15-3D4D-9CD9-088CAC789C01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DB3F-5DAD-E94A-8AD9-4E9690B248C2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1C114-7173-E144-85C2-5BBCFC03B955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2BF03-298B-1F4C-8774-676098B6688B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0ADF-998A-E347-A925-0C163A10E4E5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66193-2986-F640-B0B9-BA9DC7387CF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17603-9822-A34A-A696-25FE43CC187A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7672E-2577-4F4F-842E-FF4AFBE15461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AF2CC-43FD-3B44-A207-BAE9DC67796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3BA54-78E0-BD4A-BFD9-6FB3560AE203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97347-25E1-C449-BFEB-E1AFA8EC388E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837D2-1F55-D944-A10D-E9FB8D0CD2D1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DE29C-5ED8-AB4F-B422-229444FEABF7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4FECF-F908-2343-ACC1-B4D66824FA50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B1FF8-FB6D-F74B-978D-591A0B2DED4A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474CF-CABB-C64E-9EFE-F743DDD41C5A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59CB6-8950-544D-9BBB-A9B8C31F5B0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F62D0-700A-A94D-864F-8FC37F365EF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9CC66-DA0F-A047-B525-6851EA6CB619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E04EC-6DC3-BE48-BD64-BC7BD7E720C5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09CCC-0D16-534C-9E3B-9A6BB9670966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347066-8D95-6F44-8ADC-8A974B9C910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68753A-57EA-7848-8FF0-D4E673C4C58D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481675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55-BE47-D942-9B7A-DA8827A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Core: Best effort packet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887-E137-534D-94C8-4D8CB6C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Routers (typically) make no guarantees about </a:t>
            </a:r>
          </a:p>
          <a:p>
            <a:endParaRPr lang="en-US" dirty="0"/>
          </a:p>
          <a:p>
            <a:r>
              <a:rPr lang="en-US" dirty="0"/>
              <a:t>… whether packets get delivered</a:t>
            </a:r>
          </a:p>
          <a:p>
            <a:r>
              <a:rPr lang="en-US" dirty="0"/>
              <a:t>… whether packets will reach without being corrupted</a:t>
            </a:r>
          </a:p>
          <a:p>
            <a:r>
              <a:rPr lang="en-US" dirty="0"/>
              <a:t>… whether packets will reach the other side in order</a:t>
            </a:r>
          </a:p>
          <a:p>
            <a:r>
              <a:rPr lang="en-US" dirty="0"/>
              <a:t>… the app performance experienced by a user</a:t>
            </a:r>
          </a:p>
          <a:p>
            <a:endParaRPr lang="en-US" dirty="0"/>
          </a:p>
          <a:p>
            <a:r>
              <a:rPr lang="en-US" dirty="0"/>
              <a:t>So how are we still able to get good performance over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124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of sender side bytes pushed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“reordering” in the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only so much the receiver can buffer before dropping subsequent packets (even if successfully arrived at receiver)</a:t>
            </a:r>
          </a:p>
          <a:p>
            <a:pPr lvl="1"/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are dropped</a:t>
            </a:r>
          </a:p>
          <a:p>
            <a:endParaRPr lang="en-US" dirty="0"/>
          </a:p>
          <a:p>
            <a:r>
              <a:rPr lang="en-US" dirty="0"/>
              <a:t>It doesn’t matter that the packets successfully arrive at the receiver NIC from the sender over the network</a:t>
            </a:r>
          </a:p>
          <a:p>
            <a:endParaRPr lang="en-US" dirty="0"/>
          </a:p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2737823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48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F39-9602-FD4B-83DE-B260511B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4C36-9EDB-AE4C-8128-F2518E23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/>
          <a:lstStyle/>
          <a:p>
            <a:r>
              <a:rPr lang="en-US" dirty="0"/>
              <a:t>How big should the receive window size be?</a:t>
            </a:r>
          </a:p>
          <a:p>
            <a:pPr lvl="1"/>
            <a:r>
              <a:rPr lang="en-US" dirty="0"/>
              <a:t>To ensure that data isn’t dropped due to receiver-out-of-buffer?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Bandwidth-delay product: </a:t>
            </a:r>
            <a:r>
              <a:rPr lang="en-US" dirty="0"/>
              <a:t>enough data to “fill the pipe”</a:t>
            </a:r>
          </a:p>
          <a:p>
            <a:pPr lvl="1"/>
            <a:endParaRPr lang="en-US" dirty="0"/>
          </a:p>
          <a:p>
            <a:r>
              <a:rPr lang="en-US" dirty="0"/>
              <a:t>With this window size, can you guarantee that you will never “block” the connection due to a filled-up receiver buffer?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You can’t!</a:t>
            </a:r>
            <a:r>
              <a:rPr lang="en-US" dirty="0"/>
              <a:t>  If app never reads from receiver buffer, it will fill up and not allow any more data to come in.</a:t>
            </a:r>
          </a:p>
        </p:txBody>
      </p:sp>
    </p:spTree>
    <p:extLst>
      <p:ext uri="{BB962C8B-B14F-4D97-AF65-F5344CB8AC3E}">
        <p14:creationId xmlns:p14="http://schemas.microsoft.com/office/powerpoint/2010/main" val="88416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3BE9-DCC9-9743-A64A-8BA8AEFB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466B-95F3-054F-80D8-7BD7F219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60100" cy="4943476"/>
          </a:xfrm>
        </p:spPr>
        <p:txBody>
          <a:bodyPr>
            <a:normAutofit/>
          </a:bodyPr>
          <a:lstStyle/>
          <a:p>
            <a:r>
              <a:rPr lang="en-US" dirty="0"/>
              <a:t>What if packets travel from sender to receiver over </a:t>
            </a:r>
            <a:r>
              <a:rPr lang="en-US" dirty="0">
                <a:solidFill>
                  <a:srgbClr val="C00000"/>
                </a:solidFill>
              </a:rPr>
              <a:t>multiple paths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Imagine a situation where one path is much faster than another</a:t>
            </a:r>
          </a:p>
          <a:p>
            <a:endParaRPr lang="en-US" dirty="0"/>
          </a:p>
          <a:p>
            <a:r>
              <a:rPr lang="en-US" dirty="0"/>
              <a:t>First (faster) path sends packets: 1, 3, 5, …</a:t>
            </a:r>
          </a:p>
          <a:p>
            <a:r>
              <a:rPr lang="en-US" dirty="0"/>
              <a:t>Second (slower) path sends packets: 2, 4, 6, …</a:t>
            </a:r>
          </a:p>
          <a:p>
            <a:endParaRPr lang="en-US" dirty="0"/>
          </a:p>
          <a:p>
            <a:r>
              <a:rPr lang="en-US" dirty="0"/>
              <a:t>Reassembly will require dropping the connection’s throughput to match the slower one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D37A1-D7E4-4C4A-81BF-28B301CD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C72B-7DEE-5E4C-9652-1FEED0DB4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7275"/>
          </a:xfrm>
        </p:spPr>
        <p:txBody>
          <a:bodyPr>
            <a:normAutofit/>
          </a:bodyPr>
          <a:lstStyle/>
          <a:p>
            <a:r>
              <a:rPr lang="en-US" dirty="0"/>
              <a:t>Reordering and reassembly are </a:t>
            </a:r>
            <a:r>
              <a:rPr lang="en-US" dirty="0">
                <a:solidFill>
                  <a:srgbClr val="C00000"/>
                </a:solidFill>
              </a:rPr>
              <a:t>bad </a:t>
            </a:r>
            <a:r>
              <a:rPr lang="en-US" dirty="0"/>
              <a:t>for application throughput</a:t>
            </a:r>
          </a:p>
          <a:p>
            <a:endParaRPr lang="en-US" dirty="0"/>
          </a:p>
          <a:p>
            <a:r>
              <a:rPr lang="en-US" dirty="0"/>
              <a:t>Most network-level load balancing mechanisms </a:t>
            </a:r>
            <a:r>
              <a:rPr lang="en-US" dirty="0">
                <a:solidFill>
                  <a:srgbClr val="C00000"/>
                </a:solidFill>
              </a:rPr>
              <a:t>avoid per-packet multi-path forwarding</a:t>
            </a:r>
          </a:p>
          <a:p>
            <a:pPr lvl="1"/>
            <a:r>
              <a:rPr lang="en-US" dirty="0"/>
              <a:t>Balance load at </a:t>
            </a:r>
            <a:r>
              <a:rPr lang="en-US" dirty="0">
                <a:solidFill>
                  <a:srgbClr val="C00000"/>
                </a:solidFill>
              </a:rPr>
              <a:t>per-flow </a:t>
            </a:r>
            <a:r>
              <a:rPr lang="en-US" dirty="0"/>
              <a:t>or </a:t>
            </a:r>
            <a:r>
              <a:rPr lang="en-US" dirty="0">
                <a:solidFill>
                  <a:srgbClr val="C00000"/>
                </a:solidFill>
              </a:rPr>
              <a:t>per-</a:t>
            </a:r>
            <a:r>
              <a:rPr lang="en-US" dirty="0" err="1">
                <a:solidFill>
                  <a:srgbClr val="C00000"/>
                </a:solidFill>
              </a:rPr>
              <a:t>flowlet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(burst) granularity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Multi-path TCP variants exist, but all need to solve the </a:t>
            </a:r>
            <a:r>
              <a:rPr lang="en-US" dirty="0">
                <a:solidFill>
                  <a:srgbClr val="C00000"/>
                </a:solidFill>
              </a:rPr>
              <a:t>path scheduling</a:t>
            </a:r>
            <a:r>
              <a:rPr lang="en-US" dirty="0"/>
              <a:t> problem:</a:t>
            </a:r>
          </a:p>
          <a:p>
            <a:r>
              <a:rPr lang="en-US" dirty="0"/>
              <a:t>Schedule multipath packet transmissions so that the packets arrive at the receiver (roughly) in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78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Edge: Application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is in charge of implementing guarantees on top of an unreliable network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Packet delay not exceeding 50 </a:t>
            </a:r>
            <a:r>
              <a:rPr lang="en-US" dirty="0" err="1"/>
              <a:t>ms</a:t>
            </a:r>
            <a:r>
              <a:rPr lang="en-US" dirty="0"/>
              <a:t>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59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equitable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2"/>
            <a:r>
              <a:rPr lang="en-US" dirty="0"/>
              <a:t>The amount of in-flight data is called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BB369-61F4-834F-A939-1AEEFFF711A7}"/>
              </a:ext>
            </a:extLst>
          </p:cNvPr>
          <p:cNvSpPr txBox="1"/>
          <p:nvPr/>
        </p:nvSpPr>
        <p:spPr>
          <a:xfrm>
            <a:off x="2392017" y="2756452"/>
            <a:ext cx="740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571696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steady state behavior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start?</a:t>
            </a:r>
          </a:p>
          <a:p>
            <a:r>
              <a:rPr lang="en-US" dirty="0"/>
              <a:t>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40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resource allocation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</a:t>
            </a:r>
            <a:r>
              <a:rPr lang="en-US"/>
              <a:t>bandwidth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5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200789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Abstraction of independent messages between endpoints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endParaRPr lang="en-US" altLang="x-none" dirty="0"/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Provides support for a </a:t>
            </a:r>
            <a:r>
              <a:rPr lang="en-US" altLang="x-none" dirty="0">
                <a:solidFill>
                  <a:srgbClr val="C00000"/>
                </a:solidFill>
              </a:rPr>
              <a:t>stream of bytes</a:t>
            </a:r>
            <a:r>
              <a:rPr lang="en-US" altLang="x-none" dirty="0"/>
              <a:t> abstraction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6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12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45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r>
              <a:rPr lang="en-US" dirty="0"/>
              <a:t>Ensure that receiver buffer doesn’t overflow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two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3480</TotalTime>
  <Words>2140</Words>
  <Application>Microsoft Macintosh PowerPoint</Application>
  <PresentationFormat>Widescreen</PresentationFormat>
  <Paragraphs>466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Helvetica</vt:lpstr>
      <vt:lpstr>Times New Roman</vt:lpstr>
      <vt:lpstr>Office Theme</vt:lpstr>
      <vt:lpstr>PowerPoint Presentation</vt:lpstr>
      <vt:lpstr>Network Core: Best effort packet delivery</vt:lpstr>
      <vt:lpstr>Network Edge: Application guarantees</vt:lpstr>
      <vt:lpstr>Modularity through layering</vt:lpstr>
      <vt:lpstr>Two Basic Transport Features</vt:lpstr>
      <vt:lpstr>Two Main Transport Layers</vt:lpstr>
      <vt:lpstr>Transmission Control Protocol (TCP)</vt:lpstr>
      <vt:lpstr>Reliable data delivery</vt:lpstr>
      <vt:lpstr>Packet loss</vt:lpstr>
      <vt:lpstr>Coping with packet loss: (1) ACK</vt:lpstr>
      <vt:lpstr>Coping with packet loss: (2) RTO</vt:lpstr>
      <vt:lpstr>Sending one packet per ACK enough?</vt:lpstr>
      <vt:lpstr>Amount of “in-flight” data</vt:lpstr>
      <vt:lpstr>Keeping many packets in flight</vt:lpstr>
      <vt:lpstr>Keeping track of packets (and ACKs)</vt:lpstr>
      <vt:lpstr>Keeping track of packets (and ACKs)</vt:lpstr>
      <vt:lpstr>How should the RTO be set?</vt:lpstr>
      <vt:lpstr>Ordered Delivery</vt:lpstr>
      <vt:lpstr>Reordering packets at the receiver side</vt:lpstr>
      <vt:lpstr>Reordering at the receiver side</vt:lpstr>
      <vt:lpstr>Buffering at the receiver side</vt:lpstr>
      <vt:lpstr>Buffering at the receiver side</vt:lpstr>
      <vt:lpstr>Implications of ordered delivery</vt:lpstr>
      <vt:lpstr>Implications of ordered delivery</vt:lpstr>
      <vt:lpstr>Flow control headers</vt:lpstr>
      <vt:lpstr>Sizing the receiver window</vt:lpstr>
      <vt:lpstr>Implications of ordered delivery</vt:lpstr>
      <vt:lpstr>Implications of ordered delivery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PowerPoint Presentation</vt:lpstr>
      <vt:lpstr>ACK clocking: steady state behavior</vt:lpstr>
      <vt:lpstr>But how to get to steady state?</vt:lpstr>
      <vt:lpstr>Why AIMD?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1984</cp:revision>
  <dcterms:created xsi:type="dcterms:W3CDTF">2018-09-05T17:47:04Z</dcterms:created>
  <dcterms:modified xsi:type="dcterms:W3CDTF">2019-09-19T11:14:54Z</dcterms:modified>
</cp:coreProperties>
</file>