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608" r:id="rId2"/>
    <p:sldId id="614" r:id="rId3"/>
    <p:sldId id="615" r:id="rId4"/>
    <p:sldId id="616" r:id="rId5"/>
    <p:sldId id="418" r:id="rId6"/>
    <p:sldId id="420" r:id="rId7"/>
    <p:sldId id="603" r:id="rId8"/>
    <p:sldId id="421" r:id="rId9"/>
    <p:sldId id="632" r:id="rId10"/>
    <p:sldId id="633" r:id="rId11"/>
    <p:sldId id="634" r:id="rId12"/>
    <p:sldId id="423" r:id="rId13"/>
    <p:sldId id="649" r:id="rId14"/>
    <p:sldId id="635" r:id="rId15"/>
    <p:sldId id="630" r:id="rId16"/>
    <p:sldId id="636" r:id="rId17"/>
    <p:sldId id="604" r:id="rId18"/>
    <p:sldId id="605" r:id="rId19"/>
    <p:sldId id="445" r:id="rId20"/>
    <p:sldId id="637" r:id="rId21"/>
    <p:sldId id="639" r:id="rId22"/>
    <p:sldId id="640" r:id="rId23"/>
    <p:sldId id="641" r:id="rId24"/>
    <p:sldId id="606" r:id="rId25"/>
    <p:sldId id="642" r:id="rId26"/>
    <p:sldId id="643" r:id="rId27"/>
    <p:sldId id="648" r:id="rId28"/>
    <p:sldId id="644" r:id="rId29"/>
    <p:sldId id="631" r:id="rId30"/>
    <p:sldId id="645" r:id="rId31"/>
    <p:sldId id="424" r:id="rId32"/>
    <p:sldId id="650" r:id="rId33"/>
    <p:sldId id="427" r:id="rId34"/>
    <p:sldId id="428" r:id="rId35"/>
    <p:sldId id="429" r:id="rId36"/>
    <p:sldId id="430" r:id="rId37"/>
    <p:sldId id="646" r:id="rId38"/>
    <p:sldId id="431" r:id="rId39"/>
    <p:sldId id="426" r:id="rId40"/>
    <p:sldId id="629" r:id="rId41"/>
    <p:sldId id="64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3"/>
    <p:restoredTop sz="94664"/>
  </p:normalViewPr>
  <p:slideViewPr>
    <p:cSldViewPr snapToGrid="0" snapToObjects="1">
      <p:cViewPr varScale="1">
        <p:scale>
          <a:sx n="81" d="100"/>
          <a:sy n="81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Ordered Delivery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11.1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6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863020" cy="15673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/>
              <a:t>Packet boundaries aren’t important for TCP software</a:t>
            </a:r>
          </a:p>
          <a:p>
            <a:pPr marL="0" indent="0" algn="ctr">
              <a:buNone/>
            </a:pPr>
            <a:r>
              <a:rPr lang="en-US" sz="3600" dirty="0"/>
              <a:t>TCP is a </a:t>
            </a:r>
            <a:r>
              <a:rPr lang="en-US" sz="3600" dirty="0">
                <a:solidFill>
                  <a:srgbClr val="C00000"/>
                </a:solidFill>
              </a:rPr>
              <a:t>stream-oriented </a:t>
            </a:r>
            <a:r>
              <a:rPr lang="en-US" sz="3600" dirty="0"/>
              <a:t>protocol</a:t>
            </a:r>
          </a:p>
          <a:p>
            <a:pPr marL="0" indent="0" algn="ctr">
              <a:buNone/>
            </a:pPr>
            <a:r>
              <a:rPr lang="en-US" sz="3000" dirty="0"/>
              <a:t>(We use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en-US" sz="3000" dirty="0"/>
              <a:t> when creating sockets)</a:t>
            </a:r>
          </a:p>
          <a:p>
            <a:pPr marL="0" indent="0" algn="ctr">
              <a:buNone/>
            </a:pPr>
            <a:endParaRPr lang="en-US" sz="3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F5F5993-358E-284B-ABC9-D45DDAF83827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1B687C-490E-4843-9174-B7535AEEADD8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C35D4E-708A-0A42-BE8D-CC553F991E51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85FAED-EA74-4543-B649-8A4AAA3A1DF5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AD3E31-1A4F-564C-AAE2-4BBE818A3D3C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7D725B-F375-7848-B4B8-07494D8AA4EC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3BAE08-F192-F14F-8628-BABCC52D5B25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CFB7AD-73E7-B94B-80A5-9A0255ABA9CE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2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C901B8-3955-C94A-B996-466D47CF5660}"/>
              </a:ext>
            </a:extLst>
          </p:cNvPr>
          <p:cNvCxnSpPr>
            <a:cxnSpLocks/>
          </p:cNvCxnSpPr>
          <p:nvPr/>
        </p:nvCxnSpPr>
        <p:spPr>
          <a:xfrm flipV="1">
            <a:off x="2342367" y="2192055"/>
            <a:ext cx="7515617" cy="146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30C4D0-B57D-1344-8F3C-D06046950F26}"/>
              </a:ext>
            </a:extLst>
          </p:cNvPr>
          <p:cNvCxnSpPr>
            <a:cxnSpLocks/>
          </p:cNvCxnSpPr>
          <p:nvPr/>
        </p:nvCxnSpPr>
        <p:spPr>
          <a:xfrm>
            <a:off x="2342367" y="3246329"/>
            <a:ext cx="751561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A9ED89-A6E6-8843-9513-A2AC195C1DC7}"/>
              </a:ext>
            </a:extLst>
          </p:cNvPr>
          <p:cNvCxnSpPr/>
          <p:nvPr/>
        </p:nvCxnSpPr>
        <p:spPr>
          <a:xfrm>
            <a:off x="3444658" y="2192055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4D6C99-4C28-624C-8F6B-CD1A824D5171}"/>
              </a:ext>
            </a:extLst>
          </p:cNvPr>
          <p:cNvCxnSpPr/>
          <p:nvPr/>
        </p:nvCxnSpPr>
        <p:spPr>
          <a:xfrm>
            <a:off x="4599140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6B1B52-D3C5-6848-A48F-727387594A95}"/>
              </a:ext>
            </a:extLst>
          </p:cNvPr>
          <p:cNvCxnSpPr/>
          <p:nvPr/>
        </p:nvCxnSpPr>
        <p:spPr>
          <a:xfrm>
            <a:off x="567846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E5E27F-B3EF-1D45-A693-56F9F8842AEB}"/>
              </a:ext>
            </a:extLst>
          </p:cNvPr>
          <p:cNvCxnSpPr/>
          <p:nvPr/>
        </p:nvCxnSpPr>
        <p:spPr>
          <a:xfrm>
            <a:off x="6770318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465F6F-ECD6-A041-A60E-2D4AB103B407}"/>
              </a:ext>
            </a:extLst>
          </p:cNvPr>
          <p:cNvCxnSpPr/>
          <p:nvPr/>
        </p:nvCxnSpPr>
        <p:spPr>
          <a:xfrm>
            <a:off x="7849644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0D2B7A-6BB5-4C4D-B8DD-C549CD4E6E25}"/>
              </a:ext>
            </a:extLst>
          </p:cNvPr>
          <p:cNvCxnSpPr/>
          <p:nvPr/>
        </p:nvCxnSpPr>
        <p:spPr>
          <a:xfrm>
            <a:off x="900412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03922B-82BF-0144-86F3-6650A7ECA069}"/>
              </a:ext>
            </a:extLst>
          </p:cNvPr>
          <p:cNvSpPr txBox="1"/>
          <p:nvPr/>
        </p:nvSpPr>
        <p:spPr>
          <a:xfrm>
            <a:off x="1052186" y="2284494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251DE-C09A-EB49-8B7C-DD695FB0E61D}"/>
              </a:ext>
            </a:extLst>
          </p:cNvPr>
          <p:cNvSpPr txBox="1"/>
          <p:nvPr/>
        </p:nvSpPr>
        <p:spPr>
          <a:xfrm>
            <a:off x="10020822" y="2192055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186A99-B361-F548-AE42-1745033EEAEE}"/>
              </a:ext>
            </a:extLst>
          </p:cNvPr>
          <p:cNvSpPr txBox="1"/>
          <p:nvPr/>
        </p:nvSpPr>
        <p:spPr>
          <a:xfrm>
            <a:off x="3814600" y="5635841"/>
            <a:ext cx="4185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 does a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sz="3200" dirty="0">
                <a:latin typeface="Helvetica" pitchFamily="2" charset="0"/>
              </a:rPr>
              <a:t>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7CCAFD-B3CC-9149-8D5A-80F4D5D9A6D5}"/>
              </a:ext>
            </a:extLst>
          </p:cNvPr>
          <p:cNvCxnSpPr/>
          <p:nvPr/>
        </p:nvCxnSpPr>
        <p:spPr>
          <a:xfrm>
            <a:off x="4184542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B3C09B-2D59-0045-B8C5-92D182D80D09}"/>
              </a:ext>
            </a:extLst>
          </p:cNvPr>
          <p:cNvCxnSpPr/>
          <p:nvPr/>
        </p:nvCxnSpPr>
        <p:spPr>
          <a:xfrm>
            <a:off x="3444658" y="3735092"/>
            <a:ext cx="7398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2F0822-B8CF-A941-8EB4-13D2A6AFE2BF}"/>
              </a:ext>
            </a:extLst>
          </p:cNvPr>
          <p:cNvCxnSpPr/>
          <p:nvPr/>
        </p:nvCxnSpPr>
        <p:spPr>
          <a:xfrm>
            <a:off x="5293996" y="2249378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B1267D-A7E1-A348-B0C9-5319ED4EAC82}"/>
              </a:ext>
            </a:extLst>
          </p:cNvPr>
          <p:cNvCxnSpPr/>
          <p:nvPr/>
        </p:nvCxnSpPr>
        <p:spPr>
          <a:xfrm>
            <a:off x="7926887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CF16C1-B565-3845-A900-540237522E55}"/>
              </a:ext>
            </a:extLst>
          </p:cNvPr>
          <p:cNvCxnSpPr>
            <a:cxnSpLocks/>
          </p:cNvCxnSpPr>
          <p:nvPr/>
        </p:nvCxnSpPr>
        <p:spPr>
          <a:xfrm>
            <a:off x="4229198" y="3735092"/>
            <a:ext cx="106479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2D3B23-E9D4-8F48-97BD-E771971D594E}"/>
              </a:ext>
            </a:extLst>
          </p:cNvPr>
          <p:cNvCxnSpPr/>
          <p:nvPr/>
        </p:nvCxnSpPr>
        <p:spPr>
          <a:xfrm>
            <a:off x="9066118" y="2190287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183FFF-C30D-524B-83FD-B31B127E76C3}"/>
              </a:ext>
            </a:extLst>
          </p:cNvPr>
          <p:cNvCxnSpPr>
            <a:cxnSpLocks/>
          </p:cNvCxnSpPr>
          <p:nvPr/>
        </p:nvCxnSpPr>
        <p:spPr>
          <a:xfrm>
            <a:off x="7849644" y="3735092"/>
            <a:ext cx="115448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196A61-95A5-8F4E-B87A-E66131EF2C8B}"/>
              </a:ext>
            </a:extLst>
          </p:cNvPr>
          <p:cNvCxnSpPr/>
          <p:nvPr/>
        </p:nvCxnSpPr>
        <p:spPr>
          <a:xfrm>
            <a:off x="3510685" y="2221283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F0BDAA0-2BD3-1B4E-A768-DDD34B8EB61F}"/>
              </a:ext>
            </a:extLst>
          </p:cNvPr>
          <p:cNvSpPr txBox="1"/>
          <p:nvPr/>
        </p:nvSpPr>
        <p:spPr>
          <a:xfrm>
            <a:off x="3269752" y="3915195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1st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2CE614-2E16-AB47-BFFB-640F6D3B2CFD}"/>
              </a:ext>
            </a:extLst>
          </p:cNvPr>
          <p:cNvSpPr txBox="1"/>
          <p:nvPr/>
        </p:nvSpPr>
        <p:spPr>
          <a:xfrm>
            <a:off x="4229198" y="3915194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2nd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063116-8DDB-E540-954B-596634476BB6}"/>
              </a:ext>
            </a:extLst>
          </p:cNvPr>
          <p:cNvSpPr txBox="1"/>
          <p:nvPr/>
        </p:nvSpPr>
        <p:spPr>
          <a:xfrm>
            <a:off x="6057235" y="3949849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3rd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AF950D-2F84-CF47-80B9-D2ADCAAFA438}"/>
              </a:ext>
            </a:extLst>
          </p:cNvPr>
          <p:cNvSpPr txBox="1"/>
          <p:nvPr/>
        </p:nvSpPr>
        <p:spPr>
          <a:xfrm>
            <a:off x="7814222" y="4010910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4th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3E18730-1A1E-554C-BEC0-EECDA1205E58}"/>
              </a:ext>
            </a:extLst>
          </p:cNvPr>
          <p:cNvSpPr/>
          <p:nvPr/>
        </p:nvSpPr>
        <p:spPr>
          <a:xfrm>
            <a:off x="2782533" y="3363132"/>
            <a:ext cx="1355514" cy="2417736"/>
          </a:xfrm>
          <a:custGeom>
            <a:avLst/>
            <a:gdLst>
              <a:gd name="connsiteX0" fmla="*/ 642592 w 1355514"/>
              <a:gd name="connsiteY0" fmla="*/ 0 h 2417736"/>
              <a:gd name="connsiteX1" fmla="*/ 22660 w 1355514"/>
              <a:gd name="connsiteY1" fmla="*/ 1193370 h 2417736"/>
              <a:gd name="connsiteX2" fmla="*/ 1355514 w 1355514"/>
              <a:gd name="connsiteY2" fmla="*/ 2417736 h 241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514" h="2417736">
                <a:moveTo>
                  <a:pt x="642592" y="0"/>
                </a:moveTo>
                <a:cubicBezTo>
                  <a:pt x="273216" y="395207"/>
                  <a:pt x="-96160" y="790414"/>
                  <a:pt x="22660" y="1193370"/>
                </a:cubicBezTo>
                <a:cubicBezTo>
                  <a:pt x="141480" y="1596326"/>
                  <a:pt x="748497" y="2007031"/>
                  <a:pt x="1355514" y="2417736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7691191-B4DB-7B4C-A01A-8AD00DC9A4B6}"/>
              </a:ext>
            </a:extLst>
          </p:cNvPr>
          <p:cNvSpPr/>
          <p:nvPr/>
        </p:nvSpPr>
        <p:spPr>
          <a:xfrm>
            <a:off x="4169044" y="3332136"/>
            <a:ext cx="604434" cy="2278250"/>
          </a:xfrm>
          <a:custGeom>
            <a:avLst/>
            <a:gdLst>
              <a:gd name="connsiteX0" fmla="*/ 0 w 604434"/>
              <a:gd name="connsiteY0" fmla="*/ 0 h 2278250"/>
              <a:gd name="connsiteX1" fmla="*/ 185980 w 604434"/>
              <a:gd name="connsiteY1" fmla="*/ 1673817 h 2278250"/>
              <a:gd name="connsiteX2" fmla="*/ 604434 w 604434"/>
              <a:gd name="connsiteY2" fmla="*/ 2278250 h 227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434" h="2278250">
                <a:moveTo>
                  <a:pt x="0" y="0"/>
                </a:moveTo>
                <a:cubicBezTo>
                  <a:pt x="42620" y="647054"/>
                  <a:pt x="85241" y="1294109"/>
                  <a:pt x="185980" y="1673817"/>
                </a:cubicBezTo>
                <a:cubicBezTo>
                  <a:pt x="286719" y="2053525"/>
                  <a:pt x="445576" y="2165887"/>
                  <a:pt x="604434" y="227825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3FB5F86-2212-CE4C-8DA1-4475EF846612}"/>
              </a:ext>
            </a:extLst>
          </p:cNvPr>
          <p:cNvSpPr/>
          <p:nvPr/>
        </p:nvSpPr>
        <p:spPr>
          <a:xfrm>
            <a:off x="5331417" y="3378631"/>
            <a:ext cx="278969" cy="2200759"/>
          </a:xfrm>
          <a:custGeom>
            <a:avLst/>
            <a:gdLst>
              <a:gd name="connsiteX0" fmla="*/ 0 w 278969"/>
              <a:gd name="connsiteY0" fmla="*/ 0 h 2200759"/>
              <a:gd name="connsiteX1" fmla="*/ 139485 w 278969"/>
              <a:gd name="connsiteY1" fmla="*/ 1441342 h 2200759"/>
              <a:gd name="connsiteX2" fmla="*/ 278969 w 278969"/>
              <a:gd name="connsiteY2" fmla="*/ 2200759 h 2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969" h="2200759">
                <a:moveTo>
                  <a:pt x="0" y="0"/>
                </a:moveTo>
                <a:cubicBezTo>
                  <a:pt x="46495" y="537274"/>
                  <a:pt x="92990" y="1074549"/>
                  <a:pt x="139485" y="1441342"/>
                </a:cubicBezTo>
                <a:cubicBezTo>
                  <a:pt x="185980" y="1808135"/>
                  <a:pt x="232474" y="2004447"/>
                  <a:pt x="278969" y="2200759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30FAB656-0326-7143-BEAA-3FDDB8BC850D}"/>
              </a:ext>
            </a:extLst>
          </p:cNvPr>
          <p:cNvSpPr/>
          <p:nvPr/>
        </p:nvSpPr>
        <p:spPr>
          <a:xfrm>
            <a:off x="6494285" y="3378631"/>
            <a:ext cx="1441342" cy="2200760"/>
          </a:xfrm>
          <a:custGeom>
            <a:avLst/>
            <a:gdLst>
              <a:gd name="connsiteX0" fmla="*/ 1441342 w 1441342"/>
              <a:gd name="connsiteY0" fmla="*/ 0 h 2200760"/>
              <a:gd name="connsiteX1" fmla="*/ 929898 w 1441342"/>
              <a:gd name="connsiteY1" fmla="*/ 1472339 h 2200760"/>
              <a:gd name="connsiteX2" fmla="*/ 0 w 1441342"/>
              <a:gd name="connsiteY2" fmla="*/ 2200760 h 220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1342" h="2200760">
                <a:moveTo>
                  <a:pt x="1441342" y="0"/>
                </a:moveTo>
                <a:cubicBezTo>
                  <a:pt x="1305732" y="552773"/>
                  <a:pt x="1170122" y="1105546"/>
                  <a:pt x="929898" y="1472339"/>
                </a:cubicBezTo>
                <a:cubicBezTo>
                  <a:pt x="689674" y="1839132"/>
                  <a:pt x="344837" y="2019946"/>
                  <a:pt x="0" y="220076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98FD7A-F659-8546-9828-B11A6494D094}"/>
              </a:ext>
            </a:extLst>
          </p:cNvPr>
          <p:cNvCxnSpPr>
            <a:cxnSpLocks/>
          </p:cNvCxnSpPr>
          <p:nvPr/>
        </p:nvCxnSpPr>
        <p:spPr>
          <a:xfrm>
            <a:off x="5363157" y="3735092"/>
            <a:ext cx="248648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6C0268B-A64D-6A42-A49B-CB8BF7581781}"/>
              </a:ext>
            </a:extLst>
          </p:cNvPr>
          <p:cNvSpPr txBox="1"/>
          <p:nvPr/>
        </p:nvSpPr>
        <p:spPr>
          <a:xfrm>
            <a:off x="9059537" y="4238359"/>
            <a:ext cx="3110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 </a:t>
            </a:r>
            <a:r>
              <a:rPr lang="en-US" sz="2400" dirty="0" err="1">
                <a:latin typeface="Helvetica" pitchFamily="2" charset="0"/>
              </a:rPr>
              <a:t>recv</a:t>
            </a:r>
            <a:r>
              <a:rPr lang="en-US" sz="2400" dirty="0">
                <a:latin typeface="Helvetica" pitchFamily="2" charset="0"/>
              </a:rPr>
              <a:t>() call may return a part of a packet, a full packet, or multiple packets together.</a:t>
            </a:r>
          </a:p>
        </p:txBody>
      </p:sp>
    </p:spTree>
    <p:extLst>
      <p:ext uri="{BB962C8B-B14F-4D97-AF65-F5344CB8AC3E}">
        <p14:creationId xmlns:p14="http://schemas.microsoft.com/office/powerpoint/2010/main" val="26858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336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the application if there is an </a:t>
            </a:r>
            <a:r>
              <a:rPr lang="en-US" dirty="0">
                <a:solidFill>
                  <a:srgbClr val="C00000"/>
                </a:solidFill>
              </a:rPr>
              <a:t>in-order packet missing</a:t>
            </a:r>
            <a:r>
              <a:rPr lang="en-US" dirty="0"/>
              <a:t> from the receiver’s buffer</a:t>
            </a:r>
          </a:p>
          <a:p>
            <a:pPr lvl="1"/>
            <a:r>
              <a:rPr lang="en-US" dirty="0"/>
              <a:t>The receiver can only buffer so much out-of-order data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Subsequent out-of-order packets dropped </a:t>
            </a:r>
            <a:r>
              <a:rPr lang="en-US" dirty="0"/>
              <a:t>(it doesn’t matter that those packets successfully arrive at the receiver from the sender over the network)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TCP application-level throughput will suffer </a:t>
            </a:r>
            <a:r>
              <a:rPr lang="en-US" dirty="0"/>
              <a:t>if there is too much packet reordering in the network</a:t>
            </a:r>
          </a:p>
          <a:p>
            <a:pPr lvl="1"/>
            <a:r>
              <a:rPr lang="en-US" dirty="0"/>
              <a:t>Data may reach the receiver</a:t>
            </a:r>
          </a:p>
          <a:p>
            <a:pPr lvl="1"/>
            <a:r>
              <a:rPr lang="en-US" dirty="0"/>
              <a:t>But won’t be delivered to apps upon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3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5352-90B5-5041-BB39-BAAF5CE5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TCP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D143-0BFE-684D-8BA9-93C0085AF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 delivery accomplished through socket buffer and TCP reassembly at receiver</a:t>
            </a:r>
          </a:p>
          <a:p>
            <a:endParaRPr lang="en-US" dirty="0"/>
          </a:p>
          <a:p>
            <a:r>
              <a:rPr lang="en-US" dirty="0"/>
              <a:t>TCP is a stream-oriented protocol, where the boundaries between packets aren’t important</a:t>
            </a:r>
          </a:p>
          <a:p>
            <a:endParaRPr lang="en-US" dirty="0"/>
          </a:p>
          <a:p>
            <a:r>
              <a:rPr lang="en-US" dirty="0"/>
              <a:t>Significant packet reordering reduces TCP application throughput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99F7-6C6E-3444-AC27-746E69E7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20D7-62E5-1A4A-879B-1BCD2756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1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Flow Control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11.2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8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app and socket buffer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/>
          </a:bodyPr>
          <a:lstStyle/>
          <a:p>
            <a:r>
              <a:rPr lang="en-US" dirty="0"/>
              <a:t>Sender deposits data in receiver socket buffer</a:t>
            </a:r>
          </a:p>
          <a:p>
            <a:r>
              <a:rPr lang="en-US" dirty="0"/>
              <a:t>An app with a TCP socket reads from the TCP receive socket buffer</a:t>
            </a:r>
          </a:p>
          <a:p>
            <a:pPr lvl="1"/>
            <a:r>
              <a:rPr lang="en-US" dirty="0"/>
              <a:t>e.g., when you do </a:t>
            </a:r>
            <a:r>
              <a:rPr lang="en-US" sz="2000" dirty="0">
                <a:latin typeface="Courier" pitchFamily="2" charset="0"/>
              </a:rPr>
              <a:t>data = </a:t>
            </a:r>
            <a:r>
              <a:rPr lang="en-US" sz="2000" dirty="0" err="1">
                <a:latin typeface="Courier" pitchFamily="2" charset="0"/>
              </a:rPr>
              <a:t>sock.recv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r>
              <a:rPr lang="en-US" dirty="0"/>
              <a:t>Buffers used for </a:t>
            </a:r>
            <a:r>
              <a:rPr lang="en-US" dirty="0">
                <a:solidFill>
                  <a:srgbClr val="C00000"/>
                </a:solidFill>
              </a:rPr>
              <a:t>ordering </a:t>
            </a:r>
            <a:r>
              <a:rPr lang="en-US" dirty="0"/>
              <a:t>&amp; </a:t>
            </a:r>
            <a:r>
              <a:rPr lang="en-US" dirty="0">
                <a:solidFill>
                  <a:srgbClr val="C00000"/>
                </a:solidFill>
              </a:rPr>
              <a:t>reliability</a:t>
            </a:r>
          </a:p>
          <a:p>
            <a:r>
              <a:rPr lang="en-US" dirty="0"/>
              <a:t>Ordering: only release data to app when data </a:t>
            </a:r>
            <a:r>
              <a:rPr lang="en-US" dirty="0">
                <a:solidFill>
                  <a:srgbClr val="C00000"/>
                </a:solidFill>
              </a:rPr>
              <a:t>in order </a:t>
            </a:r>
            <a:r>
              <a:rPr lang="en-US" dirty="0"/>
              <a:t>with everything else app has read previously</a:t>
            </a:r>
          </a:p>
          <a:p>
            <a:r>
              <a:rPr lang="en-US" dirty="0"/>
              <a:t>Reliability: avoid wasteful sender retransmissions using selective repeat</a:t>
            </a: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5800664"/>
            <a:ext cx="2747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protocol stack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127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socket buffers can get full…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69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Applications may read data slower than the sender is pushing data in</a:t>
            </a:r>
          </a:p>
          <a:p>
            <a:pPr lvl="1"/>
            <a:r>
              <a:rPr lang="en-US" dirty="0"/>
              <a:t>Example: what if an app infrequently or never calls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There may be too much reordering or packet loss in the network</a:t>
            </a:r>
          </a:p>
          <a:p>
            <a:pPr lvl="1"/>
            <a:r>
              <a:rPr lang="en-US" dirty="0"/>
              <a:t>What if the first few bytes of a window are lost or delayed?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Receivers can only buffer so much before dropping subsequent data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3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avoid drops due to buffer 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85141"/>
          </a:xfrm>
        </p:spPr>
        <p:txBody>
          <a:bodyPr>
            <a:normAutofit/>
          </a:bodyPr>
          <a:lstStyle/>
          <a:p>
            <a:r>
              <a:rPr lang="en-US" dirty="0"/>
              <a:t>Have a TCP sender only send as much as the </a:t>
            </a:r>
            <a:r>
              <a:rPr lang="en-US" dirty="0">
                <a:solidFill>
                  <a:srgbClr val="C00000"/>
                </a:solidFill>
              </a:rPr>
              <a:t>free buffer space </a:t>
            </a:r>
            <a:r>
              <a:rPr lang="en-US" dirty="0"/>
              <a:t>available at the receiver. </a:t>
            </a:r>
          </a:p>
          <a:p>
            <a:r>
              <a:rPr lang="en-US" dirty="0"/>
              <a:t>Amount of free buffer varies over time</a:t>
            </a:r>
          </a:p>
          <a:p>
            <a:r>
              <a:rPr lang="en-US" dirty="0"/>
              <a:t>TCP implements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  <a:p>
            <a:r>
              <a:rPr lang="en-US" dirty="0"/>
              <a:t>Receiver’s ACK contains the amount of data the sender can transmit without running out the receiver’s socket buffer</a:t>
            </a:r>
          </a:p>
          <a:p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advertised window size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9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4D98-C012-6348-941F-4950ED91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 TCP headers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45DA3D-3A41-754E-A233-31797331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84" y="1493532"/>
            <a:ext cx="7990431" cy="536446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E2B02E-DB82-ED4E-8906-F19952E9544B}"/>
              </a:ext>
            </a:extLst>
          </p:cNvPr>
          <p:cNvSpPr/>
          <p:nvPr/>
        </p:nvSpPr>
        <p:spPr>
          <a:xfrm>
            <a:off x="6989736" y="3564610"/>
            <a:ext cx="1766806" cy="743919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5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Receiver </a:t>
            </a:r>
            <a:r>
              <a:rPr lang="en-US" dirty="0">
                <a:solidFill>
                  <a:srgbClr val="C00000"/>
                </a:solidFill>
              </a:rPr>
              <a:t>advertises</a:t>
            </a:r>
            <a:r>
              <a:rPr lang="en-US" dirty="0"/>
              <a:t> to sender (in </a:t>
            </a:r>
            <a:r>
              <a:rPr lang="en-US"/>
              <a:t>the ACK) how </a:t>
            </a:r>
            <a:r>
              <a:rPr lang="en-US" dirty="0"/>
              <a:t>much free buffer </a:t>
            </a:r>
            <a:r>
              <a:rPr lang="en-US"/>
              <a:t>is available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B18033-5BF3-EC4F-83C8-9F50686E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83" y="2918632"/>
            <a:ext cx="5054308" cy="3393268"/>
          </a:xfrm>
          <a:prstGeom prst="rect">
            <a:avLst/>
          </a:prstGeom>
        </p:spPr>
      </p:pic>
      <p:sp>
        <p:nvSpPr>
          <p:cNvPr id="109" name="Oval 108">
            <a:extLst>
              <a:ext uri="{FF2B5EF4-FFF2-40B4-BE49-F238E27FC236}">
                <a16:creationId xmlns:a16="http://schemas.microsoft.com/office/drawing/2014/main" id="{4B6914CD-3D4E-1245-B8D7-95BB99E7F2C6}"/>
              </a:ext>
            </a:extLst>
          </p:cNvPr>
          <p:cNvSpPr/>
          <p:nvPr/>
        </p:nvSpPr>
        <p:spPr>
          <a:xfrm>
            <a:off x="5240091" y="4091822"/>
            <a:ext cx="1067719" cy="794978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6E631B7-7B2B-1B41-BBBC-CAE642A68429}"/>
              </a:ext>
            </a:extLst>
          </p:cNvPr>
          <p:cNvCxnSpPr>
            <a:cxnSpLocks/>
          </p:cNvCxnSpPr>
          <p:nvPr/>
        </p:nvCxnSpPr>
        <p:spPr>
          <a:xfrm flipH="1" flipV="1">
            <a:off x="6480275" y="4715350"/>
            <a:ext cx="2070933" cy="5611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Subsequently, the sender’s sliding window cannot be larger than this value</a:t>
            </a:r>
          </a:p>
          <a:p>
            <a:r>
              <a:rPr lang="en-US" dirty="0"/>
              <a:t>Restriction on new sequence numbers that can be transmitted</a:t>
            </a:r>
          </a:p>
          <a:p>
            <a:r>
              <a:rPr lang="en-US" dirty="0"/>
              <a:t>Restriction on TCP sending rate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9083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If receiver app is too slow reading data: </a:t>
            </a:r>
          </a:p>
          <a:p>
            <a:pPr lvl="1"/>
            <a:r>
              <a:rPr lang="en-US" dirty="0"/>
              <a:t>receiver socket buffer fills up</a:t>
            </a:r>
          </a:p>
          <a:p>
            <a:pPr lvl="1"/>
            <a:r>
              <a:rPr lang="en-US" dirty="0"/>
              <a:t>So, advertised window shrinks</a:t>
            </a:r>
          </a:p>
          <a:p>
            <a:pPr lvl="1"/>
            <a:r>
              <a:rPr lang="en-US" dirty="0"/>
              <a:t>So, sender’s window shrinks</a:t>
            </a:r>
          </a:p>
          <a:p>
            <a:pPr lvl="1"/>
            <a:r>
              <a:rPr lang="en-US" dirty="0"/>
              <a:t>So, sender’s sending rate reduces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6112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Flow control matches the sender’s write speed to the receiver’s read speed.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6084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E4C2-6CAC-684D-AB7D-0ACD5B9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94A3-1A09-F842-9DC4-C4BE4B7F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Operating systems have a default receiver socket buffer size</a:t>
            </a:r>
          </a:p>
          <a:p>
            <a:pPr lvl="1"/>
            <a:r>
              <a:rPr lang="en-US" dirty="0"/>
              <a:t>Listed among the parameters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net.inet.tcp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on MAC,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net.ipv4.tcp</a:t>
            </a:r>
            <a:r>
              <a:rPr lang="en-US" dirty="0"/>
              <a:t> on Linux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If socket buffer is too small, sender can’t keep too many packets in flight </a:t>
            </a:r>
            <a:r>
              <a:rPr lang="en-US" dirty="0">
                <a:sym typeface="Wingdings" pitchFamily="2" charset="2"/>
              </a:rPr>
              <a:t> lower throughput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If socket buffer is too large, too much memory consumed per socket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 big should the receiver socket buffer be?</a:t>
            </a:r>
          </a:p>
        </p:txBody>
      </p:sp>
    </p:spTree>
    <p:extLst>
      <p:ext uri="{BB962C8B-B14F-4D97-AF65-F5344CB8AC3E}">
        <p14:creationId xmlns:p14="http://schemas.microsoft.com/office/powerpoint/2010/main" val="39365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r>
              <a:rPr lang="en-US" dirty="0"/>
              <a:t>Case 1: </a:t>
            </a:r>
            <a:r>
              <a:rPr lang="en-US" dirty="0">
                <a:solidFill>
                  <a:srgbClr val="C00000"/>
                </a:solidFill>
              </a:rPr>
              <a:t>Suppose the receiving app is reading data too slowly: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amount of receiver buffer can prevent low sender throughput if the connection is long-lived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8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8485" cy="4838646"/>
          </a:xfrm>
        </p:spPr>
        <p:txBody>
          <a:bodyPr>
            <a:normAutofit/>
          </a:bodyPr>
          <a:lstStyle/>
          <a:p>
            <a:r>
              <a:rPr lang="en-US" dirty="0"/>
              <a:t>Case 2: </a:t>
            </a:r>
            <a:r>
              <a:rPr lang="en-US" dirty="0">
                <a:solidFill>
                  <a:srgbClr val="C00000"/>
                </a:solidFill>
              </a:rPr>
              <a:t>Suppose the receiving app reads sufficiently fast </a:t>
            </a:r>
            <a:r>
              <a:rPr lang="en-US" i="1" dirty="0">
                <a:solidFill>
                  <a:srgbClr val="C00000"/>
                </a:solidFill>
              </a:rPr>
              <a:t>on average </a:t>
            </a:r>
            <a:r>
              <a:rPr lang="en-US" dirty="0">
                <a:solidFill>
                  <a:srgbClr val="C00000"/>
                </a:solidFill>
              </a:rPr>
              <a:t>to match the sender’s writing speed.  </a:t>
            </a:r>
          </a:p>
          <a:p>
            <a:pPr lvl="1"/>
            <a:r>
              <a:rPr lang="en-US" dirty="0"/>
              <a:t>Assume the sender has a window of size W.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receiver must use a buffer of size at least W. Why?</a:t>
            </a:r>
          </a:p>
          <a:p>
            <a:endParaRPr lang="en-US" dirty="0"/>
          </a:p>
          <a:p>
            <a:r>
              <a:rPr lang="en-US" dirty="0"/>
              <a:t>Captures two cases:</a:t>
            </a:r>
          </a:p>
          <a:p>
            <a:r>
              <a:rPr lang="en-US" dirty="0"/>
              <a:t>(1) When the first sequence #s in the window are dropped </a:t>
            </a:r>
          </a:p>
          <a:p>
            <a:pPr lvl="1"/>
            <a:r>
              <a:rPr lang="en-US" dirty="0"/>
              <a:t>The rest of the window must be buffered until the ACKs (of the rest of the window) reach sender. Adv. window in ACKs reduces sender’s window</a:t>
            </a:r>
          </a:p>
          <a:p>
            <a:r>
              <a:rPr lang="en-US" dirty="0"/>
              <a:t>(2) When the sender sends a burst of data of size W</a:t>
            </a:r>
          </a:p>
          <a:p>
            <a:pPr lvl="1"/>
            <a:r>
              <a:rPr lang="en-US" dirty="0"/>
              <a:t>Receiver may not match the </a:t>
            </a:r>
            <a:r>
              <a:rPr lang="en-US" i="1" dirty="0"/>
              <a:t>instantaneous </a:t>
            </a:r>
            <a:r>
              <a:rPr lang="en-US" dirty="0"/>
              <a:t>rate of the sender</a:t>
            </a:r>
          </a:p>
        </p:txBody>
      </p:sp>
    </p:spTree>
    <p:extLst>
      <p:ext uri="{BB962C8B-B14F-4D97-AF65-F5344CB8AC3E}">
        <p14:creationId xmlns:p14="http://schemas.microsoft.com/office/powerpoint/2010/main" val="10133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026-2AF3-4A43-8D6B-312744C9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1EF7-F2A9-2D4B-9945-C302E2E8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to keep buffers available at the receiver whenever the sender transmits data</a:t>
            </a:r>
          </a:p>
          <a:p>
            <a:endParaRPr lang="en-US" dirty="0"/>
          </a:p>
          <a:p>
            <a:r>
              <a:rPr lang="en-US" dirty="0"/>
              <a:t>Main function: match sender speed to receiver speed</a:t>
            </a:r>
          </a:p>
          <a:p>
            <a:endParaRPr lang="en-US" dirty="0"/>
          </a:p>
          <a:p>
            <a:r>
              <a:rPr lang="en-US" dirty="0"/>
              <a:t>Socket buffer sizing is important for throughput</a:t>
            </a:r>
          </a:p>
        </p:txBody>
      </p:sp>
    </p:spTree>
    <p:extLst>
      <p:ext uri="{BB962C8B-B14F-4D97-AF65-F5344CB8AC3E}">
        <p14:creationId xmlns:p14="http://schemas.microsoft.com/office/powerpoint/2010/main" val="969543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2ACC-1114-7849-A99D-1DB506D9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02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Congestion Control: Intro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11.3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4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D78BBAF-A9B4-D446-BC4F-247505DEED5C}"/>
              </a:ext>
            </a:extLst>
          </p:cNvPr>
          <p:cNvSpPr/>
          <p:nvPr/>
        </p:nvSpPr>
        <p:spPr>
          <a:xfrm>
            <a:off x="1077238" y="3181611"/>
            <a:ext cx="6112702" cy="75156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5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 best-effort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Ordered delivery</a:t>
            </a:r>
          </a:p>
          <a:p>
            <a:pPr lvl="1"/>
            <a:r>
              <a:rPr lang="en-US" dirty="0"/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409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Congestion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19013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29412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659404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565300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1870632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473722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1870632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7145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2886632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42239D-E0D0-404F-AA25-559BDA4C75F1}"/>
              </a:ext>
            </a:extLst>
          </p:cNvPr>
          <p:cNvGrpSpPr/>
          <p:nvPr/>
        </p:nvGrpSpPr>
        <p:grpSpPr>
          <a:xfrm>
            <a:off x="69121" y="3873444"/>
            <a:ext cx="4614716" cy="2900753"/>
            <a:chOff x="365436" y="3928940"/>
            <a:chExt cx="4614716" cy="290075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C0BCEE-E7AD-8840-8108-F50CCCFF683B}"/>
                </a:ext>
              </a:extLst>
            </p:cNvPr>
            <p:cNvCxnSpPr/>
            <p:nvPr/>
          </p:nvCxnSpPr>
          <p:spPr>
            <a:xfrm flipV="1">
              <a:off x="1861135" y="3928940"/>
              <a:ext cx="0" cy="24718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B45A0A-46B7-1943-88F1-C3CC6E365660}"/>
                </a:ext>
              </a:extLst>
            </p:cNvPr>
            <p:cNvCxnSpPr/>
            <p:nvPr/>
          </p:nvCxnSpPr>
          <p:spPr>
            <a:xfrm>
              <a:off x="1848609" y="6400800"/>
              <a:ext cx="313154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4E7CB0-5A69-FE4F-901D-08CBB6E67033}"/>
                </a:ext>
              </a:extLst>
            </p:cNvPr>
            <p:cNvSpPr txBox="1"/>
            <p:nvPr/>
          </p:nvSpPr>
          <p:spPr>
            <a:xfrm>
              <a:off x="365436" y="4495110"/>
              <a:ext cx="146540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</a:rPr>
                <a:t>Amount of useful data that gets across to the receiver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828659-76FA-DB4B-BC2F-6121961301C3}"/>
                </a:ext>
              </a:extLst>
            </p:cNvPr>
            <p:cNvSpPr txBox="1"/>
            <p:nvPr/>
          </p:nvSpPr>
          <p:spPr>
            <a:xfrm>
              <a:off x="2623014" y="6460361"/>
              <a:ext cx="158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Link load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4178A3-ADFC-0946-BB24-3C8AC115C597}"/>
              </a:ext>
            </a:extLst>
          </p:cNvPr>
          <p:cNvCxnSpPr>
            <a:cxnSpLocks/>
          </p:cNvCxnSpPr>
          <p:nvPr/>
        </p:nvCxnSpPr>
        <p:spPr>
          <a:xfrm>
            <a:off x="3816731" y="4274321"/>
            <a:ext cx="0" cy="205439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EBC955-A0A6-034F-B823-610CB2388B96}"/>
              </a:ext>
            </a:extLst>
          </p:cNvPr>
          <p:cNvCxnSpPr>
            <a:cxnSpLocks/>
          </p:cNvCxnSpPr>
          <p:nvPr/>
        </p:nvCxnSpPr>
        <p:spPr>
          <a:xfrm flipH="1">
            <a:off x="1552294" y="4282246"/>
            <a:ext cx="2264437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A33765-4F1D-BE4C-9A0B-02CAA57789BB}"/>
              </a:ext>
            </a:extLst>
          </p:cNvPr>
          <p:cNvSpPr txBox="1"/>
          <p:nvPr/>
        </p:nvSpPr>
        <p:spPr>
          <a:xfrm>
            <a:off x="2944137" y="5929418"/>
            <a:ext cx="9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~100%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A66A002-071A-3C45-9935-AB98D9558F60}"/>
              </a:ext>
            </a:extLst>
          </p:cNvPr>
          <p:cNvGrpSpPr/>
          <p:nvPr/>
        </p:nvGrpSpPr>
        <p:grpSpPr>
          <a:xfrm>
            <a:off x="6754585" y="3868104"/>
            <a:ext cx="4614716" cy="2900753"/>
            <a:chOff x="6220716" y="3974977"/>
            <a:chExt cx="4614716" cy="2900753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7271BEB-27D7-7B4D-8731-17C605496446}"/>
                </a:ext>
              </a:extLst>
            </p:cNvPr>
            <p:cNvCxnSpPr/>
            <p:nvPr/>
          </p:nvCxnSpPr>
          <p:spPr>
            <a:xfrm flipV="1">
              <a:off x="7716415" y="3974977"/>
              <a:ext cx="0" cy="24718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375C0BE-CCF6-BB4F-B379-0D726D69A9BB}"/>
                </a:ext>
              </a:extLst>
            </p:cNvPr>
            <p:cNvCxnSpPr/>
            <p:nvPr/>
          </p:nvCxnSpPr>
          <p:spPr>
            <a:xfrm>
              <a:off x="7703889" y="6446837"/>
              <a:ext cx="313154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3DAA0A-1218-A24A-A3E4-0D508E36A53D}"/>
                </a:ext>
              </a:extLst>
            </p:cNvPr>
            <p:cNvSpPr txBox="1"/>
            <p:nvPr/>
          </p:nvSpPr>
          <p:spPr>
            <a:xfrm>
              <a:off x="6220716" y="4916777"/>
              <a:ext cx="1465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</a:rPr>
                <a:t>Queueing delay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EB01A1-4A7D-DA4D-A80A-B8476D081CEB}"/>
                </a:ext>
              </a:extLst>
            </p:cNvPr>
            <p:cNvSpPr txBox="1"/>
            <p:nvPr/>
          </p:nvSpPr>
          <p:spPr>
            <a:xfrm>
              <a:off x="8478294" y="6506398"/>
              <a:ext cx="158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Link load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821CB1-A650-C442-91BC-DA33469CC1E1}"/>
              </a:ext>
            </a:extLst>
          </p:cNvPr>
          <p:cNvCxnSpPr>
            <a:cxnSpLocks/>
          </p:cNvCxnSpPr>
          <p:nvPr/>
        </p:nvCxnSpPr>
        <p:spPr>
          <a:xfrm>
            <a:off x="10836095" y="4468692"/>
            <a:ext cx="0" cy="187127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239E75-149E-F945-B18B-B84ABCB609B5}"/>
              </a:ext>
            </a:extLst>
          </p:cNvPr>
          <p:cNvCxnSpPr>
            <a:cxnSpLocks/>
          </p:cNvCxnSpPr>
          <p:nvPr/>
        </p:nvCxnSpPr>
        <p:spPr>
          <a:xfrm flipH="1">
            <a:off x="8237758" y="4468692"/>
            <a:ext cx="259516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D48B18-4C3A-5B4B-9852-1461EF739914}"/>
              </a:ext>
            </a:extLst>
          </p:cNvPr>
          <p:cNvSpPr txBox="1"/>
          <p:nvPr/>
        </p:nvSpPr>
        <p:spPr>
          <a:xfrm>
            <a:off x="10007439" y="5954039"/>
            <a:ext cx="9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~100%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A2577B-E57D-BE48-B36A-37F8B59D3F48}"/>
              </a:ext>
            </a:extLst>
          </p:cNvPr>
          <p:cNvSpPr txBox="1"/>
          <p:nvPr/>
        </p:nvSpPr>
        <p:spPr>
          <a:xfrm>
            <a:off x="8313764" y="3774226"/>
            <a:ext cx="264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Packets get dropped beyond max buffer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0C41D4-5B98-D74C-AD76-983A43FF832A}"/>
              </a:ext>
            </a:extLst>
          </p:cNvPr>
          <p:cNvGrpSpPr/>
          <p:nvPr/>
        </p:nvGrpSpPr>
        <p:grpSpPr>
          <a:xfrm>
            <a:off x="7779380" y="719528"/>
            <a:ext cx="1694190" cy="379750"/>
            <a:chOff x="7779380" y="719528"/>
            <a:chExt cx="1694190" cy="37975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0C5548-06D2-824C-A859-92B12C5FEF4D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7DCD4BF-04A9-464C-A1D6-856FF79DB8BF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445844-2A28-B34B-AAC9-4550246E9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B8B7005-34BA-994E-8FA9-C06115D46B15}"/>
              </a:ext>
            </a:extLst>
          </p:cNvPr>
          <p:cNvSpPr/>
          <p:nvPr/>
        </p:nvSpPr>
        <p:spPr>
          <a:xfrm>
            <a:off x="9201169" y="748516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57A2232-1E6E-2E46-BB33-06191F7FB835}"/>
              </a:ext>
            </a:extLst>
          </p:cNvPr>
          <p:cNvSpPr/>
          <p:nvPr/>
        </p:nvSpPr>
        <p:spPr>
          <a:xfrm>
            <a:off x="8922304" y="75079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9E2B1C1-31B8-C94F-915C-F787650096C7}"/>
              </a:ext>
            </a:extLst>
          </p:cNvPr>
          <p:cNvSpPr/>
          <p:nvPr/>
        </p:nvSpPr>
        <p:spPr>
          <a:xfrm>
            <a:off x="8643439" y="7523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6C88F6D-87BA-1745-B0E4-D49C07530070}"/>
              </a:ext>
            </a:extLst>
          </p:cNvPr>
          <p:cNvSpPr/>
          <p:nvPr/>
        </p:nvSpPr>
        <p:spPr>
          <a:xfrm>
            <a:off x="8364574" y="7546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CEC496D-F1B8-DD4F-9C66-A6C282AFBD55}"/>
              </a:ext>
            </a:extLst>
          </p:cNvPr>
          <p:cNvSpPr/>
          <p:nvPr/>
        </p:nvSpPr>
        <p:spPr>
          <a:xfrm>
            <a:off x="8092173" y="74881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F07B357-9CB4-044D-BD8D-6DB4B6839EEB}"/>
              </a:ext>
            </a:extLst>
          </p:cNvPr>
          <p:cNvSpPr/>
          <p:nvPr/>
        </p:nvSpPr>
        <p:spPr>
          <a:xfrm>
            <a:off x="7813308" y="751100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B7CD77-AA4B-C246-948B-8BD740546413}"/>
              </a:ext>
            </a:extLst>
          </p:cNvPr>
          <p:cNvSpPr/>
          <p:nvPr/>
        </p:nvSpPr>
        <p:spPr>
          <a:xfrm>
            <a:off x="7438981" y="1096780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3A84560-FDCA-8547-922E-4AAC15BBFA00}"/>
              </a:ext>
            </a:extLst>
          </p:cNvPr>
          <p:cNvSpPr/>
          <p:nvPr/>
        </p:nvSpPr>
        <p:spPr>
          <a:xfrm>
            <a:off x="7336780" y="121883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10315B0-C528-F540-BCBB-D437122DAD29}"/>
              </a:ext>
            </a:extLst>
          </p:cNvPr>
          <p:cNvSpPr/>
          <p:nvPr/>
        </p:nvSpPr>
        <p:spPr>
          <a:xfrm>
            <a:off x="7224737" y="132618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39685E-5154-704E-A1EE-384846B524ED}"/>
              </a:ext>
            </a:extLst>
          </p:cNvPr>
          <p:cNvSpPr txBox="1"/>
          <p:nvPr/>
        </p:nvSpPr>
        <p:spPr>
          <a:xfrm>
            <a:off x="1649202" y="3372281"/>
            <a:ext cx="2642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Max amount of useful data that link can support, ~ link rate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ACF65D6D-43B6-2D4C-88C1-44EA2ECC7D8E}"/>
              </a:ext>
            </a:extLst>
          </p:cNvPr>
          <p:cNvSpPr/>
          <p:nvPr/>
        </p:nvSpPr>
        <p:spPr>
          <a:xfrm>
            <a:off x="1592446" y="4271036"/>
            <a:ext cx="2263514" cy="2059278"/>
          </a:xfrm>
          <a:custGeom>
            <a:avLst/>
            <a:gdLst>
              <a:gd name="connsiteX0" fmla="*/ 0 w 2263514"/>
              <a:gd name="connsiteY0" fmla="*/ 2059278 h 2059278"/>
              <a:gd name="connsiteX1" fmla="*/ 1499016 w 2263514"/>
              <a:gd name="connsiteY1" fmla="*/ 215488 h 2059278"/>
              <a:gd name="connsiteX2" fmla="*/ 2263514 w 2263514"/>
              <a:gd name="connsiteY2" fmla="*/ 110557 h 205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3514" h="2059278">
                <a:moveTo>
                  <a:pt x="0" y="2059278"/>
                </a:moveTo>
                <a:cubicBezTo>
                  <a:pt x="560882" y="1299776"/>
                  <a:pt x="1121764" y="540275"/>
                  <a:pt x="1499016" y="215488"/>
                </a:cubicBezTo>
                <a:cubicBezTo>
                  <a:pt x="1876268" y="-109299"/>
                  <a:pt x="2069891" y="629"/>
                  <a:pt x="2263514" y="110557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467E7253-4B04-C947-A02D-79E8A29DD080}"/>
              </a:ext>
            </a:extLst>
          </p:cNvPr>
          <p:cNvSpPr/>
          <p:nvPr/>
        </p:nvSpPr>
        <p:spPr>
          <a:xfrm>
            <a:off x="3840970" y="4411572"/>
            <a:ext cx="965274" cy="1902167"/>
          </a:xfrm>
          <a:custGeom>
            <a:avLst/>
            <a:gdLst>
              <a:gd name="connsiteX0" fmla="*/ 0 w 704538"/>
              <a:gd name="connsiteY0" fmla="*/ 0 h 914400"/>
              <a:gd name="connsiteX1" fmla="*/ 704538 w 704538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538" h="914400">
                <a:moveTo>
                  <a:pt x="0" y="0"/>
                </a:moveTo>
                <a:cubicBezTo>
                  <a:pt x="276069" y="299803"/>
                  <a:pt x="552138" y="599607"/>
                  <a:pt x="704538" y="914400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E97ACDDC-73AF-184B-8A5B-241CE413AE65}"/>
              </a:ext>
            </a:extLst>
          </p:cNvPr>
          <p:cNvSpPr/>
          <p:nvPr/>
        </p:nvSpPr>
        <p:spPr>
          <a:xfrm>
            <a:off x="8328754" y="6174006"/>
            <a:ext cx="854439" cy="104931"/>
          </a:xfrm>
          <a:custGeom>
            <a:avLst/>
            <a:gdLst>
              <a:gd name="connsiteX0" fmla="*/ 0 w 854439"/>
              <a:gd name="connsiteY0" fmla="*/ 104931 h 104931"/>
              <a:gd name="connsiteX1" fmla="*/ 854439 w 854439"/>
              <a:gd name="connsiteY1" fmla="*/ 0 h 10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4439" h="104931">
                <a:moveTo>
                  <a:pt x="0" y="104931"/>
                </a:moveTo>
                <a:cubicBezTo>
                  <a:pt x="358514" y="66206"/>
                  <a:pt x="717029" y="27482"/>
                  <a:pt x="854439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4D204239-ADE8-CA44-91E3-BF16AB5555D1}"/>
              </a:ext>
            </a:extLst>
          </p:cNvPr>
          <p:cNvSpPr/>
          <p:nvPr/>
        </p:nvSpPr>
        <p:spPr>
          <a:xfrm>
            <a:off x="9168204" y="4480117"/>
            <a:ext cx="1648918" cy="1693889"/>
          </a:xfrm>
          <a:custGeom>
            <a:avLst/>
            <a:gdLst>
              <a:gd name="connsiteX0" fmla="*/ 0 w 1648918"/>
              <a:gd name="connsiteY0" fmla="*/ 1693889 h 1693889"/>
              <a:gd name="connsiteX1" fmla="*/ 1094282 w 1648918"/>
              <a:gd name="connsiteY1" fmla="*/ 1034321 h 1693889"/>
              <a:gd name="connsiteX2" fmla="*/ 1648918 w 1648918"/>
              <a:gd name="connsiteY2" fmla="*/ 0 h 169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918" h="1693889">
                <a:moveTo>
                  <a:pt x="0" y="1693889"/>
                </a:moveTo>
                <a:cubicBezTo>
                  <a:pt x="409731" y="1505262"/>
                  <a:pt x="819462" y="1316636"/>
                  <a:pt x="1094282" y="1034321"/>
                </a:cubicBezTo>
                <a:cubicBezTo>
                  <a:pt x="1369102" y="752006"/>
                  <a:pt x="1509010" y="376003"/>
                  <a:pt x="1648918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A530C847-EA87-A64C-9023-D746628B2FC9}"/>
              </a:ext>
            </a:extLst>
          </p:cNvPr>
          <p:cNvSpPr/>
          <p:nvPr/>
        </p:nvSpPr>
        <p:spPr>
          <a:xfrm>
            <a:off x="10832112" y="3355855"/>
            <a:ext cx="179882" cy="1094282"/>
          </a:xfrm>
          <a:custGeom>
            <a:avLst/>
            <a:gdLst>
              <a:gd name="connsiteX0" fmla="*/ 0 w 179882"/>
              <a:gd name="connsiteY0" fmla="*/ 1094282 h 1094282"/>
              <a:gd name="connsiteX1" fmla="*/ 179882 w 179882"/>
              <a:gd name="connsiteY1" fmla="*/ 0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882" h="1094282">
                <a:moveTo>
                  <a:pt x="0" y="1094282"/>
                </a:moveTo>
                <a:cubicBezTo>
                  <a:pt x="69954" y="593360"/>
                  <a:pt x="139908" y="92439"/>
                  <a:pt x="17988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A68456-39B1-8F4B-BB09-C75CF230D093}"/>
              </a:ext>
            </a:extLst>
          </p:cNvPr>
          <p:cNvSpPr txBox="1"/>
          <p:nvPr/>
        </p:nvSpPr>
        <p:spPr>
          <a:xfrm>
            <a:off x="4753178" y="4245587"/>
            <a:ext cx="2284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Too many retransmissions due to packet drops! </a:t>
            </a:r>
          </a:p>
          <a:p>
            <a:pPr algn="l"/>
            <a:r>
              <a:rPr lang="en-US" dirty="0">
                <a:latin typeface="Helvetica" pitchFamily="2" charset="0"/>
              </a:rPr>
              <a:t>Amount of useful (fresh) data plummets.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Congestion collapse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88E4DE-B638-3347-9549-073A08F321C6}"/>
              </a:ext>
            </a:extLst>
          </p:cNvPr>
          <p:cNvSpPr txBox="1"/>
          <p:nvPr/>
        </p:nvSpPr>
        <p:spPr>
          <a:xfrm>
            <a:off x="10922053" y="3475128"/>
            <a:ext cx="56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67925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8" grpId="0"/>
      <p:bldP spid="76" grpId="0" animBg="1"/>
      <p:bldP spid="77" grpId="0" animBg="1"/>
      <p:bldP spid="78" grpId="0" animBg="1"/>
      <p:bldP spid="79" grpId="0" animBg="1"/>
      <p:bldP spid="80" grpId="0" animBg="1"/>
      <p:bldP spid="83" grpId="0"/>
      <p:bldP spid="8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How should multiple endpoints share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13" y="1460499"/>
            <a:ext cx="11181522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is difficult to know where the </a:t>
            </a:r>
            <a:r>
              <a:rPr lang="en-US" dirty="0">
                <a:solidFill>
                  <a:srgbClr val="C00000"/>
                </a:solidFill>
              </a:rPr>
              <a:t>bottleneck</a:t>
            </a:r>
            <a:r>
              <a:rPr lang="en-US" dirty="0"/>
              <a:t> link is</a:t>
            </a:r>
          </a:p>
          <a:p>
            <a:r>
              <a:rPr lang="en-US" dirty="0"/>
              <a:t>It is difficult to know how many other endpoints are using that link</a:t>
            </a:r>
          </a:p>
          <a:p>
            <a:r>
              <a:rPr lang="en-US" dirty="0"/>
              <a:t>Endpoints may join and leave at any time</a:t>
            </a:r>
          </a:p>
          <a:p>
            <a:r>
              <a:rPr lang="en-US" dirty="0"/>
              <a:t>Network paths may change over time, leading to different bottleneck links (with different link rates) over time 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19013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29412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659404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565300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1870632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473722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1870632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7145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2886632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7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</p:spTree>
    <p:extLst>
      <p:ext uri="{BB962C8B-B14F-4D97-AF65-F5344CB8AC3E}">
        <p14:creationId xmlns:p14="http://schemas.microsoft.com/office/powerpoint/2010/main" val="1100922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efficient 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411866" y="3578811"/>
            <a:ext cx="8719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one can centrally view or control all the endpoints and bottlenecks in the Internet. 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Every endpoint must try to reach a globally good outcome by itself: i.e., in a distributed fashion.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This also puts a lot of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trust in endpoints</a:t>
            </a:r>
            <a:r>
              <a:rPr lang="en-US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8533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3" y="3896139"/>
            <a:ext cx="1024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is spare capacity in the bottleneck link, the endpoints should use it.</a:t>
            </a:r>
          </a:p>
        </p:txBody>
      </p:sp>
    </p:spTree>
    <p:extLst>
      <p:ext uri="{BB962C8B-B14F-4D97-AF65-F5344CB8AC3E}">
        <p14:creationId xmlns:p14="http://schemas.microsoft.com/office/powerpoint/2010/main" val="4221188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812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are N endpoints sharing a bottleneck link, they should be able to get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equitable</a:t>
            </a:r>
            <a:r>
              <a:rPr lang="en-US" sz="2400" dirty="0">
                <a:latin typeface="Helvetica" pitchFamily="2" charset="0"/>
              </a:rPr>
              <a:t> shares of the link’s capacity.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For example: 1/</a:t>
            </a:r>
            <a:r>
              <a:rPr lang="en-US" sz="2400" dirty="0" err="1">
                <a:latin typeface="Helvetica" pitchFamily="2" charset="0"/>
              </a:rPr>
              <a:t>N’th</a:t>
            </a:r>
            <a:r>
              <a:rPr lang="en-US" sz="2400" dirty="0">
                <a:latin typeface="Helvetica" pitchFamily="2" charset="0"/>
              </a:rPr>
              <a:t> of the link capacity.</a:t>
            </a:r>
          </a:p>
        </p:txBody>
      </p:sp>
    </p:spTree>
    <p:extLst>
      <p:ext uri="{BB962C8B-B14F-4D97-AF65-F5344CB8AC3E}">
        <p14:creationId xmlns:p14="http://schemas.microsoft.com/office/powerpoint/2010/main" val="3794389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6E0F-2B1A-E045-B390-DD2EA804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/>
              <a:t>Flow Control     vs.    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98D5-4FB0-4245-96B6-DF625FC3BB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Avoid overwhelming the </a:t>
            </a:r>
            <a:r>
              <a:rPr lang="en-US" dirty="0">
                <a:solidFill>
                  <a:srgbClr val="C00000"/>
                </a:solidFill>
              </a:rPr>
              <a:t>receiving application</a:t>
            </a:r>
          </a:p>
          <a:p>
            <a:endParaRPr lang="en-US" dirty="0"/>
          </a:p>
          <a:p>
            <a:r>
              <a:rPr lang="en-US" dirty="0"/>
              <a:t>Sender is managing the </a:t>
            </a:r>
            <a:r>
              <a:rPr lang="en-US" dirty="0">
                <a:solidFill>
                  <a:srgbClr val="C00000"/>
                </a:solidFill>
              </a:rPr>
              <a:t>receiver’s socket buffer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21914-7AA0-5642-BD67-3329EB9C64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Avoid overwhelming the </a:t>
            </a:r>
            <a:r>
              <a:rPr lang="en-US" dirty="0">
                <a:solidFill>
                  <a:srgbClr val="C00000"/>
                </a:solidFill>
              </a:rPr>
              <a:t>bottleneck network link</a:t>
            </a:r>
          </a:p>
          <a:p>
            <a:endParaRPr lang="en-US" dirty="0"/>
          </a:p>
          <a:p>
            <a:r>
              <a:rPr lang="en-US" dirty="0"/>
              <a:t>Sender is managing the </a:t>
            </a:r>
            <a:r>
              <a:rPr lang="en-US" dirty="0">
                <a:solidFill>
                  <a:srgbClr val="C00000"/>
                </a:solidFill>
              </a:rPr>
              <a:t>bottleneck link capacity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bottleneck router buffers</a:t>
            </a:r>
          </a:p>
        </p:txBody>
      </p:sp>
    </p:spTree>
    <p:extLst>
      <p:ext uri="{BB962C8B-B14F-4D97-AF65-F5344CB8AC3E}">
        <p14:creationId xmlns:p14="http://schemas.microsoft.com/office/powerpoint/2010/main" val="354494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fair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179443" y="3989129"/>
            <a:ext cx="8812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How to achieve this?</a:t>
            </a:r>
          </a:p>
          <a:p>
            <a:pPr algn="l"/>
            <a:endParaRPr lang="en-US" sz="32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Approach: sense and react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Example: taking a shower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feedback loop </a:t>
            </a:r>
            <a:r>
              <a:rPr lang="en-US" sz="3200" dirty="0">
                <a:latin typeface="Helvetica" pitchFamily="2" charset="0"/>
              </a:rPr>
              <a:t>with signals and knobs</a:t>
            </a:r>
          </a:p>
        </p:txBody>
      </p:sp>
    </p:spTree>
    <p:extLst>
      <p:ext uri="{BB962C8B-B14F-4D97-AF65-F5344CB8AC3E}">
        <p14:creationId xmlns:p14="http://schemas.microsoft.com/office/powerpoint/2010/main" val="13884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CD-8DBF-4C46-886C-6D5FDAD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Knobs in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2C33-39D7-0A4E-A0FB-6E03ABE1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197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Signals</a:t>
            </a:r>
          </a:p>
          <a:p>
            <a:pPr lvl="1"/>
            <a:r>
              <a:rPr lang="en-US" dirty="0"/>
              <a:t>Packets being </a:t>
            </a:r>
            <a:r>
              <a:rPr lang="en-US" dirty="0" err="1"/>
              <a:t>ACK’ed</a:t>
            </a:r>
            <a:endParaRPr lang="en-US" dirty="0"/>
          </a:p>
          <a:p>
            <a:pPr lvl="1"/>
            <a:r>
              <a:rPr lang="en-US" dirty="0"/>
              <a:t>Packets being dropped (e.g. RTO fires)</a:t>
            </a:r>
          </a:p>
          <a:p>
            <a:pPr lvl="1"/>
            <a:r>
              <a:rPr lang="en-US" dirty="0"/>
              <a:t>Packets being delayed (RTT)</a:t>
            </a:r>
          </a:p>
          <a:p>
            <a:pPr lvl="1"/>
            <a:r>
              <a:rPr lang="en-US" dirty="0"/>
              <a:t>Rate of incoming ACKs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Knobs</a:t>
            </a:r>
          </a:p>
          <a:p>
            <a:pPr lvl="1"/>
            <a:r>
              <a:rPr lang="en-US" dirty="0"/>
              <a:t>What can you change to “probe” the available bottleneck capacity?</a:t>
            </a:r>
          </a:p>
          <a:p>
            <a:pPr lvl="1"/>
            <a:r>
              <a:rPr lang="en-US" dirty="0"/>
              <a:t>Suppose receiver buffer is unbounded:</a:t>
            </a:r>
          </a:p>
          <a:p>
            <a:pPr lvl="1"/>
            <a:r>
              <a:rPr lang="en-US" dirty="0"/>
              <a:t>Increase window/sending rate: e.g., add x or multiply by a factor of x</a:t>
            </a:r>
          </a:p>
          <a:p>
            <a:pPr lvl="1"/>
            <a:r>
              <a:rPr lang="en-US" dirty="0"/>
              <a:t>Decrease window/sending rate: e.g., subtract x or reduce by a factor of 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D0660C-9A11-9E44-A7D1-FF57A0F5608C}"/>
              </a:ext>
            </a:extLst>
          </p:cNvPr>
          <p:cNvSpPr/>
          <p:nvPr/>
        </p:nvSpPr>
        <p:spPr>
          <a:xfrm>
            <a:off x="7020732" y="1987826"/>
            <a:ext cx="397565" cy="16565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E6469-1AD0-E94E-A488-E8A92A224A0F}"/>
              </a:ext>
            </a:extLst>
          </p:cNvPr>
          <p:cNvSpPr txBox="1"/>
          <p:nvPr/>
        </p:nvSpPr>
        <p:spPr>
          <a:xfrm>
            <a:off x="7596751" y="2031257"/>
            <a:ext cx="4595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Implicit </a:t>
            </a:r>
            <a:r>
              <a:rPr lang="en-US" sz="2400" dirty="0">
                <a:latin typeface="Helvetica" pitchFamily="2" charset="0"/>
              </a:rPr>
              <a:t>feedback signals measured directly at sender.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(There are also explicit signals that the network might provide.)</a:t>
            </a:r>
          </a:p>
        </p:txBody>
      </p:sp>
    </p:spTree>
    <p:extLst>
      <p:ext uri="{BB962C8B-B14F-4D97-AF65-F5344CB8AC3E}">
        <p14:creationId xmlns:p14="http://schemas.microsoft.com/office/powerpoint/2010/main" val="38993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 best-effort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Ordered delivery</a:t>
            </a:r>
          </a:p>
          <a:p>
            <a:pPr lvl="1"/>
            <a:r>
              <a:rPr lang="en-US" dirty="0"/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19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6E7C-24E2-594A-80E1-BE7CDD7D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Subsequent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29A60-C0E5-B846-9C3A-F78067EC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r>
              <a:rPr lang="en-US" dirty="0"/>
              <a:t>Feedback loops used by 2 important TCPs</a:t>
            </a:r>
          </a:p>
          <a:p>
            <a:pPr lvl="1"/>
            <a:r>
              <a:rPr lang="en-US" dirty="0"/>
              <a:t>TCP New Reno and TCP BBR</a:t>
            </a:r>
          </a:p>
          <a:p>
            <a:endParaRPr lang="en-US" dirty="0"/>
          </a:p>
          <a:p>
            <a:r>
              <a:rPr lang="en-US" dirty="0"/>
              <a:t>Strategies to react “proportionately” to network signals like loss</a:t>
            </a:r>
          </a:p>
          <a:p>
            <a:pPr lvl="1"/>
            <a:r>
              <a:rPr lang="en-US" dirty="0"/>
              <a:t>Fast retransmit and fast recovery</a:t>
            </a:r>
          </a:p>
          <a:p>
            <a:pPr lvl="1"/>
            <a:endParaRPr lang="en-US" dirty="0"/>
          </a:p>
          <a:p>
            <a:r>
              <a:rPr lang="en-US" dirty="0"/>
              <a:t>Strategies to measure loss accurately</a:t>
            </a:r>
          </a:p>
          <a:p>
            <a:pPr lvl="1"/>
            <a:r>
              <a:rPr lang="en-US" dirty="0"/>
              <a:t>How to predict the RTT of a packet successfully received (in the future)?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23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E874-710D-A64D-99C0-01FDE482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B3C3-4286-3748-B37D-CB1E98B9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/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Word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Word application?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17600" cy="4879975"/>
          </a:xfrm>
        </p:spPr>
        <p:txBody>
          <a:bodyPr>
            <a:normAutofit/>
          </a:bodyPr>
          <a:lstStyle/>
          <a:p>
            <a:r>
              <a:rPr lang="en-US" dirty="0"/>
              <a:t>Reordering can happen for a few reasons:</a:t>
            </a:r>
          </a:p>
          <a:p>
            <a:pPr lvl="1"/>
            <a:r>
              <a:rPr lang="en-US" dirty="0"/>
              <a:t>Drops</a:t>
            </a:r>
          </a:p>
          <a:p>
            <a:pPr lvl="1"/>
            <a:r>
              <a:rPr lang="en-US" dirty="0"/>
              <a:t>Packets taking different paths through a network</a:t>
            </a:r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the same order that the sender side pushed it</a:t>
            </a:r>
          </a:p>
          <a:p>
            <a:r>
              <a:rPr lang="en-US" dirty="0"/>
              <a:t>Receiver uses two mechanisms:</a:t>
            </a:r>
          </a:p>
          <a:p>
            <a:pPr lvl="1"/>
            <a:r>
              <a:rPr lang="en-US" dirty="0"/>
              <a:t>Sequence numbers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Receiver socket buffer</a:t>
            </a:r>
          </a:p>
          <a:p>
            <a:r>
              <a:rPr lang="en-US" dirty="0"/>
              <a:t>We’ve already seen the use of both of these for reliability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7582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1797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8069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between apps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Sender deposits data in receiver socket buffer</a:t>
            </a:r>
          </a:p>
          <a:p>
            <a:endParaRPr lang="en-US" dirty="0"/>
          </a:p>
          <a:p>
            <a:r>
              <a:rPr lang="en-US" dirty="0"/>
              <a:t>An app with a TCP socket reads from the TCP receive socket buffer</a:t>
            </a:r>
          </a:p>
          <a:p>
            <a:pPr lvl="1"/>
            <a:r>
              <a:rPr lang="en-US" dirty="0"/>
              <a:t>e.g., when you do </a:t>
            </a:r>
            <a:r>
              <a:rPr lang="en-US" sz="2000" dirty="0">
                <a:latin typeface="Courier" pitchFamily="2" charset="0"/>
              </a:rPr>
              <a:t>data = </a:t>
            </a:r>
            <a:r>
              <a:rPr lang="en-US" sz="2000" dirty="0" err="1">
                <a:latin typeface="Courier" pitchFamily="2" charset="0"/>
              </a:rPr>
              <a:t>sock.recv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TCP receiver software only releases this data to the application if the data is </a:t>
            </a:r>
            <a:r>
              <a:rPr lang="en-US" dirty="0">
                <a:solidFill>
                  <a:srgbClr val="C00000"/>
                </a:solidFill>
              </a:rPr>
              <a:t>in order </a:t>
            </a:r>
            <a:r>
              <a:rPr lang="en-US" dirty="0"/>
              <a:t>relative to all other data already read by the application</a:t>
            </a:r>
          </a:p>
          <a:p>
            <a:endParaRPr lang="en-US" dirty="0"/>
          </a:p>
          <a:p>
            <a:r>
              <a:rPr lang="en-US" dirty="0"/>
              <a:t>This process is called </a:t>
            </a:r>
            <a:r>
              <a:rPr lang="en-US" dirty="0">
                <a:solidFill>
                  <a:srgbClr val="C00000"/>
                </a:solidFill>
              </a:rPr>
              <a:t>TCP reassembly</a:t>
            </a: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5800664"/>
            <a:ext cx="2747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protocol stack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182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TCP Reassembly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8" y="1829277"/>
            <a:ext cx="231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read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25211" y="1645560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Sender/Net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2902735" y="6393154"/>
            <a:ext cx="711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Socket buffer memory on the receiver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515600" cy="19927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TCP uses byte sequence numbers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7EC746-70E8-4547-9BA1-CD6EBF522A7E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DA436B-FFF1-464E-92AD-6FED346A4CCE}"/>
              </a:ext>
            </a:extLst>
          </p:cNvPr>
          <p:cNvGrpSpPr/>
          <p:nvPr/>
        </p:nvGrpSpPr>
        <p:grpSpPr>
          <a:xfrm>
            <a:off x="3444658" y="2192055"/>
            <a:ext cx="5559468" cy="1054274"/>
            <a:chOff x="3444658" y="2192055"/>
            <a:chExt cx="5559468" cy="105427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646331"/>
            <a:chOff x="2677437" y="1561439"/>
            <a:chExt cx="6226480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pPr algn="l"/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758696-5480-9749-A6AF-F50F68F4166D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CD3BF1-F5E5-6442-89F3-BF9D857F7117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01517-877D-FD41-845F-DA7843B7A373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D4A782-DE1E-4143-8837-55C975E93E9E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3B305-FCAE-F54F-82EB-2B1E816E5771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997A82-57B2-8044-B2F5-00036AB6F8C6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D4190D-20BB-9A4B-8408-C700D0487747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98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4350</TotalTime>
  <Words>2044</Words>
  <Application>Microsoft Macintosh PowerPoint</Application>
  <PresentationFormat>Widescreen</PresentationFormat>
  <Paragraphs>462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ＭＳ Ｐゴシック</vt:lpstr>
      <vt:lpstr>ＭＳ Ｐゴシック</vt:lpstr>
      <vt:lpstr>Arial</vt:lpstr>
      <vt:lpstr>Calibri</vt:lpstr>
      <vt:lpstr>Consolas</vt:lpstr>
      <vt:lpstr>Courier</vt:lpstr>
      <vt:lpstr>Helvetica</vt:lpstr>
      <vt:lpstr>Times New Roman</vt:lpstr>
      <vt:lpstr>Wingdings</vt:lpstr>
      <vt:lpstr>Office Theme</vt:lpstr>
      <vt:lpstr>CS 352 Ordered Delivery</vt:lpstr>
      <vt:lpstr>Transport</vt:lpstr>
      <vt:lpstr>Modularity through layering</vt:lpstr>
      <vt:lpstr>How do apps get perf guarantees?</vt:lpstr>
      <vt:lpstr>Reordering packets at the receiver side</vt:lpstr>
      <vt:lpstr>Reordering at the receiver side</vt:lpstr>
      <vt:lpstr>Interaction between apps and TCP</vt:lpstr>
      <vt:lpstr>TCP Reassembly</vt:lpstr>
      <vt:lpstr>Sequence numbers in the app’s stream</vt:lpstr>
      <vt:lpstr>Sequence numbers in the app’s stream</vt:lpstr>
      <vt:lpstr>Sequence numbers in the app’s stream</vt:lpstr>
      <vt:lpstr>Implications of ordered delivery</vt:lpstr>
      <vt:lpstr>Summary of TCP ordered delivery</vt:lpstr>
      <vt:lpstr>PowerPoint Presentation</vt:lpstr>
      <vt:lpstr>CS 352 Flow Control</vt:lpstr>
      <vt:lpstr>Review: app and socket buffer interaction</vt:lpstr>
      <vt:lpstr>But socket buffers can get full…</vt:lpstr>
      <vt:lpstr>Goal: avoid drops due to buffer fill</vt:lpstr>
      <vt:lpstr>Flow control in TCP headers</vt:lpstr>
      <vt:lpstr>TCP flow control</vt:lpstr>
      <vt:lpstr>TCP flow control</vt:lpstr>
      <vt:lpstr>TCP flow control</vt:lpstr>
      <vt:lpstr>TCP flow control</vt:lpstr>
      <vt:lpstr>Sizing the receiver’s socket buffer</vt:lpstr>
      <vt:lpstr>Sizing the receiver’s socket buffer</vt:lpstr>
      <vt:lpstr>Sizing the receiver’s socket buffer</vt:lpstr>
      <vt:lpstr>Summary of flow control</vt:lpstr>
      <vt:lpstr>PowerPoint Presentation</vt:lpstr>
      <vt:lpstr>CS 352 Congestion Control: Intro</vt:lpstr>
      <vt:lpstr>How do apps get perf guarantees?</vt:lpstr>
      <vt:lpstr>Congestion</vt:lpstr>
      <vt:lpstr>How should multiple endpoints share net?</vt:lpstr>
      <vt:lpstr>PowerPoint Presentation</vt:lpstr>
      <vt:lpstr>PowerPoint Presentation</vt:lpstr>
      <vt:lpstr>PowerPoint Presentation</vt:lpstr>
      <vt:lpstr>PowerPoint Presentation</vt:lpstr>
      <vt:lpstr>Flow Control     vs.     Congestion Control</vt:lpstr>
      <vt:lpstr>PowerPoint Presentation</vt:lpstr>
      <vt:lpstr>Signals and Knobs in Congestion Control</vt:lpstr>
      <vt:lpstr>Subsequent lectures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3017</cp:revision>
  <dcterms:created xsi:type="dcterms:W3CDTF">2019-01-23T03:40:12Z</dcterms:created>
  <dcterms:modified xsi:type="dcterms:W3CDTF">2021-03-04T11:36:37Z</dcterms:modified>
</cp:coreProperties>
</file>