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499" r:id="rId2"/>
    <p:sldId id="516" r:id="rId3"/>
    <p:sldId id="899" r:id="rId4"/>
    <p:sldId id="613" r:id="rId5"/>
    <p:sldId id="615" r:id="rId6"/>
    <p:sldId id="616" r:id="rId7"/>
    <p:sldId id="547" r:id="rId8"/>
    <p:sldId id="548" r:id="rId9"/>
    <p:sldId id="577" r:id="rId10"/>
    <p:sldId id="617" r:id="rId11"/>
    <p:sldId id="618" r:id="rId12"/>
    <p:sldId id="619" r:id="rId13"/>
    <p:sldId id="561" r:id="rId14"/>
    <p:sldId id="410" r:id="rId15"/>
    <p:sldId id="409" r:id="rId16"/>
    <p:sldId id="444" r:id="rId17"/>
    <p:sldId id="580" r:id="rId18"/>
    <p:sldId id="581" r:id="rId19"/>
    <p:sldId id="443" r:id="rId20"/>
    <p:sldId id="582" r:id="rId21"/>
    <p:sldId id="583" r:id="rId22"/>
    <p:sldId id="584" r:id="rId23"/>
    <p:sldId id="614" r:id="rId24"/>
    <p:sldId id="903" r:id="rId25"/>
    <p:sldId id="5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396"/>
    <p:restoredTop sz="94664"/>
  </p:normalViewPr>
  <p:slideViewPr>
    <p:cSldViewPr snapToGrid="0" snapToObjects="1">
      <p:cViewPr varScale="1">
        <p:scale>
          <a:sx n="111" d="100"/>
          <a:sy n="111" d="100"/>
        </p:scale>
        <p:origin x="216" y="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F82CEDB1-B395-4F8B-92D3-0F1C6FAC8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96F3697-FFC9-452E-9D22-BCCF3C617119}" type="slidenum">
              <a:rPr lang="en-US" altLang="en-US" sz="1400" smtClean="0"/>
              <a:pPr/>
              <a:t>8</a:t>
            </a:fld>
            <a:endParaRPr lang="en-US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5F0CA5A-E2F1-4729-B81E-9AFD0EC154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3B8E18D6-8FC4-4A67-BB37-E0627AEC7F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090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20348" y="1994640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Reliable Data Delivery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11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A9002-F700-9240-8AEE-381DD222F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DABD-394C-A844-8AEE-791416127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66987" cy="485539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Checksums don’t detect all bit errors</a:t>
            </a:r>
          </a:p>
          <a:p>
            <a:pPr lvl="1"/>
            <a:r>
              <a:rPr lang="en-US" dirty="0"/>
              <a:t>Consider (x, y) vs. (x – 1, y + 1) as adjacent 16-bit values in packet</a:t>
            </a:r>
          </a:p>
          <a:p>
            <a:pPr lvl="1"/>
            <a:r>
              <a:rPr lang="en-US" dirty="0"/>
              <a:t>Analogy: you can’t assume the package hasn’t been meddled with if its weight matches the one on the stamp. More smarts needed for that.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lvl="1"/>
            <a:r>
              <a:rPr lang="en-US" dirty="0">
                <a:sym typeface="Wingdings" pitchFamily="2" charset="2"/>
              </a:rPr>
              <a:t>But it’s a lightweight method that works well in many cases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Checksums are part of the packet; they can get corrupted too</a:t>
            </a:r>
          </a:p>
          <a:p>
            <a:pPr lvl="1"/>
            <a:r>
              <a:rPr lang="en-US" dirty="0">
                <a:sym typeface="Wingdings" pitchFamily="2" charset="2"/>
              </a:rPr>
              <a:t>The receiver will just declare an error if it finds an error</a:t>
            </a:r>
          </a:p>
          <a:p>
            <a:pPr lvl="1"/>
            <a:r>
              <a:rPr lang="en-US" dirty="0">
                <a:sym typeface="Wingdings" pitchFamily="2" charset="2"/>
              </a:rPr>
              <a:t>However, checksums don’t enable the receiver to detect </a:t>
            </a:r>
            <a:r>
              <a:rPr lang="en-US" dirty="0">
                <a:solidFill>
                  <a:srgbClr val="C00000"/>
                </a:solidFill>
                <a:sym typeface="Wingdings" pitchFamily="2" charset="2"/>
              </a:rPr>
              <a:t>where the error lies or correct the error(s)</a:t>
            </a:r>
          </a:p>
          <a:p>
            <a:pPr lvl="1"/>
            <a:r>
              <a:rPr lang="en-US" dirty="0">
                <a:sym typeface="Wingdings" pitchFamily="2" charset="2"/>
              </a:rPr>
              <a:t>Checksum is an error detection mechanism; not a correction mechanism.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37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7FE4-76B1-5A49-964E-5FE13C76F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on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033D0-6B6F-A646-AF89-768917D42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Checksums are insufficient for reliable data delivery</a:t>
            </a:r>
          </a:p>
          <a:p>
            <a:pPr lvl="1"/>
            <a:r>
              <a:rPr lang="en-US" dirty="0"/>
              <a:t>If a packet is lost, so is its checksum</a:t>
            </a:r>
          </a:p>
          <a:p>
            <a:pPr lvl="1"/>
            <a:endParaRPr lang="en-US" dirty="0"/>
          </a:p>
          <a:p>
            <a:r>
              <a:rPr lang="en-US" dirty="0"/>
              <a:t>UDP and TCP use the same checksum function</a:t>
            </a:r>
          </a:p>
          <a:p>
            <a:pPr lvl="1"/>
            <a:r>
              <a:rPr lang="en-US" dirty="0"/>
              <a:t>TCP also uses the lightweight error detection capability</a:t>
            </a:r>
          </a:p>
          <a:p>
            <a:pPr lvl="1"/>
            <a:r>
              <a:rPr lang="en-US" dirty="0"/>
              <a:t>However, TCP has more mature mechanisms for reliable data delivery (up next!)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51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393-0683-124C-8CD9-817EA1A8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with checksums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B64-34B6-7244-9EC5-BA69CBD2D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IN" dirty="0"/>
              <a:t>Let’s craft some UDP packets (again)!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sz="2400" dirty="0" err="1">
                <a:latin typeface="Courier" pitchFamily="2" charset="0"/>
              </a:rPr>
              <a:t>sudo</a:t>
            </a:r>
            <a:r>
              <a:rPr lang="en-IN" sz="2400" dirty="0">
                <a:latin typeface="Courier" pitchFamily="2" charset="0"/>
              </a:rPr>
              <a:t> </a:t>
            </a:r>
            <a:r>
              <a:rPr lang="en-IN" sz="2400" dirty="0" err="1">
                <a:latin typeface="Courier" pitchFamily="2" charset="0"/>
              </a:rPr>
              <a:t>tcpdump</a:t>
            </a:r>
            <a:r>
              <a:rPr lang="en-IN" sz="2400" dirty="0">
                <a:latin typeface="Courier" pitchFamily="2" charset="0"/>
              </a:rPr>
              <a:t> -</a:t>
            </a:r>
            <a:r>
              <a:rPr lang="en-IN" sz="2400" dirty="0" err="1">
                <a:latin typeface="Courier" pitchFamily="2" charset="0"/>
              </a:rPr>
              <a:t>i</a:t>
            </a:r>
            <a:r>
              <a:rPr lang="en-IN" sz="2400" dirty="0">
                <a:latin typeface="Courier" pitchFamily="2" charset="0"/>
              </a:rPr>
              <a:t> lo </a:t>
            </a:r>
            <a:r>
              <a:rPr lang="en-IN" sz="2400" dirty="0" err="1">
                <a:latin typeface="Courier" pitchFamily="2" charset="0"/>
              </a:rPr>
              <a:t>udp</a:t>
            </a:r>
            <a:r>
              <a:rPr lang="en-IN" sz="2400" dirty="0">
                <a:latin typeface="Courier" pitchFamily="2" charset="0"/>
              </a:rPr>
              <a:t> –</a:t>
            </a:r>
            <a:r>
              <a:rPr lang="en-IN" sz="2400" dirty="0" err="1">
                <a:latin typeface="Courier" pitchFamily="2" charset="0"/>
              </a:rPr>
              <a:t>XAvvv</a:t>
            </a:r>
            <a:r>
              <a:rPr lang="en-IN" sz="2400" dirty="0">
                <a:latin typeface="Courier" pitchFamily="2" charset="0"/>
              </a:rPr>
              <a:t> # observe packets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 err="1">
                <a:latin typeface="Courier" pitchFamily="2" charset="0"/>
              </a:rPr>
              <a:t>sudo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scapy</a:t>
            </a:r>
            <a:r>
              <a:rPr lang="en-US" sz="2400" dirty="0">
                <a:latin typeface="Courier" pitchFamily="2" charset="0"/>
              </a:rPr>
              <a:t> # tool used to send crafted packets</a:t>
            </a:r>
          </a:p>
          <a:p>
            <a:endParaRPr lang="en-IN" dirty="0"/>
          </a:p>
          <a:p>
            <a:r>
              <a:rPr lang="en-IN" sz="2400" dirty="0">
                <a:latin typeface="Courier" pitchFamily="2" charset="0"/>
              </a:rPr>
              <a:t>send(IP(</a:t>
            </a:r>
            <a:r>
              <a:rPr lang="en-IN" sz="2400" dirty="0" err="1">
                <a:latin typeface="Courier" pitchFamily="2" charset="0"/>
              </a:rPr>
              <a:t>dst</a:t>
            </a:r>
            <a:r>
              <a:rPr lang="en-IN" sz="2400" dirty="0">
                <a:latin typeface="Courier" pitchFamily="2" charset="0"/>
              </a:rPr>
              <a:t>="127.0.0.1")/UDP(sport=1024, </a:t>
            </a:r>
            <a:r>
              <a:rPr lang="en-IN" sz="2400" dirty="0" err="1">
                <a:latin typeface="Courier" pitchFamily="2" charset="0"/>
              </a:rPr>
              <a:t>dport</a:t>
            </a:r>
            <a:r>
              <a:rPr lang="en-IN" sz="2400" dirty="0">
                <a:latin typeface="Courier" pitchFamily="2" charset="0"/>
              </a:rPr>
              <a:t>=2048)/"hello world”, </a:t>
            </a:r>
            <a:r>
              <a:rPr lang="en-IN" sz="2400" dirty="0" err="1">
                <a:latin typeface="Courier" pitchFamily="2" charset="0"/>
              </a:rPr>
              <a:t>iface</a:t>
            </a:r>
            <a:r>
              <a:rPr lang="en-IN" sz="2400" dirty="0">
                <a:latin typeface="Courier" pitchFamily="2" charset="0"/>
              </a:rPr>
              <a:t>="lo")</a:t>
            </a:r>
          </a:p>
          <a:p>
            <a:endParaRPr lang="en-IN" sz="2400" dirty="0">
              <a:latin typeface="Courier" pitchFamily="2" charset="0"/>
            </a:endParaRPr>
          </a:p>
          <a:p>
            <a:r>
              <a:rPr lang="en-IN" dirty="0"/>
              <a:t>Let’s play with the checksums a bit!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141249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A005D-5989-DD42-B207-B65BA9C4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UDP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0428-CAD7-634B-B5F4-3CEE3A5AF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A simple transport: Send or receive a single packet from/to the correct application process. </a:t>
            </a:r>
            <a:r>
              <a:rPr lang="en-US" dirty="0">
                <a:solidFill>
                  <a:srgbClr val="C00000"/>
                </a:solidFill>
              </a:rPr>
              <a:t>That’s it</a:t>
            </a:r>
          </a:p>
          <a:p>
            <a:pPr lvl="1"/>
            <a:r>
              <a:rPr lang="en-US" dirty="0"/>
              <a:t>Just a thin shim around network layer’s best-effort delivery</a:t>
            </a:r>
          </a:p>
          <a:p>
            <a:pPr lvl="1"/>
            <a:r>
              <a:rPr lang="en-US" dirty="0"/>
              <a:t>No connection building, no latency</a:t>
            </a:r>
          </a:p>
          <a:p>
            <a:pPr lvl="1"/>
            <a:r>
              <a:rPr lang="en-US" dirty="0"/>
              <a:t>Suitable for one-off request/response messages</a:t>
            </a:r>
          </a:p>
          <a:p>
            <a:pPr lvl="1"/>
            <a:r>
              <a:rPr lang="en-US" dirty="0"/>
              <a:t>Suitable for loss-tolerant but delay-sensitive applications</a:t>
            </a:r>
          </a:p>
          <a:p>
            <a:endParaRPr lang="en-US" dirty="0"/>
          </a:p>
          <a:p>
            <a:r>
              <a:rPr lang="en-US" dirty="0"/>
              <a:t>No reliability, performance, or ordering guarantees</a:t>
            </a:r>
          </a:p>
          <a:p>
            <a:r>
              <a:rPr lang="en-US" dirty="0"/>
              <a:t>Can do basic error detection (bit flips) using checksums</a:t>
            </a:r>
          </a:p>
          <a:p>
            <a:pPr lvl="1"/>
            <a:r>
              <a:rPr lang="en-US" dirty="0"/>
              <a:t>Error detection is necessary to deliver data reliably, but it is insufficient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2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E2776-176F-764E-8C88-FE3D3CE9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data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E6558-4FE4-CF4F-9D0B-99F77E939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80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BFA8-F9D0-5F4D-A341-FEF699D2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Packet loss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5A0C39-D7FE-9045-BE74-79214036A215}"/>
              </a:ext>
            </a:extLst>
          </p:cNvPr>
          <p:cNvCxnSpPr/>
          <p:nvPr/>
        </p:nvCxnSpPr>
        <p:spPr>
          <a:xfrm>
            <a:off x="2252871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CEC69-5E65-1145-BDD7-B50BA3773396}"/>
              </a:ext>
            </a:extLst>
          </p:cNvPr>
          <p:cNvCxnSpPr/>
          <p:nvPr/>
        </p:nvCxnSpPr>
        <p:spPr>
          <a:xfrm>
            <a:off x="5161723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AB5E4A0-A546-534D-A3ED-FCB61B37D5CD}"/>
              </a:ext>
            </a:extLst>
          </p:cNvPr>
          <p:cNvCxnSpPr/>
          <p:nvPr/>
        </p:nvCxnSpPr>
        <p:spPr>
          <a:xfrm>
            <a:off x="2425150" y="2450654"/>
            <a:ext cx="2557669" cy="11529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FC5EEA-E7CA-1142-BF98-DE4779A8D97D}"/>
              </a:ext>
            </a:extLst>
          </p:cNvPr>
          <p:cNvSpPr txBox="1"/>
          <p:nvPr/>
        </p:nvSpPr>
        <p:spPr>
          <a:xfrm>
            <a:off x="1736036" y="1698350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8CDDA3-D251-4841-A1FC-EB2303045C26}"/>
              </a:ext>
            </a:extLst>
          </p:cNvPr>
          <p:cNvSpPr txBox="1"/>
          <p:nvPr/>
        </p:nvSpPr>
        <p:spPr>
          <a:xfrm>
            <a:off x="4563718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pic>
        <p:nvPicPr>
          <p:cNvPr id="12" name="Picture 11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305F55A6-D480-7D42-9D83-9A5664B6A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24" y="5185156"/>
            <a:ext cx="1464365" cy="146436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C521B307-9AE2-D24D-9D15-1E16E6C0959B}"/>
              </a:ext>
            </a:extLst>
          </p:cNvPr>
          <p:cNvGrpSpPr/>
          <p:nvPr/>
        </p:nvGrpSpPr>
        <p:grpSpPr>
          <a:xfrm>
            <a:off x="2431776" y="2804951"/>
            <a:ext cx="914398" cy="461665"/>
            <a:chOff x="9342783" y="1192696"/>
            <a:chExt cx="2011017" cy="1019419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C07AC0B8-0E20-B648-935D-9A724D8C181E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CBFE649-9E51-6346-8BC4-FBF3192F5239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1ACBDE-BDB5-AD49-BF36-142C3304E7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4E226A8-77F6-7649-B5FF-E34B898AB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761" y="1929182"/>
            <a:ext cx="5257800" cy="4295881"/>
          </a:xfrm>
        </p:spPr>
        <p:txBody>
          <a:bodyPr>
            <a:normAutofit/>
          </a:bodyPr>
          <a:lstStyle/>
          <a:p>
            <a:r>
              <a:rPr lang="en-US" dirty="0"/>
              <a:t>How might a sender and receiver ensure that data is delivered reliably (despite some packets being lost)?</a:t>
            </a:r>
          </a:p>
          <a:p>
            <a:endParaRPr lang="en-US" dirty="0"/>
          </a:p>
          <a:p>
            <a:r>
              <a:rPr lang="en-US" dirty="0"/>
              <a:t>TCP uses three mechanisms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4" name="Picture 19" descr="Router Clip Art">
            <a:extLst>
              <a:ext uri="{FF2B5EF4-FFF2-40B4-BE49-F238E27FC236}">
                <a16:creationId xmlns:a16="http://schemas.microsoft.com/office/drawing/2014/main" id="{59B27089-AF47-4E45-B184-9BB4DA6DD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908" y="2749777"/>
            <a:ext cx="753036" cy="5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28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3 -0.01365 C 0.02539 0.00093 0.05508 0.01551 0.06745 0.07315 C 0.07969 0.13079 0.07461 0.23148 0.06953 0.33218 " pathEditMode="relative" rAng="0" ptsTypes="A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58" y="17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/>
          <a:lstStyle/>
          <a:p>
            <a:r>
              <a:rPr lang="en-US" dirty="0"/>
              <a:t>Key idea: Receiver returns an </a:t>
            </a:r>
            <a:r>
              <a:rPr lang="en-US" dirty="0">
                <a:solidFill>
                  <a:srgbClr val="C00000"/>
                </a:solidFill>
              </a:rPr>
              <a:t>acknowledgment </a:t>
            </a:r>
            <a:r>
              <a:rPr lang="en-US" dirty="0"/>
              <a:t>(ACK) per packet sent</a:t>
            </a:r>
          </a:p>
          <a:p>
            <a:endParaRPr lang="en-US" dirty="0"/>
          </a:p>
          <a:p>
            <a:r>
              <a:rPr lang="en-US" dirty="0"/>
              <a:t>If sender receives an ACK, it knows that the receiver got the packet.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329808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corruption:</a:t>
            </a:r>
            <a:r>
              <a:rPr lang="en-US" dirty="0"/>
              <a:t> (1)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351338"/>
          </a:xfrm>
        </p:spPr>
        <p:txBody>
          <a:bodyPr>
            <a:normAutofit/>
          </a:bodyPr>
          <a:lstStyle/>
          <a:p>
            <a:r>
              <a:rPr lang="en-US" dirty="0"/>
              <a:t>ACKs also work to detect packet corruption on the way to the receiver</a:t>
            </a:r>
          </a:p>
          <a:p>
            <a:pPr lvl="1"/>
            <a:r>
              <a:rPr lang="en-US" dirty="0"/>
              <a:t>One possibility: A receiver could send a negative acknowledgment, or a </a:t>
            </a:r>
            <a:r>
              <a:rPr lang="en-US" dirty="0">
                <a:solidFill>
                  <a:srgbClr val="C00000"/>
                </a:solidFill>
              </a:rPr>
              <a:t>NAK</a:t>
            </a:r>
            <a:r>
              <a:rPr lang="en-US" dirty="0"/>
              <a:t>, if it receives a corrupted packet</a:t>
            </a:r>
          </a:p>
          <a:p>
            <a:pPr lvl="1"/>
            <a:r>
              <a:rPr lang="en-US" dirty="0"/>
              <a:t>Q: How to detect corrupted packet?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One method: Checksum!</a:t>
            </a:r>
          </a:p>
          <a:p>
            <a:endParaRPr lang="en-US" dirty="0"/>
          </a:p>
          <a:p>
            <a:r>
              <a:rPr lang="en-US" dirty="0"/>
              <a:t>TCP only uses positive ACKs.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7851916" y="233981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98468" y="3200786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30656" y="359555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8670" y="319298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NAK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211E8E-9508-3D42-A961-CBF36079CD60}"/>
              </a:ext>
            </a:extLst>
          </p:cNvPr>
          <p:cNvSpPr txBox="1"/>
          <p:nvPr/>
        </p:nvSpPr>
        <p:spPr>
          <a:xfrm>
            <a:off x="7787865" y="282712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6FFA8B-B28D-B544-91D2-FFE9C37A85A5}"/>
              </a:ext>
            </a:extLst>
          </p:cNvPr>
          <p:cNvCxnSpPr>
            <a:cxnSpLocks/>
          </p:cNvCxnSpPr>
          <p:nvPr/>
        </p:nvCxnSpPr>
        <p:spPr>
          <a:xfrm>
            <a:off x="7580245" y="4417180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F064D1-7C00-5644-94B5-5ACA42BDBBB1}"/>
              </a:ext>
            </a:extLst>
          </p:cNvPr>
          <p:cNvGrpSpPr/>
          <p:nvPr/>
        </p:nvGrpSpPr>
        <p:grpSpPr>
          <a:xfrm>
            <a:off x="7851916" y="4306338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20DA565-C817-754F-A1E5-99C975DAC3E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D9E76E4-849C-AE46-850B-9365F7E4A7A8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A921094-7A0B-F04C-B469-0170031AB1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7F3C35-B6EC-B94E-A35E-29CA217C4D3A}"/>
              </a:ext>
            </a:extLst>
          </p:cNvPr>
          <p:cNvCxnSpPr>
            <a:cxnSpLocks/>
          </p:cNvCxnSpPr>
          <p:nvPr/>
        </p:nvCxnSpPr>
        <p:spPr>
          <a:xfrm flipH="1">
            <a:off x="7598468" y="5167312"/>
            <a:ext cx="2392017" cy="9638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5E1AAA8-2EA6-6A41-B08C-499C3F87C266}"/>
              </a:ext>
            </a:extLst>
          </p:cNvPr>
          <p:cNvGrpSpPr/>
          <p:nvPr/>
        </p:nvGrpSpPr>
        <p:grpSpPr>
          <a:xfrm>
            <a:off x="8330656" y="5562081"/>
            <a:ext cx="453882" cy="281889"/>
            <a:chOff x="9342783" y="1192696"/>
            <a:chExt cx="2011017" cy="1019419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49D6209B-412E-4244-A5B0-ABA0097886F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AC0DD30-83A7-6445-96DE-A9925A721367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BE7A61D-0F3C-3B4E-A898-3E3DF62C7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228D541-0B1E-A84C-A546-9072E694EEB1}"/>
              </a:ext>
            </a:extLst>
          </p:cNvPr>
          <p:cNvSpPr txBox="1"/>
          <p:nvPr/>
        </p:nvSpPr>
        <p:spPr>
          <a:xfrm>
            <a:off x="8148670" y="5159515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97CF2B-4516-384E-B49C-D4CD7BDA0238}"/>
              </a:ext>
            </a:extLst>
          </p:cNvPr>
          <p:cNvSpPr txBox="1"/>
          <p:nvPr/>
        </p:nvSpPr>
        <p:spPr>
          <a:xfrm>
            <a:off x="7787865" y="4793654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packet</a:t>
            </a:r>
          </a:p>
        </p:txBody>
      </p:sp>
      <p:sp>
        <p:nvSpPr>
          <p:cNvPr id="35" name="Explosion 1 1">
            <a:extLst>
              <a:ext uri="{FF2B5EF4-FFF2-40B4-BE49-F238E27FC236}">
                <a16:creationId xmlns:a16="http://schemas.microsoft.com/office/drawing/2014/main" id="{763551F1-F23C-6F45-AB13-226DF1C4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7714" y="2087263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4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E148-6EBE-7C4D-84FC-D528BC9E8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2009" cy="1325563"/>
          </a:xfrm>
        </p:spPr>
        <p:txBody>
          <a:bodyPr/>
          <a:lstStyle/>
          <a:p>
            <a:r>
              <a:rPr lang="en-US" dirty="0"/>
              <a:t>Coping with packet loss: (2) RTO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B6C1-E67F-0145-B447-DB4EC2C71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3934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a packet is dropped?</a:t>
            </a:r>
          </a:p>
          <a:p>
            <a:r>
              <a:rPr lang="en-US" dirty="0"/>
              <a:t>Key idea: Wait for a duration of time (called </a:t>
            </a:r>
            <a:r>
              <a:rPr lang="en-US" dirty="0">
                <a:solidFill>
                  <a:srgbClr val="C00000"/>
                </a:solidFill>
              </a:rPr>
              <a:t>retransmission timeout </a:t>
            </a:r>
            <a:r>
              <a:rPr lang="en-US" dirty="0"/>
              <a:t>or RTO) before </a:t>
            </a:r>
            <a:r>
              <a:rPr lang="en-US" dirty="0">
                <a:solidFill>
                  <a:srgbClr val="C00000"/>
                </a:solidFill>
              </a:rPr>
              <a:t>re-sending </a:t>
            </a:r>
            <a:r>
              <a:rPr lang="en-US" dirty="0"/>
              <a:t>the packet</a:t>
            </a:r>
          </a:p>
          <a:p>
            <a:endParaRPr lang="en-US" dirty="0"/>
          </a:p>
          <a:p>
            <a:r>
              <a:rPr lang="en-US" dirty="0"/>
              <a:t>In TCP, </a:t>
            </a:r>
            <a:r>
              <a:rPr lang="en-US" dirty="0">
                <a:solidFill>
                  <a:srgbClr val="C00000"/>
                </a:solidFill>
              </a:rPr>
              <a:t>the onus is on the sender </a:t>
            </a:r>
            <a:r>
              <a:rPr lang="en-US" dirty="0"/>
              <a:t>to retransmit lost data when ACKs are not received</a:t>
            </a:r>
          </a:p>
          <a:p>
            <a:endParaRPr lang="en-US" dirty="0"/>
          </a:p>
          <a:p>
            <a:r>
              <a:rPr lang="en-US" dirty="0"/>
              <a:t>Note that retransmission works also if </a:t>
            </a:r>
            <a:r>
              <a:rPr lang="en-US" dirty="0">
                <a:solidFill>
                  <a:srgbClr val="C00000"/>
                </a:solidFill>
              </a:rPr>
              <a:t>ACKs are lost</a:t>
            </a:r>
            <a:r>
              <a:rPr lang="en-US" dirty="0"/>
              <a:t> or </a:t>
            </a:r>
            <a:r>
              <a:rPr lang="en-US" dirty="0">
                <a:solidFill>
                  <a:srgbClr val="C00000"/>
                </a:solidFill>
              </a:rPr>
              <a:t>delayed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3DC61C-B9B6-FB4A-A136-A058F03D2703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DE5DD3-DA00-1E42-A852-BF35AE71E6B9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8BD9D7-35E3-2D4B-BCED-989886119A6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68A87EA-45F9-4C40-A834-41FFCCD8E9DA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8263DF-35DE-AD47-87C7-A8593D7E2F5D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B9F704-8EA7-B146-8F45-238F7752D38E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C458EE8-812C-084F-B542-74D8D1D03DC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C598F4-6423-9F45-8318-2DC545D19025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A284577-38B0-1647-B406-2AB65B605F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FB867-CB34-A94F-B0DC-E5AEB5002A2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6123524-12C4-1342-8790-D29C3762C6B6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0CADD668-1532-1249-8640-6731CE3E667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A4E6F6-0077-B342-9C38-7D9EE9488D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F63893-169A-E14C-8B3E-022771B2CA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FD1726F-F927-6F49-8B93-F167DC5E6E87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F53CC7-82C1-0641-B68D-88DAC9A04894}"/>
              </a:ext>
            </a:extLst>
          </p:cNvPr>
          <p:cNvCxnSpPr/>
          <p:nvPr/>
        </p:nvCxnSpPr>
        <p:spPr>
          <a:xfrm>
            <a:off x="7530551" y="394914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FF4367-53B0-FF4C-8C2C-9E778FBF448E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8BA5399-85F8-764C-A5F3-F77F38512E4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280D566-65CD-ED48-8C15-28FA2C4897DD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9E9A70A-F8FB-6A4F-9DEE-64BC66304FCB}"/>
              </a:ext>
            </a:extLst>
          </p:cNvPr>
          <p:cNvCxnSpPr>
            <a:cxnSpLocks/>
          </p:cNvCxnSpPr>
          <p:nvPr/>
        </p:nvCxnSpPr>
        <p:spPr>
          <a:xfrm>
            <a:off x="7504046" y="4151422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8CF947-6569-E746-9F19-1705E28DE2C6}"/>
              </a:ext>
            </a:extLst>
          </p:cNvPr>
          <p:cNvGrpSpPr/>
          <p:nvPr/>
        </p:nvGrpSpPr>
        <p:grpSpPr>
          <a:xfrm>
            <a:off x="8803632" y="4254490"/>
            <a:ext cx="914398" cy="461665"/>
            <a:chOff x="9342783" y="1192696"/>
            <a:chExt cx="2011017" cy="1019419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A23B5F3E-7FC3-A445-BB0A-7BF44C143EB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CD26766-BA35-2543-8FB5-CDE5675EB36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EE64F6-6164-CF4E-BEFB-09C114B550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4B09F31-F7A0-374D-AABF-2DB444FA876C}"/>
              </a:ext>
            </a:extLst>
          </p:cNvPr>
          <p:cNvSpPr txBox="1"/>
          <p:nvPr/>
        </p:nvSpPr>
        <p:spPr>
          <a:xfrm>
            <a:off x="8441045" y="4857782"/>
            <a:ext cx="20048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Retransmission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sp>
        <p:nvSpPr>
          <p:cNvPr id="29" name="Explosion 1 1">
            <a:extLst>
              <a:ext uri="{FF2B5EF4-FFF2-40B4-BE49-F238E27FC236}">
                <a16:creationId xmlns:a16="http://schemas.microsoft.com/office/drawing/2014/main" id="{18BA8CF3-3CE5-CD43-BDA3-5CAADD12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274" y="3275061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09FB1FA-792D-1841-B04D-9FC1FB35B83E}"/>
              </a:ext>
            </a:extLst>
          </p:cNvPr>
          <p:cNvCxnSpPr>
            <a:cxnSpLocks noChangeAspect="1"/>
          </p:cNvCxnSpPr>
          <p:nvPr/>
        </p:nvCxnSpPr>
        <p:spPr>
          <a:xfrm flipH="1">
            <a:off x="9968308" y="3149004"/>
            <a:ext cx="182880" cy="199305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65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8" grpId="0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073A-AD80-AA4D-8BAC-F1B47B50B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the RTO be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43FB-A4B0-8344-A90F-E70E6A6F0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76320" cy="5032375"/>
          </a:xfrm>
        </p:spPr>
        <p:txBody>
          <a:bodyPr>
            <a:normAutofit/>
          </a:bodyPr>
          <a:lstStyle/>
          <a:p>
            <a:r>
              <a:rPr lang="en-US" dirty="0"/>
              <a:t>A good RTO must </a:t>
            </a:r>
            <a:r>
              <a:rPr lang="en-US" dirty="0">
                <a:solidFill>
                  <a:srgbClr val="C00000"/>
                </a:solidFill>
              </a:rPr>
              <a:t>predict</a:t>
            </a:r>
            <a:r>
              <a:rPr lang="en-US" dirty="0"/>
              <a:t> the </a:t>
            </a:r>
            <a:r>
              <a:rPr lang="en-US" dirty="0">
                <a:solidFill>
                  <a:srgbClr val="C00000"/>
                </a:solidFill>
              </a:rPr>
              <a:t>round-trip time</a:t>
            </a:r>
            <a:r>
              <a:rPr lang="en-US" dirty="0"/>
              <a:t> (RTT) between the sender and receiver</a:t>
            </a:r>
          </a:p>
          <a:p>
            <a:pPr lvl="1"/>
            <a:r>
              <a:rPr lang="en-US" dirty="0"/>
              <a:t>RTT: the time to send a single packet and receive a (corresponding) single ACK at the sender</a:t>
            </a:r>
          </a:p>
          <a:p>
            <a:pPr lvl="1"/>
            <a:endParaRPr lang="en-US" dirty="0"/>
          </a:p>
          <a:p>
            <a:r>
              <a:rPr lang="en-US" dirty="0"/>
              <a:t>Intuition: If an ACK hasn’t returned, and our (best estimate of) RTT has elapsed,  the packet was likely dropped.</a:t>
            </a:r>
          </a:p>
          <a:p>
            <a:endParaRPr lang="en-US" dirty="0"/>
          </a:p>
          <a:p>
            <a:r>
              <a:rPr lang="en-US" dirty="0"/>
              <a:t>RTT can be measured directly at the sender.  No receiver involvement needed.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19C5-D5A4-D645-BD55-17ACB89A91E9}"/>
              </a:ext>
            </a:extLst>
          </p:cNvPr>
          <p:cNvCxnSpPr/>
          <p:nvPr/>
        </p:nvCxnSpPr>
        <p:spPr>
          <a:xfrm>
            <a:off x="844494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4AFF520-DAFA-3E49-85FA-A799316080F1}"/>
              </a:ext>
            </a:extLst>
          </p:cNvPr>
          <p:cNvCxnSpPr/>
          <p:nvPr/>
        </p:nvCxnSpPr>
        <p:spPr>
          <a:xfrm>
            <a:off x="11353800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083623-DA8A-D54E-A6B2-68732E9C4810}"/>
              </a:ext>
            </a:extLst>
          </p:cNvPr>
          <p:cNvCxnSpPr>
            <a:cxnSpLocks/>
          </p:cNvCxnSpPr>
          <p:nvPr/>
        </p:nvCxnSpPr>
        <p:spPr>
          <a:xfrm>
            <a:off x="8617227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A1ABFF3-0918-1B46-A659-2E363B2FB189}"/>
              </a:ext>
            </a:extLst>
          </p:cNvPr>
          <p:cNvSpPr txBox="1"/>
          <p:nvPr/>
        </p:nvSpPr>
        <p:spPr>
          <a:xfrm>
            <a:off x="8329822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A2BC39-F17C-D74A-B230-6811A4090FDA}"/>
              </a:ext>
            </a:extLst>
          </p:cNvPr>
          <p:cNvSpPr txBox="1"/>
          <p:nvPr/>
        </p:nvSpPr>
        <p:spPr>
          <a:xfrm>
            <a:off x="10755795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615A96-A418-DE4E-97D0-6EA2EB8C79FB}"/>
              </a:ext>
            </a:extLst>
          </p:cNvPr>
          <p:cNvGrpSpPr/>
          <p:nvPr/>
        </p:nvGrpSpPr>
        <p:grpSpPr>
          <a:xfrm>
            <a:off x="9916813" y="2553722"/>
            <a:ext cx="914398" cy="461665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3EF3BA0-3E4F-014A-A753-7BDD657BE08A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6C234EB-290E-FC47-B5BD-CBE68FDF2A5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B34BC35-ABB4-9643-A04A-80A75BC73E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5EFD02-133B-D441-A1D0-C93491AC562D}"/>
              </a:ext>
            </a:extLst>
          </p:cNvPr>
          <p:cNvCxnSpPr>
            <a:cxnSpLocks/>
          </p:cNvCxnSpPr>
          <p:nvPr/>
        </p:nvCxnSpPr>
        <p:spPr>
          <a:xfrm flipH="1">
            <a:off x="8567533" y="3172752"/>
            <a:ext cx="2605705" cy="27244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CF89B67-FB61-AA4B-8639-03C6F00889D6}"/>
              </a:ext>
            </a:extLst>
          </p:cNvPr>
          <p:cNvGrpSpPr/>
          <p:nvPr/>
        </p:nvGrpSpPr>
        <p:grpSpPr>
          <a:xfrm>
            <a:off x="9364556" y="5548005"/>
            <a:ext cx="453882" cy="281889"/>
            <a:chOff x="9342783" y="1192696"/>
            <a:chExt cx="2011017" cy="1019419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F0846DDB-CC29-3448-9878-3E0B519170B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09FCE0F-81DB-7D4C-B643-B908174288E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AFC42DA-602E-1F40-BB23-3F5776508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9FEE483-E1B3-CF47-B175-CB624B3D1016}"/>
              </a:ext>
            </a:extLst>
          </p:cNvPr>
          <p:cNvSpPr txBox="1"/>
          <p:nvPr/>
        </p:nvSpPr>
        <p:spPr>
          <a:xfrm>
            <a:off x="9182570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565B9AE-7C66-ED4E-B9E3-4638217128F6}"/>
              </a:ext>
            </a:extLst>
          </p:cNvPr>
          <p:cNvCxnSpPr/>
          <p:nvPr/>
        </p:nvCxnSpPr>
        <p:spPr>
          <a:xfrm>
            <a:off x="8613960" y="6103338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4949B41-7C28-9C45-8765-8A87A34161B5}"/>
              </a:ext>
            </a:extLst>
          </p:cNvPr>
          <p:cNvCxnSpPr/>
          <p:nvPr/>
        </p:nvCxnSpPr>
        <p:spPr>
          <a:xfrm>
            <a:off x="8592381" y="2339812"/>
            <a:ext cx="2605705" cy="0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F338151-5AF2-A043-BF44-EE3475751731}"/>
              </a:ext>
            </a:extLst>
          </p:cNvPr>
          <p:cNvCxnSpPr>
            <a:cxnSpLocks/>
          </p:cNvCxnSpPr>
          <p:nvPr/>
        </p:nvCxnSpPr>
        <p:spPr>
          <a:xfrm flipH="1">
            <a:off x="8592381" y="2553722"/>
            <a:ext cx="24846" cy="3549616"/>
          </a:xfrm>
          <a:prstGeom prst="straightConnector1">
            <a:avLst/>
          </a:prstGeom>
          <a:ln w="5080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B57F99C-1559-4545-9C25-9C2F869A5FAD}"/>
              </a:ext>
            </a:extLst>
          </p:cNvPr>
          <p:cNvSpPr txBox="1"/>
          <p:nvPr/>
        </p:nvSpPr>
        <p:spPr>
          <a:xfrm rot="5400000">
            <a:off x="8371108" y="380293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50793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pic>
        <p:nvPicPr>
          <p:cNvPr id="12" name="Picture 11" descr="A piece of cake on a plate&#10;&#10;Description automatically generated">
            <a:extLst>
              <a:ext uri="{FF2B5EF4-FFF2-40B4-BE49-F238E27FC236}">
                <a16:creationId xmlns:a16="http://schemas.microsoft.com/office/drawing/2014/main" id="{8F51016F-AD39-C542-BE76-85F5C31A1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62" y="1888536"/>
            <a:ext cx="2265987" cy="1699490"/>
          </a:xfrm>
          <a:prstGeom prst="rect">
            <a:avLst/>
          </a:prstGeom>
        </p:spPr>
      </p:pic>
      <p:pic>
        <p:nvPicPr>
          <p:cNvPr id="13" name="Picture 12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6B41F76E-802C-1448-A141-BB1907FF0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404" y="1869635"/>
            <a:ext cx="1104982" cy="8000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93D5503-113A-6443-BB7A-5540B5AECB30}"/>
              </a:ext>
            </a:extLst>
          </p:cNvPr>
          <p:cNvSpPr txBox="1"/>
          <p:nvPr/>
        </p:nvSpPr>
        <p:spPr>
          <a:xfrm rot="485961">
            <a:off x="1131607" y="2381170"/>
            <a:ext cx="233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chemeClr val="bg1"/>
                </a:solidFill>
                <a:latin typeface="Helvetica" pitchFamily="2" charset="0"/>
              </a:rPr>
              <a:t>Tp</a:t>
            </a:r>
            <a:r>
              <a:rPr lang="en-US" b="1" dirty="0">
                <a:solidFill>
                  <a:schemeClr val="bg1"/>
                </a:solidFill>
                <a:latin typeface="Helvetica" pitchFamily="2" charset="0"/>
              </a:rPr>
              <a:t> layer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572C78-7ED4-8142-96D0-2BE849638131}"/>
              </a:ext>
            </a:extLst>
          </p:cNvPr>
          <p:cNvSpPr/>
          <p:nvPr/>
        </p:nvSpPr>
        <p:spPr>
          <a:xfrm>
            <a:off x="4035567" y="1627771"/>
            <a:ext cx="2882973" cy="279488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B060D11-461B-2948-AC5A-CD59EE66DFFD}"/>
              </a:ext>
            </a:extLst>
          </p:cNvPr>
          <p:cNvGrpSpPr/>
          <p:nvPr/>
        </p:nvGrpSpPr>
        <p:grpSpPr>
          <a:xfrm>
            <a:off x="6918871" y="2351729"/>
            <a:ext cx="1317096" cy="430576"/>
            <a:chOff x="6942021" y="2351729"/>
            <a:chExt cx="1317096" cy="430576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DEC6C68-8D11-CB47-A2BF-C5FF7705F49F}"/>
                </a:ext>
              </a:extLst>
            </p:cNvPr>
            <p:cNvSpPr/>
            <p:nvPr/>
          </p:nvSpPr>
          <p:spPr>
            <a:xfrm>
              <a:off x="6942021" y="2351729"/>
              <a:ext cx="1249515" cy="43057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8185584-2F15-2642-9915-931425A1DAF5}"/>
                </a:ext>
              </a:extLst>
            </p:cNvPr>
            <p:cNvSpPr txBox="1"/>
            <p:nvPr/>
          </p:nvSpPr>
          <p:spPr>
            <a:xfrm>
              <a:off x="6962753" y="2412972"/>
              <a:ext cx="1296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Interface1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7967694-AEEA-CB44-9879-9856F9CC87FE}"/>
              </a:ext>
            </a:extLst>
          </p:cNvPr>
          <p:cNvGrpSpPr/>
          <p:nvPr/>
        </p:nvGrpSpPr>
        <p:grpSpPr>
          <a:xfrm>
            <a:off x="5308563" y="1888536"/>
            <a:ext cx="1330082" cy="415433"/>
            <a:chOff x="6325520" y="1951453"/>
            <a:chExt cx="1330082" cy="415433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823232A-6A3E-664F-BF47-56C40C2B7C98}"/>
                </a:ext>
              </a:extLst>
            </p:cNvPr>
            <p:cNvSpPr/>
            <p:nvPr/>
          </p:nvSpPr>
          <p:spPr>
            <a:xfrm>
              <a:off x="6325520" y="1951453"/>
              <a:ext cx="133008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E0B7B3D-10AD-4442-BFA4-DA3EA8DA8C57}"/>
                </a:ext>
              </a:extLst>
            </p:cNvPr>
            <p:cNvSpPr txBox="1"/>
            <p:nvPr/>
          </p:nvSpPr>
          <p:spPr>
            <a:xfrm>
              <a:off x="6611490" y="1997554"/>
              <a:ext cx="75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Port1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D23446C-82EB-C545-9512-3358A23CE8E9}"/>
              </a:ext>
            </a:extLst>
          </p:cNvPr>
          <p:cNvGrpSpPr/>
          <p:nvPr/>
        </p:nvGrpSpPr>
        <p:grpSpPr>
          <a:xfrm>
            <a:off x="5308563" y="2278986"/>
            <a:ext cx="1330082" cy="415433"/>
            <a:chOff x="6325520" y="1951453"/>
            <a:chExt cx="1330082" cy="415433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ADECD4D-9B42-AA49-A47F-904F030EF621}"/>
                </a:ext>
              </a:extLst>
            </p:cNvPr>
            <p:cNvSpPr/>
            <p:nvPr/>
          </p:nvSpPr>
          <p:spPr>
            <a:xfrm>
              <a:off x="6325520" y="1951453"/>
              <a:ext cx="133008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259544E-1DEC-0F49-82D9-5BA28473B68C}"/>
                </a:ext>
              </a:extLst>
            </p:cNvPr>
            <p:cNvSpPr txBox="1"/>
            <p:nvPr/>
          </p:nvSpPr>
          <p:spPr>
            <a:xfrm>
              <a:off x="6611490" y="1997554"/>
              <a:ext cx="75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Port2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15479E8-5526-5B4E-8F6F-94C33AFC63EA}"/>
              </a:ext>
            </a:extLst>
          </p:cNvPr>
          <p:cNvGrpSpPr/>
          <p:nvPr/>
        </p:nvGrpSpPr>
        <p:grpSpPr>
          <a:xfrm>
            <a:off x="5308563" y="2674335"/>
            <a:ext cx="1330082" cy="415433"/>
            <a:chOff x="6325520" y="1951453"/>
            <a:chExt cx="1330082" cy="415433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8636313C-349D-714B-8222-B10126ADE3DD}"/>
                </a:ext>
              </a:extLst>
            </p:cNvPr>
            <p:cNvSpPr/>
            <p:nvPr/>
          </p:nvSpPr>
          <p:spPr>
            <a:xfrm>
              <a:off x="6325520" y="1951453"/>
              <a:ext cx="1330082" cy="369332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5C977D0-9A79-D443-B7E6-3D4AA6539B98}"/>
                </a:ext>
              </a:extLst>
            </p:cNvPr>
            <p:cNvSpPr txBox="1"/>
            <p:nvPr/>
          </p:nvSpPr>
          <p:spPr>
            <a:xfrm>
              <a:off x="6611490" y="1997554"/>
              <a:ext cx="758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Port3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445AB74-4EC2-A641-A906-EB9DDC5EE8BC}"/>
              </a:ext>
            </a:extLst>
          </p:cNvPr>
          <p:cNvSpPr/>
          <p:nvPr/>
        </p:nvSpPr>
        <p:spPr>
          <a:xfrm>
            <a:off x="5308563" y="3056344"/>
            <a:ext cx="1330082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8823B1D-6A5A-4A4D-8136-266667903EF6}"/>
              </a:ext>
            </a:extLst>
          </p:cNvPr>
          <p:cNvSpPr/>
          <p:nvPr/>
        </p:nvSpPr>
        <p:spPr>
          <a:xfrm>
            <a:off x="5308563" y="3424054"/>
            <a:ext cx="1330082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933AC8-94B8-9047-BDE9-0C199F67EE7A}"/>
              </a:ext>
            </a:extLst>
          </p:cNvPr>
          <p:cNvSpPr/>
          <p:nvPr/>
        </p:nvSpPr>
        <p:spPr>
          <a:xfrm>
            <a:off x="5308563" y="3806063"/>
            <a:ext cx="1330082" cy="369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E3333861-3DCD-9D42-A8FD-7C95B4E36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095" y="2317708"/>
            <a:ext cx="675641" cy="675641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CFE49B2-D55F-5443-ABC7-136EB23971E2}"/>
              </a:ext>
            </a:extLst>
          </p:cNvPr>
          <p:cNvCxnSpPr>
            <a:cxnSpLocks/>
          </p:cNvCxnSpPr>
          <p:nvPr/>
        </p:nvCxnSpPr>
        <p:spPr>
          <a:xfrm>
            <a:off x="4744137" y="3005412"/>
            <a:ext cx="410181" cy="2019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D4E799-D280-0B4A-94E5-3B85F6AB6692}"/>
              </a:ext>
            </a:extLst>
          </p:cNvPr>
          <p:cNvCxnSpPr>
            <a:cxnSpLocks/>
          </p:cNvCxnSpPr>
          <p:nvPr/>
        </p:nvCxnSpPr>
        <p:spPr>
          <a:xfrm>
            <a:off x="4601152" y="3089768"/>
            <a:ext cx="573898" cy="90096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60A84EC-4152-8E40-BE8D-4EE2C5B678E0}"/>
              </a:ext>
            </a:extLst>
          </p:cNvPr>
          <p:cNvSpPr txBox="1"/>
          <p:nvPr/>
        </p:nvSpPr>
        <p:spPr>
          <a:xfrm>
            <a:off x="8536435" y="1627771"/>
            <a:ext cx="338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TCP established:</a:t>
            </a:r>
          </a:p>
          <a:p>
            <a:pPr algn="l"/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src</a:t>
            </a:r>
            <a:r>
              <a:rPr lang="en-US" dirty="0">
                <a:latin typeface="Helvetica" pitchFamily="2" charset="0"/>
              </a:rPr>
              <a:t> IP, </a:t>
            </a:r>
            <a:r>
              <a:rPr lang="en-US" dirty="0" err="1">
                <a:latin typeface="Helvetica" pitchFamily="2" charset="0"/>
              </a:rPr>
              <a:t>src</a:t>
            </a:r>
            <a:r>
              <a:rPr lang="en-US" dirty="0">
                <a:latin typeface="Helvetica" pitchFamily="2" charset="0"/>
              </a:rPr>
              <a:t> port, 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IP, 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port)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1C0F077-6B74-2A4E-9CE6-CEF23CF9EC4E}"/>
              </a:ext>
            </a:extLst>
          </p:cNvPr>
          <p:cNvSpPr txBox="1"/>
          <p:nvPr/>
        </p:nvSpPr>
        <p:spPr>
          <a:xfrm>
            <a:off x="8545811" y="2669642"/>
            <a:ext cx="338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TCP listening:</a:t>
            </a:r>
          </a:p>
          <a:p>
            <a:pPr algn="l"/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IP, 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port)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A63C43-D31D-F94A-A20E-80D235C65132}"/>
              </a:ext>
            </a:extLst>
          </p:cNvPr>
          <p:cNvSpPr txBox="1"/>
          <p:nvPr/>
        </p:nvSpPr>
        <p:spPr>
          <a:xfrm>
            <a:off x="8545811" y="3683995"/>
            <a:ext cx="33854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UDP:</a:t>
            </a:r>
          </a:p>
          <a:p>
            <a:pPr algn="l"/>
            <a:r>
              <a:rPr lang="en-US" dirty="0">
                <a:latin typeface="Helvetica" pitchFamily="2" charset="0"/>
              </a:rPr>
              <a:t>(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IP, </a:t>
            </a:r>
            <a:r>
              <a:rPr lang="en-US" dirty="0" err="1">
                <a:latin typeface="Helvetica" pitchFamily="2" charset="0"/>
              </a:rPr>
              <a:t>dst</a:t>
            </a:r>
            <a:r>
              <a:rPr lang="en-US" dirty="0">
                <a:latin typeface="Helvetica" pitchFamily="2" charset="0"/>
              </a:rPr>
              <a:t> port)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45A29E-81D2-4E43-A872-B3846EF1C2A3}"/>
              </a:ext>
            </a:extLst>
          </p:cNvPr>
          <p:cNvSpPr txBox="1"/>
          <p:nvPr/>
        </p:nvSpPr>
        <p:spPr>
          <a:xfrm>
            <a:off x="4906751" y="4488848"/>
            <a:ext cx="129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Endpoint</a:t>
            </a:r>
            <a:r>
              <a:rPr lang="en-US" dirty="0">
                <a:latin typeface="Helvetica" pitchFamily="2" charset="0"/>
              </a:rPr>
              <a:t> 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0784BFD-3196-DC44-A7E5-E9E715576388}"/>
              </a:ext>
            </a:extLst>
          </p:cNvPr>
          <p:cNvGrpSpPr/>
          <p:nvPr/>
        </p:nvGrpSpPr>
        <p:grpSpPr>
          <a:xfrm>
            <a:off x="6930446" y="3517905"/>
            <a:ext cx="1317096" cy="430576"/>
            <a:chOff x="6942021" y="2351729"/>
            <a:chExt cx="1317096" cy="430576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1BAB99-A054-2F4C-ABEB-89D43E1C271E}"/>
                </a:ext>
              </a:extLst>
            </p:cNvPr>
            <p:cNvSpPr/>
            <p:nvPr/>
          </p:nvSpPr>
          <p:spPr>
            <a:xfrm>
              <a:off x="6942021" y="2351729"/>
              <a:ext cx="1249515" cy="43057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C60F9BB-2AF1-EB4D-903F-18D05BC8F006}"/>
                </a:ext>
              </a:extLst>
            </p:cNvPr>
            <p:cNvSpPr txBox="1"/>
            <p:nvPr/>
          </p:nvSpPr>
          <p:spPr>
            <a:xfrm>
              <a:off x="6962753" y="2412972"/>
              <a:ext cx="12963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Interface2 </a:t>
              </a: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9B03D07B-3618-844E-BF89-9609FB7EC2A8}"/>
              </a:ext>
            </a:extLst>
          </p:cNvPr>
          <p:cNvSpPr txBox="1"/>
          <p:nvPr/>
        </p:nvSpPr>
        <p:spPr>
          <a:xfrm rot="3516574">
            <a:off x="4157692" y="3419128"/>
            <a:ext cx="10186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Courier" pitchFamily="2" charset="0"/>
              </a:rPr>
              <a:t>socket</a:t>
            </a:r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EEBDBB6B-4988-A749-BCE0-B92905FE02EB}"/>
              </a:ext>
            </a:extLst>
          </p:cNvPr>
          <p:cNvSpPr/>
          <p:nvPr/>
        </p:nvSpPr>
        <p:spPr>
          <a:xfrm>
            <a:off x="7280476" y="1412111"/>
            <a:ext cx="1342663" cy="740780"/>
          </a:xfrm>
          <a:custGeom>
            <a:avLst/>
            <a:gdLst>
              <a:gd name="connsiteX0" fmla="*/ 1342663 w 1342663"/>
              <a:gd name="connsiteY0" fmla="*/ 0 h 740780"/>
              <a:gd name="connsiteX1" fmla="*/ 972273 w 1342663"/>
              <a:gd name="connsiteY1" fmla="*/ 474562 h 740780"/>
              <a:gd name="connsiteX2" fmla="*/ 0 w 1342663"/>
              <a:gd name="connsiteY2" fmla="*/ 740780 h 740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663" h="740780">
                <a:moveTo>
                  <a:pt x="1342663" y="0"/>
                </a:moveTo>
                <a:cubicBezTo>
                  <a:pt x="1269356" y="175549"/>
                  <a:pt x="1196050" y="351099"/>
                  <a:pt x="972273" y="474562"/>
                </a:cubicBezTo>
                <a:cubicBezTo>
                  <a:pt x="748496" y="598025"/>
                  <a:pt x="374248" y="669402"/>
                  <a:pt x="0" y="74078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02AABDD-7D36-144B-AFCE-AA89CBB17FC1}"/>
              </a:ext>
            </a:extLst>
          </p:cNvPr>
          <p:cNvSpPr txBox="1"/>
          <p:nvPr/>
        </p:nvSpPr>
        <p:spPr>
          <a:xfrm rot="20132653">
            <a:off x="7350479" y="1261501"/>
            <a:ext cx="1161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Incoming packet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7A22D06-B773-6F45-8620-0D436672A1F2}"/>
              </a:ext>
            </a:extLst>
          </p:cNvPr>
          <p:cNvSpPr txBox="1"/>
          <p:nvPr/>
        </p:nvSpPr>
        <p:spPr>
          <a:xfrm>
            <a:off x="6096000" y="5085140"/>
            <a:ext cx="3221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UDP: Abstraction to send &amp; receive one-off packets.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That’s it.</a:t>
            </a:r>
          </a:p>
        </p:txBody>
      </p:sp>
      <p:sp>
        <p:nvSpPr>
          <p:cNvPr id="86" name="Text Box 64">
            <a:extLst>
              <a:ext uri="{FF2B5EF4-FFF2-40B4-BE49-F238E27FC236}">
                <a16:creationId xmlns:a16="http://schemas.microsoft.com/office/drawing/2014/main" id="{075C9412-D19B-9246-836D-D800327AB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88" y="5354855"/>
            <a:ext cx="1252814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dst</a:t>
            </a:r>
            <a:r>
              <a:rPr lang="en-US" altLang="en-US" sz="1800" dirty="0">
                <a:latin typeface="Helvetica" pitchFamily="2" charset="0"/>
              </a:rPr>
              <a:t> port #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A0067A-AA68-4A42-859B-61BCF7B907FF}"/>
              </a:ext>
            </a:extLst>
          </p:cNvPr>
          <p:cNvSpPr txBox="1"/>
          <p:nvPr/>
        </p:nvSpPr>
        <p:spPr>
          <a:xfrm>
            <a:off x="747333" y="4029307"/>
            <a:ext cx="2511269" cy="1200329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  <a:p>
            <a:pPr algn="l"/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Src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IP address</a:t>
            </a:r>
          </a:p>
          <a:p>
            <a:pPr algn="l"/>
            <a:r>
              <a:rPr lang="en-US" dirty="0" err="1">
                <a:solidFill>
                  <a:schemeClr val="bg1"/>
                </a:solidFill>
                <a:latin typeface="Helvetica" pitchFamily="2" charset="0"/>
              </a:rPr>
              <a:t>Dst</a:t>
            </a:r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 IP address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Helvetica" pitchFamily="2" charset="0"/>
              </a:rPr>
              <a:t>…</a:t>
            </a:r>
          </a:p>
        </p:txBody>
      </p:sp>
      <p:sp>
        <p:nvSpPr>
          <p:cNvPr id="88" name="Text Box 64">
            <a:extLst>
              <a:ext uri="{FF2B5EF4-FFF2-40B4-BE49-F238E27FC236}">
                <a16:creationId xmlns:a16="http://schemas.microsoft.com/office/drawing/2014/main" id="{F470A00F-C6CF-1340-85C5-C8B75D669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94" y="5339340"/>
            <a:ext cx="1252814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src</a:t>
            </a:r>
            <a:r>
              <a:rPr lang="en-US" altLang="en-US" sz="1800" dirty="0">
                <a:latin typeface="Helvetica" pitchFamily="2" charset="0"/>
              </a:rPr>
              <a:t> port #</a:t>
            </a:r>
          </a:p>
        </p:txBody>
      </p:sp>
      <p:sp>
        <p:nvSpPr>
          <p:cNvPr id="89" name="Text Box 64">
            <a:extLst>
              <a:ext uri="{FF2B5EF4-FFF2-40B4-BE49-F238E27FC236}">
                <a16:creationId xmlns:a16="http://schemas.microsoft.com/office/drawing/2014/main" id="{A01B5F1D-32EA-044B-BBFA-0FF95D41A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94" y="5774534"/>
            <a:ext cx="1252814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90" name="Text Box 64">
            <a:extLst>
              <a:ext uri="{FF2B5EF4-FFF2-40B4-BE49-F238E27FC236}">
                <a16:creationId xmlns:a16="http://schemas.microsoft.com/office/drawing/2014/main" id="{DA352D47-2F8E-844B-B958-E9AE5CF50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5788" y="5774534"/>
            <a:ext cx="1252814" cy="36933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chksum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1" name="Rectangle 8">
            <a:extLst>
              <a:ext uri="{FF2B5EF4-FFF2-40B4-BE49-F238E27FC236}">
                <a16:creationId xmlns:a16="http://schemas.microsoft.com/office/drawing/2014/main" id="{94AFDD69-CBFC-E749-8E63-64F5357B4670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204535" y="5237408"/>
            <a:ext cx="304800" cy="3048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92" name="Rectangle 9">
            <a:extLst>
              <a:ext uri="{FF2B5EF4-FFF2-40B4-BE49-F238E27FC236}">
                <a16:creationId xmlns:a16="http://schemas.microsoft.com/office/drawing/2014/main" id="{1FE45724-276B-8B43-8C41-15130B859C4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4128335" y="5237408"/>
            <a:ext cx="1524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sp>
        <p:nvSpPr>
          <p:cNvPr id="93" name="Rectangle 4">
            <a:extLst>
              <a:ext uri="{FF2B5EF4-FFF2-40B4-BE49-F238E27FC236}">
                <a16:creationId xmlns:a16="http://schemas.microsoft.com/office/drawing/2014/main" id="{21A2DDDF-22DE-504F-8B5E-681C8C9F6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2406" y="5237409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F44B4C-6822-3145-8F30-9055591EC7DA}"/>
              </a:ext>
            </a:extLst>
          </p:cNvPr>
          <p:cNvCxnSpPr>
            <a:cxnSpLocks/>
            <a:stCxn id="92" idx="2"/>
          </p:cNvCxnSpPr>
          <p:nvPr/>
        </p:nvCxnSpPr>
        <p:spPr>
          <a:xfrm flipH="1" flipV="1">
            <a:off x="3052679" y="4752756"/>
            <a:ext cx="1151856" cy="4846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CE7EC6C-8C7E-C240-B0CE-CE01631132EC}"/>
              </a:ext>
            </a:extLst>
          </p:cNvPr>
          <p:cNvCxnSpPr>
            <a:cxnSpLocks/>
          </p:cNvCxnSpPr>
          <p:nvPr/>
        </p:nvCxnSpPr>
        <p:spPr>
          <a:xfrm flipH="1">
            <a:off x="3405607" y="5389808"/>
            <a:ext cx="951328" cy="29549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0FC0A06-50E8-FF45-9248-C448753012BA}"/>
              </a:ext>
            </a:extLst>
          </p:cNvPr>
          <p:cNvSpPr txBox="1"/>
          <p:nvPr/>
        </p:nvSpPr>
        <p:spPr>
          <a:xfrm>
            <a:off x="3839056" y="5787998"/>
            <a:ext cx="1659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 at the network layer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1FB2B53-446B-EF4F-B2FB-5101AFF758FA}"/>
              </a:ext>
            </a:extLst>
          </p:cNvPr>
          <p:cNvSpPr txBox="1"/>
          <p:nvPr/>
        </p:nvSpPr>
        <p:spPr>
          <a:xfrm>
            <a:off x="314784" y="6285469"/>
            <a:ext cx="356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UDP segment structure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413CA16-87C7-F346-A3C3-F3AF7FE9371C}"/>
              </a:ext>
            </a:extLst>
          </p:cNvPr>
          <p:cNvSpPr txBox="1"/>
          <p:nvPr/>
        </p:nvSpPr>
        <p:spPr>
          <a:xfrm>
            <a:off x="4497316" y="5206450"/>
            <a:ext cx="73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71D282DC-C1C5-AB48-89B8-FF29ED05E291}"/>
              </a:ext>
            </a:extLst>
          </p:cNvPr>
          <p:cNvSpPr/>
          <p:nvPr/>
        </p:nvSpPr>
        <p:spPr>
          <a:xfrm>
            <a:off x="1689904" y="5575782"/>
            <a:ext cx="1941253" cy="748569"/>
          </a:xfrm>
          <a:prstGeom prst="ellipse">
            <a:avLst/>
          </a:prstGeom>
          <a:solidFill>
            <a:schemeClr val="bg1">
              <a:lumMod val="75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58" grpId="0" animBg="1"/>
      <p:bldP spid="60" grpId="0" animBg="1"/>
      <p:bldP spid="61" grpId="0" animBg="1"/>
      <p:bldP spid="71" grpId="0"/>
      <p:bldP spid="72" grpId="0"/>
      <p:bldP spid="73" grpId="0"/>
      <p:bldP spid="74" grpId="0"/>
      <p:bldP spid="82" grpId="0"/>
      <p:bldP spid="83" grpId="0" animBg="1"/>
      <p:bldP spid="84" grpId="0"/>
      <p:bldP spid="85" grpId="0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102" grpId="0"/>
      <p:bldP spid="106" grpId="0"/>
      <p:bldP spid="107" grpId="0"/>
      <p:bldP spid="10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</a:t>
            </a:r>
            <a:r>
              <a:rPr lang="en-US" dirty="0">
                <a:solidFill>
                  <a:srgbClr val="C00000"/>
                </a:solidFill>
              </a:rPr>
              <a:t>duplication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E10F78-E423-5F48-93FB-9AE51EB90BA9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ACKs delayed beyond the RTO, sender may retransmit the </a:t>
            </a:r>
            <a:r>
              <a:rPr lang="en-US" dirty="0">
                <a:solidFill>
                  <a:srgbClr val="C00000"/>
                </a:solidFill>
              </a:rPr>
              <a:t>same</a:t>
            </a:r>
            <a:r>
              <a:rPr lang="en-US" dirty="0"/>
              <a:t> data</a:t>
            </a:r>
          </a:p>
          <a:p>
            <a:pPr lvl="1"/>
            <a:r>
              <a:rPr lang="en-US" dirty="0"/>
              <a:t>Receiver wouldn’t know that it just received duplicate data from this retransmitted packet</a:t>
            </a:r>
          </a:p>
          <a:p>
            <a:pPr lvl="1"/>
            <a:endParaRPr lang="en-US" dirty="0"/>
          </a:p>
          <a:p>
            <a:r>
              <a:rPr lang="en-US" dirty="0"/>
              <a:t>Add some identification to each packet to help distinguish between adjacent transmissions</a:t>
            </a:r>
          </a:p>
          <a:p>
            <a:pPr lvl="1"/>
            <a:r>
              <a:rPr lang="en-US" dirty="0"/>
              <a:t>This is known as the </a:t>
            </a:r>
            <a:r>
              <a:rPr lang="en-US" dirty="0">
                <a:solidFill>
                  <a:srgbClr val="C00000"/>
                </a:solidFill>
              </a:rPr>
              <a:t>sequence number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50489" y="3828484"/>
            <a:ext cx="171946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Duplicate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packet received!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(Receiver doesn’t know…)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A09371-A3AB-D747-9968-EE771EC79DAE}"/>
              </a:ext>
            </a:extLst>
          </p:cNvPr>
          <p:cNvGrpSpPr/>
          <p:nvPr/>
        </p:nvGrpSpPr>
        <p:grpSpPr>
          <a:xfrm>
            <a:off x="8867364" y="3959414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B05266B2-578D-5742-A0F4-D8E4A4C1121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83D6DD6-B936-FE47-ACE4-E86816037B6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F789058-A5E0-EC4A-A19B-AA6C66D8F2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190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145588" y="5145439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Helvetica" pitchFamily="2" charset="0"/>
              </a:rPr>
              <a:t>ACK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bad scenario: Suppose an ACK was delayed beyond the RTO; sender ended up retransmitting the packet.</a:t>
            </a:r>
          </a:p>
          <a:p>
            <a:endParaRPr lang="en-US" dirty="0"/>
          </a:p>
          <a:p>
            <a:r>
              <a:rPr lang="en-US" dirty="0"/>
              <a:t>At the receiver: </a:t>
            </a:r>
            <a:r>
              <a:rPr lang="en-US" dirty="0">
                <a:solidFill>
                  <a:srgbClr val="C00000"/>
                </a:solidFill>
              </a:rPr>
              <a:t>sequence number helps disambiguate a fresh transmission from a retransmission</a:t>
            </a:r>
          </a:p>
          <a:p>
            <a:pPr lvl="1"/>
            <a:r>
              <a:rPr lang="en-US" dirty="0"/>
              <a:t>Sequence number same as earlier: retransmission</a:t>
            </a:r>
          </a:p>
          <a:p>
            <a:pPr lvl="1"/>
            <a:r>
              <a:rPr lang="en-US" dirty="0"/>
              <a:t>Fresh sequence number: fresh data</a:t>
            </a:r>
          </a:p>
          <a:p>
            <a:pPr lvl="1"/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xplosion 1 1">
            <a:extLst>
              <a:ext uri="{FF2B5EF4-FFF2-40B4-BE49-F238E27FC236}">
                <a16:creationId xmlns:a16="http://schemas.microsoft.com/office/drawing/2014/main" id="{208B339B-8681-494F-8DAE-BC152726E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5199" y="4553565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9128267" y="2085937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9093842" y="3963045"/>
            <a:ext cx="458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D9F7AE-D2D5-8946-8BD5-A4A4F17A3F72}"/>
              </a:ext>
            </a:extLst>
          </p:cNvPr>
          <p:cNvCxnSpPr>
            <a:cxnSpLocks/>
          </p:cNvCxnSpPr>
          <p:nvPr/>
        </p:nvCxnSpPr>
        <p:spPr>
          <a:xfrm flipH="1">
            <a:off x="7530551" y="3172752"/>
            <a:ext cx="2605705" cy="2724465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55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695DB8C-2785-2842-B679-10BB48801FD9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3395125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" grpId="0"/>
      <p:bldP spid="32" grpId="0"/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packet loss: (3) Sequence #s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433934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good scenario: packet successfully received and ACK returned within RTO</a:t>
            </a:r>
          </a:p>
          <a:p>
            <a:endParaRPr lang="en-US" dirty="0"/>
          </a:p>
          <a:p>
            <a:r>
              <a:rPr lang="en-US" dirty="0"/>
              <a:t>Sequence numbers of successively transmitted packets are different</a:t>
            </a:r>
          </a:p>
          <a:p>
            <a:endParaRPr lang="en-US" dirty="0"/>
          </a:p>
          <a:p>
            <a:r>
              <a:rPr lang="en-US" dirty="0"/>
              <a:t>Further, the receiver informs the sender which packet was </a:t>
            </a:r>
            <a:r>
              <a:rPr lang="en-US" dirty="0" err="1"/>
              <a:t>ACK’ed</a:t>
            </a:r>
            <a:r>
              <a:rPr lang="en-US" dirty="0"/>
              <a:t> using an </a:t>
            </a:r>
            <a:r>
              <a:rPr lang="en-US" dirty="0">
                <a:solidFill>
                  <a:srgbClr val="C00000"/>
                </a:solidFill>
              </a:rPr>
              <a:t>ACK sequence number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18EAA1-2FE7-9044-9173-18335ACC0A9B}"/>
              </a:ext>
            </a:extLst>
          </p:cNvPr>
          <p:cNvSpPr txBox="1"/>
          <p:nvPr/>
        </p:nvSpPr>
        <p:spPr>
          <a:xfrm>
            <a:off x="10470597" y="2335854"/>
            <a:ext cx="16409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Receiver knows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 these are not duplicate, </a:t>
            </a:r>
            <a:r>
              <a:rPr lang="en-US" sz="2400" dirty="0">
                <a:latin typeface="Helvetica" pitchFamily="2" charset="0"/>
              </a:rPr>
              <a:t>because sequence numbers are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different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51A6FA-7A46-5C4F-9495-F4FEBA1F74DB}"/>
              </a:ext>
            </a:extLst>
          </p:cNvPr>
          <p:cNvSpPr txBox="1"/>
          <p:nvPr/>
        </p:nvSpPr>
        <p:spPr>
          <a:xfrm>
            <a:off x="8145588" y="3069491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1025" y="4925115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ACK 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23CFF6C-9380-414B-8798-DC7FDD9FC4B3}"/>
              </a:ext>
            </a:extLst>
          </p:cNvPr>
          <p:cNvSpPr txBox="1"/>
          <p:nvPr/>
        </p:nvSpPr>
        <p:spPr>
          <a:xfrm>
            <a:off x="8776711" y="2070169"/>
            <a:ext cx="1166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0C9B319-B603-684D-AAC6-75AC3FD7EC59}"/>
              </a:ext>
            </a:extLst>
          </p:cNvPr>
          <p:cNvSpPr txBox="1"/>
          <p:nvPr/>
        </p:nvSpPr>
        <p:spPr>
          <a:xfrm>
            <a:off x="8788476" y="3949036"/>
            <a:ext cx="1142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SEQ 1</a:t>
            </a:r>
          </a:p>
        </p:txBody>
      </p:sp>
    </p:spTree>
    <p:extLst>
      <p:ext uri="{BB962C8B-B14F-4D97-AF65-F5344CB8AC3E}">
        <p14:creationId xmlns:p14="http://schemas.microsoft.com/office/powerpoint/2010/main" val="763510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AE6F9-4170-9043-BCDA-D90E4327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What is the </a:t>
            </a:r>
            <a:r>
              <a:rPr lang="en-US" dirty="0" err="1"/>
              <a:t>seq</a:t>
            </a:r>
            <a:r>
              <a:rPr lang="en-US" dirty="0"/>
              <a:t># of third packet?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59AC748-C625-DA4B-9CD6-7B06A38877D8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B948CA-1377-7848-AF07-E10C6A26EEBC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A6FDC4-6A0A-BE4A-BD53-42CE15F4F9AA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D6E11A9-E6EF-C948-BB9E-79F0B3ECB155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DF855-210C-5445-8237-B961F061D670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603F54-1B1B-1A4C-B8CC-BD615E3908D8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95B79B4-37CB-D748-87CF-589A9A2E6208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A8378-DFA6-4D4E-9DE8-5B00495CB3F4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48398C3-1D26-F048-9739-FFC5A4644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805D35-511D-3B4F-9178-D3FEFA2343CA}"/>
              </a:ext>
            </a:extLst>
          </p:cNvPr>
          <p:cNvGrpSpPr/>
          <p:nvPr/>
        </p:nvGrpSpPr>
        <p:grpSpPr>
          <a:xfrm>
            <a:off x="8327574" y="5548005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020CF66-20C7-6D4D-9061-EE7A07C64D76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C2F3CD0-B80C-E348-B064-F45565EB59E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52060B-F8E8-594E-9398-C87B4140E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FF298AE-E146-1448-966B-288E2FBA1BBC}"/>
              </a:ext>
            </a:extLst>
          </p:cNvPr>
          <p:cNvSpPr txBox="1"/>
          <p:nvPr/>
        </p:nvSpPr>
        <p:spPr>
          <a:xfrm>
            <a:off x="8083593" y="4959462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1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610F5C6-509A-694E-A4AB-87CA031545C5}"/>
              </a:ext>
            </a:extLst>
          </p:cNvPr>
          <p:cNvCxnSpPr/>
          <p:nvPr/>
        </p:nvCxnSpPr>
        <p:spPr>
          <a:xfrm>
            <a:off x="7577443" y="3949148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1D0731-0D83-314F-9DB2-5417D9717A7E}"/>
              </a:ext>
            </a:extLst>
          </p:cNvPr>
          <p:cNvCxnSpPr/>
          <p:nvPr/>
        </p:nvCxnSpPr>
        <p:spPr>
          <a:xfrm>
            <a:off x="7580245" y="2553722"/>
            <a:ext cx="0" cy="1302661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D7A014-03A6-5B48-BB03-72DA29F8A5A2}"/>
              </a:ext>
            </a:extLst>
          </p:cNvPr>
          <p:cNvSpPr txBox="1"/>
          <p:nvPr/>
        </p:nvSpPr>
        <p:spPr>
          <a:xfrm rot="5400000">
            <a:off x="7403465" y="2993919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440557BC-83EC-8840-B732-C259DCAC82A5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6433934" cy="5032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Avoid ambiguity on which packet was received/</a:t>
            </a:r>
            <a:r>
              <a:rPr lang="en-US" dirty="0" err="1"/>
              <a:t>ACK’ed</a:t>
            </a:r>
            <a:r>
              <a:rPr lang="en-US" dirty="0"/>
              <a:t> from both the sender and receiver’s perspective</a:t>
            </a:r>
          </a:p>
          <a:p>
            <a:endParaRPr lang="en-US" dirty="0"/>
          </a:p>
          <a:p>
            <a:r>
              <a:rPr lang="en-US" dirty="0"/>
              <a:t>One possibility: keep incrementing the </a:t>
            </a:r>
            <a:r>
              <a:rPr lang="en-US" dirty="0" err="1"/>
              <a:t>seq</a:t>
            </a:r>
            <a:r>
              <a:rPr lang="en-US" dirty="0"/>
              <a:t> #: 2, 3, …</a:t>
            </a:r>
          </a:p>
          <a:p>
            <a:endParaRPr lang="en-US" dirty="0"/>
          </a:p>
          <a:p>
            <a:r>
              <a:rPr lang="en-US" dirty="0"/>
              <a:t>Alternative: since </a:t>
            </a:r>
            <a:r>
              <a:rPr lang="en-US" dirty="0" err="1"/>
              <a:t>seq</a:t>
            </a:r>
            <a:r>
              <a:rPr lang="en-US" dirty="0"/>
              <a:t> # 0 was successfully </a:t>
            </a:r>
            <a:r>
              <a:rPr lang="en-US" dirty="0" err="1"/>
              <a:t>ACK’ed</a:t>
            </a:r>
            <a:r>
              <a:rPr lang="en-US" dirty="0"/>
              <a:t> earlier, it is OK to reuse </a:t>
            </a:r>
            <a:r>
              <a:rPr lang="en-US" dirty="0" err="1"/>
              <a:t>seq</a:t>
            </a:r>
            <a:r>
              <a:rPr lang="en-US" dirty="0"/>
              <a:t> #0 for next transmission.</a:t>
            </a:r>
          </a:p>
          <a:p>
            <a:pPr lvl="1"/>
            <a:r>
              <a:rPr lang="en-US" dirty="0" err="1"/>
              <a:t>Seq</a:t>
            </a:r>
            <a:r>
              <a:rPr lang="en-US" dirty="0"/>
              <a:t> #s reused if enough time elapsed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01CD7CF-43FA-FA45-ACAE-F3EAF6869283}"/>
              </a:ext>
            </a:extLst>
          </p:cNvPr>
          <p:cNvCxnSpPr>
            <a:cxnSpLocks/>
          </p:cNvCxnSpPr>
          <p:nvPr/>
        </p:nvCxnSpPr>
        <p:spPr>
          <a:xfrm>
            <a:off x="7543799" y="4106514"/>
            <a:ext cx="2592457" cy="6742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EC2B7F-5889-884E-9174-2F5D56828EF7}"/>
              </a:ext>
            </a:extLst>
          </p:cNvPr>
          <p:cNvSpPr txBox="1"/>
          <p:nvPr/>
        </p:nvSpPr>
        <p:spPr>
          <a:xfrm>
            <a:off x="8796256" y="2099527"/>
            <a:ext cx="12225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9ADFDBD-546C-5542-9FBF-DA9603926D33}"/>
              </a:ext>
            </a:extLst>
          </p:cNvPr>
          <p:cNvGrpSpPr/>
          <p:nvPr/>
        </p:nvGrpSpPr>
        <p:grpSpPr>
          <a:xfrm>
            <a:off x="8879831" y="4376647"/>
            <a:ext cx="914398" cy="461665"/>
            <a:chOff x="9342783" y="1192696"/>
            <a:chExt cx="2011017" cy="101941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9B1B844-B376-AD48-9C17-E805AD85C4F1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C13883-A717-824A-AE8E-A7C5BBCB74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54F795-68B3-724A-8A48-1A4EB09DDF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A868EDC-A41D-F74E-9A30-3E66E2C88DFA}"/>
              </a:ext>
            </a:extLst>
          </p:cNvPr>
          <p:cNvSpPr txBox="1"/>
          <p:nvPr/>
        </p:nvSpPr>
        <p:spPr>
          <a:xfrm>
            <a:off x="8816213" y="3946544"/>
            <a:ext cx="1121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D116637-8C29-B04A-B391-5F839D72E4C2}"/>
              </a:ext>
            </a:extLst>
          </p:cNvPr>
          <p:cNvCxnSpPr>
            <a:cxnSpLocks/>
          </p:cNvCxnSpPr>
          <p:nvPr/>
        </p:nvCxnSpPr>
        <p:spPr>
          <a:xfrm flipH="1">
            <a:off x="7673845" y="317275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AA3C697-F4B6-FE43-B48E-A2F48D4FFAA4}"/>
              </a:ext>
            </a:extLst>
          </p:cNvPr>
          <p:cNvCxnSpPr>
            <a:cxnSpLocks/>
          </p:cNvCxnSpPr>
          <p:nvPr/>
        </p:nvCxnSpPr>
        <p:spPr>
          <a:xfrm flipH="1">
            <a:off x="7563270" y="5071372"/>
            <a:ext cx="2462412" cy="40278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54F867D-799A-4B49-B07D-CB331FC75E5E}"/>
              </a:ext>
            </a:extLst>
          </p:cNvPr>
          <p:cNvGrpSpPr/>
          <p:nvPr/>
        </p:nvGrpSpPr>
        <p:grpSpPr>
          <a:xfrm>
            <a:off x="8327574" y="3472057"/>
            <a:ext cx="453882" cy="281889"/>
            <a:chOff x="9342783" y="1192696"/>
            <a:chExt cx="2011017" cy="1019419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ABB6CF3-0B04-4342-A72A-B3800FF958A9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2C319F7-4435-FB49-A6DB-4C4E0045A7D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BED3BC3-4DC1-CE4B-A2E1-8659FD3B76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1DBD1BF-1759-A94C-9D8C-DD33D210CD5A}"/>
              </a:ext>
            </a:extLst>
          </p:cNvPr>
          <p:cNvSpPr txBox="1"/>
          <p:nvPr/>
        </p:nvSpPr>
        <p:spPr>
          <a:xfrm>
            <a:off x="8145588" y="3069491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 0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49D405A-5B27-CC40-A624-A8D7212D1B9F}"/>
              </a:ext>
            </a:extLst>
          </p:cNvPr>
          <p:cNvCxnSpPr/>
          <p:nvPr/>
        </p:nvCxnSpPr>
        <p:spPr>
          <a:xfrm>
            <a:off x="7555399" y="5757486"/>
            <a:ext cx="2605705" cy="0"/>
          </a:xfrm>
          <a:prstGeom prst="line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DB55BD-5501-224C-B24D-0ED3B4ABA867}"/>
              </a:ext>
            </a:extLst>
          </p:cNvPr>
          <p:cNvCxnSpPr>
            <a:cxnSpLocks/>
          </p:cNvCxnSpPr>
          <p:nvPr/>
        </p:nvCxnSpPr>
        <p:spPr>
          <a:xfrm>
            <a:off x="7524690" y="5977489"/>
            <a:ext cx="2580859" cy="554467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D535C7-3C57-EE40-BFAA-668A60B127D6}"/>
              </a:ext>
            </a:extLst>
          </p:cNvPr>
          <p:cNvGrpSpPr/>
          <p:nvPr/>
        </p:nvGrpSpPr>
        <p:grpSpPr>
          <a:xfrm>
            <a:off x="8824276" y="6080557"/>
            <a:ext cx="914398" cy="461665"/>
            <a:chOff x="9342783" y="1192696"/>
            <a:chExt cx="2011017" cy="1019419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5465AA7-8F60-FE45-9361-3684FAD8D8D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B082BAB-DFC4-1B44-B15B-1B8E324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90D8998-1D40-0A4C-BB12-253CC54E5A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C1014BA-DE3D-4842-9228-43B1340ECDDA}"/>
              </a:ext>
            </a:extLst>
          </p:cNvPr>
          <p:cNvSpPr txBox="1"/>
          <p:nvPr/>
        </p:nvSpPr>
        <p:spPr>
          <a:xfrm>
            <a:off x="8934189" y="5681171"/>
            <a:ext cx="84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???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D32FD4-4D6E-FF4C-825F-85A93AEC0E66}"/>
              </a:ext>
            </a:extLst>
          </p:cNvPr>
          <p:cNvCxnSpPr>
            <a:cxnSpLocks/>
          </p:cNvCxnSpPr>
          <p:nvPr/>
        </p:nvCxnSpPr>
        <p:spPr>
          <a:xfrm>
            <a:off x="7572422" y="4076586"/>
            <a:ext cx="5021" cy="160458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29FF99-37ED-C748-B86A-9A3DBAA3E5D0}"/>
              </a:ext>
            </a:extLst>
          </p:cNvPr>
          <p:cNvSpPr txBox="1"/>
          <p:nvPr/>
        </p:nvSpPr>
        <p:spPr>
          <a:xfrm rot="5400000">
            <a:off x="7407627" y="4706577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Helvetica" pitchFamily="2" charset="0"/>
              </a:rPr>
              <a:t>RTO</a:t>
            </a:r>
          </a:p>
        </p:txBody>
      </p:sp>
    </p:spTree>
    <p:extLst>
      <p:ext uri="{BB962C8B-B14F-4D97-AF65-F5344CB8AC3E}">
        <p14:creationId xmlns:p14="http://schemas.microsoft.com/office/powerpoint/2010/main" val="281909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AD7AE-BE90-8643-8048-BF9300C9B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>
                <a:solidFill>
                  <a:srgbClr val="C00000"/>
                </a:solidFill>
              </a:rPr>
              <a:t>Stop-and-Wait Reliability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E6B44-7BF5-834F-BD2F-A3D7B3A2E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504" y="1647310"/>
            <a:ext cx="6332056" cy="5032375"/>
          </a:xfrm>
        </p:spPr>
        <p:txBody>
          <a:bodyPr>
            <a:normAutofit/>
          </a:bodyPr>
          <a:lstStyle/>
          <a:p>
            <a:r>
              <a:rPr lang="en-US" dirty="0"/>
              <a:t>Sender sends a single packet, then waits for an ACK to know the packet was successfully received. Then the sender transmits the next packet.</a:t>
            </a:r>
          </a:p>
          <a:p>
            <a:endParaRPr lang="en-US" dirty="0"/>
          </a:p>
          <a:p>
            <a:r>
              <a:rPr lang="en-US" dirty="0"/>
              <a:t>If ACK is not received until a timeout (RTO), sender </a:t>
            </a:r>
            <a:r>
              <a:rPr lang="en-US" dirty="0">
                <a:solidFill>
                  <a:srgbClr val="C00000"/>
                </a:solidFill>
              </a:rPr>
              <a:t>retransmits</a:t>
            </a:r>
            <a:r>
              <a:rPr lang="en-US" dirty="0"/>
              <a:t> the packet</a:t>
            </a:r>
          </a:p>
          <a:p>
            <a:endParaRPr lang="en-US" dirty="0"/>
          </a:p>
          <a:p>
            <a:r>
              <a:rPr lang="en-US" dirty="0"/>
              <a:t>Disambiguate duplicate vs. fresh packets using sequence numbers that change on “adjacent” packets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7ED50B6-800D-7E46-8405-B1B7F35EC0F2}"/>
              </a:ext>
            </a:extLst>
          </p:cNvPr>
          <p:cNvCxnSpPr/>
          <p:nvPr/>
        </p:nvCxnSpPr>
        <p:spPr>
          <a:xfrm>
            <a:off x="7407966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22EB30D-A8A6-9840-9EFA-439E1EB82C32}"/>
              </a:ext>
            </a:extLst>
          </p:cNvPr>
          <p:cNvCxnSpPr/>
          <p:nvPr/>
        </p:nvCxnSpPr>
        <p:spPr>
          <a:xfrm>
            <a:off x="10316818" y="2212115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A8AC84-4B7B-6248-947C-9B8E910156FB}"/>
              </a:ext>
            </a:extLst>
          </p:cNvPr>
          <p:cNvCxnSpPr>
            <a:cxnSpLocks/>
          </p:cNvCxnSpPr>
          <p:nvPr/>
        </p:nvCxnSpPr>
        <p:spPr>
          <a:xfrm>
            <a:off x="7580245" y="2450654"/>
            <a:ext cx="2580859" cy="554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57BAFE5-84A2-AB45-A4E8-A60AAD356AE1}"/>
              </a:ext>
            </a:extLst>
          </p:cNvPr>
          <p:cNvSpPr txBox="1"/>
          <p:nvPr/>
        </p:nvSpPr>
        <p:spPr>
          <a:xfrm>
            <a:off x="7292840" y="1712561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A0672-6BED-1149-8DEB-3EB16BBCBC59}"/>
              </a:ext>
            </a:extLst>
          </p:cNvPr>
          <p:cNvSpPr txBox="1"/>
          <p:nvPr/>
        </p:nvSpPr>
        <p:spPr>
          <a:xfrm>
            <a:off x="971881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DC3F8D-E3E6-D44D-8587-AB5872F00866}"/>
              </a:ext>
            </a:extLst>
          </p:cNvPr>
          <p:cNvGrpSpPr/>
          <p:nvPr/>
        </p:nvGrpSpPr>
        <p:grpSpPr>
          <a:xfrm>
            <a:off x="8879831" y="2553722"/>
            <a:ext cx="914398" cy="461665"/>
            <a:chOff x="9342783" y="1192696"/>
            <a:chExt cx="2011017" cy="1019419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04FFF5C-C9C1-7744-B65B-5EE4FC163A1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F96447-B603-954A-823E-07BDA54C5B7E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153CE2-9FDC-2046-B482-3658441C8B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CFF101-3EEC-4340-BEDB-5EC9AC00E5F0}"/>
              </a:ext>
            </a:extLst>
          </p:cNvPr>
          <p:cNvCxnSpPr>
            <a:cxnSpLocks/>
          </p:cNvCxnSpPr>
          <p:nvPr/>
        </p:nvCxnSpPr>
        <p:spPr>
          <a:xfrm flipH="1">
            <a:off x="7531611" y="3172752"/>
            <a:ext cx="2604646" cy="15393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A792B-D465-074B-8203-D689DCA0FAE6}"/>
              </a:ext>
            </a:extLst>
          </p:cNvPr>
          <p:cNvGrpSpPr/>
          <p:nvPr/>
        </p:nvGrpSpPr>
        <p:grpSpPr>
          <a:xfrm>
            <a:off x="8404369" y="3632239"/>
            <a:ext cx="453882" cy="281889"/>
            <a:chOff x="9342783" y="1192696"/>
            <a:chExt cx="2011017" cy="1019419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F58D13F-1136-6047-B08A-6FDCA05EEFB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F3E3931-F36C-4D4E-A5C1-23C755426E4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51F0E19-3C59-8F43-9FBA-470232294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95DCF74-25B0-E343-8CBD-153F03372E57}"/>
              </a:ext>
            </a:extLst>
          </p:cNvPr>
          <p:cNvCxnSpPr/>
          <p:nvPr/>
        </p:nvCxnSpPr>
        <p:spPr>
          <a:xfrm>
            <a:off x="7518473" y="5596013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6C424E-2D75-0245-9089-0CA66C99C259}"/>
              </a:ext>
            </a:extLst>
          </p:cNvPr>
          <p:cNvCxnSpPr/>
          <p:nvPr/>
        </p:nvCxnSpPr>
        <p:spPr>
          <a:xfrm>
            <a:off x="7555399" y="2339812"/>
            <a:ext cx="2605705" cy="0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86F24F5-21F9-C544-90C8-F098434896B9}"/>
              </a:ext>
            </a:extLst>
          </p:cNvPr>
          <p:cNvCxnSpPr>
            <a:cxnSpLocks/>
          </p:cNvCxnSpPr>
          <p:nvPr/>
        </p:nvCxnSpPr>
        <p:spPr>
          <a:xfrm>
            <a:off x="7580245" y="2487462"/>
            <a:ext cx="0" cy="2158394"/>
          </a:xfrm>
          <a:prstGeom prst="straightConnector1">
            <a:avLst/>
          </a:prstGeom>
          <a:ln w="50800">
            <a:solidFill>
              <a:schemeClr val="bg1">
                <a:lumMod val="75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7DC5618-EBA4-6A4C-A18A-E54B6F600207}"/>
              </a:ext>
            </a:extLst>
          </p:cNvPr>
          <p:cNvSpPr txBox="1"/>
          <p:nvPr/>
        </p:nvSpPr>
        <p:spPr>
          <a:xfrm rot="5400000">
            <a:off x="7351210" y="3431452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RTT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FEEC8A7-C6D7-5E49-B732-7FC18A83207F}"/>
              </a:ext>
            </a:extLst>
          </p:cNvPr>
          <p:cNvCxnSpPr>
            <a:cxnSpLocks/>
          </p:cNvCxnSpPr>
          <p:nvPr/>
        </p:nvCxnSpPr>
        <p:spPr>
          <a:xfrm>
            <a:off x="7645677" y="4786275"/>
            <a:ext cx="2602145" cy="11617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4AA0D6-0A25-DF41-980E-30E07A13E83F}"/>
              </a:ext>
            </a:extLst>
          </p:cNvPr>
          <p:cNvGrpSpPr/>
          <p:nvPr/>
        </p:nvGrpSpPr>
        <p:grpSpPr>
          <a:xfrm>
            <a:off x="8821325" y="5134348"/>
            <a:ext cx="914398" cy="461665"/>
            <a:chOff x="9342783" y="1192696"/>
            <a:chExt cx="2011017" cy="1019419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B56B6009-A818-1F40-B58A-164CB373DA55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8702E9-427D-5840-9784-B02FAC22FE3C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5844226-9A0A-3F4F-AAE2-5475DDA653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509A54F-16E7-4B40-8F92-A5CF29C3500A}"/>
              </a:ext>
            </a:extLst>
          </p:cNvPr>
          <p:cNvSpPr txBox="1"/>
          <p:nvPr/>
        </p:nvSpPr>
        <p:spPr>
          <a:xfrm>
            <a:off x="7444893" y="5626626"/>
            <a:ext cx="1002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B01B603-5955-1A4F-B077-38367151CCDC}"/>
              </a:ext>
            </a:extLst>
          </p:cNvPr>
          <p:cNvCxnSpPr>
            <a:cxnSpLocks/>
          </p:cNvCxnSpPr>
          <p:nvPr/>
        </p:nvCxnSpPr>
        <p:spPr>
          <a:xfrm flipH="1">
            <a:off x="7588528" y="3330117"/>
            <a:ext cx="2596363" cy="307563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085E6A-E105-1346-B8A3-546BBCEE0C34}"/>
              </a:ext>
            </a:extLst>
          </p:cNvPr>
          <p:cNvSpPr txBox="1"/>
          <p:nvPr/>
        </p:nvSpPr>
        <p:spPr>
          <a:xfrm>
            <a:off x="8008724" y="269444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97D8E0-AF2A-1C48-88D7-424BC1440088}"/>
              </a:ext>
            </a:extLst>
          </p:cNvPr>
          <p:cNvSpPr txBox="1"/>
          <p:nvPr/>
        </p:nvSpPr>
        <p:spPr>
          <a:xfrm>
            <a:off x="8340513" y="3230674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ACK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3B1EDC-5B20-654F-B33A-2A5EA1A873D8}"/>
              </a:ext>
            </a:extLst>
          </p:cNvPr>
          <p:cNvSpPr txBox="1"/>
          <p:nvPr/>
        </p:nvSpPr>
        <p:spPr>
          <a:xfrm>
            <a:off x="9295478" y="4740052"/>
            <a:ext cx="986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SEQ 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8AD1B1C-2A3E-CC45-8A38-B1F85467D16F}"/>
              </a:ext>
            </a:extLst>
          </p:cNvPr>
          <p:cNvCxnSpPr>
            <a:cxnSpLocks/>
          </p:cNvCxnSpPr>
          <p:nvPr/>
        </p:nvCxnSpPr>
        <p:spPr>
          <a:xfrm>
            <a:off x="7456601" y="5702420"/>
            <a:ext cx="2797286" cy="72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093B9-A484-BD4D-9CCE-96101DBE5864}"/>
              </a:ext>
            </a:extLst>
          </p:cNvPr>
          <p:cNvGrpSpPr/>
          <p:nvPr/>
        </p:nvGrpSpPr>
        <p:grpSpPr>
          <a:xfrm>
            <a:off x="8632249" y="6050493"/>
            <a:ext cx="914398" cy="461665"/>
            <a:chOff x="9342783" y="1192696"/>
            <a:chExt cx="2011017" cy="1019419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4EA8431C-6746-3B4D-91B9-C110858F7BA0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9CDDC0A-2A8F-FA42-A2FC-2A72EC9F05C6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5071CA9-6E9D-444D-892C-465DAE9DD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4E5363-2B71-D14F-84BF-0A9683DC28B1}"/>
              </a:ext>
            </a:extLst>
          </p:cNvPr>
          <p:cNvCxnSpPr>
            <a:cxnSpLocks/>
          </p:cNvCxnSpPr>
          <p:nvPr/>
        </p:nvCxnSpPr>
        <p:spPr>
          <a:xfrm flipH="1">
            <a:off x="8266220" y="3273742"/>
            <a:ext cx="1832833" cy="1388996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0EBF3A2-1508-FA45-844F-9EF089C0F68E}"/>
              </a:ext>
            </a:extLst>
          </p:cNvPr>
          <p:cNvGrpSpPr/>
          <p:nvPr/>
        </p:nvGrpSpPr>
        <p:grpSpPr>
          <a:xfrm>
            <a:off x="8707687" y="4276537"/>
            <a:ext cx="453882" cy="281889"/>
            <a:chOff x="9342783" y="1192696"/>
            <a:chExt cx="2011017" cy="1019419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A9387DBB-658F-AF42-A41D-A263F3A82DA4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E9BAC04-1251-1249-A12B-58B26CD58FA0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689FD78-919B-4349-8D49-BA2545CF36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Explosion 1 1">
            <a:extLst>
              <a:ext uri="{FF2B5EF4-FFF2-40B4-BE49-F238E27FC236}">
                <a16:creationId xmlns:a16="http://schemas.microsoft.com/office/drawing/2014/main" id="{0579FB0C-840A-B54B-942F-43D2B19A1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601" y="4362356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2" name="Explosion 1 1">
            <a:extLst>
              <a:ext uri="{FF2B5EF4-FFF2-40B4-BE49-F238E27FC236}">
                <a16:creationId xmlns:a16="http://schemas.microsoft.com/office/drawing/2014/main" id="{5A4C9575-DB2B-DB4D-923E-9897A5603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72" y="2272937"/>
            <a:ext cx="503238" cy="536575"/>
          </a:xfrm>
          <a:prstGeom prst="irregularSeal1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A264318-52D4-054C-9CC9-017CC3BCD0FB}"/>
              </a:ext>
            </a:extLst>
          </p:cNvPr>
          <p:cNvSpPr txBox="1"/>
          <p:nvPr/>
        </p:nvSpPr>
        <p:spPr>
          <a:xfrm>
            <a:off x="9483790" y="6479910"/>
            <a:ext cx="2310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Retransmit</a:t>
            </a:r>
          </a:p>
        </p:txBody>
      </p:sp>
    </p:spTree>
    <p:extLst>
      <p:ext uri="{BB962C8B-B14F-4D97-AF65-F5344CB8AC3E}">
        <p14:creationId xmlns:p14="http://schemas.microsoft.com/office/powerpoint/2010/main" val="334101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0" grpId="0"/>
      <p:bldP spid="23" grpId="0"/>
      <p:bldP spid="37" grpId="0"/>
      <p:bldP spid="38" grpId="0"/>
      <p:bldP spid="50" grpId="0" animBg="1"/>
      <p:bldP spid="50" grpId="1" animBg="1"/>
      <p:bldP spid="52" grpId="0" animBg="1"/>
      <p:bldP spid="52" grpId="1" animBg="1"/>
      <p:bldP spid="53" grpId="0"/>
      <p:bldP spid="5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AC738-26B4-4D4B-B172-832CBAC68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the Transport Layer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73F3F-548A-BC41-8EC1-2959908B8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6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D39F-3E44-6142-BDD7-5ED2F07CD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error detection?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6276-2DD2-8C46-A255-B535ACEEE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41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Network provides best effort service</a:t>
            </a:r>
          </a:p>
          <a:p>
            <a:r>
              <a:rPr lang="en-US" dirty="0"/>
              <a:t>UDP is a simple and low overhead transport</a:t>
            </a:r>
          </a:p>
          <a:p>
            <a:pPr lvl="1"/>
            <a:r>
              <a:rPr lang="en-US" dirty="0"/>
              <a:t>Data may be lost</a:t>
            </a:r>
          </a:p>
          <a:p>
            <a:pPr lvl="1"/>
            <a:r>
              <a:rPr lang="en-US" dirty="0"/>
              <a:t>Data may be corrupted along the way (e.g., 1 -&gt; 0)</a:t>
            </a:r>
          </a:p>
          <a:p>
            <a:pPr lvl="1"/>
            <a:r>
              <a:rPr lang="en-US" dirty="0"/>
              <a:t>Data may be reordered</a:t>
            </a:r>
          </a:p>
          <a:p>
            <a:endParaRPr lang="en-US" dirty="0"/>
          </a:p>
          <a:p>
            <a:r>
              <a:rPr lang="en-US" dirty="0"/>
              <a:t>However, simple error detection is possible!</a:t>
            </a:r>
          </a:p>
          <a:p>
            <a:pPr lvl="1"/>
            <a:r>
              <a:rPr lang="en-US" dirty="0"/>
              <a:t>Was the data I received the same data the remote machine sent?</a:t>
            </a:r>
          </a:p>
          <a:p>
            <a:endParaRPr lang="en-US" dirty="0"/>
          </a:p>
          <a:p>
            <a:r>
              <a:rPr lang="en-US" dirty="0"/>
              <a:t>Error detection is a useful feature for all transport protocols including TCP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12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A4B2-946B-8442-BA7B-C1B201F54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Detection in UDP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3020-2F02-4A46-8E0B-22D88D47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6904"/>
          </a:xfrm>
        </p:spPr>
        <p:txBody>
          <a:bodyPr>
            <a:normAutofit/>
          </a:bodyPr>
          <a:lstStyle/>
          <a:p>
            <a:r>
              <a:rPr lang="en-US" dirty="0"/>
              <a:t>Key idea: have sender compute a function over the data</a:t>
            </a:r>
          </a:p>
          <a:p>
            <a:pPr lvl="1"/>
            <a:r>
              <a:rPr lang="en-US" dirty="0"/>
              <a:t>Store the result in the packet</a:t>
            </a:r>
          </a:p>
          <a:p>
            <a:pPr lvl="1"/>
            <a:r>
              <a:rPr lang="en-US" dirty="0"/>
              <a:t>Receiver can check the function’s value in received packet</a:t>
            </a:r>
          </a:p>
          <a:p>
            <a:pPr lvl="1"/>
            <a:endParaRPr lang="en-US" dirty="0"/>
          </a:p>
          <a:p>
            <a:r>
              <a:rPr lang="en-US" dirty="0"/>
              <a:t>An analogy: you’re sending a package of goodies and want your recipient to know if goodies were leaked along the way</a:t>
            </a:r>
          </a:p>
          <a:p>
            <a:endParaRPr lang="en-US" dirty="0"/>
          </a:p>
          <a:p>
            <a:r>
              <a:rPr lang="en-US" dirty="0"/>
              <a:t>Your idea: weigh the package; stamp the weight on the package</a:t>
            </a:r>
          </a:p>
          <a:p>
            <a:pPr lvl="1"/>
            <a:r>
              <a:rPr lang="en-US" dirty="0"/>
              <a:t>Have the recipient weigh the package and cross-check the weight with the stamped value</a:t>
            </a:r>
          </a:p>
        </p:txBody>
      </p:sp>
    </p:spTree>
    <p:extLst>
      <p:ext uri="{BB962C8B-B14F-4D97-AF65-F5344CB8AC3E}">
        <p14:creationId xmlns:p14="http://schemas.microsoft.com/office/powerpoint/2010/main" val="236061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FF8-6DE7-2C4F-8D7B-0ACB17DC5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 on error detection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D341-B6C9-FB44-AA4B-EF7DB0B40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compute</a:t>
            </a:r>
          </a:p>
          <a:p>
            <a:r>
              <a:rPr lang="en-US" dirty="0"/>
              <a:t>Function must </a:t>
            </a:r>
            <a:r>
              <a:rPr lang="en-US" dirty="0">
                <a:solidFill>
                  <a:srgbClr val="C00000"/>
                </a:solidFill>
              </a:rPr>
              <a:t>change (</a:t>
            </a:r>
            <a:r>
              <a:rPr lang="en-US" dirty="0" err="1">
                <a:solidFill>
                  <a:srgbClr val="C00000"/>
                </a:solidFill>
              </a:rPr>
              <a:t>whp</a:t>
            </a:r>
            <a:r>
              <a:rPr lang="en-US" dirty="0">
                <a:solidFill>
                  <a:srgbClr val="C00000"/>
                </a:solidFill>
              </a:rPr>
              <a:t>) if the packet changes</a:t>
            </a:r>
          </a:p>
          <a:p>
            <a:pPr lvl="1"/>
            <a:r>
              <a:rPr lang="en-US" dirty="0"/>
              <a:t>If the packet was modified through these changes, the function value must change</a:t>
            </a:r>
          </a:p>
          <a:p>
            <a:r>
              <a:rPr lang="en-US" dirty="0"/>
              <a:t>Function must be </a:t>
            </a:r>
            <a:r>
              <a:rPr lang="en-US" dirty="0">
                <a:solidFill>
                  <a:srgbClr val="C00000"/>
                </a:solidFill>
              </a:rPr>
              <a:t>easy to verify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UDP and TCP use a class of function called a </a:t>
            </a:r>
            <a:r>
              <a:rPr lang="en-US" dirty="0">
                <a:solidFill>
                  <a:srgbClr val="C00000"/>
                </a:solidFill>
              </a:rPr>
              <a:t>checksum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Very common idea: used in multiple parts of networks and computer systems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72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E76AB2CF-2D5B-46EC-BB51-FB827C9A7A1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78427" y="1955209"/>
            <a:ext cx="5183112" cy="457832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00000"/>
                </a:solidFill>
              </a:rPr>
              <a:t>Sender:</a:t>
            </a:r>
          </a:p>
          <a:p>
            <a:r>
              <a:rPr lang="en-US" altLang="en-US" dirty="0"/>
              <a:t>treat segment contents as sequence of 16-bit integers</a:t>
            </a:r>
          </a:p>
          <a:p>
            <a:r>
              <a:rPr lang="en-US" altLang="en-US" dirty="0"/>
              <a:t>checksum: addition (</a:t>
            </a:r>
            <a:r>
              <a:rPr lang="en-US" altLang="en-US" dirty="0">
                <a:solidFill>
                  <a:srgbClr val="C00000"/>
                </a:solidFill>
              </a:rPr>
              <a:t>1’s complement sum</a:t>
            </a:r>
            <a:r>
              <a:rPr lang="en-US" altLang="en-US" dirty="0"/>
              <a:t>) of segment contents</a:t>
            </a:r>
          </a:p>
          <a:p>
            <a:r>
              <a:rPr lang="en-US" altLang="en-US" dirty="0"/>
              <a:t>sender puts checksum value into </a:t>
            </a:r>
            <a:r>
              <a:rPr lang="en-US" altLang="en-US" dirty="0">
                <a:solidFill>
                  <a:srgbClr val="C00000"/>
                </a:solidFill>
              </a:rPr>
              <a:t>UDP/TCP checksum </a:t>
            </a:r>
            <a:r>
              <a:rPr lang="en-US" altLang="en-US" dirty="0"/>
              <a:t>field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/>
          </a:p>
          <a:p>
            <a:endParaRPr lang="en-US" altLang="en-US" sz="2400" dirty="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BE44D9ED-1C2E-4604-A05A-26DEB106CDF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657223" y="1955208"/>
            <a:ext cx="5126738" cy="45783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Receiver:</a:t>
            </a:r>
          </a:p>
          <a:p>
            <a:r>
              <a:rPr lang="en-US" altLang="en-US" dirty="0"/>
              <a:t>compute a checksum of the received segment, </a:t>
            </a:r>
            <a:r>
              <a:rPr lang="en-US" altLang="en-US" dirty="0">
                <a:solidFill>
                  <a:srgbClr val="C00000"/>
                </a:solidFill>
              </a:rPr>
              <a:t>including the checksum in packet itself</a:t>
            </a:r>
          </a:p>
          <a:p>
            <a:r>
              <a:rPr lang="en-US" altLang="en-US" dirty="0"/>
              <a:t>check if the resulting (computed) checksum is 0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NO – an error is detected</a:t>
            </a:r>
          </a:p>
          <a:p>
            <a:r>
              <a:rPr lang="en-US" altLang="en-US" sz="2400" dirty="0"/>
              <a:t>YES – </a:t>
            </a:r>
            <a:r>
              <a:rPr lang="en-US" altLang="en-US" sz="2400" i="1" dirty="0"/>
              <a:t>assume </a:t>
            </a:r>
            <a:r>
              <a:rPr lang="en-US" altLang="en-US" sz="2400" dirty="0"/>
              <a:t>no error</a:t>
            </a:r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51FD7-5637-A349-B83C-5559617EA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UDP &amp; TCP’s Checksum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711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2AEE8526-9558-4338-9111-5F608F097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601"/>
            <a:ext cx="10355826" cy="2049456"/>
          </a:xfrm>
        </p:spPr>
        <p:txBody>
          <a:bodyPr/>
          <a:lstStyle/>
          <a:p>
            <a:r>
              <a:rPr lang="en-US" altLang="en-US" dirty="0"/>
              <a:t>Very similar to regular (unsigned) binary addition.</a:t>
            </a:r>
          </a:p>
          <a:p>
            <a:r>
              <a:rPr lang="en-US" altLang="en-US" dirty="0"/>
              <a:t>However, when adding numbers, a carryout from the most significant bit needs to be added to the result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Example: add two 16-bit integers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CC0895C-7193-4905-A1BC-6F5FC103E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4550" y="3621087"/>
            <a:ext cx="64008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1  1  1  0  0  1  1  0  0  1  1  0  0  1  1  0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1  1  0  1  0  1  0  1  0  1  0  1  0  1  0  1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</a:rPr>
              <a:t>1  1  0  1  1  1  0  1  1  1  0  1  1  1  0  1  1</a:t>
            </a:r>
          </a:p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1  0  1  1  1  0  1  1  1  0  1  1  1  1  0  0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2000" b="1" dirty="0">
                <a:latin typeface="Times New Roman" panose="02020603050405020304" pitchFamily="18" charset="0"/>
              </a:rPr>
              <a:t>  0  1  0  0  0  1  0  0  0  1  0  0  0  0  1  1</a:t>
            </a:r>
            <a:endParaRPr lang="en-US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93C5C4E1-C354-4187-B1B5-AE04D773B0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4448174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6">
            <a:extLst>
              <a:ext uri="{FF2B5EF4-FFF2-40B4-BE49-F238E27FC236}">
                <a16:creationId xmlns:a16="http://schemas.microsoft.com/office/drawing/2014/main" id="{0ACF44ED-283C-420D-AAAD-FFEED5585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4629150"/>
            <a:ext cx="304800" cy="304800"/>
          </a:xfrm>
          <a:prstGeom prst="ellipse">
            <a:avLst/>
          </a:prstGeom>
          <a:noFill/>
          <a:ln w="19050">
            <a:solidFill>
              <a:srgbClr val="C00000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6391" name="Text Box 7">
            <a:extLst>
              <a:ext uri="{FF2B5EF4-FFF2-40B4-BE49-F238E27FC236}">
                <a16:creationId xmlns:a16="http://schemas.microsoft.com/office/drawing/2014/main" id="{00A478A6-6AA7-4290-B55C-4E9F7DD08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4579937"/>
            <a:ext cx="14093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wraparound</a:t>
            </a:r>
          </a:p>
        </p:txBody>
      </p:sp>
      <p:sp>
        <p:nvSpPr>
          <p:cNvPr id="16392" name="Text Box 8">
            <a:extLst>
              <a:ext uri="{FF2B5EF4-FFF2-40B4-BE49-F238E27FC236}">
                <a16:creationId xmlns:a16="http://schemas.microsoft.com/office/drawing/2014/main" id="{22C9ADE9-EA4D-4C8E-A0C2-368B19B5F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90" y="5187949"/>
            <a:ext cx="61106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imes New Roman" panose="02020603050405020304" pitchFamily="18" charset="0"/>
              </a:rPr>
              <a:t>sum</a:t>
            </a:r>
          </a:p>
        </p:txBody>
      </p:sp>
      <p:sp>
        <p:nvSpPr>
          <p:cNvPr id="16393" name="Text Box 9">
            <a:extLst>
              <a:ext uri="{FF2B5EF4-FFF2-40B4-BE49-F238E27FC236}">
                <a16:creationId xmlns:a16="http://schemas.microsoft.com/office/drawing/2014/main" id="{CC403E32-A1B4-4434-8F05-05D4CE23D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365" y="5540374"/>
            <a:ext cx="120898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med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checksum</a:t>
            </a:r>
          </a:p>
        </p:txBody>
      </p:sp>
      <p:sp>
        <p:nvSpPr>
          <p:cNvPr id="16394" name="Line 10">
            <a:extLst>
              <a:ext uri="{FF2B5EF4-FFF2-40B4-BE49-F238E27FC236}">
                <a16:creationId xmlns:a16="http://schemas.microsoft.com/office/drawing/2014/main" id="{B8C96651-B37C-4AA1-9853-0ABF2D4AB5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350" y="5167312"/>
            <a:ext cx="647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Slide Number Placeholder 1">
            <a:extLst>
              <a:ext uri="{FF2B5EF4-FFF2-40B4-BE49-F238E27FC236}">
                <a16:creationId xmlns:a16="http://schemas.microsoft.com/office/drawing/2014/main" id="{7FF1F5AD-D983-422F-B633-6968355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66716"/>
            <a:ext cx="2743200" cy="365125"/>
          </a:xfrm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56938C0-C940-442E-937D-7D3ED02F4F57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980879-65A8-544D-BDFB-06A10E982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Computing 1’s complement sum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8BF715C-5D87-7943-A19E-6DCAF8CD1EB7}"/>
              </a:ext>
            </a:extLst>
          </p:cNvPr>
          <p:cNvCxnSpPr>
            <a:cxnSpLocks/>
          </p:cNvCxnSpPr>
          <p:nvPr/>
        </p:nvCxnSpPr>
        <p:spPr>
          <a:xfrm>
            <a:off x="3689350" y="4980047"/>
            <a:ext cx="3817579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614D8A3C-7502-BF42-8B73-4C5ACD548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458" y="5906937"/>
            <a:ext cx="1228229" cy="749222"/>
          </a:xfrm>
          <a:prstGeom prst="rect">
            <a:avLst/>
          </a:prstGeom>
        </p:spPr>
      </p:pic>
      <p:sp>
        <p:nvSpPr>
          <p:cNvPr id="6" name="Curved Down Arrow 5">
            <a:extLst>
              <a:ext uri="{FF2B5EF4-FFF2-40B4-BE49-F238E27FC236}">
                <a16:creationId xmlns:a16="http://schemas.microsoft.com/office/drawing/2014/main" id="{41FBC267-725C-424E-8456-686F7A9FBEC4}"/>
              </a:ext>
            </a:extLst>
          </p:cNvPr>
          <p:cNvSpPr/>
          <p:nvPr/>
        </p:nvSpPr>
        <p:spPr>
          <a:xfrm>
            <a:off x="7811729" y="4719958"/>
            <a:ext cx="1843549" cy="110266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2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/>
      <p:bldP spid="16392" grpId="0"/>
      <p:bldP spid="16393" grpId="0"/>
      <p:bldP spid="1639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D6F7-806F-AC4A-8C5E-2A5D582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the UDP specification (RFC 768)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AE34C-EDEF-5A4A-9B6B-E9340B442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 is the </a:t>
            </a:r>
            <a:r>
              <a:rPr lang="en-US" dirty="0">
                <a:solidFill>
                  <a:srgbClr val="C00000"/>
                </a:solidFill>
              </a:rPr>
              <a:t>16-bit one's complement </a:t>
            </a:r>
            <a:r>
              <a:rPr lang="en-US" dirty="0"/>
              <a:t>of the </a:t>
            </a:r>
            <a:r>
              <a:rPr lang="en-US" dirty="0">
                <a:solidFill>
                  <a:srgbClr val="C00000"/>
                </a:solidFill>
              </a:rPr>
              <a:t>one's complement sum</a:t>
            </a:r>
            <a:r>
              <a:rPr lang="en-US" dirty="0"/>
              <a:t> of a </a:t>
            </a:r>
            <a:r>
              <a:rPr lang="en-US" dirty="0">
                <a:solidFill>
                  <a:srgbClr val="C00000"/>
                </a:solidFill>
              </a:rPr>
              <a:t>pseudo header </a:t>
            </a:r>
            <a:r>
              <a:rPr lang="en-US" dirty="0"/>
              <a:t>of information from the </a:t>
            </a:r>
            <a:r>
              <a:rPr lang="en-US" dirty="0">
                <a:solidFill>
                  <a:srgbClr val="C00000"/>
                </a:solidFill>
              </a:rPr>
              <a:t>IP header</a:t>
            </a:r>
            <a:r>
              <a:rPr lang="en-US" dirty="0"/>
              <a:t>, the </a:t>
            </a:r>
            <a:r>
              <a:rPr lang="en-US" dirty="0">
                <a:solidFill>
                  <a:srgbClr val="C00000"/>
                </a:solidFill>
              </a:rPr>
              <a:t>UDP header</a:t>
            </a:r>
            <a:r>
              <a:rPr lang="en-US" dirty="0"/>
              <a:t>, and </a:t>
            </a:r>
            <a:r>
              <a:rPr lang="en-US" dirty="0">
                <a:solidFill>
                  <a:srgbClr val="C00000"/>
                </a:solidFill>
              </a:rPr>
              <a:t>the data</a:t>
            </a:r>
            <a:r>
              <a:rPr lang="en-US" dirty="0"/>
              <a:t>, padded with zero octets at the end (if necessary) to make a multiple of two octets. </a:t>
            </a:r>
          </a:p>
          <a:p>
            <a:endParaRPr lang="en-US" dirty="0"/>
          </a:p>
          <a:p>
            <a:r>
              <a:rPr lang="en-US" dirty="0"/>
              <a:t>The pseudo header conceptually prefixed to the UDP header contains the </a:t>
            </a:r>
            <a:r>
              <a:rPr lang="en-US" dirty="0">
                <a:solidFill>
                  <a:srgbClr val="C00000"/>
                </a:solidFill>
              </a:rPr>
              <a:t>source address, the destination address, the protocol, and the UDP length.</a:t>
            </a:r>
            <a:r>
              <a:rPr lang="en-US" dirty="0"/>
              <a:t>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A26FA7A1-C0AF-DD45-8E85-1611E130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091" y="5365423"/>
            <a:ext cx="1383622" cy="1229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8ED9D4-27FD-B74F-8BF3-9ED630804469}"/>
              </a:ext>
            </a:extLst>
          </p:cNvPr>
          <p:cNvSpPr txBox="1"/>
          <p:nvPr/>
        </p:nvSpPr>
        <p:spPr>
          <a:xfrm>
            <a:off x="8025713" y="5739516"/>
            <a:ext cx="232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Warning: Technical language ahead</a:t>
            </a:r>
          </a:p>
        </p:txBody>
      </p:sp>
    </p:spTree>
    <p:extLst>
      <p:ext uri="{BB962C8B-B14F-4D97-AF65-F5344CB8AC3E}">
        <p14:creationId xmlns:p14="http://schemas.microsoft.com/office/powerpoint/2010/main" val="2677170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2426</TotalTime>
  <Words>1658</Words>
  <Application>Microsoft Macintosh PowerPoint</Application>
  <PresentationFormat>Widescreen</PresentationFormat>
  <Paragraphs>265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Courier</vt:lpstr>
      <vt:lpstr>Helvetica</vt:lpstr>
      <vt:lpstr>Times New Roman</vt:lpstr>
      <vt:lpstr>Wingdings</vt:lpstr>
      <vt:lpstr>Office Theme</vt:lpstr>
      <vt:lpstr>Reliable Data Delivery</vt:lpstr>
      <vt:lpstr>Quick recap of concepts</vt:lpstr>
      <vt:lpstr>Error Detection in the Transport Layer</vt:lpstr>
      <vt:lpstr>Why error detection?</vt:lpstr>
      <vt:lpstr>Error Detection in UDP and TCP</vt:lpstr>
      <vt:lpstr>Requirements on error detection function</vt:lpstr>
      <vt:lpstr>UDP &amp; TCP’s Checksum function</vt:lpstr>
      <vt:lpstr>Computing 1’s complement sum</vt:lpstr>
      <vt:lpstr>From the UDP specification (RFC 768)</vt:lpstr>
      <vt:lpstr>Some observations on checksums</vt:lpstr>
      <vt:lpstr>Some observations on checksums</vt:lpstr>
      <vt:lpstr>Playing with checksums</vt:lpstr>
      <vt:lpstr>Summary of UDP</vt:lpstr>
      <vt:lpstr>Reliable data delivery</vt:lpstr>
      <vt:lpstr>Packet loss</vt:lpstr>
      <vt:lpstr>Coping with packet loss: (1) ACK</vt:lpstr>
      <vt:lpstr>Coping with packet corruption: (1) ACK</vt:lpstr>
      <vt:lpstr>Coping with packet loss: (2) RTO</vt:lpstr>
      <vt:lpstr>How should the RTO be set?</vt:lpstr>
      <vt:lpstr>Coping with packet duplication</vt:lpstr>
      <vt:lpstr>Coping with packet loss: (3) Sequence #s</vt:lpstr>
      <vt:lpstr>Coping with packet loss: (3) Sequence #s</vt:lpstr>
      <vt:lpstr>Coping with packet loss: (3) Sequence #s</vt:lpstr>
      <vt:lpstr>Q: What is the seq# of third packet?</vt:lpstr>
      <vt:lpstr>Summary: Stop-and-Wait Reliability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2683</cp:revision>
  <dcterms:created xsi:type="dcterms:W3CDTF">2019-01-23T03:40:12Z</dcterms:created>
  <dcterms:modified xsi:type="dcterms:W3CDTF">2022-02-22T02:29:09Z</dcterms:modified>
</cp:coreProperties>
</file>