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87" r:id="rId2"/>
    <p:sldId id="1143" r:id="rId3"/>
    <p:sldId id="1040" r:id="rId4"/>
    <p:sldId id="1050" r:id="rId5"/>
    <p:sldId id="651" r:id="rId6"/>
    <p:sldId id="911" r:id="rId7"/>
    <p:sldId id="913" r:id="rId8"/>
    <p:sldId id="654" r:id="rId9"/>
    <p:sldId id="916" r:id="rId10"/>
    <p:sldId id="917" r:id="rId11"/>
    <p:sldId id="918" r:id="rId12"/>
    <p:sldId id="920" r:id="rId13"/>
    <p:sldId id="1065" r:id="rId14"/>
    <p:sldId id="1074" r:id="rId15"/>
    <p:sldId id="1066" r:id="rId16"/>
    <p:sldId id="1067" r:id="rId17"/>
    <p:sldId id="1068" r:id="rId18"/>
    <p:sldId id="10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249332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63291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(part 2)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D3D-13A5-DA49-BEBE-A4EAFC4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4D-AC56-2341-9285-34E2C357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router goes down, could be a while before network realizes it.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DB36518-8B7B-364D-869B-9A6E609D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644" y="3093336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C26019-9CEB-434B-83AA-7B593B67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41954-4C91-E444-A0A2-91678C7F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2" y="3004437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0E6F8-E27D-FD40-B065-BDD0F0D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29889-2467-4847-B2E0-7FC0405E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5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EF4EB-BDE7-3A48-B9FA-24B9218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93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FCAD-0BC9-A445-A103-2EA8AFD2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4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410D-FE2F-224A-8464-9B5E174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B0A47-4B75-A243-887C-E53997D7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CFD4B-5333-4546-B99A-7AC6FDF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4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82C3C-B6ED-5142-8CA1-D10737E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9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A692-BA4A-B646-9B0A-6216E14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DEB6F-78E1-8D45-8159-FEF52DC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68B39-8432-074D-96CA-C86CE6C9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03A8C-D823-A742-94A5-712FC6B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8169B-2C34-0C4B-937C-8FA58C8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ADCCC-368A-9E4A-A3EA-0607C3AC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5D332-43AF-6140-92AF-B3ADFF17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84158-4C12-C448-BFED-B36DCBE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51723-AB41-E947-BDE3-19D98AA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E8836-3948-1148-ADBF-3005ABB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AF19-5B44-3E4E-AA17-E49F379A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A0617-B802-0544-8A92-99E5328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F1B9E-0DEA-734B-8F8B-865DA810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22642-9B6D-6A40-B75D-EF6DABD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9AE04-A800-A64E-BB78-6DC84374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A80CD-0FBF-E443-B9A4-6A23C2E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019E6-602B-664A-BF55-A74AD63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7F5EA-8C84-F942-8CBE-A07F88ED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587F5-3E0A-0441-9069-850C09E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10D54-938B-8644-B729-D400526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9AC3D-FAC2-8D4D-8FC0-99574AD8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8E67F0-DEE6-7E42-A05F-18AEBF4C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C45C2-FBD6-DD4E-8CB8-C438EC4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BA855-B3A0-4341-B281-100A4607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AFE48-9936-E043-80F7-E630268E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331461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Initially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D2449-720B-4F49-BF4C-877939E0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844223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36379-71BB-364C-9242-007FACDD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404611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6B3FB-361A-FD4C-9299-2A085C34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9602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2A5C1-CBCE-BA44-A389-DC99DF7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55317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2551-1E38-1B4E-B2C2-54246CC0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609212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After 5 exchanges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1B7D0-3C86-9C48-BE65-F72705F0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532" y="6092123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err="1">
                <a:latin typeface="Helvetica" pitchFamily="2" charset="0"/>
              </a:rPr>
              <a:t>etc</a:t>
            </a:r>
            <a:r>
              <a:rPr lang="en-US" sz="2000" dirty="0">
                <a:latin typeface="Helvetica" pitchFamily="2" charset="0"/>
              </a:rPr>
              <a:t>…  to infinity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9FBCF0-5B4C-F942-9C2C-390EA0101A3E}"/>
              </a:ext>
            </a:extLst>
          </p:cNvPr>
          <p:cNvSpPr txBox="1"/>
          <p:nvPr/>
        </p:nvSpPr>
        <p:spPr>
          <a:xfrm>
            <a:off x="7573864" y="5457757"/>
            <a:ext cx="464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Count to infinity problem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D256C-7C4A-6645-A6D2-8F130115184F}"/>
              </a:ext>
            </a:extLst>
          </p:cNvPr>
          <p:cNvSpPr txBox="1"/>
          <p:nvPr/>
        </p:nvSpPr>
        <p:spPr>
          <a:xfrm>
            <a:off x="8493205" y="2382989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 still thinks it can reach A through C… bad!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23E443-48D5-B748-9BE6-525269154AF9}"/>
              </a:ext>
            </a:extLst>
          </p:cNvPr>
          <p:cNvCxnSpPr>
            <a:cxnSpLocks/>
            <a:stCxn id="49" idx="1"/>
            <a:endCxn id="19" idx="3"/>
          </p:cNvCxnSpPr>
          <p:nvPr/>
        </p:nvCxnSpPr>
        <p:spPr>
          <a:xfrm flipH="1">
            <a:off x="2394809" y="2798488"/>
            <a:ext cx="6098396" cy="1246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AD87AC-84D2-7B4A-9D45-E29B4BDAC244}"/>
              </a:ext>
            </a:extLst>
          </p:cNvPr>
          <p:cNvSpPr txBox="1"/>
          <p:nvPr/>
        </p:nvSpPr>
        <p:spPr>
          <a:xfrm>
            <a:off x="8487264" y="339654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 thinks it can reach A through B… worse!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500CD9-B071-CF46-9452-BFBB84163A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288572" y="3831524"/>
            <a:ext cx="5178786" cy="7734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8DEF0D-18EF-1E49-9C56-3AFB3AE9FD91}"/>
              </a:ext>
            </a:extLst>
          </p:cNvPr>
          <p:cNvSpPr txBox="1"/>
          <p:nvPr/>
        </p:nvSpPr>
        <p:spPr>
          <a:xfrm>
            <a:off x="8503962" y="444419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B, D think they can reach A through C… ugly!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3F62B-BC5D-4248-B121-1A8A569913A0}"/>
              </a:ext>
            </a:extLst>
          </p:cNvPr>
          <p:cNvCxnSpPr>
            <a:cxnSpLocks/>
          </p:cNvCxnSpPr>
          <p:nvPr/>
        </p:nvCxnSpPr>
        <p:spPr>
          <a:xfrm flipH="1">
            <a:off x="4068857" y="4577572"/>
            <a:ext cx="4374822" cy="71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254FD7-7669-C54F-8816-A3B6D131E456}"/>
              </a:ext>
            </a:extLst>
          </p:cNvPr>
          <p:cNvCxnSpPr>
            <a:cxnSpLocks/>
          </p:cNvCxnSpPr>
          <p:nvPr/>
        </p:nvCxnSpPr>
        <p:spPr>
          <a:xfrm flipH="1">
            <a:off x="2318606" y="4588893"/>
            <a:ext cx="6125073" cy="4387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CB290C-4BA9-AD41-ADD5-6D30C6E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1" y="2970213"/>
            <a:ext cx="568541" cy="695437"/>
          </a:xfrm>
          <a:prstGeom prst="rect">
            <a:avLst/>
          </a:prstGeom>
        </p:spPr>
      </p:pic>
      <p:pic>
        <p:nvPicPr>
          <p:cNvPr id="66" name="Picture 65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0C38930D-C308-B04E-A18C-8813F4CB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2" y="2856247"/>
            <a:ext cx="577295" cy="577295"/>
          </a:xfrm>
          <a:prstGeom prst="rect">
            <a:avLst/>
          </a:prstGeom>
        </p:spPr>
      </p:pic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8E453646-91C6-634C-B7A1-CD7954C75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5CE10-B174-014B-96BD-224572CC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DBD582D-5E3D-BD45-99FC-DDFD0443F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8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A41-8E03-1C4F-A937-A6C25D1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FFE3-FE1C-6E49-BC6E-1E3A9D7A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10"/>
            <a:ext cx="10515600" cy="5247782"/>
          </a:xfrm>
        </p:spPr>
        <p:txBody>
          <a:bodyPr>
            <a:normAutofit/>
          </a:bodyPr>
          <a:lstStyle/>
          <a:p>
            <a:r>
              <a:rPr lang="en-US" dirty="0"/>
              <a:t>Reacting appropriately to bad news requires information that only other routers have. </a:t>
            </a:r>
            <a:r>
              <a:rPr lang="en-US" dirty="0">
                <a:solidFill>
                  <a:srgbClr val="C00000"/>
                </a:solidFill>
              </a:rPr>
              <a:t>DV does not exchange sufficient info.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 needs to know that C has no other path to A other than via B.</a:t>
            </a:r>
          </a:p>
          <a:p>
            <a:r>
              <a:rPr lang="en-US" dirty="0">
                <a:solidFill>
                  <a:srgbClr val="C00000"/>
                </a:solidFill>
              </a:rPr>
              <a:t>DV does not exchange paths; just distances!</a:t>
            </a:r>
          </a:p>
          <a:p>
            <a:r>
              <a:rPr lang="en-US" dirty="0">
                <a:solidFill>
                  <a:srgbClr val="C00000"/>
                </a:solidFill>
              </a:rPr>
              <a:t>Poisoned reverse:</a:t>
            </a:r>
            <a:r>
              <a:rPr lang="en-US" dirty="0"/>
              <a:t> if X gets its route to Y via Z, then X will announce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/>
              <a:t>(Y) = ∞ in its message to Z</a:t>
            </a:r>
          </a:p>
          <a:p>
            <a:pPr lvl="1"/>
            <a:r>
              <a:rPr lang="en-US" dirty="0"/>
              <a:t>Effect: Z won’t use X to route to Y</a:t>
            </a:r>
          </a:p>
          <a:p>
            <a:pPr lvl="1"/>
            <a:r>
              <a:rPr lang="en-US" dirty="0"/>
              <a:t>However, this won’t solve the problem in general (think why.)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8EC5373-9517-2A48-84F4-9E7AB433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2758" y="3006521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22B26E-B2EE-D947-82CC-B99AED83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18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30EC3-EE00-CE4F-B7EF-E102523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796" y="2917622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AB094-6659-4545-9119-253D20F6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7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3E706-67C0-4945-B23D-0D69945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6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C3182-C61E-B440-BE6F-73FF341A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207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72CBA-797F-2C45-B184-57BDB74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9CC2-27CE-AB4D-8239-189A433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0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8371B-F550-D644-B964-3C2FB83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70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718D-4B9D-7D4D-B6AC-9676128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208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6E7B-350F-E94F-9A12-65671403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83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CF832263-8796-3E4B-81CA-E6AA2C3D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095" y="2841421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5080E849-4C89-F94A-94BE-C62430EC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1795" y="2841421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8E2A3769-75DD-6F42-B6B2-7EFF83F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D770D4-1997-1C46-9594-6284527B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78C73F-A2A1-B744-915D-40255483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69E-B8EF-BD42-8CF8-7698262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LS and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061-E825-B046-A74F-7794D9E0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Link State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5A19-C69B-7648-AFA6-127D037EB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have full visibility into the network’s graph</a:t>
            </a:r>
          </a:p>
          <a:p>
            <a:r>
              <a:rPr lang="en-US" dirty="0"/>
              <a:t>Copious message exchange: each LSA is flooded over the whole network</a:t>
            </a:r>
          </a:p>
          <a:p>
            <a:r>
              <a:rPr lang="en-US" dirty="0"/>
              <a:t>Robust to network changes and failures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F1FA-9AF5-E447-A49C-10505B8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Distance Vector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8C48-2F84-1340-9AA7-9A5ED6F7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21215" cy="3684588"/>
          </a:xfrm>
        </p:spPr>
        <p:txBody>
          <a:bodyPr>
            <a:normAutofit/>
          </a:bodyPr>
          <a:lstStyle/>
          <a:p>
            <a:r>
              <a:rPr lang="en-US" dirty="0"/>
              <a:t>Only distances and neighbors are visible</a:t>
            </a:r>
          </a:p>
          <a:p>
            <a:r>
              <a:rPr lang="en-US" dirty="0"/>
              <a:t>Sparse message exchange: DVs  are exchanged among neighbors only</a:t>
            </a:r>
          </a:p>
          <a:p>
            <a:r>
              <a:rPr lang="en-US" dirty="0"/>
              <a:t>Brittle to router failures. Incorrect info may propagate all over 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3C246-322E-5441-B026-E6AFCDC5B161}"/>
              </a:ext>
            </a:extLst>
          </p:cNvPr>
          <p:cNvSpPr txBox="1"/>
          <p:nvPr/>
        </p:nvSpPr>
        <p:spPr>
          <a:xfrm>
            <a:off x="590309" y="5589498"/>
            <a:ext cx="54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OSPF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Open Shortest Path First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(v2 RFC 2328)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5333-F86B-EE4B-8E7C-85934490B259}"/>
              </a:ext>
            </a:extLst>
          </p:cNvPr>
          <p:cNvSpPr txBox="1"/>
          <p:nvPr/>
        </p:nvSpPr>
        <p:spPr>
          <a:xfrm>
            <a:off x="6386149" y="5589497"/>
            <a:ext cx="54072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EIGRP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Enhanced Interior Gateway Routing Protocol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(RFC 7868)</a:t>
            </a:r>
          </a:p>
        </p:txBody>
      </p:sp>
    </p:spTree>
    <p:extLst>
      <p:ext uri="{BB962C8B-B14F-4D97-AF65-F5344CB8AC3E}">
        <p14:creationId xmlns:p14="http://schemas.microsoft.com/office/powerpoint/2010/main" val="23582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75CDE1A9-066D-3641-94A7-89374840D762}"/>
              </a:ext>
            </a:extLst>
          </p:cNvPr>
          <p:cNvGrpSpPr/>
          <p:nvPr/>
        </p:nvGrpSpPr>
        <p:grpSpPr>
          <a:xfrm>
            <a:off x="4335162" y="533894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BF16B1-9640-F747-9F66-65354DBCF0D5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75554A-BCFB-0D44-972B-0185F4315FE2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52CF160-F4D0-504D-9F53-4F87AD17C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6883C3E-B858-3F40-9A9A-179099B3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EEA19B-7984-AC4A-BCC0-BF6113F1E04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A2EF75-FA0B-DE49-8166-C58E6C258C25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23216D-6313-6B47-BC42-7BED8089A59B}"/>
              </a:ext>
            </a:extLst>
          </p:cNvPr>
          <p:cNvSpPr txBox="1"/>
          <p:nvPr/>
        </p:nvSpPr>
        <p:spPr>
          <a:xfrm>
            <a:off x="646670" y="2561590"/>
            <a:ext cx="1089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Every router is aware of the existence of every other router.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Messages reveal information on the full network (graph) structure.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 exchange and forwarding tables scale with network size.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EAC9-FBE4-2F40-8151-8EB9F8941009}"/>
              </a:ext>
            </a:extLst>
          </p:cNvPr>
          <p:cNvSpPr txBox="1"/>
          <p:nvPr/>
        </p:nvSpPr>
        <p:spPr>
          <a:xfrm>
            <a:off x="243068" y="5265461"/>
            <a:ext cx="118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These assumptions/settings cannot work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79590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9D4D-44EE-F5B9-74F2-23B60E9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E336A-9CC5-2354-A222-DC720AC5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01247F-6C77-434A-A41F-542AB0306F5C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F3C0E98A-7F80-9942-9DAA-6421B58A6D41}"/>
              </a:ext>
            </a:extLst>
          </p:cNvPr>
          <p:cNvSpPr/>
          <p:nvPr/>
        </p:nvSpPr>
        <p:spPr>
          <a:xfrm>
            <a:off x="5100651" y="2129624"/>
            <a:ext cx="5106030" cy="4371947"/>
          </a:xfrm>
          <a:custGeom>
            <a:avLst/>
            <a:gdLst>
              <a:gd name="connsiteX0" fmla="*/ 2690 w 5106030"/>
              <a:gd name="connsiteY0" fmla="*/ 2133457 h 4371947"/>
              <a:gd name="connsiteX1" fmla="*/ 188041 w 5106030"/>
              <a:gd name="connsiteY1" fmla="*/ 1181987 h 4371947"/>
              <a:gd name="connsiteX2" fmla="*/ 1201295 w 5106030"/>
              <a:gd name="connsiteY2" fmla="*/ 774214 h 4371947"/>
              <a:gd name="connsiteX3" fmla="*/ 1102441 w 5106030"/>
              <a:gd name="connsiteY3" fmla="*/ 2343522 h 4371947"/>
              <a:gd name="connsiteX4" fmla="*/ 1176581 w 5106030"/>
              <a:gd name="connsiteY4" fmla="*/ 3603911 h 4371947"/>
              <a:gd name="connsiteX5" fmla="*/ 2115695 w 5106030"/>
              <a:gd name="connsiteY5" fmla="*/ 1330268 h 4371947"/>
              <a:gd name="connsiteX6" fmla="*/ 2696463 w 5106030"/>
              <a:gd name="connsiteY6" fmla="*/ 32808 h 4371947"/>
              <a:gd name="connsiteX7" fmla="*/ 3128949 w 5106030"/>
              <a:gd name="connsiteY7" fmla="*/ 2640084 h 4371947"/>
              <a:gd name="connsiteX8" fmla="*/ 3783857 w 5106030"/>
              <a:gd name="connsiteY8" fmla="*/ 4357673 h 4371947"/>
              <a:gd name="connsiteX9" fmla="*/ 4933035 w 5106030"/>
              <a:gd name="connsiteY9" fmla="*/ 3393846 h 4371947"/>
              <a:gd name="connsiteX10" fmla="*/ 4760041 w 5106030"/>
              <a:gd name="connsiteY10" fmla="*/ 2232311 h 4371947"/>
              <a:gd name="connsiteX11" fmla="*/ 4475835 w 5106030"/>
              <a:gd name="connsiteY11" fmla="*/ 1107846 h 4371947"/>
              <a:gd name="connsiteX12" fmla="*/ 5106030 w 5106030"/>
              <a:gd name="connsiteY12" fmla="*/ 490008 h 437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030" h="4371947">
                <a:moveTo>
                  <a:pt x="2690" y="2133457"/>
                </a:moveTo>
                <a:cubicBezTo>
                  <a:pt x="-4518" y="1770992"/>
                  <a:pt x="-11726" y="1408527"/>
                  <a:pt x="188041" y="1181987"/>
                </a:cubicBezTo>
                <a:cubicBezTo>
                  <a:pt x="387808" y="955447"/>
                  <a:pt x="1048895" y="580625"/>
                  <a:pt x="1201295" y="774214"/>
                </a:cubicBezTo>
                <a:cubicBezTo>
                  <a:pt x="1353695" y="967803"/>
                  <a:pt x="1106560" y="1871906"/>
                  <a:pt x="1102441" y="2343522"/>
                </a:cubicBezTo>
                <a:cubicBezTo>
                  <a:pt x="1098322" y="2815138"/>
                  <a:pt x="1007705" y="3772787"/>
                  <a:pt x="1176581" y="3603911"/>
                </a:cubicBezTo>
                <a:cubicBezTo>
                  <a:pt x="1345457" y="3435035"/>
                  <a:pt x="1862381" y="1925452"/>
                  <a:pt x="2115695" y="1330268"/>
                </a:cubicBezTo>
                <a:cubicBezTo>
                  <a:pt x="2369009" y="735084"/>
                  <a:pt x="2527587" y="-185495"/>
                  <a:pt x="2696463" y="32808"/>
                </a:cubicBezTo>
                <a:cubicBezTo>
                  <a:pt x="2865339" y="251111"/>
                  <a:pt x="2947717" y="1919273"/>
                  <a:pt x="3128949" y="2640084"/>
                </a:cubicBezTo>
                <a:cubicBezTo>
                  <a:pt x="3310181" y="3360895"/>
                  <a:pt x="3483176" y="4232046"/>
                  <a:pt x="3783857" y="4357673"/>
                </a:cubicBezTo>
                <a:cubicBezTo>
                  <a:pt x="4084538" y="4483300"/>
                  <a:pt x="4770338" y="3748073"/>
                  <a:pt x="4933035" y="3393846"/>
                </a:cubicBezTo>
                <a:cubicBezTo>
                  <a:pt x="5095732" y="3039619"/>
                  <a:pt x="4836241" y="2613311"/>
                  <a:pt x="4760041" y="2232311"/>
                </a:cubicBezTo>
                <a:cubicBezTo>
                  <a:pt x="4683841" y="1851311"/>
                  <a:pt x="4418170" y="1398230"/>
                  <a:pt x="4475835" y="1107846"/>
                </a:cubicBezTo>
                <a:cubicBezTo>
                  <a:pt x="4533500" y="817462"/>
                  <a:pt x="4819765" y="653735"/>
                  <a:pt x="5106030" y="490008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ot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5" grpId="0" animBg="1"/>
      <p:bldP spid="26" grpId="0"/>
      <p:bldP spid="34" grpId="0" animBg="1"/>
      <p:bldP spid="50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96773" y="4737721"/>
            <a:ext cx="297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e.g., AT&amp;T has little  commercial interest in revealing its internal network structure to Verizon.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141217" y="3915229"/>
            <a:ext cx="297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Message exchanges must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 reveal internal  network details.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604FDD-2DD3-4D40-940A-98FB98D66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29" y="4275302"/>
            <a:ext cx="977536" cy="79980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1EDDF9B-559F-914C-9415-EFE387D6F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48803E-6D43-C54A-B65C-0F51F64581A9}"/>
              </a:ext>
            </a:extLst>
          </p:cNvPr>
          <p:cNvSpPr txBox="1"/>
          <p:nvPr/>
        </p:nvSpPr>
        <p:spPr>
          <a:xfrm>
            <a:off x="366038" y="5619285"/>
            <a:ext cx="4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work with “incomplete” information about its neighbors’ internal topology.</a:t>
            </a:r>
          </a:p>
        </p:txBody>
      </p:sp>
    </p:spTree>
    <p:extLst>
      <p:ext uri="{BB962C8B-B14F-4D97-AF65-F5344CB8AC3E}">
        <p14:creationId xmlns:p14="http://schemas.microsoft.com/office/powerpoint/2010/main" val="16940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93371" y="1372778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Internet today: &gt; 70,000 unique autonomous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1504144" y="1866554"/>
            <a:ext cx="780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 Internet routers: &gt; 800,000 forwarding table entries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937AB-919F-EC46-B0C2-4C6FA727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89" y="4127222"/>
            <a:ext cx="977536" cy="7998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9AECDB-6B77-BE44-9D56-0AC4B6149BD2}"/>
              </a:ext>
            </a:extLst>
          </p:cNvPr>
          <p:cNvSpPr txBox="1"/>
          <p:nvPr/>
        </p:nvSpPr>
        <p:spPr>
          <a:xfrm>
            <a:off x="87127" y="4149719"/>
            <a:ext cx="29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Keep messages &amp; tables as small as possible.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Don’t flood</a:t>
            </a:r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1BDB9BE1-63B9-4445-8378-C495DB49E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8C12F54-3FE4-6F47-BBF1-C34C407B5907}"/>
              </a:ext>
            </a:extLst>
          </p:cNvPr>
          <p:cNvSpPr txBox="1"/>
          <p:nvPr/>
        </p:nvSpPr>
        <p:spPr>
          <a:xfrm>
            <a:off x="366037" y="5619285"/>
            <a:ext cx="47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be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incremental</a:t>
            </a:r>
            <a:r>
              <a:rPr lang="en-US" sz="2400" dirty="0">
                <a:latin typeface="Helvetica" pitchFamily="2" charset="0"/>
              </a:rPr>
              <a:t>: don’t recompute the whole table on every message exchanged.</a:t>
            </a:r>
          </a:p>
        </p:txBody>
      </p:sp>
    </p:spTree>
    <p:extLst>
      <p:ext uri="{BB962C8B-B14F-4D97-AF65-F5344CB8AC3E}">
        <p14:creationId xmlns:p14="http://schemas.microsoft.com/office/powerpoint/2010/main" val="14843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52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A7E1B9DD-E19C-33CF-63F4-F8922F05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2" y="601657"/>
            <a:ext cx="3706765" cy="2294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354AC7-0A30-3978-4513-7456F033CDA8}"/>
              </a:ext>
            </a:extLst>
          </p:cNvPr>
          <p:cNvSpPr txBox="1"/>
          <p:nvPr/>
        </p:nvSpPr>
        <p:spPr>
          <a:xfrm>
            <a:off x="583190" y="3071197"/>
            <a:ext cx="458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Routing</a:t>
            </a:r>
            <a:r>
              <a:rPr lang="en-US" dirty="0">
                <a:latin typeface="Helvetica" pitchFamily="2" charset="0"/>
              </a:rPr>
              <a:t>: Google Maps for the Internet?</a:t>
            </a: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4AE85F2A-6C53-EF57-B523-DE3540BB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29" y="1304289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1C44AA-3911-D400-C2A4-2CBE76DC5C48}"/>
              </a:ext>
            </a:extLst>
          </p:cNvPr>
          <p:cNvCxnSpPr>
            <a:cxnSpLocks/>
          </p:cNvCxnSpPr>
          <p:nvPr/>
        </p:nvCxnSpPr>
        <p:spPr>
          <a:xfrm flipV="1">
            <a:off x="8573355" y="1176950"/>
            <a:ext cx="637759" cy="1273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9" descr="Router Clip Art">
            <a:extLst>
              <a:ext uri="{FF2B5EF4-FFF2-40B4-BE49-F238E27FC236}">
                <a16:creationId xmlns:a16="http://schemas.microsoft.com/office/drawing/2014/main" id="{2292ACE0-2B9C-FC2F-BF61-DA707AAB0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045" y="851911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D77EF3-FE22-D475-3026-B80CB5C7013E}"/>
              </a:ext>
            </a:extLst>
          </p:cNvPr>
          <p:cNvCxnSpPr>
            <a:cxnSpLocks/>
          </p:cNvCxnSpPr>
          <p:nvPr/>
        </p:nvCxnSpPr>
        <p:spPr>
          <a:xfrm>
            <a:off x="10340496" y="1142495"/>
            <a:ext cx="388148" cy="293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CCCBC1-B616-E7D4-410E-01884172CBFB}"/>
              </a:ext>
            </a:extLst>
          </p:cNvPr>
          <p:cNvCxnSpPr>
            <a:cxnSpLocks/>
          </p:cNvCxnSpPr>
          <p:nvPr/>
        </p:nvCxnSpPr>
        <p:spPr>
          <a:xfrm>
            <a:off x="8577812" y="2027990"/>
            <a:ext cx="532204" cy="451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89768A74-4F1B-E8AE-03D9-5716C39D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66" y="2479402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5468E-CC6B-E086-CB32-2559DBEA2113}"/>
              </a:ext>
            </a:extLst>
          </p:cNvPr>
          <p:cNvCxnSpPr>
            <a:cxnSpLocks/>
          </p:cNvCxnSpPr>
          <p:nvPr/>
        </p:nvCxnSpPr>
        <p:spPr>
          <a:xfrm flipV="1">
            <a:off x="10195469" y="2211738"/>
            <a:ext cx="648222" cy="3571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" descr="Router Clip Art">
            <a:extLst>
              <a:ext uri="{FF2B5EF4-FFF2-40B4-BE49-F238E27FC236}">
                <a16:creationId xmlns:a16="http://schemas.microsoft.com/office/drawing/2014/main" id="{B6E7720D-A87C-B002-DFC1-40B17FE8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644" y="1435669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CA3C14-C86C-F377-557F-192A788F6BC2}"/>
              </a:ext>
            </a:extLst>
          </p:cNvPr>
          <p:cNvCxnSpPr>
            <a:cxnSpLocks/>
          </p:cNvCxnSpPr>
          <p:nvPr/>
        </p:nvCxnSpPr>
        <p:spPr>
          <a:xfrm flipV="1">
            <a:off x="9737850" y="1629328"/>
            <a:ext cx="0" cy="715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8CAF25-B47D-8B9E-346F-5B80FD2D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872" y="303720"/>
            <a:ext cx="568541" cy="695437"/>
          </a:xfrm>
          <a:prstGeom prst="rect">
            <a:avLst/>
          </a:prstGeom>
        </p:spPr>
      </p:pic>
      <p:pic>
        <p:nvPicPr>
          <p:cNvPr id="14" name="Picture 1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634D484-AF97-894B-D59C-D29A3EE0B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358" y="628144"/>
            <a:ext cx="1035403" cy="1035403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B5CBC314-D76A-0521-2135-E919E0CD1651}"/>
              </a:ext>
            </a:extLst>
          </p:cNvPr>
          <p:cNvSpPr/>
          <p:nvPr/>
        </p:nvSpPr>
        <p:spPr>
          <a:xfrm>
            <a:off x="8818121" y="1358415"/>
            <a:ext cx="1794076" cy="320372"/>
          </a:xfrm>
          <a:custGeom>
            <a:avLst/>
            <a:gdLst>
              <a:gd name="connsiteX0" fmla="*/ 0 w 1794076"/>
              <a:gd name="connsiteY0" fmla="*/ 146752 h 320372"/>
              <a:gd name="connsiteX1" fmla="*/ 601883 w 1794076"/>
              <a:gd name="connsiteY1" fmla="*/ 42580 h 320372"/>
              <a:gd name="connsiteX2" fmla="*/ 1388962 w 1794076"/>
              <a:gd name="connsiteY2" fmla="*/ 19431 h 320372"/>
              <a:gd name="connsiteX3" fmla="*/ 1794076 w 1794076"/>
              <a:gd name="connsiteY3" fmla="*/ 320372 h 32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076" h="320372">
                <a:moveTo>
                  <a:pt x="0" y="146752"/>
                </a:moveTo>
                <a:cubicBezTo>
                  <a:pt x="185194" y="105276"/>
                  <a:pt x="370389" y="63800"/>
                  <a:pt x="601883" y="42580"/>
                </a:cubicBezTo>
                <a:cubicBezTo>
                  <a:pt x="833377" y="21360"/>
                  <a:pt x="1190263" y="-26868"/>
                  <a:pt x="1388962" y="19431"/>
                </a:cubicBezTo>
                <a:cubicBezTo>
                  <a:pt x="1587661" y="65730"/>
                  <a:pt x="1690868" y="193051"/>
                  <a:pt x="1794076" y="320372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C6BA0E-399A-4DEE-6854-5006750470FF}"/>
              </a:ext>
            </a:extLst>
          </p:cNvPr>
          <p:cNvSpPr/>
          <p:nvPr/>
        </p:nvSpPr>
        <p:spPr>
          <a:xfrm>
            <a:off x="8702374" y="1632489"/>
            <a:ext cx="2013995" cy="896338"/>
          </a:xfrm>
          <a:custGeom>
            <a:avLst/>
            <a:gdLst>
              <a:gd name="connsiteX0" fmla="*/ 0 w 2013995"/>
              <a:gd name="connsiteY0" fmla="*/ 0 h 896338"/>
              <a:gd name="connsiteX1" fmla="*/ 625033 w 2013995"/>
              <a:gd name="connsiteY1" fmla="*/ 787078 h 896338"/>
              <a:gd name="connsiteX2" fmla="*/ 1331089 w 2013995"/>
              <a:gd name="connsiteY2" fmla="*/ 833377 h 896338"/>
              <a:gd name="connsiteX3" fmla="*/ 2013995 w 2013995"/>
              <a:gd name="connsiteY3" fmla="*/ 254643 h 8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995" h="896338">
                <a:moveTo>
                  <a:pt x="0" y="0"/>
                </a:moveTo>
                <a:cubicBezTo>
                  <a:pt x="201592" y="324091"/>
                  <a:pt x="403185" y="648182"/>
                  <a:pt x="625033" y="787078"/>
                </a:cubicBezTo>
                <a:cubicBezTo>
                  <a:pt x="846881" y="925974"/>
                  <a:pt x="1099595" y="922116"/>
                  <a:pt x="1331089" y="833377"/>
                </a:cubicBezTo>
                <a:cubicBezTo>
                  <a:pt x="1562583" y="744638"/>
                  <a:pt x="1788289" y="499640"/>
                  <a:pt x="2013995" y="25464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7D7EC7-E066-C7EF-5D2A-1ACEB91B6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487" y="755598"/>
            <a:ext cx="568541" cy="695437"/>
          </a:xfrm>
          <a:prstGeom prst="rect">
            <a:avLst/>
          </a:prstGeom>
        </p:spPr>
      </p:pic>
      <p:pic>
        <p:nvPicPr>
          <p:cNvPr id="18" name="Picture 17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D8D5FF-65D9-EE69-8C2C-1DFBD4B9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973" y="1080022"/>
            <a:ext cx="1035403" cy="103540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92349-6F5A-9D3A-76A9-C5B3B6F4A012}"/>
              </a:ext>
            </a:extLst>
          </p:cNvPr>
          <p:cNvCxnSpPr>
            <a:cxnSpLocks/>
          </p:cNvCxnSpPr>
          <p:nvPr/>
        </p:nvCxnSpPr>
        <p:spPr>
          <a:xfrm flipV="1">
            <a:off x="10386164" y="2259998"/>
            <a:ext cx="912165" cy="479438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726614-DD28-C246-DEC8-94651D2D7024}"/>
              </a:ext>
            </a:extLst>
          </p:cNvPr>
          <p:cNvSpPr txBox="1"/>
          <p:nvPr/>
        </p:nvSpPr>
        <p:spPr>
          <a:xfrm>
            <a:off x="4699097" y="809491"/>
            <a:ext cx="3474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Goals of routing: 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#1 Good paths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#2 Failure resilience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D663FA-EABD-476A-483E-76EE0D7CCFCD}"/>
              </a:ext>
            </a:extLst>
          </p:cNvPr>
          <p:cNvGrpSpPr/>
          <p:nvPr/>
        </p:nvGrpSpPr>
        <p:grpSpPr>
          <a:xfrm>
            <a:off x="181271" y="3521841"/>
            <a:ext cx="3154923" cy="1597967"/>
            <a:chOff x="8300523" y="1771650"/>
            <a:chExt cx="4046386" cy="18535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2F49AA-BADE-A96C-3BCC-D901B9B1385F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D2FA53-8C4D-AAAE-7787-8EE14DE1D3D5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5E61C6A-47AC-5B63-67D1-F0DDEFF6E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368ADEB-F609-0092-3661-9FD2DC288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A46D5-39E4-B036-2F71-C52839E8227A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8A5E23-A691-C15F-6662-0E877632E895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protocols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855560-E523-2F51-277F-E22425458EB9}"/>
              </a:ext>
            </a:extLst>
          </p:cNvPr>
          <p:cNvGrpSpPr/>
          <p:nvPr/>
        </p:nvGrpSpPr>
        <p:grpSpPr>
          <a:xfrm>
            <a:off x="3280659" y="4125959"/>
            <a:ext cx="3571875" cy="2236788"/>
            <a:chOff x="4103078" y="2519487"/>
            <a:chExt cx="3571875" cy="2236788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AF44763-58F9-EED5-2E7D-98E08A8EE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9327F540-D00B-58BB-0B8A-D070CD7B7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4A906D07-37FF-B215-B3BB-698D3F51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4465FBA7-8E7B-4BFD-A2BE-57321A813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175FC7F9-247C-21A2-1AF7-C63066507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C5E5E788-7C3B-05B3-024A-A7AC08D92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BD6DB8EB-CB22-210C-3830-0FA8611A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CE85C9E5-6F66-1985-94A5-B80222FB6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11F9E6F6-ADDB-9ACB-92A9-00E437FC0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102EE784-219F-8D03-768A-34CDBD0C4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2464EDA0-C999-5998-45A1-D4193FC10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28E5485D-0A97-2717-6622-1253820B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Oval 15">
              <a:extLst>
                <a:ext uri="{FF2B5EF4-FFF2-40B4-BE49-F238E27FC236}">
                  <a16:creationId xmlns:a16="http://schemas.microsoft.com/office/drawing/2014/main" id="{D745AC62-487A-CA33-B397-978F6EFCC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F6C7C8AB-8996-8D80-CC07-71BFA3E52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503C8E12-91E5-B11C-F1CB-2BCC4A55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7560E026-B5A0-52B8-4147-ABF3A3F3E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B97752F-6A14-7698-5C6E-67829D30D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756E6B2A-A258-D8D9-CABE-2542DDAC3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02A75052-B11F-BC04-5180-41B08A037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A21E14C5-F8DA-E433-DE45-BBC07CB66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729877F6-FA0E-8859-700B-F5E31D5EA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Oval 24">
              <a:extLst>
                <a:ext uri="{FF2B5EF4-FFF2-40B4-BE49-F238E27FC236}">
                  <a16:creationId xmlns:a16="http://schemas.microsoft.com/office/drawing/2014/main" id="{F096C7DD-2453-7D49-F0FD-C1F3C131F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DD59ACF7-F531-A81C-FE29-29BF24F7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BFDDF760-AC58-5B7C-CEA0-A277B58AF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E3EA2B54-7108-9D86-F241-0591B6F78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0BE885ED-8A16-EB05-379E-7A77D4B76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5" name="Oval 29">
              <a:extLst>
                <a:ext uri="{FF2B5EF4-FFF2-40B4-BE49-F238E27FC236}">
                  <a16:creationId xmlns:a16="http://schemas.microsoft.com/office/drawing/2014/main" id="{42082478-1856-FEC5-DC7E-6A0B78E5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30">
              <a:extLst>
                <a:ext uri="{FF2B5EF4-FFF2-40B4-BE49-F238E27FC236}">
                  <a16:creationId xmlns:a16="http://schemas.microsoft.com/office/drawing/2014/main" id="{CE99990C-E849-0CEC-029F-CE0B2114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0B95C369-DAA0-0421-B11E-C9B200F63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6ECC3CB6-F7FD-C236-EDB6-80C61211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ABD25FFC-505E-BD1E-8607-D4766F4C6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Oval 34">
              <a:extLst>
                <a:ext uri="{FF2B5EF4-FFF2-40B4-BE49-F238E27FC236}">
                  <a16:creationId xmlns:a16="http://schemas.microsoft.com/office/drawing/2014/main" id="{14307B79-5C85-3D91-ED2A-43C8307A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70EB7B1D-01AF-F1A6-DDCA-9FCCD19FE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70388095-0567-2019-FEF6-B9CA25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6D0A3873-8C85-3E7C-A05C-1AA72C25B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EC5A2227-44AE-395F-87A5-C74254093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0756D812-E2BD-46BF-95D8-1A69BB60F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D75BC2C6-7C90-A8C3-0E91-2C09E02AA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41F711FD-F5A8-2E14-8797-59AD681F0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DB1FEE3A-116B-7509-AC18-1E2DC19FC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9909F7E0-A39F-B5AC-B702-3889497E7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A2D6AB-4984-4717-0219-BB5874063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6">
              <a:extLst>
                <a:ext uri="{FF2B5EF4-FFF2-40B4-BE49-F238E27FC236}">
                  <a16:creationId xmlns:a16="http://schemas.microsoft.com/office/drawing/2014/main" id="{E8C891A6-AA02-B564-2ADA-344C4F251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8">
              <a:extLst>
                <a:ext uri="{FF2B5EF4-FFF2-40B4-BE49-F238E27FC236}">
                  <a16:creationId xmlns:a16="http://schemas.microsoft.com/office/drawing/2014/main" id="{53F8CEBA-CA17-589A-865E-BF84D6B0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15F7579F-8CAC-4AB2-D50E-97F1FF8B8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51">
              <a:extLst>
                <a:ext uri="{FF2B5EF4-FFF2-40B4-BE49-F238E27FC236}">
                  <a16:creationId xmlns:a16="http://schemas.microsoft.com/office/drawing/2014/main" id="{95447E52-6C73-9227-F002-8863A1671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 Box 52">
              <a:extLst>
                <a:ext uri="{FF2B5EF4-FFF2-40B4-BE49-F238E27FC236}">
                  <a16:creationId xmlns:a16="http://schemas.microsoft.com/office/drawing/2014/main" id="{AC564964-936A-01F0-C6FD-5AC3BC9F5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6" name="Rectangle 54">
              <a:extLst>
                <a:ext uri="{FF2B5EF4-FFF2-40B4-BE49-F238E27FC236}">
                  <a16:creationId xmlns:a16="http://schemas.microsoft.com/office/drawing/2014/main" id="{458F8AE0-5131-C006-530D-D9EF7704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F9858362-856D-2AD7-73E1-1D908C991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57">
              <a:extLst>
                <a:ext uri="{FF2B5EF4-FFF2-40B4-BE49-F238E27FC236}">
                  <a16:creationId xmlns:a16="http://schemas.microsoft.com/office/drawing/2014/main" id="{2F3F85F8-75E6-13BA-C409-49C6F0D6A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Text Box 58">
              <a:extLst>
                <a:ext uri="{FF2B5EF4-FFF2-40B4-BE49-F238E27FC236}">
                  <a16:creationId xmlns:a16="http://schemas.microsoft.com/office/drawing/2014/main" id="{D5D13939-3F98-6660-3E94-B6A05FA18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60">
              <a:extLst>
                <a:ext uri="{FF2B5EF4-FFF2-40B4-BE49-F238E27FC236}">
                  <a16:creationId xmlns:a16="http://schemas.microsoft.com/office/drawing/2014/main" id="{1781145F-F82D-3C5F-3833-BCAF8ECD6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E11F4592-6EC5-52E3-9E51-71F32F7D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44093374-8D2D-8A3B-30E6-0E97126F6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3" name="Text Box 63">
              <a:extLst>
                <a:ext uri="{FF2B5EF4-FFF2-40B4-BE49-F238E27FC236}">
                  <a16:creationId xmlns:a16="http://schemas.microsoft.com/office/drawing/2014/main" id="{4E581064-2271-F3A0-F51A-0DF4D9085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4" name="Text Box 64">
              <a:extLst>
                <a:ext uri="{FF2B5EF4-FFF2-40B4-BE49-F238E27FC236}">
                  <a16:creationId xmlns:a16="http://schemas.microsoft.com/office/drawing/2014/main" id="{D9A6980C-4D84-7DDB-E85F-12DCABDB2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" name="Text Box 65">
              <a:extLst>
                <a:ext uri="{FF2B5EF4-FFF2-40B4-BE49-F238E27FC236}">
                  <a16:creationId xmlns:a16="http://schemas.microsoft.com/office/drawing/2014/main" id="{1917A9FA-330B-3187-990C-C56BCC6E3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6" name="Text Box 66">
              <a:extLst>
                <a:ext uri="{FF2B5EF4-FFF2-40B4-BE49-F238E27FC236}">
                  <a16:creationId xmlns:a16="http://schemas.microsoft.com/office/drawing/2014/main" id="{9E6459D4-A2DC-1ABF-8C73-5731140A7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7" name="Text Box 67">
              <a:extLst>
                <a:ext uri="{FF2B5EF4-FFF2-40B4-BE49-F238E27FC236}">
                  <a16:creationId xmlns:a16="http://schemas.microsoft.com/office/drawing/2014/main" id="{43A307D6-9A69-A565-8944-940B042F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" name="Text Box 68">
              <a:extLst>
                <a:ext uri="{FF2B5EF4-FFF2-40B4-BE49-F238E27FC236}">
                  <a16:creationId xmlns:a16="http://schemas.microsoft.com/office/drawing/2014/main" id="{FBDD1502-8EF8-184F-C7AF-679421A3A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E248147A-94F3-6997-D0BE-7ADA13B23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033E8ED4-7B5D-6939-34A7-00A6C811C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1" name="Text Box 71">
              <a:extLst>
                <a:ext uri="{FF2B5EF4-FFF2-40B4-BE49-F238E27FC236}">
                  <a16:creationId xmlns:a16="http://schemas.microsoft.com/office/drawing/2014/main" id="{BCF3AA7D-5B94-5DA4-64D1-E4BBA45BC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E69B675-CA9F-673F-0476-865C3250359A}"/>
              </a:ext>
            </a:extLst>
          </p:cNvPr>
          <p:cNvCxnSpPr>
            <a:cxnSpLocks/>
          </p:cNvCxnSpPr>
          <p:nvPr/>
        </p:nvCxnSpPr>
        <p:spPr>
          <a:xfrm>
            <a:off x="4482595" y="513472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CF86091-1FC9-FF7C-6B21-A2141B82FC06}"/>
              </a:ext>
            </a:extLst>
          </p:cNvPr>
          <p:cNvCxnSpPr>
            <a:cxnSpLocks/>
          </p:cNvCxnSpPr>
          <p:nvPr/>
        </p:nvCxnSpPr>
        <p:spPr>
          <a:xfrm flipH="1">
            <a:off x="3947799" y="516632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8882157-BA1A-D2BD-7D9F-39B5E24E24F9}"/>
              </a:ext>
            </a:extLst>
          </p:cNvPr>
          <p:cNvCxnSpPr>
            <a:cxnSpLocks/>
            <a:endCxn id="77" idx="0"/>
          </p:cNvCxnSpPr>
          <p:nvPr/>
        </p:nvCxnSpPr>
        <p:spPr>
          <a:xfrm flipV="1">
            <a:off x="4525446" y="471492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46B6DB-BB53-4100-C6C1-1AA25E2962F9}"/>
              </a:ext>
            </a:extLst>
          </p:cNvPr>
          <p:cNvCxnSpPr>
            <a:cxnSpLocks/>
          </p:cNvCxnSpPr>
          <p:nvPr/>
        </p:nvCxnSpPr>
        <p:spPr>
          <a:xfrm>
            <a:off x="5604612" y="509989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93BEE6-9E15-2023-B427-528A48C16415}"/>
              </a:ext>
            </a:extLst>
          </p:cNvPr>
          <p:cNvCxnSpPr>
            <a:cxnSpLocks/>
          </p:cNvCxnSpPr>
          <p:nvPr/>
        </p:nvCxnSpPr>
        <p:spPr>
          <a:xfrm flipH="1">
            <a:off x="4994643" y="527390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A8EA22-F783-4278-2877-AB37E2CFE91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873374" y="484040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1214AB3-CD11-839E-8E05-041AF374EAE0}"/>
              </a:ext>
            </a:extLst>
          </p:cNvPr>
          <p:cNvSpPr txBox="1"/>
          <p:nvPr/>
        </p:nvSpPr>
        <p:spPr>
          <a:xfrm>
            <a:off x="3891746" y="3530271"/>
            <a:ext cx="161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Flooding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12B581-F380-5787-3862-3A3527A7099F}"/>
              </a:ext>
            </a:extLst>
          </p:cNvPr>
          <p:cNvGrpSpPr/>
          <p:nvPr/>
        </p:nvGrpSpPr>
        <p:grpSpPr>
          <a:xfrm>
            <a:off x="11560495" y="5219385"/>
            <a:ext cx="501650" cy="461665"/>
            <a:chOff x="6962166" y="3613275"/>
            <a:chExt cx="501650" cy="46166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F4AF714-43D4-6F63-FB3D-81A8402D6D1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02" name="Oval 30">
                <a:extLst>
                  <a:ext uri="{FF2B5EF4-FFF2-40B4-BE49-F238E27FC236}">
                    <a16:creationId xmlns:a16="http://schemas.microsoft.com/office/drawing/2014/main" id="{96910F25-44B8-522A-3676-AFE6133D2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Line 31">
                <a:extLst>
                  <a:ext uri="{FF2B5EF4-FFF2-40B4-BE49-F238E27FC236}">
                    <a16:creationId xmlns:a16="http://schemas.microsoft.com/office/drawing/2014/main" id="{239C277B-98F2-BABA-12FF-C4341B0E4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64E46A79-1F67-64FD-7BF4-277B5DE22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Rectangle 33">
                <a:extLst>
                  <a:ext uri="{FF2B5EF4-FFF2-40B4-BE49-F238E27FC236}">
                    <a16:creationId xmlns:a16="http://schemas.microsoft.com/office/drawing/2014/main" id="{1713839A-6B7D-B88C-40BE-77B71A4E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Oval 34">
                <a:extLst>
                  <a:ext uri="{FF2B5EF4-FFF2-40B4-BE49-F238E27FC236}">
                    <a16:creationId xmlns:a16="http://schemas.microsoft.com/office/drawing/2014/main" id="{A73CF7F6-3611-D92C-DFA2-17CE802CD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Rectangle 60">
                <a:extLst>
                  <a:ext uri="{FF2B5EF4-FFF2-40B4-BE49-F238E27FC236}">
                    <a16:creationId xmlns:a16="http://schemas.microsoft.com/office/drawing/2014/main" id="{AE075E2B-45C1-3A2C-D4BE-91DE2E740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 Box 61">
              <a:extLst>
                <a:ext uri="{FF2B5EF4-FFF2-40B4-BE49-F238E27FC236}">
                  <a16:creationId xmlns:a16="http://schemas.microsoft.com/office/drawing/2014/main" id="{27BD8239-6CF9-810A-013D-C1BA200FE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6BB47D-088B-CB8A-2850-7D9E21212912}"/>
              </a:ext>
            </a:extLst>
          </p:cNvPr>
          <p:cNvGrpSpPr/>
          <p:nvPr/>
        </p:nvGrpSpPr>
        <p:grpSpPr>
          <a:xfrm>
            <a:off x="9820506" y="4584806"/>
            <a:ext cx="501650" cy="461665"/>
            <a:chOff x="6962166" y="3613275"/>
            <a:chExt cx="501650" cy="46166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CB75EB9-DB18-CAF2-0AFD-713DCEE1F69E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11" name="Oval 30">
                <a:extLst>
                  <a:ext uri="{FF2B5EF4-FFF2-40B4-BE49-F238E27FC236}">
                    <a16:creationId xmlns:a16="http://schemas.microsoft.com/office/drawing/2014/main" id="{8A465C0A-A85F-05E9-8B5C-1F00EDB65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03B8FAD2-CA2D-ADA1-56CE-C06C55543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C93D61D6-2509-0030-F181-FF09C2A55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Rectangle 33">
                <a:extLst>
                  <a:ext uri="{FF2B5EF4-FFF2-40B4-BE49-F238E27FC236}">
                    <a16:creationId xmlns:a16="http://schemas.microsoft.com/office/drawing/2014/main" id="{E03DD3E3-C845-BFE0-D774-D45B5B526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Oval 34">
                <a:extLst>
                  <a:ext uri="{FF2B5EF4-FFF2-40B4-BE49-F238E27FC236}">
                    <a16:creationId xmlns:a16="http://schemas.microsoft.com/office/drawing/2014/main" id="{3C90E6D0-497B-1F67-D9AD-740E3231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Rectangle 60">
                <a:extLst>
                  <a:ext uri="{FF2B5EF4-FFF2-40B4-BE49-F238E27FC236}">
                    <a16:creationId xmlns:a16="http://schemas.microsoft.com/office/drawing/2014/main" id="{721CD643-060F-4894-DACD-1E9607FE9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0" name="Text Box 61">
              <a:extLst>
                <a:ext uri="{FF2B5EF4-FFF2-40B4-BE49-F238E27FC236}">
                  <a16:creationId xmlns:a16="http://schemas.microsoft.com/office/drawing/2014/main" id="{1ED88652-11EF-F8D0-636D-350D0E6A8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22373ED-CEBA-07B1-19AC-ACA15808866D}"/>
              </a:ext>
            </a:extLst>
          </p:cNvPr>
          <p:cNvGrpSpPr/>
          <p:nvPr/>
        </p:nvGrpSpPr>
        <p:grpSpPr>
          <a:xfrm>
            <a:off x="5816953" y="6247442"/>
            <a:ext cx="501650" cy="461665"/>
            <a:chOff x="6962166" y="3613275"/>
            <a:chExt cx="501650" cy="46166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BF48B2A-E4D4-8C5A-7D02-6204C89BC259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20" name="Oval 30">
                <a:extLst>
                  <a:ext uri="{FF2B5EF4-FFF2-40B4-BE49-F238E27FC236}">
                    <a16:creationId xmlns:a16="http://schemas.microsoft.com/office/drawing/2014/main" id="{DE9294BD-A8CF-5BBA-FC1C-8EEF0F4D5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Line 31">
                <a:extLst>
                  <a:ext uri="{FF2B5EF4-FFF2-40B4-BE49-F238E27FC236}">
                    <a16:creationId xmlns:a16="http://schemas.microsoft.com/office/drawing/2014/main" id="{10BE83D1-2CA2-B8B7-F98A-AFB67B2F8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Line 32">
                <a:extLst>
                  <a:ext uri="{FF2B5EF4-FFF2-40B4-BE49-F238E27FC236}">
                    <a16:creationId xmlns:a16="http://schemas.microsoft.com/office/drawing/2014/main" id="{ADA4528B-3713-271E-C5F5-188C148A0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Rectangle 33">
                <a:extLst>
                  <a:ext uri="{FF2B5EF4-FFF2-40B4-BE49-F238E27FC236}">
                    <a16:creationId xmlns:a16="http://schemas.microsoft.com/office/drawing/2014/main" id="{D00316DC-F8CF-0860-17DE-B70C22558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Oval 34">
                <a:extLst>
                  <a:ext uri="{FF2B5EF4-FFF2-40B4-BE49-F238E27FC236}">
                    <a16:creationId xmlns:a16="http://schemas.microsoft.com/office/drawing/2014/main" id="{211F7A8A-183D-B812-9B62-4B656520C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Rectangle 60">
                <a:extLst>
                  <a:ext uri="{FF2B5EF4-FFF2-40B4-BE49-F238E27FC236}">
                    <a16:creationId xmlns:a16="http://schemas.microsoft.com/office/drawing/2014/main" id="{633719F2-CAA6-0109-16C8-C480147D6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9" name="Text Box 61">
              <a:extLst>
                <a:ext uri="{FF2B5EF4-FFF2-40B4-BE49-F238E27FC236}">
                  <a16:creationId xmlns:a16="http://schemas.microsoft.com/office/drawing/2014/main" id="{2CC7F367-9BC5-09F8-C8A1-29C401B34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57DEED-2908-44BD-5211-B34D23F61B8A}"/>
              </a:ext>
            </a:extLst>
          </p:cNvPr>
          <p:cNvCxnSpPr/>
          <p:nvPr/>
        </p:nvCxnSpPr>
        <p:spPr>
          <a:xfrm>
            <a:off x="10494472" y="4867853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>
            <a:extLst>
              <a:ext uri="{FF2B5EF4-FFF2-40B4-BE49-F238E27FC236}">
                <a16:creationId xmlns:a16="http://schemas.microsoft.com/office/drawing/2014/main" id="{C98DC867-F9D4-E5A8-B484-8E407C202F58}"/>
              </a:ext>
            </a:extLst>
          </p:cNvPr>
          <p:cNvSpPr/>
          <p:nvPr/>
        </p:nvSpPr>
        <p:spPr>
          <a:xfrm>
            <a:off x="6503368" y="4962594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98A2A5A2-511A-90E1-AB8D-46384F2E1694}"/>
              </a:ext>
            </a:extLst>
          </p:cNvPr>
          <p:cNvSpPr/>
          <p:nvPr/>
        </p:nvSpPr>
        <p:spPr>
          <a:xfrm rot="626130">
            <a:off x="6635685" y="5045136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532002-FFC1-1846-9952-6ED352F1EE47}"/>
              </a:ext>
            </a:extLst>
          </p:cNvPr>
          <p:cNvSpPr txBox="1"/>
          <p:nvPr/>
        </p:nvSpPr>
        <p:spPr>
          <a:xfrm rot="20164495">
            <a:off x="6977062" y="4707381"/>
            <a:ext cx="20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D(w),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known least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E73F405-95CD-CDA9-3352-5DEE8087088E}"/>
              </a:ext>
            </a:extLst>
          </p:cNvPr>
          <p:cNvSpPr txBox="1"/>
          <p:nvPr/>
        </p:nvSpPr>
        <p:spPr>
          <a:xfrm rot="1567686">
            <a:off x="10633402" y="4631732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26A8580-9AF6-2ED8-828A-B6567DF966C9}"/>
              </a:ext>
            </a:extLst>
          </p:cNvPr>
          <p:cNvSpPr txBox="1"/>
          <p:nvPr/>
        </p:nvSpPr>
        <p:spPr>
          <a:xfrm rot="20164495">
            <a:off x="9299302" y="5840628"/>
            <a:ext cx="172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D(v),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808AC4-C7B8-F323-F81B-BD03603823AB}"/>
              </a:ext>
            </a:extLst>
          </p:cNvPr>
          <p:cNvSpPr txBox="1"/>
          <p:nvPr/>
        </p:nvSpPr>
        <p:spPr>
          <a:xfrm>
            <a:off x="6845254" y="3533383"/>
            <a:ext cx="4245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Dijkstra’s algorithm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  <p:pic>
        <p:nvPicPr>
          <p:cNvPr id="133" name="Picture 132" descr="Shape&#10;&#10;Description automatically generated with low confidence">
            <a:extLst>
              <a:ext uri="{FF2B5EF4-FFF2-40B4-BE49-F238E27FC236}">
                <a16:creationId xmlns:a16="http://schemas.microsoft.com/office/drawing/2014/main" id="{3FFA0233-A975-9F96-9EA2-A868D264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16" y="6092957"/>
            <a:ext cx="840983" cy="553738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2101A1-8EF1-D5E1-40AD-211604C97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56" y="5313855"/>
            <a:ext cx="794708" cy="650216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06E7326-8905-1B7E-65C6-3297100A9446}"/>
              </a:ext>
            </a:extLst>
          </p:cNvPr>
          <p:cNvSpPr txBox="1"/>
          <p:nvPr/>
        </p:nvSpPr>
        <p:spPr>
          <a:xfrm>
            <a:off x="1430151" y="527390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AA8E5C-60C7-E5A3-AF0F-8692004D0BF7}"/>
              </a:ext>
            </a:extLst>
          </p:cNvPr>
          <p:cNvSpPr txBox="1"/>
          <p:nvPr/>
        </p:nvSpPr>
        <p:spPr>
          <a:xfrm>
            <a:off x="1457581" y="6092957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</p:spTree>
    <p:extLst>
      <p:ext uri="{BB962C8B-B14F-4D97-AF65-F5344CB8AC3E}">
        <p14:creationId xmlns:p14="http://schemas.microsoft.com/office/powerpoint/2010/main" val="6809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 animBg="1"/>
      <p:bldP spid="20" grpId="0"/>
      <p:bldP spid="98" grpId="0"/>
      <p:bldP spid="127" grpId="0" animBg="1"/>
      <p:bldP spid="128" grpId="0" animBg="1"/>
      <p:bldP spid="129" grpId="0"/>
      <p:bldP spid="130" grpId="0"/>
      <p:bldP spid="131" grpId="0"/>
      <p:bldP spid="132" grpId="0"/>
      <p:bldP spid="135" grpId="0"/>
      <p:bldP spid="1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D7B-A69C-E347-9C72-F438427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F3F9-B70B-4A44-9063-992D1F53E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8869-840E-734B-B16A-3FBB2ABF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F1A0-71E4-1B47-BA88-4873E879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only exchanges a </a:t>
            </a:r>
            <a:r>
              <a:rPr lang="en-US" dirty="0">
                <a:solidFill>
                  <a:srgbClr val="C00000"/>
                </a:solidFill>
              </a:rPr>
              <a:t>distance vector</a:t>
            </a:r>
            <a:r>
              <a:rPr lang="en-US" dirty="0"/>
              <a:t> with its neighbors</a:t>
            </a:r>
          </a:p>
          <a:p>
            <a:pPr lvl="1"/>
            <a:r>
              <a:rPr lang="en-US" dirty="0"/>
              <a:t>Distance: how far the destination is</a:t>
            </a:r>
          </a:p>
          <a:p>
            <a:pPr lvl="1"/>
            <a:r>
              <a:rPr lang="en-US" dirty="0"/>
              <a:t>Vector: a value for each destination</a:t>
            </a:r>
          </a:p>
          <a:p>
            <a:r>
              <a:rPr lang="en-US" dirty="0"/>
              <a:t>DVs are only exchanged between neighbors; not flooded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incomplete</a:t>
            </a:r>
            <a:r>
              <a:rPr lang="en-US" dirty="0"/>
              <a:t> view of graph </a:t>
            </a:r>
            <a:r>
              <a:rPr lang="en-US" dirty="0">
                <a:solidFill>
                  <a:srgbClr val="C00000"/>
                </a:solidFill>
              </a:rPr>
              <a:t>derived from neighbors’ </a:t>
            </a:r>
            <a:r>
              <a:rPr lang="en-US" dirty="0"/>
              <a:t>distance vectors to compute the shortest paths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C9752-DECD-404C-8E32-B7B177497432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695D5E-CC96-2842-9307-0ED37E9F7F39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9ED1A9-C4B3-9D4C-A836-6DDFCC7F34B6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29514E-BE98-D644-9391-5A46ACFD0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B058493-3DE1-4547-8EAB-7BE342B54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B571EF-A3ED-804F-9F46-309C8B81B2FC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8D0A8-8822-504D-895D-4E753D1BA6CB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CC94314-027B-9964-8240-944DAD1E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068" y="6009251"/>
            <a:ext cx="840983" cy="553738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185967-6F4D-C4EE-F932-100D82D8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08" y="5230149"/>
            <a:ext cx="794708" cy="650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FE9C7-FFB9-F992-A79A-FE44ADE61554}"/>
              </a:ext>
            </a:extLst>
          </p:cNvPr>
          <p:cNvSpPr txBox="1"/>
          <p:nvPr/>
        </p:nvSpPr>
        <p:spPr>
          <a:xfrm>
            <a:off x="3975403" y="5190202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B1D9A-B072-6C23-EF5C-B8C81CD58B36}"/>
              </a:ext>
            </a:extLst>
          </p:cNvPr>
          <p:cNvSpPr txBox="1"/>
          <p:nvPr/>
        </p:nvSpPr>
        <p:spPr>
          <a:xfrm>
            <a:off x="4002833" y="6009251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</p:spTree>
    <p:extLst>
      <p:ext uri="{BB962C8B-B14F-4D97-AF65-F5344CB8AC3E}">
        <p14:creationId xmlns:p14="http://schemas.microsoft.com/office/powerpoint/2010/main" val="6276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Q1: Distance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estimate</a:t>
            </a:r>
            <a:r>
              <a:rPr lang="en-US" dirty="0"/>
              <a:t> of least cost from x to y</a:t>
            </a:r>
          </a:p>
          <a:p>
            <a:r>
              <a:rPr lang="en-US" dirty="0"/>
              <a:t>Distance vector: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Node x knows cost of edge to each neighbor v: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Node x maintains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Node x also maintains its neighbors’ distance vectors</a:t>
            </a:r>
          </a:p>
          <a:p>
            <a:pPr lvl="1"/>
            <a:r>
              <a:rPr lang="en-US" dirty="0"/>
              <a:t>For each neighbor v, x maintains </a:t>
            </a: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</a:p>
          <a:p>
            <a:r>
              <a:rPr lang="en-US" dirty="0"/>
              <a:t>Nodes exchange distance vector periodically and </a:t>
            </a:r>
            <a:r>
              <a:rPr lang="en-US" dirty="0">
                <a:solidFill>
                  <a:srgbClr val="C00000"/>
                </a:solidFill>
              </a:rPr>
              <a:t>whenever the local distance vector changes</a:t>
            </a:r>
            <a:r>
              <a:rPr lang="en-US" dirty="0"/>
              <a:t> (e.g., link failure, cost changes)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B5BC872-1120-974F-8A5C-4DEC1459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747-55FD-8D40-ACD6-14561AE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Q2: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426-ACF1-EE46-A24E-9650774B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Bellman-Ford algorithm</a:t>
            </a:r>
          </a:p>
          <a:p>
            <a:r>
              <a:rPr lang="en-US" dirty="0"/>
              <a:t>Each node initializes its own distance vector (DV) to edge costs</a:t>
            </a:r>
          </a:p>
          <a:p>
            <a:r>
              <a:rPr lang="en-US" dirty="0"/>
              <a:t>Each node sends its DVs to its neighbors</a:t>
            </a:r>
          </a:p>
          <a:p>
            <a:r>
              <a:rPr lang="en-US" dirty="0"/>
              <a:t>When a node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receives new DV from a neighbor </a:t>
            </a:r>
            <a:r>
              <a:rPr lang="en-US" dirty="0">
                <a:latin typeface="Courier" pitchFamily="2" charset="0"/>
              </a:rPr>
              <a:t>v</a:t>
            </a:r>
            <a:r>
              <a:rPr lang="en-US" dirty="0"/>
              <a:t>, it updates its own DV using the </a:t>
            </a:r>
            <a:r>
              <a:rPr lang="en-US" dirty="0">
                <a:solidFill>
                  <a:srgbClr val="C00000"/>
                </a:solidFill>
              </a:rPr>
              <a:t>Bellman-Ford equation:</a:t>
            </a:r>
            <a:endParaRPr lang="en-US" dirty="0"/>
          </a:p>
          <a:p>
            <a:r>
              <a:rPr lang="en-US" dirty="0"/>
              <a:t>Given d</a:t>
            </a:r>
            <a:r>
              <a:rPr lang="en-US" baseline="-25000" dirty="0"/>
              <a:t>x</a:t>
            </a:r>
            <a:r>
              <a:rPr lang="en-US" dirty="0"/>
              <a:t>(y) := estimated cost of the least-cost path from x to y</a:t>
            </a:r>
          </a:p>
          <a:p>
            <a:r>
              <a:rPr lang="en-US" dirty="0">
                <a:solidFill>
                  <a:srgbClr val="CC0000"/>
                </a:solidFill>
              </a:rPr>
              <a:t>Update d</a:t>
            </a:r>
            <a:r>
              <a:rPr lang="en-US" baseline="-25000" dirty="0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 = </a:t>
            </a:r>
            <a:r>
              <a:rPr lang="en-US" dirty="0" err="1">
                <a:solidFill>
                  <a:srgbClr val="CC0000"/>
                </a:solidFill>
              </a:rPr>
              <a:t>min</a:t>
            </a:r>
            <a:r>
              <a:rPr lang="en-US" baseline="-25000" dirty="0" err="1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 {c(</a:t>
            </a:r>
            <a:r>
              <a:rPr lang="en-US" dirty="0" err="1">
                <a:solidFill>
                  <a:srgbClr val="CC0000"/>
                </a:solidFill>
              </a:rPr>
              <a:t>x,v</a:t>
            </a:r>
            <a:r>
              <a:rPr lang="en-US" dirty="0">
                <a:solidFill>
                  <a:srgbClr val="CC0000"/>
                </a:solidFill>
              </a:rPr>
              <a:t>) + d</a:t>
            </a:r>
            <a:r>
              <a:rPr lang="en-US" baseline="-25000" dirty="0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(y) }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60F311-1C89-F848-AAD7-93677471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801" y="6217877"/>
            <a:ext cx="5673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to reach neighbor v directly from x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2DF104E-F51E-9349-B089-1879EA48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590" y="5861925"/>
            <a:ext cx="30428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minimum taken over </a:t>
            </a:r>
          </a:p>
          <a:p>
            <a:r>
              <a:rPr lang="en-US" dirty="0">
                <a:latin typeface="Helvetica" pitchFamily="2" charset="0"/>
              </a:rPr>
              <a:t>all neighbors v of x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5264FEC-C589-0F4F-B193-0BA65B50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595" y="5530751"/>
            <a:ext cx="6421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of path from neighbor v to destination y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1D32E5C-D0D2-C94D-96F8-AD2876FD2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769" y="5314723"/>
            <a:ext cx="689135" cy="5267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E7ED8133-B876-6C4A-AEBE-4BBCA4CB8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755" y="5287816"/>
            <a:ext cx="422772" cy="899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C4EE5F2F-8697-D144-936E-7BF911D28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275" y="5287816"/>
            <a:ext cx="319198" cy="242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15DF25A-330A-2246-B30D-3F8C1C6C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F69-BC7A-0440-9B34-A5C6874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424-72E0-D444-AA88-4C25A25A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300" cy="4891698"/>
          </a:xfrm>
        </p:spPr>
        <p:txBody>
          <a:bodyPr>
            <a:normAutofit/>
          </a:bodyPr>
          <a:lstStyle/>
          <a:p>
            <a:r>
              <a:rPr lang="en-US" dirty="0"/>
              <a:t>Which neighbor v offers the current best path from x to y?</a:t>
            </a:r>
          </a:p>
          <a:p>
            <a:r>
              <a:rPr lang="en-US" dirty="0"/>
              <a:t>Path through neighbor v has cost c(</a:t>
            </a:r>
            <a:r>
              <a:rPr lang="en-US" dirty="0" err="1"/>
              <a:t>x,v</a:t>
            </a:r>
            <a:r>
              <a:rPr lang="en-US" dirty="0"/>
              <a:t>) + d</a:t>
            </a:r>
            <a:r>
              <a:rPr lang="en-US" baseline="-25000" dirty="0"/>
              <a:t>v</a:t>
            </a:r>
            <a:r>
              <a:rPr lang="en-US" dirty="0"/>
              <a:t>(y)</a:t>
            </a:r>
          </a:p>
          <a:p>
            <a:r>
              <a:rPr lang="en-US" dirty="0"/>
              <a:t>Choose min-cost neighbor</a:t>
            </a:r>
          </a:p>
          <a:p>
            <a:r>
              <a:rPr lang="en-US" dirty="0"/>
              <a:t>Remember </a:t>
            </a:r>
            <a:r>
              <a:rPr lang="en-US" dirty="0">
                <a:solidFill>
                  <a:srgbClr val="C00000"/>
                </a:solidFill>
              </a:rPr>
              <a:t>min-cost neighbor </a:t>
            </a:r>
            <a:r>
              <a:rPr lang="en-US" dirty="0"/>
              <a:t>as the one used to reach node y</a:t>
            </a:r>
          </a:p>
          <a:p>
            <a:r>
              <a:rPr lang="en-US" dirty="0"/>
              <a:t>This neighbor determines the output port!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AFBF6-2B57-1B41-83B7-FE9845EF0340}"/>
              </a:ext>
            </a:extLst>
          </p:cNvPr>
          <p:cNvGrpSpPr/>
          <p:nvPr/>
        </p:nvGrpSpPr>
        <p:grpSpPr>
          <a:xfrm>
            <a:off x="5468200" y="3629324"/>
            <a:ext cx="1073276" cy="584776"/>
            <a:chOff x="6962166" y="3736456"/>
            <a:chExt cx="501650" cy="2364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4E58EE-A262-0C4D-887F-5CFE58295408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4F3E00C7-5F03-7645-A391-F96A080B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1">
                <a:extLst>
                  <a:ext uri="{FF2B5EF4-FFF2-40B4-BE49-F238E27FC236}">
                    <a16:creationId xmlns:a16="http://schemas.microsoft.com/office/drawing/2014/main" id="{90BD7160-357C-3448-801B-CBE4E97B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32">
                <a:extLst>
                  <a:ext uri="{FF2B5EF4-FFF2-40B4-BE49-F238E27FC236}">
                    <a16:creationId xmlns:a16="http://schemas.microsoft.com/office/drawing/2014/main" id="{F1C0B661-FE6F-DC47-9F1F-1879AA79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5CC4973D-56E5-6D49-9BF7-BA9A789B7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Oval 34">
                <a:extLst>
                  <a:ext uri="{FF2B5EF4-FFF2-40B4-BE49-F238E27FC236}">
                    <a16:creationId xmlns:a16="http://schemas.microsoft.com/office/drawing/2014/main" id="{4E5502FA-B229-E241-9399-C5ADAD903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60">
                <a:extLst>
                  <a:ext uri="{FF2B5EF4-FFF2-40B4-BE49-F238E27FC236}">
                    <a16:creationId xmlns:a16="http://schemas.microsoft.com/office/drawing/2014/main" id="{3D599491-D730-2740-BD19-FE9B62846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61">
              <a:extLst>
                <a:ext uri="{FF2B5EF4-FFF2-40B4-BE49-F238E27FC236}">
                  <a16:creationId xmlns:a16="http://schemas.microsoft.com/office/drawing/2014/main" id="{BAE1E86F-CA64-B941-8BF4-A696D4590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870" y="3736456"/>
              <a:ext cx="169480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EB813E-912E-5F4E-9FF5-8C4E6C37F91E}"/>
              </a:ext>
            </a:extLst>
          </p:cNvPr>
          <p:cNvGrpSpPr/>
          <p:nvPr/>
        </p:nvGrpSpPr>
        <p:grpSpPr>
          <a:xfrm>
            <a:off x="8973400" y="2044123"/>
            <a:ext cx="1073276" cy="584776"/>
            <a:chOff x="6962166" y="3736456"/>
            <a:chExt cx="501650" cy="2364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607295-541C-AA41-A7E6-FF101315978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6" name="Oval 30">
                <a:extLst>
                  <a:ext uri="{FF2B5EF4-FFF2-40B4-BE49-F238E27FC236}">
                    <a16:creationId xmlns:a16="http://schemas.microsoft.com/office/drawing/2014/main" id="{AEB9673D-6133-0E41-8089-68C377DC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E38F602E-1D87-4B46-AC9E-5B2DBE80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888C0E65-A4DE-0247-A43F-9184378F8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16764EC3-0461-784E-848A-923423AB9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Oval 34">
                <a:extLst>
                  <a:ext uri="{FF2B5EF4-FFF2-40B4-BE49-F238E27FC236}">
                    <a16:creationId xmlns:a16="http://schemas.microsoft.com/office/drawing/2014/main" id="{BEBDCBC9-7FE9-9F4D-91B0-4DA591F02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60">
                <a:extLst>
                  <a:ext uri="{FF2B5EF4-FFF2-40B4-BE49-F238E27FC236}">
                    <a16:creationId xmlns:a16="http://schemas.microsoft.com/office/drawing/2014/main" id="{F7166A63-5054-DD4B-8AD2-92872EEE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21F73BFA-E598-BB42-BE5B-EAB3F0FE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CDD48B-07BE-F34B-934A-CDCE723E0CCD}"/>
              </a:ext>
            </a:extLst>
          </p:cNvPr>
          <p:cNvGrpSpPr/>
          <p:nvPr/>
        </p:nvGrpSpPr>
        <p:grpSpPr>
          <a:xfrm>
            <a:off x="10251215" y="5385200"/>
            <a:ext cx="1073276" cy="584776"/>
            <a:chOff x="6962166" y="3736456"/>
            <a:chExt cx="501650" cy="2364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6B5676-8C7D-DD41-9EDD-9B7D88248C9C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02CCB3A7-FB83-A648-8214-A1CBC45D9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0FE214E2-B848-AC44-8619-DE4A4BC16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32">
                <a:extLst>
                  <a:ext uri="{FF2B5EF4-FFF2-40B4-BE49-F238E27FC236}">
                    <a16:creationId xmlns:a16="http://schemas.microsoft.com/office/drawing/2014/main" id="{98CD4C15-AF20-BA4C-A959-FC9D7400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33">
                <a:extLst>
                  <a:ext uri="{FF2B5EF4-FFF2-40B4-BE49-F238E27FC236}">
                    <a16:creationId xmlns:a16="http://schemas.microsoft.com/office/drawing/2014/main" id="{0076873B-0381-FD4F-9BD5-C54582DA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id="{40D119E3-36DE-6740-AEFD-413E04C69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4628B3B2-12C2-4341-B17A-20D2D693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61">
              <a:extLst>
                <a:ext uri="{FF2B5EF4-FFF2-40B4-BE49-F238E27FC236}">
                  <a16:creationId xmlns:a16="http://schemas.microsoft.com/office/drawing/2014/main" id="{3345C3BC-42B2-494D-BA57-2E02D949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y</a:t>
              </a: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65B22CF-CE45-6248-B1FE-E59B40916847}"/>
              </a:ext>
            </a:extLst>
          </p:cNvPr>
          <p:cNvSpPr/>
          <p:nvPr/>
        </p:nvSpPr>
        <p:spPr>
          <a:xfrm>
            <a:off x="9812215" y="2813538"/>
            <a:ext cx="1078523" cy="2532184"/>
          </a:xfrm>
          <a:custGeom>
            <a:avLst/>
            <a:gdLst>
              <a:gd name="connsiteX0" fmla="*/ 0 w 1078523"/>
              <a:gd name="connsiteY0" fmla="*/ 0 h 2532184"/>
              <a:gd name="connsiteX1" fmla="*/ 128954 w 1078523"/>
              <a:gd name="connsiteY1" fmla="*/ 82061 h 2532184"/>
              <a:gd name="connsiteX2" fmla="*/ 175846 w 1078523"/>
              <a:gd name="connsiteY2" fmla="*/ 152400 h 2532184"/>
              <a:gd name="connsiteX3" fmla="*/ 199292 w 1078523"/>
              <a:gd name="connsiteY3" fmla="*/ 187569 h 2532184"/>
              <a:gd name="connsiteX4" fmla="*/ 222738 w 1078523"/>
              <a:gd name="connsiteY4" fmla="*/ 269631 h 2532184"/>
              <a:gd name="connsiteX5" fmla="*/ 234461 w 1078523"/>
              <a:gd name="connsiteY5" fmla="*/ 304800 h 2532184"/>
              <a:gd name="connsiteX6" fmla="*/ 246184 w 1078523"/>
              <a:gd name="connsiteY6" fmla="*/ 375138 h 2532184"/>
              <a:gd name="connsiteX7" fmla="*/ 234461 w 1078523"/>
              <a:gd name="connsiteY7" fmla="*/ 738554 h 2532184"/>
              <a:gd name="connsiteX8" fmla="*/ 246184 w 1078523"/>
              <a:gd name="connsiteY8" fmla="*/ 1090246 h 2532184"/>
              <a:gd name="connsiteX9" fmla="*/ 257908 w 1078523"/>
              <a:gd name="connsiteY9" fmla="*/ 1137138 h 2532184"/>
              <a:gd name="connsiteX10" fmla="*/ 269631 w 1078523"/>
              <a:gd name="connsiteY10" fmla="*/ 1207477 h 2532184"/>
              <a:gd name="connsiteX11" fmla="*/ 316523 w 1078523"/>
              <a:gd name="connsiteY11" fmla="*/ 1371600 h 2532184"/>
              <a:gd name="connsiteX12" fmla="*/ 363415 w 1078523"/>
              <a:gd name="connsiteY12" fmla="*/ 1441938 h 2532184"/>
              <a:gd name="connsiteX13" fmla="*/ 398584 w 1078523"/>
              <a:gd name="connsiteY13" fmla="*/ 1488831 h 2532184"/>
              <a:gd name="connsiteX14" fmla="*/ 445477 w 1078523"/>
              <a:gd name="connsiteY14" fmla="*/ 1512277 h 2532184"/>
              <a:gd name="connsiteX15" fmla="*/ 504092 w 1078523"/>
              <a:gd name="connsiteY15" fmla="*/ 1570892 h 2532184"/>
              <a:gd name="connsiteX16" fmla="*/ 586154 w 1078523"/>
              <a:gd name="connsiteY16" fmla="*/ 1629507 h 2532184"/>
              <a:gd name="connsiteX17" fmla="*/ 609600 w 1078523"/>
              <a:gd name="connsiteY17" fmla="*/ 1652954 h 2532184"/>
              <a:gd name="connsiteX18" fmla="*/ 726831 w 1078523"/>
              <a:gd name="connsiteY18" fmla="*/ 1735015 h 2532184"/>
              <a:gd name="connsiteX19" fmla="*/ 797169 w 1078523"/>
              <a:gd name="connsiteY19" fmla="*/ 1770184 h 2532184"/>
              <a:gd name="connsiteX20" fmla="*/ 855784 w 1078523"/>
              <a:gd name="connsiteY20" fmla="*/ 1828800 h 2532184"/>
              <a:gd name="connsiteX21" fmla="*/ 914400 w 1078523"/>
              <a:gd name="connsiteY21" fmla="*/ 1899138 h 2532184"/>
              <a:gd name="connsiteX22" fmla="*/ 937846 w 1078523"/>
              <a:gd name="connsiteY22" fmla="*/ 1969477 h 2532184"/>
              <a:gd name="connsiteX23" fmla="*/ 996461 w 1078523"/>
              <a:gd name="connsiteY23" fmla="*/ 2051538 h 2532184"/>
              <a:gd name="connsiteX24" fmla="*/ 1031631 w 1078523"/>
              <a:gd name="connsiteY24" fmla="*/ 2110154 h 2532184"/>
              <a:gd name="connsiteX25" fmla="*/ 1066800 w 1078523"/>
              <a:gd name="connsiteY25" fmla="*/ 2227384 h 2532184"/>
              <a:gd name="connsiteX26" fmla="*/ 1078523 w 1078523"/>
              <a:gd name="connsiteY26" fmla="*/ 2309446 h 2532184"/>
              <a:gd name="connsiteX27" fmla="*/ 1066800 w 1078523"/>
              <a:gd name="connsiteY27" fmla="*/ 2532184 h 2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78523" h="2532184">
                <a:moveTo>
                  <a:pt x="0" y="0"/>
                </a:moveTo>
                <a:cubicBezTo>
                  <a:pt x="42985" y="27354"/>
                  <a:pt x="100692" y="39668"/>
                  <a:pt x="128954" y="82061"/>
                </a:cubicBezTo>
                <a:lnTo>
                  <a:pt x="175846" y="152400"/>
                </a:lnTo>
                <a:cubicBezTo>
                  <a:pt x="183661" y="164123"/>
                  <a:pt x="194837" y="174203"/>
                  <a:pt x="199292" y="187569"/>
                </a:cubicBezTo>
                <a:cubicBezTo>
                  <a:pt x="227400" y="271892"/>
                  <a:pt x="193298" y="166590"/>
                  <a:pt x="222738" y="269631"/>
                </a:cubicBezTo>
                <a:cubicBezTo>
                  <a:pt x="226133" y="281513"/>
                  <a:pt x="231780" y="292737"/>
                  <a:pt x="234461" y="304800"/>
                </a:cubicBezTo>
                <a:cubicBezTo>
                  <a:pt x="239617" y="328003"/>
                  <a:pt x="242276" y="351692"/>
                  <a:pt x="246184" y="375138"/>
                </a:cubicBezTo>
                <a:cubicBezTo>
                  <a:pt x="242276" y="496277"/>
                  <a:pt x="234461" y="617352"/>
                  <a:pt x="234461" y="738554"/>
                </a:cubicBezTo>
                <a:cubicBezTo>
                  <a:pt x="234461" y="855850"/>
                  <a:pt x="239296" y="973153"/>
                  <a:pt x="246184" y="1090246"/>
                </a:cubicBezTo>
                <a:cubicBezTo>
                  <a:pt x="247130" y="1106330"/>
                  <a:pt x="254748" y="1121339"/>
                  <a:pt x="257908" y="1137138"/>
                </a:cubicBezTo>
                <a:cubicBezTo>
                  <a:pt x="262570" y="1160446"/>
                  <a:pt x="264651" y="1184235"/>
                  <a:pt x="269631" y="1207477"/>
                </a:cubicBezTo>
                <a:cubicBezTo>
                  <a:pt x="272099" y="1218995"/>
                  <a:pt x="303574" y="1352177"/>
                  <a:pt x="316523" y="1371600"/>
                </a:cubicBezTo>
                <a:cubicBezTo>
                  <a:pt x="332154" y="1395046"/>
                  <a:pt x="346508" y="1419395"/>
                  <a:pt x="363415" y="1441938"/>
                </a:cubicBezTo>
                <a:cubicBezTo>
                  <a:pt x="375138" y="1457569"/>
                  <a:pt x="383749" y="1476115"/>
                  <a:pt x="398584" y="1488831"/>
                </a:cubicBezTo>
                <a:cubicBezTo>
                  <a:pt x="411853" y="1500204"/>
                  <a:pt x="429846" y="1504462"/>
                  <a:pt x="445477" y="1512277"/>
                </a:cubicBezTo>
                <a:cubicBezTo>
                  <a:pt x="488461" y="1576754"/>
                  <a:pt x="445477" y="1522046"/>
                  <a:pt x="504092" y="1570892"/>
                </a:cubicBezTo>
                <a:cubicBezTo>
                  <a:pt x="575381" y="1630299"/>
                  <a:pt x="499384" y="1586123"/>
                  <a:pt x="586154" y="1629507"/>
                </a:cubicBezTo>
                <a:cubicBezTo>
                  <a:pt x="593969" y="1637323"/>
                  <a:pt x="601109" y="1645878"/>
                  <a:pt x="609600" y="1652954"/>
                </a:cubicBezTo>
                <a:cubicBezTo>
                  <a:pt x="644317" y="1681885"/>
                  <a:pt x="690307" y="1710666"/>
                  <a:pt x="726831" y="1735015"/>
                </a:cubicBezTo>
                <a:cubicBezTo>
                  <a:pt x="772283" y="1765316"/>
                  <a:pt x="748633" y="1754005"/>
                  <a:pt x="797169" y="1770184"/>
                </a:cubicBezTo>
                <a:cubicBezTo>
                  <a:pt x="816707" y="1789723"/>
                  <a:pt x="840456" y="1805809"/>
                  <a:pt x="855784" y="1828800"/>
                </a:cubicBezTo>
                <a:cubicBezTo>
                  <a:pt x="888428" y="1877763"/>
                  <a:pt x="869268" y="1854006"/>
                  <a:pt x="914400" y="1899138"/>
                </a:cubicBezTo>
                <a:cubicBezTo>
                  <a:pt x="922215" y="1922584"/>
                  <a:pt x="923017" y="1949705"/>
                  <a:pt x="937846" y="1969477"/>
                </a:cubicBezTo>
                <a:cubicBezTo>
                  <a:pt x="945811" y="1980097"/>
                  <a:pt x="987890" y="2034396"/>
                  <a:pt x="996461" y="2051538"/>
                </a:cubicBezTo>
                <a:cubicBezTo>
                  <a:pt x="1026898" y="2112411"/>
                  <a:pt x="985834" y="2064357"/>
                  <a:pt x="1031631" y="2110154"/>
                </a:cubicBezTo>
                <a:cubicBezTo>
                  <a:pt x="1043866" y="2146858"/>
                  <a:pt x="1059713" y="2188407"/>
                  <a:pt x="1066800" y="2227384"/>
                </a:cubicBezTo>
                <a:cubicBezTo>
                  <a:pt x="1071743" y="2254570"/>
                  <a:pt x="1074615" y="2282092"/>
                  <a:pt x="1078523" y="2309446"/>
                </a:cubicBezTo>
                <a:lnTo>
                  <a:pt x="1066800" y="2532184"/>
                </a:ln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DC40B0-640C-EF4A-8E8B-DE31C10355C0}"/>
              </a:ext>
            </a:extLst>
          </p:cNvPr>
          <p:cNvCxnSpPr/>
          <p:nvPr/>
        </p:nvCxnSpPr>
        <p:spPr>
          <a:xfrm flipV="1">
            <a:off x="6605428" y="2477613"/>
            <a:ext cx="2163433" cy="10510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0F582B-78E4-E74A-9359-877213757A3A}"/>
              </a:ext>
            </a:extLst>
          </p:cNvPr>
          <p:cNvSpPr txBox="1"/>
          <p:nvPr/>
        </p:nvSpPr>
        <p:spPr>
          <a:xfrm rot="20213088">
            <a:off x="6616875" y="2413475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c(</a:t>
            </a:r>
            <a:r>
              <a:rPr lang="en-US" sz="3200" dirty="0" err="1">
                <a:latin typeface="Helvetica" pitchFamily="2" charset="0"/>
              </a:rPr>
              <a:t>x,v</a:t>
            </a:r>
            <a:r>
              <a:rPr lang="en-US" sz="3200" dirty="0">
                <a:latin typeface="Helvetica" pitchFamily="2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5531E2-4175-8147-8444-48BB7E9DE9B6}"/>
              </a:ext>
            </a:extLst>
          </p:cNvPr>
          <p:cNvSpPr txBox="1"/>
          <p:nvPr/>
        </p:nvSpPr>
        <p:spPr>
          <a:xfrm>
            <a:off x="5855262" y="1387498"/>
            <a:ext cx="291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Neighbor v sends its distance vector to x.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EB3E77-CEF9-774B-ABD5-0B4A364E6086}"/>
              </a:ext>
            </a:extLst>
          </p:cNvPr>
          <p:cNvSpPr txBox="1"/>
          <p:nvPr/>
        </p:nvSpPr>
        <p:spPr>
          <a:xfrm>
            <a:off x="10251215" y="3740491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d</a:t>
            </a:r>
            <a:r>
              <a:rPr lang="en-US" sz="3200" baseline="-25000" dirty="0">
                <a:latin typeface="Helvetica" pitchFamily="2" charset="0"/>
              </a:rPr>
              <a:t>v</a:t>
            </a:r>
            <a:r>
              <a:rPr lang="en-US" sz="3200" dirty="0">
                <a:latin typeface="Helvetica" pitchFamily="2" charset="0"/>
              </a:rPr>
              <a:t>(y)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79BDAE-83B4-1348-84C9-E77468E1A620}"/>
              </a:ext>
            </a:extLst>
          </p:cNvPr>
          <p:cNvGrpSpPr/>
          <p:nvPr/>
        </p:nvGrpSpPr>
        <p:grpSpPr>
          <a:xfrm>
            <a:off x="8545033" y="3290186"/>
            <a:ext cx="1073276" cy="584776"/>
            <a:chOff x="6962166" y="3736456"/>
            <a:chExt cx="501650" cy="2364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5C6BDA3-201D-7548-93DE-518C6EB82D81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41" name="Oval 30">
                <a:extLst>
                  <a:ext uri="{FF2B5EF4-FFF2-40B4-BE49-F238E27FC236}">
                    <a16:creationId xmlns:a16="http://schemas.microsoft.com/office/drawing/2014/main" id="{25470983-B2B2-224C-888C-24F8EA1D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31">
                <a:extLst>
                  <a:ext uri="{FF2B5EF4-FFF2-40B4-BE49-F238E27FC236}">
                    <a16:creationId xmlns:a16="http://schemas.microsoft.com/office/drawing/2014/main" id="{EF318EC6-2BB2-4E44-8708-B1F5D4B51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AA1D6198-4FF6-2441-B5E2-B7BE7D330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B75B4315-27AE-1846-9721-61D1E880A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Oval 34">
                <a:extLst>
                  <a:ext uri="{FF2B5EF4-FFF2-40B4-BE49-F238E27FC236}">
                    <a16:creationId xmlns:a16="http://schemas.microsoft.com/office/drawing/2014/main" id="{7A528B05-7109-F248-901D-9B3987016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2BA2EB5-BED1-9546-B04F-B9F7B4B6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 Box 61">
              <a:extLst>
                <a:ext uri="{FF2B5EF4-FFF2-40B4-BE49-F238E27FC236}">
                  <a16:creationId xmlns:a16="http://schemas.microsoft.com/office/drawing/2014/main" id="{B88E9C8D-D3AB-A240-8AE6-CEABAB01F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204" y="3736456"/>
              <a:ext cx="226812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58F2E2-6F0B-734C-BD9D-2CDEDC8A1E6F}"/>
              </a:ext>
            </a:extLst>
          </p:cNvPr>
          <p:cNvGrpSpPr/>
          <p:nvPr/>
        </p:nvGrpSpPr>
        <p:grpSpPr>
          <a:xfrm>
            <a:off x="8100254" y="4399650"/>
            <a:ext cx="1073276" cy="584776"/>
            <a:chOff x="6962166" y="3736456"/>
            <a:chExt cx="501650" cy="2364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5BD0DE-E729-8240-B855-DBEC8C4720D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0" name="Oval 30">
                <a:extLst>
                  <a:ext uri="{FF2B5EF4-FFF2-40B4-BE49-F238E27FC236}">
                    <a16:creationId xmlns:a16="http://schemas.microsoft.com/office/drawing/2014/main" id="{9EB4C7DC-B128-7D47-AABE-21138B6E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31">
                <a:extLst>
                  <a:ext uri="{FF2B5EF4-FFF2-40B4-BE49-F238E27FC236}">
                    <a16:creationId xmlns:a16="http://schemas.microsoft.com/office/drawing/2014/main" id="{28F748DF-D512-CF4B-9B4E-56313448C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32">
                <a:extLst>
                  <a:ext uri="{FF2B5EF4-FFF2-40B4-BE49-F238E27FC236}">
                    <a16:creationId xmlns:a16="http://schemas.microsoft.com/office/drawing/2014/main" id="{4788BBBF-9503-B641-A4DA-05006F441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693DA7B6-ABFF-A847-8702-C8067B86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Oval 34">
                <a:extLst>
                  <a:ext uri="{FF2B5EF4-FFF2-40B4-BE49-F238E27FC236}">
                    <a16:creationId xmlns:a16="http://schemas.microsoft.com/office/drawing/2014/main" id="{BB54E1AD-4C29-3342-B849-C1DED48B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60">
                <a:extLst>
                  <a:ext uri="{FF2B5EF4-FFF2-40B4-BE49-F238E27FC236}">
                    <a16:creationId xmlns:a16="http://schemas.microsoft.com/office/drawing/2014/main" id="{D9580A88-56D1-EA43-B72D-5E5C89834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Text Box 61">
              <a:extLst>
                <a:ext uri="{FF2B5EF4-FFF2-40B4-BE49-F238E27FC236}">
                  <a16:creationId xmlns:a16="http://schemas.microsoft.com/office/drawing/2014/main" id="{DA12E85D-F2DB-6243-9595-2AE87067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229" y="3736456"/>
              <a:ext cx="274763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556932-94A7-5B43-9DE9-ECB8E685DD0C}"/>
              </a:ext>
            </a:extLst>
          </p:cNvPr>
          <p:cNvGrpSpPr/>
          <p:nvPr/>
        </p:nvGrpSpPr>
        <p:grpSpPr>
          <a:xfrm>
            <a:off x="8188609" y="5725615"/>
            <a:ext cx="1073276" cy="584776"/>
            <a:chOff x="6962166" y="3736456"/>
            <a:chExt cx="501650" cy="23643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29DC-6B61-2040-B3D6-D4BC76B0F6A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9" name="Oval 30">
                <a:extLst>
                  <a:ext uri="{FF2B5EF4-FFF2-40B4-BE49-F238E27FC236}">
                    <a16:creationId xmlns:a16="http://schemas.microsoft.com/office/drawing/2014/main" id="{C8F4F9AA-A103-DE4E-9E14-090FB512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A946C259-DBD6-F844-BAA4-8B589A2EA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Line 32">
                <a:extLst>
                  <a:ext uri="{FF2B5EF4-FFF2-40B4-BE49-F238E27FC236}">
                    <a16:creationId xmlns:a16="http://schemas.microsoft.com/office/drawing/2014/main" id="{0E8FF206-1873-DB47-BC0E-7B1BF0B2E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C11A500F-C38B-7C42-91D2-0DE1A28B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Oval 34">
                <a:extLst>
                  <a:ext uri="{FF2B5EF4-FFF2-40B4-BE49-F238E27FC236}">
                    <a16:creationId xmlns:a16="http://schemas.microsoft.com/office/drawing/2014/main" id="{A845E7F5-5A5F-2E4F-B5F1-A8CC7DD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EF9C5C5A-84B8-204D-AE93-33D771B14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508216A0-63E2-7449-9826-DBAD45C9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255" y="3736456"/>
              <a:ext cx="322715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v’’’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9E3CD0-117A-B14A-983A-7276426039C1}"/>
              </a:ext>
            </a:extLst>
          </p:cNvPr>
          <p:cNvCxnSpPr>
            <a:cxnSpLocks/>
          </p:cNvCxnSpPr>
          <p:nvPr/>
        </p:nvCxnSpPr>
        <p:spPr>
          <a:xfrm flipV="1">
            <a:off x="6652340" y="3609031"/>
            <a:ext cx="1738693" cy="322137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AB61B2-8A07-E44A-9175-BABBB25DFA0E}"/>
              </a:ext>
            </a:extLst>
          </p:cNvPr>
          <p:cNvCxnSpPr>
            <a:cxnSpLocks/>
          </p:cNvCxnSpPr>
          <p:nvPr/>
        </p:nvCxnSpPr>
        <p:spPr>
          <a:xfrm>
            <a:off x="6698001" y="4200648"/>
            <a:ext cx="1304941" cy="38120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BBF85B-12F3-6740-8E62-3FD435D34EBD}"/>
              </a:ext>
            </a:extLst>
          </p:cNvPr>
          <p:cNvCxnSpPr>
            <a:cxnSpLocks/>
          </p:cNvCxnSpPr>
          <p:nvPr/>
        </p:nvCxnSpPr>
        <p:spPr>
          <a:xfrm>
            <a:off x="6318614" y="4446675"/>
            <a:ext cx="1699033" cy="1383973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A088543E-651C-4F4F-ABBD-25D7BF97628B}"/>
              </a:ext>
            </a:extLst>
          </p:cNvPr>
          <p:cNvSpPr/>
          <p:nvPr/>
        </p:nvSpPr>
        <p:spPr>
          <a:xfrm>
            <a:off x="9577754" y="3997569"/>
            <a:ext cx="902677" cy="1289539"/>
          </a:xfrm>
          <a:custGeom>
            <a:avLst/>
            <a:gdLst>
              <a:gd name="connsiteX0" fmla="*/ 0 w 902677"/>
              <a:gd name="connsiteY0" fmla="*/ 0 h 1289539"/>
              <a:gd name="connsiteX1" fmla="*/ 58615 w 902677"/>
              <a:gd name="connsiteY1" fmla="*/ 398585 h 1289539"/>
              <a:gd name="connsiteX2" fmla="*/ 82061 w 902677"/>
              <a:gd name="connsiteY2" fmla="*/ 433754 h 1289539"/>
              <a:gd name="connsiteX3" fmla="*/ 117231 w 902677"/>
              <a:gd name="connsiteY3" fmla="*/ 468923 h 1289539"/>
              <a:gd name="connsiteX4" fmla="*/ 175846 w 902677"/>
              <a:gd name="connsiteY4" fmla="*/ 515816 h 1289539"/>
              <a:gd name="connsiteX5" fmla="*/ 281354 w 902677"/>
              <a:gd name="connsiteY5" fmla="*/ 597877 h 1289539"/>
              <a:gd name="connsiteX6" fmla="*/ 316523 w 902677"/>
              <a:gd name="connsiteY6" fmla="*/ 621323 h 1289539"/>
              <a:gd name="connsiteX7" fmla="*/ 398584 w 902677"/>
              <a:gd name="connsiteY7" fmla="*/ 656493 h 1289539"/>
              <a:gd name="connsiteX8" fmla="*/ 422031 w 902677"/>
              <a:gd name="connsiteY8" fmla="*/ 679939 h 1289539"/>
              <a:gd name="connsiteX9" fmla="*/ 457200 w 902677"/>
              <a:gd name="connsiteY9" fmla="*/ 691662 h 1289539"/>
              <a:gd name="connsiteX10" fmla="*/ 492369 w 902677"/>
              <a:gd name="connsiteY10" fmla="*/ 715108 h 1289539"/>
              <a:gd name="connsiteX11" fmla="*/ 539261 w 902677"/>
              <a:gd name="connsiteY11" fmla="*/ 750277 h 1289539"/>
              <a:gd name="connsiteX12" fmla="*/ 562708 w 902677"/>
              <a:gd name="connsiteY12" fmla="*/ 773723 h 1289539"/>
              <a:gd name="connsiteX13" fmla="*/ 597877 w 902677"/>
              <a:gd name="connsiteY13" fmla="*/ 797169 h 1289539"/>
              <a:gd name="connsiteX14" fmla="*/ 644769 w 902677"/>
              <a:gd name="connsiteY14" fmla="*/ 855785 h 1289539"/>
              <a:gd name="connsiteX15" fmla="*/ 679938 w 902677"/>
              <a:gd name="connsiteY15" fmla="*/ 879231 h 1289539"/>
              <a:gd name="connsiteX16" fmla="*/ 703384 w 902677"/>
              <a:gd name="connsiteY16" fmla="*/ 914400 h 1289539"/>
              <a:gd name="connsiteX17" fmla="*/ 726831 w 902677"/>
              <a:gd name="connsiteY17" fmla="*/ 937846 h 1289539"/>
              <a:gd name="connsiteX18" fmla="*/ 773723 w 902677"/>
              <a:gd name="connsiteY18" fmla="*/ 1008185 h 1289539"/>
              <a:gd name="connsiteX19" fmla="*/ 797169 w 902677"/>
              <a:gd name="connsiteY19" fmla="*/ 1043354 h 1289539"/>
              <a:gd name="connsiteX20" fmla="*/ 820615 w 902677"/>
              <a:gd name="connsiteY20" fmla="*/ 1078523 h 1289539"/>
              <a:gd name="connsiteX21" fmla="*/ 832338 w 902677"/>
              <a:gd name="connsiteY21" fmla="*/ 1113693 h 1289539"/>
              <a:gd name="connsiteX22" fmla="*/ 855784 w 902677"/>
              <a:gd name="connsiteY22" fmla="*/ 1148862 h 1289539"/>
              <a:gd name="connsiteX23" fmla="*/ 879231 w 902677"/>
              <a:gd name="connsiteY23" fmla="*/ 1219200 h 1289539"/>
              <a:gd name="connsiteX24" fmla="*/ 890954 w 902677"/>
              <a:gd name="connsiteY24" fmla="*/ 1254369 h 1289539"/>
              <a:gd name="connsiteX25" fmla="*/ 902677 w 902677"/>
              <a:gd name="connsiteY25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2677" h="1289539">
                <a:moveTo>
                  <a:pt x="0" y="0"/>
                </a:moveTo>
                <a:cubicBezTo>
                  <a:pt x="21354" y="213543"/>
                  <a:pt x="-15213" y="269387"/>
                  <a:pt x="58615" y="398585"/>
                </a:cubicBezTo>
                <a:cubicBezTo>
                  <a:pt x="65605" y="410818"/>
                  <a:pt x="73041" y="422930"/>
                  <a:pt x="82061" y="433754"/>
                </a:cubicBezTo>
                <a:cubicBezTo>
                  <a:pt x="92675" y="446490"/>
                  <a:pt x="106617" y="456187"/>
                  <a:pt x="117231" y="468923"/>
                </a:cubicBezTo>
                <a:cubicBezTo>
                  <a:pt x="158022" y="517872"/>
                  <a:pt x="118110" y="496571"/>
                  <a:pt x="175846" y="515816"/>
                </a:cubicBezTo>
                <a:cubicBezTo>
                  <a:pt x="230941" y="570911"/>
                  <a:pt x="197220" y="541788"/>
                  <a:pt x="281354" y="597877"/>
                </a:cubicBezTo>
                <a:cubicBezTo>
                  <a:pt x="293077" y="605692"/>
                  <a:pt x="303157" y="616868"/>
                  <a:pt x="316523" y="621323"/>
                </a:cubicBezTo>
                <a:cubicBezTo>
                  <a:pt x="347787" y="631744"/>
                  <a:pt x="369608" y="637176"/>
                  <a:pt x="398584" y="656493"/>
                </a:cubicBezTo>
                <a:cubicBezTo>
                  <a:pt x="407780" y="662624"/>
                  <a:pt x="412553" y="674252"/>
                  <a:pt x="422031" y="679939"/>
                </a:cubicBezTo>
                <a:cubicBezTo>
                  <a:pt x="432627" y="686297"/>
                  <a:pt x="446147" y="686136"/>
                  <a:pt x="457200" y="691662"/>
                </a:cubicBezTo>
                <a:cubicBezTo>
                  <a:pt x="469802" y="697963"/>
                  <a:pt x="480904" y="706919"/>
                  <a:pt x="492369" y="715108"/>
                </a:cubicBezTo>
                <a:cubicBezTo>
                  <a:pt x="508268" y="726464"/>
                  <a:pt x="524251" y="737769"/>
                  <a:pt x="539261" y="750277"/>
                </a:cubicBezTo>
                <a:cubicBezTo>
                  <a:pt x="547752" y="757353"/>
                  <a:pt x="554077" y="766818"/>
                  <a:pt x="562708" y="773723"/>
                </a:cubicBezTo>
                <a:cubicBezTo>
                  <a:pt x="573710" y="782524"/>
                  <a:pt x="586875" y="788367"/>
                  <a:pt x="597877" y="797169"/>
                </a:cubicBezTo>
                <a:cubicBezTo>
                  <a:pt x="655881" y="843573"/>
                  <a:pt x="583839" y="794855"/>
                  <a:pt x="644769" y="855785"/>
                </a:cubicBezTo>
                <a:cubicBezTo>
                  <a:pt x="654732" y="865748"/>
                  <a:pt x="668215" y="871416"/>
                  <a:pt x="679938" y="879231"/>
                </a:cubicBezTo>
                <a:cubicBezTo>
                  <a:pt x="687753" y="890954"/>
                  <a:pt x="694582" y="903398"/>
                  <a:pt x="703384" y="914400"/>
                </a:cubicBezTo>
                <a:cubicBezTo>
                  <a:pt x="710289" y="923031"/>
                  <a:pt x="720199" y="929004"/>
                  <a:pt x="726831" y="937846"/>
                </a:cubicBezTo>
                <a:cubicBezTo>
                  <a:pt x="743738" y="960389"/>
                  <a:pt x="758092" y="984739"/>
                  <a:pt x="773723" y="1008185"/>
                </a:cubicBezTo>
                <a:lnTo>
                  <a:pt x="797169" y="1043354"/>
                </a:lnTo>
                <a:lnTo>
                  <a:pt x="820615" y="1078523"/>
                </a:lnTo>
                <a:cubicBezTo>
                  <a:pt x="824523" y="1090246"/>
                  <a:pt x="826812" y="1102640"/>
                  <a:pt x="832338" y="1113693"/>
                </a:cubicBezTo>
                <a:cubicBezTo>
                  <a:pt x="838639" y="1126295"/>
                  <a:pt x="850062" y="1135987"/>
                  <a:pt x="855784" y="1148862"/>
                </a:cubicBezTo>
                <a:cubicBezTo>
                  <a:pt x="865822" y="1171446"/>
                  <a:pt x="871415" y="1195754"/>
                  <a:pt x="879231" y="1219200"/>
                </a:cubicBezTo>
                <a:lnTo>
                  <a:pt x="890954" y="1254369"/>
                </a:lnTo>
                <a:lnTo>
                  <a:pt x="902677" y="1289539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15376D20-5FDA-D94B-AB22-4240631044B1}"/>
              </a:ext>
            </a:extLst>
          </p:cNvPr>
          <p:cNvSpPr/>
          <p:nvPr/>
        </p:nvSpPr>
        <p:spPr>
          <a:xfrm rot="7627602">
            <a:off x="8707941" y="4945705"/>
            <a:ext cx="1983258" cy="1314188"/>
          </a:xfrm>
          <a:prstGeom prst="arc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E100098-6CAD-9240-982F-6BC371192A22}"/>
              </a:ext>
            </a:extLst>
          </p:cNvPr>
          <p:cNvSpPr/>
          <p:nvPr/>
        </p:nvSpPr>
        <p:spPr>
          <a:xfrm>
            <a:off x="9226062" y="4935415"/>
            <a:ext cx="961292" cy="785447"/>
          </a:xfrm>
          <a:custGeom>
            <a:avLst/>
            <a:gdLst>
              <a:gd name="connsiteX0" fmla="*/ 0 w 961292"/>
              <a:gd name="connsiteY0" fmla="*/ 0 h 785447"/>
              <a:gd name="connsiteX1" fmla="*/ 128953 w 961292"/>
              <a:gd name="connsiteY1" fmla="*/ 23447 h 785447"/>
              <a:gd name="connsiteX2" fmla="*/ 234461 w 961292"/>
              <a:gd name="connsiteY2" fmla="*/ 35170 h 785447"/>
              <a:gd name="connsiteX3" fmla="*/ 281353 w 961292"/>
              <a:gd name="connsiteY3" fmla="*/ 70339 h 785447"/>
              <a:gd name="connsiteX4" fmla="*/ 351692 w 961292"/>
              <a:gd name="connsiteY4" fmla="*/ 117231 h 785447"/>
              <a:gd name="connsiteX5" fmla="*/ 386861 w 961292"/>
              <a:gd name="connsiteY5" fmla="*/ 164123 h 785447"/>
              <a:gd name="connsiteX6" fmla="*/ 398584 w 961292"/>
              <a:gd name="connsiteY6" fmla="*/ 199293 h 785447"/>
              <a:gd name="connsiteX7" fmla="*/ 433753 w 961292"/>
              <a:gd name="connsiteY7" fmla="*/ 234462 h 785447"/>
              <a:gd name="connsiteX8" fmla="*/ 457200 w 961292"/>
              <a:gd name="connsiteY8" fmla="*/ 269631 h 785447"/>
              <a:gd name="connsiteX9" fmla="*/ 468923 w 961292"/>
              <a:gd name="connsiteY9" fmla="*/ 328247 h 785447"/>
              <a:gd name="connsiteX10" fmla="*/ 480646 w 961292"/>
              <a:gd name="connsiteY10" fmla="*/ 363416 h 785447"/>
              <a:gd name="connsiteX11" fmla="*/ 492369 w 961292"/>
              <a:gd name="connsiteY11" fmla="*/ 445477 h 785447"/>
              <a:gd name="connsiteX12" fmla="*/ 504092 w 961292"/>
              <a:gd name="connsiteY12" fmla="*/ 492370 h 785447"/>
              <a:gd name="connsiteX13" fmla="*/ 515815 w 961292"/>
              <a:gd name="connsiteY13" fmla="*/ 562708 h 785447"/>
              <a:gd name="connsiteX14" fmla="*/ 562707 w 961292"/>
              <a:gd name="connsiteY14" fmla="*/ 633047 h 785447"/>
              <a:gd name="connsiteX15" fmla="*/ 621323 w 961292"/>
              <a:gd name="connsiteY15" fmla="*/ 703385 h 785447"/>
              <a:gd name="connsiteX16" fmla="*/ 679938 w 961292"/>
              <a:gd name="connsiteY16" fmla="*/ 750277 h 785447"/>
              <a:gd name="connsiteX17" fmla="*/ 797169 w 961292"/>
              <a:gd name="connsiteY17" fmla="*/ 773723 h 785447"/>
              <a:gd name="connsiteX18" fmla="*/ 832338 w 961292"/>
              <a:gd name="connsiteY18" fmla="*/ 785447 h 785447"/>
              <a:gd name="connsiteX19" fmla="*/ 961292 w 961292"/>
              <a:gd name="connsiteY19" fmla="*/ 773723 h 78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1292" h="785447">
                <a:moveTo>
                  <a:pt x="0" y="0"/>
                </a:moveTo>
                <a:cubicBezTo>
                  <a:pt x="42984" y="7816"/>
                  <a:pt x="85747" y="16966"/>
                  <a:pt x="128953" y="23447"/>
                </a:cubicBezTo>
                <a:cubicBezTo>
                  <a:pt x="163947" y="28696"/>
                  <a:pt x="200640" y="24764"/>
                  <a:pt x="234461" y="35170"/>
                </a:cubicBezTo>
                <a:cubicBezTo>
                  <a:pt x="253135" y="40916"/>
                  <a:pt x="265347" y="59135"/>
                  <a:pt x="281353" y="70339"/>
                </a:cubicBezTo>
                <a:cubicBezTo>
                  <a:pt x="304438" y="86498"/>
                  <a:pt x="328246" y="101600"/>
                  <a:pt x="351692" y="117231"/>
                </a:cubicBezTo>
                <a:cubicBezTo>
                  <a:pt x="363415" y="132862"/>
                  <a:pt x="377167" y="147159"/>
                  <a:pt x="386861" y="164123"/>
                </a:cubicBezTo>
                <a:cubicBezTo>
                  <a:pt x="392992" y="174852"/>
                  <a:pt x="391729" y="189011"/>
                  <a:pt x="398584" y="199293"/>
                </a:cubicBezTo>
                <a:cubicBezTo>
                  <a:pt x="407780" y="213087"/>
                  <a:pt x="423139" y="221726"/>
                  <a:pt x="433753" y="234462"/>
                </a:cubicBezTo>
                <a:cubicBezTo>
                  <a:pt x="442773" y="245286"/>
                  <a:pt x="449384" y="257908"/>
                  <a:pt x="457200" y="269631"/>
                </a:cubicBezTo>
                <a:cubicBezTo>
                  <a:pt x="461108" y="289170"/>
                  <a:pt x="464090" y="308916"/>
                  <a:pt x="468923" y="328247"/>
                </a:cubicBezTo>
                <a:cubicBezTo>
                  <a:pt x="471920" y="340235"/>
                  <a:pt x="478223" y="351299"/>
                  <a:pt x="480646" y="363416"/>
                </a:cubicBezTo>
                <a:cubicBezTo>
                  <a:pt x="486065" y="390511"/>
                  <a:pt x="487426" y="418291"/>
                  <a:pt x="492369" y="445477"/>
                </a:cubicBezTo>
                <a:cubicBezTo>
                  <a:pt x="495251" y="461329"/>
                  <a:pt x="500932" y="476571"/>
                  <a:pt x="504092" y="492370"/>
                </a:cubicBezTo>
                <a:cubicBezTo>
                  <a:pt x="508754" y="515678"/>
                  <a:pt x="506673" y="540767"/>
                  <a:pt x="515815" y="562708"/>
                </a:cubicBezTo>
                <a:cubicBezTo>
                  <a:pt x="526653" y="588719"/>
                  <a:pt x="547076" y="609601"/>
                  <a:pt x="562707" y="633047"/>
                </a:cubicBezTo>
                <a:cubicBezTo>
                  <a:pt x="587679" y="670506"/>
                  <a:pt x="585216" y="671792"/>
                  <a:pt x="621323" y="703385"/>
                </a:cubicBezTo>
                <a:cubicBezTo>
                  <a:pt x="640154" y="719862"/>
                  <a:pt x="656706" y="740984"/>
                  <a:pt x="679938" y="750277"/>
                </a:cubicBezTo>
                <a:cubicBezTo>
                  <a:pt x="716939" y="765077"/>
                  <a:pt x="759363" y="761120"/>
                  <a:pt x="797169" y="773723"/>
                </a:cubicBezTo>
                <a:lnTo>
                  <a:pt x="832338" y="785447"/>
                </a:lnTo>
                <a:lnTo>
                  <a:pt x="961292" y="773723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44B86C-87B7-E74D-AC48-CA699ABDF799}"/>
              </a:ext>
            </a:extLst>
          </p:cNvPr>
          <p:cNvSpPr txBox="1"/>
          <p:nvPr/>
        </p:nvSpPr>
        <p:spPr>
          <a:xfrm>
            <a:off x="5512525" y="5881030"/>
            <a:ext cx="242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Use v’’ and link (</a:t>
            </a:r>
            <a:r>
              <a:rPr lang="en-US" sz="2400" dirty="0" err="1">
                <a:latin typeface="Helvetica" pitchFamily="2" charset="0"/>
              </a:rPr>
              <a:t>x,v</a:t>
            </a:r>
            <a:r>
              <a:rPr lang="en-US" sz="2400" dirty="0">
                <a:latin typeface="Helvetica" pitchFamily="2" charset="0"/>
              </a:rPr>
              <a:t>’’) to reach y.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19BCD8-0B05-6840-8E60-0338C4C1D893}"/>
              </a:ext>
            </a:extLst>
          </p:cNvPr>
          <p:cNvCxnSpPr>
            <a:cxnSpLocks/>
          </p:cNvCxnSpPr>
          <p:nvPr/>
        </p:nvCxnSpPr>
        <p:spPr>
          <a:xfrm flipV="1">
            <a:off x="7051488" y="4980844"/>
            <a:ext cx="1052697" cy="752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1132AFC9-36AF-2747-8DE3-325D83E9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6" grpId="0"/>
      <p:bldP spid="37" grpId="0"/>
      <p:bldP spid="71" grpId="0" animBg="1"/>
      <p:bldP spid="74" grpId="0" animBg="1"/>
      <p:bldP spid="75" grpId="0" animBg="1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2" y="82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2" charset="0"/>
                </a:rPr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2" charset="0"/>
                </a:rPr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175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17592" y="55795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4792" y="2074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4992" y="19981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4992" y="37507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47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085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49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3043145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 </a:t>
            </a:r>
          </a:p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7513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05618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1570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6998678" y="2110154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275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53329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661400" y="3010416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dirty="0">
                      <a:solidFill>
                        <a:schemeClr val="bg1"/>
                      </a:solidFill>
                    </a:rPr>
                    <a:t>x</a:t>
                  </a:r>
                  <a:endParaRPr lang="en-US" sz="24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 dirty="0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 dirty="0">
                        <a:solidFill>
                          <a:schemeClr val="bg1"/>
                        </a:solidFill>
                      </a:rPr>
                      <a:t>y</a:t>
                    </a:r>
                    <a:endParaRPr lang="en-US" sz="2400" dirty="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909339" y="805934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925812" y="2696421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925812" y="4475162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2878218" y="184836"/>
            <a:ext cx="468920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633973" y="778947"/>
            <a:ext cx="369411" cy="83288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7964808" y="107454"/>
            <a:ext cx="3852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fr-FR" dirty="0" err="1">
                <a:latin typeface="Helvetica" pitchFamily="2" charset="0"/>
              </a:rPr>
              <a:t>D</a:t>
            </a:r>
            <a:r>
              <a:rPr lang="fr-FR" baseline="-25000" dirty="0" err="1">
                <a:latin typeface="Helvetica" pitchFamily="2" charset="0"/>
              </a:rPr>
              <a:t>x</a:t>
            </a:r>
            <a:r>
              <a:rPr lang="fr-FR" dirty="0">
                <a:latin typeface="Helvetica" pitchFamily="2" charset="0"/>
              </a:rPr>
              <a:t>(z) = min{c(</a:t>
            </a:r>
            <a:r>
              <a:rPr lang="fr-FR" dirty="0" err="1">
                <a:latin typeface="Helvetica" pitchFamily="2" charset="0"/>
              </a:rPr>
              <a:t>x,y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y</a:t>
            </a:r>
            <a:r>
              <a:rPr lang="fr-FR" dirty="0">
                <a:latin typeface="Helvetica" pitchFamily="2" charset="0"/>
              </a:rPr>
              <a:t>(z), </a:t>
            </a:r>
          </a:p>
          <a:p>
            <a:pPr eaLnBrk="0" hangingPunct="0"/>
            <a:r>
              <a:rPr lang="fr-FR" dirty="0">
                <a:latin typeface="Helvetica" pitchFamily="2" charset="0"/>
              </a:rPr>
              <a:t>                  c(</a:t>
            </a:r>
            <a:r>
              <a:rPr lang="fr-FR" dirty="0" err="1">
                <a:latin typeface="Helvetica" pitchFamily="2" charset="0"/>
              </a:rPr>
              <a:t>x,z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z</a:t>
            </a:r>
            <a:r>
              <a:rPr lang="fr-FR" dirty="0">
                <a:latin typeface="Helvetica" pitchFamily="2" charset="0"/>
              </a:rPr>
              <a:t>(z)} </a:t>
            </a:r>
          </a:p>
          <a:p>
            <a:pPr algn="just" eaLnBrk="0" hangingPunct="0"/>
            <a:r>
              <a:rPr lang="fr-FR" dirty="0">
                <a:latin typeface="Helvetica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91200" y="563562"/>
            <a:ext cx="2286000" cy="110117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" name="Text Box 44">
            <a:extLst>
              <a:ext uri="{FF2B5EF4-FFF2-40B4-BE49-F238E27FC236}">
                <a16:creationId xmlns:a16="http://schemas.microsoft.com/office/drawing/2014/main" id="{BE07DC12-6F14-8444-97E1-C5D517F9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71" y="342769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3587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/>
      <p:bldP spid="33800" grpId="0"/>
      <p:bldP spid="33801" grpId="0"/>
      <p:bldP spid="33802" grpId="0"/>
      <p:bldP spid="33803" grpId="0"/>
      <p:bldP spid="33804" grpId="0"/>
      <p:bldP spid="33805" grpId="0"/>
      <p:bldP spid="33806" grpId="0" animBg="1"/>
      <p:bldP spid="33807" grpId="0" animBg="1"/>
      <p:bldP spid="33808" grpId="0"/>
      <p:bldP spid="33809" grpId="0"/>
      <p:bldP spid="33810" grpId="0"/>
      <p:bldP spid="33811" grpId="0"/>
      <p:bldP spid="33812" grpId="0"/>
      <p:bldP spid="33813" grpId="0"/>
      <p:bldP spid="33814" grpId="0"/>
      <p:bldP spid="33827" grpId="0" animBg="1"/>
      <p:bldP spid="33828" grpId="0" animBg="1"/>
      <p:bldP spid="33829" grpId="0"/>
      <p:bldP spid="33830" grpId="0"/>
      <p:bldP spid="33831" grpId="0"/>
      <p:bldP spid="33832" grpId="0"/>
      <p:bldP spid="33833" grpId="0"/>
      <p:bldP spid="33834" grpId="0"/>
      <p:bldP spid="33835" grpId="0"/>
      <p:bldP spid="33836" grpId="0" animBg="1"/>
      <p:bldP spid="33837" grpId="0" animBg="1"/>
      <p:bldP spid="33838" grpId="0"/>
      <p:bldP spid="33839" grpId="0"/>
      <p:bldP spid="33840" grpId="0"/>
      <p:bldP spid="33841" grpId="0"/>
      <p:bldP spid="33842" grpId="0"/>
      <p:bldP spid="33843" grpId="0"/>
      <p:bldP spid="33844" grpId="0"/>
      <p:bldP spid="33845" grpId="0" animBg="1"/>
      <p:bldP spid="33846" grpId="0" animBg="1"/>
      <p:bldP spid="33847" grpId="0"/>
      <p:bldP spid="33848" grpId="0"/>
      <p:bldP spid="33849" grpId="0"/>
      <p:bldP spid="33850" grpId="0"/>
      <p:bldP spid="33851" grpId="0"/>
      <p:bldP spid="33852" grpId="0"/>
      <p:bldP spid="33853" grpId="0"/>
      <p:bldP spid="33854" grpId="0" animBg="1"/>
      <p:bldP spid="33855" grpId="0" animBg="1"/>
      <p:bldP spid="33856" grpId="0"/>
      <p:bldP spid="33857" grpId="0"/>
      <p:bldP spid="33858" grpId="0"/>
      <p:bldP spid="33859" grpId="0"/>
      <p:bldP spid="33860" grpId="0"/>
      <p:bldP spid="33861" grpId="0"/>
      <p:bldP spid="33862" grpId="0"/>
      <p:bldP spid="33878" grpId="0"/>
      <p:bldP spid="33879" grpId="0"/>
      <p:bldP spid="33880" grpId="0"/>
      <p:bldP spid="33881" grpId="0"/>
      <p:bldP spid="33882" grpId="0"/>
      <p:bldP spid="33883" grpId="0"/>
      <p:bldP spid="33884" grpId="0"/>
      <p:bldP spid="33885" grpId="0"/>
      <p:bldP spid="33886" grpId="0"/>
      <p:bldP spid="33887" grpId="0"/>
      <p:bldP spid="33888" grpId="0"/>
      <p:bldP spid="33889" grpId="0"/>
      <p:bldP spid="33890" grpId="0" animBg="1"/>
      <p:bldP spid="33891" grpId="0" animBg="1"/>
      <p:bldP spid="33892" grpId="0" animBg="1"/>
      <p:bldP spid="33893" grpId="0" animBg="1"/>
      <p:bldP spid="33894" grpId="0" animBg="1"/>
      <p:bldP spid="33895" grpId="0" animBg="1"/>
      <p:bldP spid="33896" grpId="0" animBg="1"/>
      <p:bldP spid="33897" grpId="0" animBg="1"/>
      <p:bldP spid="33898" grpId="0" animBg="1"/>
      <p:bldP spid="33899" grpId="0" animBg="1"/>
      <p:bldP spid="33900" grpId="0" animBg="1"/>
      <p:bldP spid="33901" grpId="0"/>
      <p:bldP spid="33909" grpId="0" animBg="1"/>
      <p:bldP spid="33909" grpId="1" animBg="1"/>
      <p:bldP spid="33910" grpId="0" animBg="1"/>
      <p:bldP spid="33911" grpId="0"/>
      <p:bldP spid="33912" grpId="0" animBg="1"/>
      <p:bldP spid="33913" grpId="0"/>
      <p:bldP spid="339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D676-AB2C-1A41-8E68-587356B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 travels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2ECC-C3A0-1149-9E12-FC21040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48" y="1690688"/>
            <a:ext cx="8313739" cy="4879975"/>
          </a:xfrm>
        </p:spPr>
        <p:txBody>
          <a:bodyPr>
            <a:normAutofit/>
          </a:bodyPr>
          <a:lstStyle/>
          <a:p>
            <a:r>
              <a:rPr lang="en-US" dirty="0"/>
              <a:t>Suppose the link cost reduces or a new better path becomes available in a network.</a:t>
            </a:r>
          </a:p>
          <a:p>
            <a:r>
              <a:rPr lang="en-US" dirty="0"/>
              <a:t>The immediate neighbors of the change detect the better path immediately</a:t>
            </a:r>
          </a:p>
          <a:p>
            <a:r>
              <a:rPr lang="en-US" dirty="0"/>
              <a:t>Since their DV changed, these nodes notify their neighbors immediately.</a:t>
            </a:r>
          </a:p>
          <a:p>
            <a:pPr lvl="1"/>
            <a:r>
              <a:rPr lang="en-US" dirty="0"/>
              <a:t>And those neighbors notify still more neighbors</a:t>
            </a:r>
          </a:p>
          <a:p>
            <a:pPr lvl="1"/>
            <a:r>
              <a:rPr lang="en-US" dirty="0"/>
              <a:t>… until the entire network knows to use the better path</a:t>
            </a:r>
          </a:p>
          <a:p>
            <a:r>
              <a:rPr lang="en-US" dirty="0">
                <a:solidFill>
                  <a:srgbClr val="C00000"/>
                </a:solidFill>
              </a:rPr>
              <a:t>Good news travels fast</a:t>
            </a:r>
            <a:r>
              <a:rPr lang="en-US" dirty="0"/>
              <a:t> through the network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despite </a:t>
            </a:r>
            <a:r>
              <a:rPr lang="en-US" dirty="0"/>
              <a:t>messages </a:t>
            </a:r>
            <a:r>
              <a:rPr lang="en-US" dirty="0">
                <a:solidFill>
                  <a:srgbClr val="C00000"/>
                </a:solidFill>
              </a:rPr>
              <a:t>only being exchanged among neighbors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B47A3A4-F84B-7849-B625-6370F50B4D7E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1937971"/>
            <a:ext cx="2184400" cy="1314450"/>
            <a:chOff x="3625" y="1076"/>
            <a:chExt cx="1376" cy="8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EDDECA-B789-984B-A56D-7940375E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A68C08B-716E-CF4D-85A8-F0FCB2DF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D7C9166-BCC0-A147-870D-CC29E2F4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8468BC3-53A6-C045-8AF0-A3A86B63D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D5956B-57AD-8445-99A8-709A837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2229897-9B9F-D74D-ABAF-114A0146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624DDCD-D859-7743-B782-F0B083AA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76EF60-80C4-8B4D-BE34-856ACE76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375EB2-61E3-E440-94D9-8924F7AB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5BD04FC8-51B2-FB41-BC16-179B9861A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EAC2EFAC-91BA-3D4B-8E8C-43F1D0F3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235EA74B-27EA-D94A-BAB6-4FEE5717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x</a:t>
                </a: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0AD145F3-62CA-B44C-8E73-C5452DBDB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0" name="Oval 19">
                <a:extLst>
                  <a:ext uri="{FF2B5EF4-FFF2-40B4-BE49-F238E27FC236}">
                    <a16:creationId xmlns:a16="http://schemas.microsoft.com/office/drawing/2014/main" id="{E667868C-627D-644E-B235-273FA4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48D60E6-67B7-4643-9D32-38610232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7814B79-2EED-B441-98E3-A33C8C83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D0AE727-37B8-D54B-8E84-0D82D54A9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id="{1EB28F0E-A01F-7448-BF6E-1EA0A47E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62D2242-EA5F-9044-BB0D-32AAD6EC6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260238FC-1905-724C-B41C-EB838317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37" name="Text Box 26">
                  <a:extLst>
                    <a:ext uri="{FF2B5EF4-FFF2-40B4-BE49-F238E27FC236}">
                      <a16:creationId xmlns:a16="http://schemas.microsoft.com/office/drawing/2014/main" id="{7D180C61-EF41-E04C-A1F7-1FC362593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z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60B0D48A-F846-414F-807A-0F716818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42BD58E-CF15-6A41-B9E8-1B2195F8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3E5EEBE7-D597-AE4B-8D3C-52CA4C5B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6D67DD3A-EA1F-C54C-9459-D7FAB3CF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2" name="Oval 31">
                <a:extLst>
                  <a:ext uri="{FF2B5EF4-FFF2-40B4-BE49-F238E27FC236}">
                    <a16:creationId xmlns:a16="http://schemas.microsoft.com/office/drawing/2014/main" id="{5B231417-1042-EB4C-A9FE-6C233FD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BE8931B0-33A0-D944-8F25-9EEA3A64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7E8E5225-D14C-9648-94E8-B45108B7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2C103997-788A-D44E-8960-CA70C595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26" name="Oval 35">
                <a:extLst>
                  <a:ext uri="{FF2B5EF4-FFF2-40B4-BE49-F238E27FC236}">
                    <a16:creationId xmlns:a16="http://schemas.microsoft.com/office/drawing/2014/main" id="{EF8DD51A-A93F-A548-977B-33DECE83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8FCD7C3C-E339-164C-8B31-ABB13929C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84D066EB-9157-854A-8420-8B49F4793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29" name="Text Box 38">
                  <a:extLst>
                    <a:ext uri="{FF2B5EF4-FFF2-40B4-BE49-F238E27FC236}">
                      <a16:creationId xmlns:a16="http://schemas.microsoft.com/office/drawing/2014/main" id="{44862147-FF09-3644-B056-64B13746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y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A1AE91A-BFC4-0248-A2F9-8291CCEA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</a:rPr>
                <a:t>1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DFE748B8-8815-024C-BCD0-53E3C9D1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CEA823E-AC5F-AD45-A9FF-52DB5FDB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90" y="432793"/>
            <a:ext cx="1387358" cy="913494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FE91CF-D614-B645-80DE-85A665E0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1400</Words>
  <Application>Microsoft Macintosh PowerPoint</Application>
  <PresentationFormat>Widescreen</PresentationFormat>
  <Paragraphs>335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Courier</vt:lpstr>
      <vt:lpstr>Helvetica</vt:lpstr>
      <vt:lpstr>Times New Roman</vt:lpstr>
      <vt:lpstr>Office Theme</vt:lpstr>
      <vt:lpstr>Routing (part 2)</vt:lpstr>
      <vt:lpstr>PowerPoint Presentation</vt:lpstr>
      <vt:lpstr>Distance Vector Protocols</vt:lpstr>
      <vt:lpstr>Distance Vector Protocol</vt:lpstr>
      <vt:lpstr>Q1: Distance Vectors</vt:lpstr>
      <vt:lpstr>Q2: Algorithm</vt:lpstr>
      <vt:lpstr>Visualization</vt:lpstr>
      <vt:lpstr>PowerPoint Presentation</vt:lpstr>
      <vt:lpstr>Good news travels fast</vt:lpstr>
      <vt:lpstr>Bad news travels slowly</vt:lpstr>
      <vt:lpstr>Bad news travels slowly</vt:lpstr>
      <vt:lpstr>Summary: Comparison of LS and DV</vt:lpstr>
      <vt:lpstr>PowerPoint Presentation</vt:lpstr>
      <vt:lpstr>Internet Routing</vt:lpstr>
      <vt:lpstr>The Internet is a large federated network</vt:lpstr>
      <vt:lpstr>The Internet is a large federated network</vt:lpstr>
      <vt:lpstr>The Internet is a large federated network</vt:lpstr>
      <vt:lpstr>The Internet is a large federated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1891</cp:revision>
  <cp:lastPrinted>2021-01-24T11:57:08Z</cp:lastPrinted>
  <dcterms:created xsi:type="dcterms:W3CDTF">2019-01-23T03:40:12Z</dcterms:created>
  <dcterms:modified xsi:type="dcterms:W3CDTF">2024-12-06T16:28:05Z</dcterms:modified>
</cp:coreProperties>
</file>