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7" r:id="rId2"/>
    <p:sldId id="1138" r:id="rId3"/>
    <p:sldId id="1147" r:id="rId4"/>
    <p:sldId id="1148" r:id="rId5"/>
    <p:sldId id="1149" r:id="rId6"/>
    <p:sldId id="1069" r:id="rId7"/>
    <p:sldId id="1070" r:id="rId8"/>
    <p:sldId id="1072" r:id="rId9"/>
    <p:sldId id="910" r:id="rId10"/>
    <p:sldId id="1055" r:id="rId11"/>
    <p:sldId id="1073" r:id="rId12"/>
    <p:sldId id="867" r:id="rId13"/>
    <p:sldId id="864" r:id="rId14"/>
    <p:sldId id="842" r:id="rId15"/>
    <p:sldId id="912" r:id="rId16"/>
    <p:sldId id="1057" r:id="rId17"/>
    <p:sldId id="1141" r:id="rId18"/>
    <p:sldId id="914" r:id="rId19"/>
    <p:sldId id="1058" r:id="rId20"/>
    <p:sldId id="1078" r:id="rId21"/>
    <p:sldId id="1079" r:id="rId22"/>
    <p:sldId id="1080" r:id="rId23"/>
    <p:sldId id="1081" r:id="rId24"/>
    <p:sldId id="1082" r:id="rId25"/>
    <p:sldId id="1083" r:id="rId26"/>
    <p:sldId id="1087" r:id="rId27"/>
    <p:sldId id="1031" r:id="rId28"/>
    <p:sldId id="1146" r:id="rId29"/>
    <p:sldId id="868" r:id="rId30"/>
    <p:sldId id="869" r:id="rId31"/>
    <p:sldId id="870" r:id="rId32"/>
    <p:sldId id="871" r:id="rId33"/>
    <p:sldId id="872" r:id="rId34"/>
    <p:sldId id="280" r:id="rId35"/>
    <p:sldId id="873" r:id="rId36"/>
    <p:sldId id="1032" r:id="rId37"/>
    <p:sldId id="1035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1"/>
    <p:restoredTop sz="94664"/>
  </p:normalViewPr>
  <p:slideViewPr>
    <p:cSldViewPr snapToGrid="0" snapToObjects="1">
      <p:cViewPr varScale="1">
        <p:scale>
          <a:sx n="130" d="100"/>
          <a:sy n="13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4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38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8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3)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30552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5386-8CAA-771A-7A90-672BBD05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E783-B87C-57BB-E9D1-ACA5901B78E4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A7CFD-EAD3-E45C-D041-69662CF2D462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94B4-8197-A957-FC8F-7CF9B2104984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865-DCBC-BB49-D8EC-AB5CA8456837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6F89189-E9E0-9975-B33E-8ED5CAAD7FBB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4510240B-46B6-BADF-3C6F-AB3404059633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D587362D-B207-1E41-8A7F-44D11FCF5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3915813B-8570-6993-AEC9-87EC34AE1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F0D13D29-DB43-F14F-3956-2673FD590170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762FC470-21B0-A8F0-10D8-FEFD940D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F0A58F1C-725D-AE7C-0A37-B8F979266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61300C0C-E440-5190-E7E1-F73489264D54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9A6B6-9353-C2DE-9C32-821B604EF96F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C8E78-4F5C-78C5-1EA0-573F63D2CB9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F11F6-EB79-09D8-0037-0931218EEE9B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C16A6-B6D0-E7FE-4963-3770603F0F96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9F9E1-F46E-FA94-618A-52D0C716D964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43889F5B-7325-9C6B-8DFF-6D05550C45D1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9E47A9CF-AD3E-555A-03CE-D3F50C24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37E39EF5-B2BE-1888-2407-1D3368FF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2582804-31DF-8DDC-4FBA-767D56CAA0FF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DB2E525C-89E1-7CB5-EB8A-36AB97316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4E50AC7D-64EC-65CA-93D8-C422D57F05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C8A27AE-BC96-EAEC-D3F2-72592030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6A3F-C868-CF27-8847-2A63D4A7BF1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8A4EC54F-6368-70D2-9E24-C7E441DC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F63A5B7-219F-709A-B984-B2BA8C33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E75296-1EDC-F6A0-2C0B-8502B138B710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4038-942A-5B37-7185-B634504E2D26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4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16696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07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804-7618-744A-95B0-6ABBA6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BGP’s impact: October ’21 FB++ outage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5E511232-CFFF-F94D-AA03-3C2FDBB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841" y="1772222"/>
            <a:ext cx="5330723" cy="29608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CDC6-4658-5C47-9F80-28E2FB8F08D6}"/>
              </a:ext>
            </a:extLst>
          </p:cNvPr>
          <p:cNvSpPr txBox="1"/>
          <p:nvPr/>
        </p:nvSpPr>
        <p:spPr>
          <a:xfrm>
            <a:off x="5432782" y="5828933"/>
            <a:ext cx="668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https://</a:t>
            </a:r>
            <a:r>
              <a:rPr lang="en-US" sz="1600" dirty="0" err="1">
                <a:latin typeface="Helvetica" pitchFamily="2" charset="0"/>
              </a:rPr>
              <a:t>engineering.fb.com</a:t>
            </a:r>
            <a:r>
              <a:rPr lang="en-US" sz="1600" dirty="0">
                <a:latin typeface="Helvetica" pitchFamily="2" charset="0"/>
              </a:rPr>
              <a:t>/2021/10/05/networking-traffic/outage-details/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43FE-F8BD-A544-9BFA-D3E0F66D060D}"/>
              </a:ext>
            </a:extLst>
          </p:cNvPr>
          <p:cNvSpPr txBox="1"/>
          <p:nvPr/>
        </p:nvSpPr>
        <p:spPr>
          <a:xfrm>
            <a:off x="3207797" y="6180245"/>
            <a:ext cx="898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By Doug </a:t>
            </a:r>
            <a:r>
              <a:rPr lang="en-US" sz="1600" dirty="0" err="1">
                <a:latin typeface="Helvetica" pitchFamily="2" charset="0"/>
              </a:rPr>
              <a:t>Madory</a:t>
            </a:r>
            <a:r>
              <a:rPr lang="en-US" sz="1600" dirty="0">
                <a:latin typeface="Helvetica" pitchFamily="2" charset="0"/>
              </a:rPr>
              <a:t> - https://</a:t>
            </a:r>
            <a:r>
              <a:rPr lang="en-US" sz="1600" dirty="0" err="1">
                <a:latin typeface="Helvetica" pitchFamily="2" charset="0"/>
              </a:rPr>
              <a:t>www.kentik.com</a:t>
            </a:r>
            <a:r>
              <a:rPr lang="en-US" sz="1600" dirty="0">
                <a:latin typeface="Helvetica" pitchFamily="2" charset="0"/>
              </a:rPr>
              <a:t>/blog/</a:t>
            </a:r>
            <a:r>
              <a:rPr lang="en-US" sz="1600" dirty="0" err="1">
                <a:latin typeface="Helvetica" pitchFamily="2" charset="0"/>
              </a:rPr>
              <a:t>facebooks</a:t>
            </a:r>
            <a:r>
              <a:rPr lang="en-US" sz="1600" dirty="0">
                <a:latin typeface="Helvetica" pitchFamily="2" charset="0"/>
              </a:rPr>
              <a:t>-historic-outage-explained/, CC BY 4.0, https://</a:t>
            </a:r>
            <a:r>
              <a:rPr lang="en-US" sz="1600" dirty="0" err="1">
                <a:latin typeface="Helvetica" pitchFamily="2" charset="0"/>
              </a:rPr>
              <a:t>commons.wikimedia.org</a:t>
            </a:r>
            <a:r>
              <a:rPr lang="en-US" sz="1600" dirty="0">
                <a:latin typeface="Helvetica" pitchFamily="2" charset="0"/>
              </a:rPr>
              <a:t>/w/</a:t>
            </a:r>
            <a:r>
              <a:rPr lang="en-US" sz="1600" dirty="0" err="1">
                <a:latin typeface="Helvetica" pitchFamily="2" charset="0"/>
              </a:rPr>
              <a:t>index.php?curid</a:t>
            </a:r>
            <a:r>
              <a:rPr lang="en-US" sz="1600" dirty="0">
                <a:latin typeface="Helvetica" pitchFamily="2" charset="0"/>
              </a:rPr>
              <a:t>=110816752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0497C9F-BAE0-8441-811F-6838E6BF3573}"/>
              </a:ext>
            </a:extLst>
          </p:cNvPr>
          <p:cNvSpPr/>
          <p:nvPr/>
        </p:nvSpPr>
        <p:spPr>
          <a:xfrm>
            <a:off x="237230" y="1582197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4A6D-9DC9-2147-8C06-DE72BE3E62F1}"/>
              </a:ext>
            </a:extLst>
          </p:cNvPr>
          <p:cNvSpPr txBox="1"/>
          <p:nvPr/>
        </p:nvSpPr>
        <p:spPr>
          <a:xfrm>
            <a:off x="752133" y="201819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 network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852903-4FB5-1F4E-8464-8FF2C9BF9110}"/>
              </a:ext>
            </a:extLst>
          </p:cNvPr>
          <p:cNvSpPr/>
          <p:nvPr/>
        </p:nvSpPr>
        <p:spPr>
          <a:xfrm>
            <a:off x="237230" y="4050968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BDABE-9973-9048-A2B8-B0E4330AF37B}"/>
              </a:ext>
            </a:extLst>
          </p:cNvPr>
          <p:cNvSpPr txBox="1"/>
          <p:nvPr/>
        </p:nvSpPr>
        <p:spPr>
          <a:xfrm>
            <a:off x="533395" y="4486966"/>
            <a:ext cx="160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FB’s DNS servers</a:t>
            </a:r>
          </a:p>
        </p:txBody>
      </p: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37FD9E4D-7F6E-1049-81DF-652F0AD71B4E}"/>
              </a:ext>
            </a:extLst>
          </p:cNvPr>
          <p:cNvGrpSpPr>
            <a:grpSpLocks/>
          </p:cNvGrpSpPr>
          <p:nvPr/>
        </p:nvGrpSpPr>
        <p:grpSpPr bwMode="auto">
          <a:xfrm>
            <a:off x="533395" y="5039353"/>
            <a:ext cx="358775" cy="623888"/>
            <a:chOff x="4140" y="429"/>
            <a:chExt cx="1425" cy="2396"/>
          </a:xfrm>
        </p:grpSpPr>
        <p:sp>
          <p:nvSpPr>
            <p:cNvPr id="13" name="Freeform 148">
              <a:extLst>
                <a:ext uri="{FF2B5EF4-FFF2-40B4-BE49-F238E27FC236}">
                  <a16:creationId xmlns:a16="http://schemas.microsoft.com/office/drawing/2014/main" id="{94350624-25ED-B143-A18B-AC75DDD9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37685F1F-910C-554E-8CC3-9A4EEDA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5" name="Freeform 150">
              <a:extLst>
                <a:ext uri="{FF2B5EF4-FFF2-40B4-BE49-F238E27FC236}">
                  <a16:creationId xmlns:a16="http://schemas.microsoft.com/office/drawing/2014/main" id="{AD7AA9B5-7A2F-4946-A179-F5592EB9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D982675D-2296-9B4D-838C-6D731F33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2EEE165D-54F4-1742-94BC-B483C31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:a16="http://schemas.microsoft.com/office/drawing/2014/main" id="{EC0D5D57-F01A-8E4F-BB2B-41153C816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E8570104-A599-DC48-8DC9-49A7C603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BC433D82-1D1E-5344-A1A2-E082F47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D4878D0F-C3EE-E240-878D-1D783FFE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" name="Group 157">
              <a:extLst>
                <a:ext uri="{FF2B5EF4-FFF2-40B4-BE49-F238E27FC236}">
                  <a16:creationId xmlns:a16="http://schemas.microsoft.com/office/drawing/2014/main" id="{BF4DA494-027B-C24A-8376-FCD66AB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93317AE4-AF19-FB44-8230-494D38DF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7E76ACA0-126D-1B4E-9074-DB5C2BA1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" name="Rectangle 160">
              <a:extLst>
                <a:ext uri="{FF2B5EF4-FFF2-40B4-BE49-F238E27FC236}">
                  <a16:creationId xmlns:a16="http://schemas.microsoft.com/office/drawing/2014/main" id="{A41DA3D0-6B67-8542-9B41-85DCF8D6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ADBCFD81-4D17-014E-88F0-12E852F5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3" name="Group 162">
              <a:extLst>
                <a:ext uri="{FF2B5EF4-FFF2-40B4-BE49-F238E27FC236}">
                  <a16:creationId xmlns:a16="http://schemas.microsoft.com/office/drawing/2014/main" id="{C85551A8-8C2A-A948-8238-611D114AF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163">
                <a:extLst>
                  <a:ext uri="{FF2B5EF4-FFF2-40B4-BE49-F238E27FC236}">
                    <a16:creationId xmlns:a16="http://schemas.microsoft.com/office/drawing/2014/main" id="{4D259894-8FF3-184B-B428-6C74FBFB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0" name="AutoShape 164">
                <a:extLst>
                  <a:ext uri="{FF2B5EF4-FFF2-40B4-BE49-F238E27FC236}">
                    <a16:creationId xmlns:a16="http://schemas.microsoft.com/office/drawing/2014/main" id="{7AC2CAAA-0CA9-AF47-963B-16EDFAEA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E5B80E3-3981-D64E-9652-7B9A3E9B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5" name="Group 166">
              <a:extLst>
                <a:ext uri="{FF2B5EF4-FFF2-40B4-BE49-F238E27FC236}">
                  <a16:creationId xmlns:a16="http://schemas.microsoft.com/office/drawing/2014/main" id="{8E967872-DF63-A945-9B80-64121E245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167">
                <a:extLst>
                  <a:ext uri="{FF2B5EF4-FFF2-40B4-BE49-F238E27FC236}">
                    <a16:creationId xmlns:a16="http://schemas.microsoft.com/office/drawing/2014/main" id="{4228B388-F6E3-A54E-9135-5FB7D242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38" name="AutoShape 168">
                <a:extLst>
                  <a:ext uri="{FF2B5EF4-FFF2-40B4-BE49-F238E27FC236}">
                    <a16:creationId xmlns:a16="http://schemas.microsoft.com/office/drawing/2014/main" id="{7CFD5E17-DD80-874F-900B-DEACD9D5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6" name="Rectangle 169">
              <a:extLst>
                <a:ext uri="{FF2B5EF4-FFF2-40B4-BE49-F238E27FC236}">
                  <a16:creationId xmlns:a16="http://schemas.microsoft.com/office/drawing/2014/main" id="{7FD035EE-E4B0-5849-AECC-5A124469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7" name="Freeform 170">
              <a:extLst>
                <a:ext uri="{FF2B5EF4-FFF2-40B4-BE49-F238E27FC236}">
                  <a16:creationId xmlns:a16="http://schemas.microsoft.com/office/drawing/2014/main" id="{1B1D64C3-8BC4-7247-AC6C-A8E24AFF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Freeform 171">
              <a:extLst>
                <a:ext uri="{FF2B5EF4-FFF2-40B4-BE49-F238E27FC236}">
                  <a16:creationId xmlns:a16="http://schemas.microsoft.com/office/drawing/2014/main" id="{F564C3BF-C1ED-7A4A-979E-99C6850E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Oval 172">
              <a:extLst>
                <a:ext uri="{FF2B5EF4-FFF2-40B4-BE49-F238E27FC236}">
                  <a16:creationId xmlns:a16="http://schemas.microsoft.com/office/drawing/2014/main" id="{D929CE37-7F32-6C47-867E-11420190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0" name="Freeform 173">
              <a:extLst>
                <a:ext uri="{FF2B5EF4-FFF2-40B4-BE49-F238E27FC236}">
                  <a16:creationId xmlns:a16="http://schemas.microsoft.com/office/drawing/2014/main" id="{FD74C710-144E-6E49-955D-FD369949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AutoShape 174">
              <a:extLst>
                <a:ext uri="{FF2B5EF4-FFF2-40B4-BE49-F238E27FC236}">
                  <a16:creationId xmlns:a16="http://schemas.microsoft.com/office/drawing/2014/main" id="{5892D416-F794-034D-8698-AAEC2BB6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2" name="AutoShape 175">
              <a:extLst>
                <a:ext uri="{FF2B5EF4-FFF2-40B4-BE49-F238E27FC236}">
                  <a16:creationId xmlns:a16="http://schemas.microsoft.com/office/drawing/2014/main" id="{3A91D868-F5E7-E54B-8B0B-3A258D16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3" name="Oval 176">
              <a:extLst>
                <a:ext uri="{FF2B5EF4-FFF2-40B4-BE49-F238E27FC236}">
                  <a16:creationId xmlns:a16="http://schemas.microsoft.com/office/drawing/2014/main" id="{76EBB7A3-6493-894F-9718-7D4CFEFB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" name="Oval 177">
              <a:extLst>
                <a:ext uri="{FF2B5EF4-FFF2-40B4-BE49-F238E27FC236}">
                  <a16:creationId xmlns:a16="http://schemas.microsoft.com/office/drawing/2014/main" id="{3D5A37F1-FE18-5E42-B0FF-D73DED42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35" name="Oval 178">
              <a:extLst>
                <a:ext uri="{FF2B5EF4-FFF2-40B4-BE49-F238E27FC236}">
                  <a16:creationId xmlns:a16="http://schemas.microsoft.com/office/drawing/2014/main" id="{789078E8-1C86-6442-8386-C66DC0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6" name="Rectangle 179">
              <a:extLst>
                <a:ext uri="{FF2B5EF4-FFF2-40B4-BE49-F238E27FC236}">
                  <a16:creationId xmlns:a16="http://schemas.microsoft.com/office/drawing/2014/main" id="{D36A95A3-22BA-E34B-B3AD-FD4C53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45" name="Group 248">
            <a:extLst>
              <a:ext uri="{FF2B5EF4-FFF2-40B4-BE49-F238E27FC236}">
                <a16:creationId xmlns:a16="http://schemas.microsoft.com/office/drawing/2014/main" id="{42C4DE7F-C7AB-3C45-B4EE-FD425BBF57C5}"/>
              </a:ext>
            </a:extLst>
          </p:cNvPr>
          <p:cNvGrpSpPr>
            <a:grpSpLocks/>
          </p:cNvGrpSpPr>
          <p:nvPr/>
        </p:nvGrpSpPr>
        <p:grpSpPr bwMode="auto">
          <a:xfrm>
            <a:off x="1176313" y="5205045"/>
            <a:ext cx="358775" cy="623888"/>
            <a:chOff x="4140" y="429"/>
            <a:chExt cx="1425" cy="2396"/>
          </a:xfrm>
        </p:grpSpPr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59815BC3-F104-D04D-91B9-E8427B70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1B8B4509-F5D1-6741-BBAF-F091DA52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8C8ACFCC-E172-4D49-BEA3-49C0B65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" name="Freeform 151">
              <a:extLst>
                <a:ext uri="{FF2B5EF4-FFF2-40B4-BE49-F238E27FC236}">
                  <a16:creationId xmlns:a16="http://schemas.microsoft.com/office/drawing/2014/main" id="{B11D11A5-669D-D543-A266-6CE0905D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" name="Rectangle 152">
              <a:extLst>
                <a:ext uri="{FF2B5EF4-FFF2-40B4-BE49-F238E27FC236}">
                  <a16:creationId xmlns:a16="http://schemas.microsoft.com/office/drawing/2014/main" id="{E852B855-4784-AC45-A9D5-086947C8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1" name="Group 153">
              <a:extLst>
                <a:ext uri="{FF2B5EF4-FFF2-40B4-BE49-F238E27FC236}">
                  <a16:creationId xmlns:a16="http://schemas.microsoft.com/office/drawing/2014/main" id="{C3BA7CE7-A493-B94C-997D-3E43D7EF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54">
                <a:extLst>
                  <a:ext uri="{FF2B5EF4-FFF2-40B4-BE49-F238E27FC236}">
                    <a16:creationId xmlns:a16="http://schemas.microsoft.com/office/drawing/2014/main" id="{C9DB1E0F-BDBD-BE45-87C1-84039C2B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7" name="AutoShape 155">
                <a:extLst>
                  <a:ext uri="{FF2B5EF4-FFF2-40B4-BE49-F238E27FC236}">
                    <a16:creationId xmlns:a16="http://schemas.microsoft.com/office/drawing/2014/main" id="{AC7F87CF-34DE-0A4C-AF8B-7C3EE449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C44DC76-F944-B04B-9B5F-FCD5A8D3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3" name="Group 157">
              <a:extLst>
                <a:ext uri="{FF2B5EF4-FFF2-40B4-BE49-F238E27FC236}">
                  <a16:creationId xmlns:a16="http://schemas.microsoft.com/office/drawing/2014/main" id="{8344601D-1411-5743-9095-EFF1DAA9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58">
                <a:extLst>
                  <a:ext uri="{FF2B5EF4-FFF2-40B4-BE49-F238E27FC236}">
                    <a16:creationId xmlns:a16="http://schemas.microsoft.com/office/drawing/2014/main" id="{79604E90-925A-4F4A-9222-1A60CEE9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5" name="AutoShape 159">
                <a:extLst>
                  <a:ext uri="{FF2B5EF4-FFF2-40B4-BE49-F238E27FC236}">
                    <a16:creationId xmlns:a16="http://schemas.microsoft.com/office/drawing/2014/main" id="{F3A15D5E-9784-9948-B3EE-3BE0C63A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6BB1E306-56A7-B743-A2E3-09A08224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482CC54-5360-8642-8C46-C09D2154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AD549BB1-6825-124F-882E-6BCFF5C61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63">
                <a:extLst>
                  <a:ext uri="{FF2B5EF4-FFF2-40B4-BE49-F238E27FC236}">
                    <a16:creationId xmlns:a16="http://schemas.microsoft.com/office/drawing/2014/main" id="{54EEEC36-8AA8-2247-AB11-82F4690F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AutoShape 164">
                <a:extLst>
                  <a:ext uri="{FF2B5EF4-FFF2-40B4-BE49-F238E27FC236}">
                    <a16:creationId xmlns:a16="http://schemas.microsoft.com/office/drawing/2014/main" id="{D521E9C9-B7B1-7245-B6F2-C8CD0522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Freeform 165">
              <a:extLst>
                <a:ext uri="{FF2B5EF4-FFF2-40B4-BE49-F238E27FC236}">
                  <a16:creationId xmlns:a16="http://schemas.microsoft.com/office/drawing/2014/main" id="{D48C722E-CC88-8D4B-A2E5-95BFF8C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58" name="Group 166">
              <a:extLst>
                <a:ext uri="{FF2B5EF4-FFF2-40B4-BE49-F238E27FC236}">
                  <a16:creationId xmlns:a16="http://schemas.microsoft.com/office/drawing/2014/main" id="{09826139-5A32-5B42-B30E-63898922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67">
                <a:extLst>
                  <a:ext uri="{FF2B5EF4-FFF2-40B4-BE49-F238E27FC236}">
                    <a16:creationId xmlns:a16="http://schemas.microsoft.com/office/drawing/2014/main" id="{41D205EE-5B25-8943-9F22-5605D3F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1" name="AutoShape 168">
                <a:extLst>
                  <a:ext uri="{FF2B5EF4-FFF2-40B4-BE49-F238E27FC236}">
                    <a16:creationId xmlns:a16="http://schemas.microsoft.com/office/drawing/2014/main" id="{604AAC2E-AC93-1940-9DC6-D7F85D518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9" name="Rectangle 169">
              <a:extLst>
                <a:ext uri="{FF2B5EF4-FFF2-40B4-BE49-F238E27FC236}">
                  <a16:creationId xmlns:a16="http://schemas.microsoft.com/office/drawing/2014/main" id="{33AEDC77-B037-2641-9C0A-B797D03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C4834190-CD89-2E4D-BBCC-E530043D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69AA4BBF-F4CF-614D-9077-C403C022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" name="Oval 172">
              <a:extLst>
                <a:ext uri="{FF2B5EF4-FFF2-40B4-BE49-F238E27FC236}">
                  <a16:creationId xmlns:a16="http://schemas.microsoft.com/office/drawing/2014/main" id="{51AB4D9B-354A-5A41-8EFB-1589F351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9A2458B0-E233-1C4A-8D56-279E41D5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4" name="AutoShape 174">
              <a:extLst>
                <a:ext uri="{FF2B5EF4-FFF2-40B4-BE49-F238E27FC236}">
                  <a16:creationId xmlns:a16="http://schemas.microsoft.com/office/drawing/2014/main" id="{E58442F0-3E87-DA4E-BDE9-3E473B65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5" name="AutoShape 175">
              <a:extLst>
                <a:ext uri="{FF2B5EF4-FFF2-40B4-BE49-F238E27FC236}">
                  <a16:creationId xmlns:a16="http://schemas.microsoft.com/office/drawing/2014/main" id="{7A34ABB9-6C16-DB41-9007-A202FC0D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Oval 176">
              <a:extLst>
                <a:ext uri="{FF2B5EF4-FFF2-40B4-BE49-F238E27FC236}">
                  <a16:creationId xmlns:a16="http://schemas.microsoft.com/office/drawing/2014/main" id="{6C1D4466-4D83-8F42-B2E7-B0BA44E9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7" name="Oval 177">
              <a:extLst>
                <a:ext uri="{FF2B5EF4-FFF2-40B4-BE49-F238E27FC236}">
                  <a16:creationId xmlns:a16="http://schemas.microsoft.com/office/drawing/2014/main" id="{2AAAF07D-0E13-824E-8229-52DD70F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68" name="Oval 178">
              <a:extLst>
                <a:ext uri="{FF2B5EF4-FFF2-40B4-BE49-F238E27FC236}">
                  <a16:creationId xmlns:a16="http://schemas.microsoft.com/office/drawing/2014/main" id="{16A956B6-536E-244B-B3C4-A1EBE934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Rectangle 179">
              <a:extLst>
                <a:ext uri="{FF2B5EF4-FFF2-40B4-BE49-F238E27FC236}">
                  <a16:creationId xmlns:a16="http://schemas.microsoft.com/office/drawing/2014/main" id="{32801537-F985-FE42-9782-86497806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8" name="Group 248">
            <a:extLst>
              <a:ext uri="{FF2B5EF4-FFF2-40B4-BE49-F238E27FC236}">
                <a16:creationId xmlns:a16="http://schemas.microsoft.com/office/drawing/2014/main" id="{8F3B2830-D23E-5541-8DD2-4223C5E301EF}"/>
              </a:ext>
            </a:extLst>
          </p:cNvPr>
          <p:cNvGrpSpPr>
            <a:grpSpLocks/>
          </p:cNvGrpSpPr>
          <p:nvPr/>
        </p:nvGrpSpPr>
        <p:grpSpPr bwMode="auto">
          <a:xfrm>
            <a:off x="1898861" y="5136990"/>
            <a:ext cx="358775" cy="623888"/>
            <a:chOff x="4140" y="429"/>
            <a:chExt cx="1425" cy="2396"/>
          </a:xfrm>
        </p:grpSpPr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E37E3DA9-69D6-6049-BBCC-4FE5BCA9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0" name="Rectangle 149">
              <a:extLst>
                <a:ext uri="{FF2B5EF4-FFF2-40B4-BE49-F238E27FC236}">
                  <a16:creationId xmlns:a16="http://schemas.microsoft.com/office/drawing/2014/main" id="{01A73352-A1F8-FC47-A119-E17CCF9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155997CD-C667-174E-9639-EF510E56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2175B663-F6BF-0E4B-A472-DD962E2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Rectangle 152">
              <a:extLst>
                <a:ext uri="{FF2B5EF4-FFF2-40B4-BE49-F238E27FC236}">
                  <a16:creationId xmlns:a16="http://schemas.microsoft.com/office/drawing/2014/main" id="{69ADA2E7-8F6A-FA48-948E-5B0D633B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4" name="Group 153">
              <a:extLst>
                <a:ext uri="{FF2B5EF4-FFF2-40B4-BE49-F238E27FC236}">
                  <a16:creationId xmlns:a16="http://schemas.microsoft.com/office/drawing/2014/main" id="{3FEDC6A9-FAF2-7C4C-A75E-B7854358A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154">
                <a:extLst>
                  <a:ext uri="{FF2B5EF4-FFF2-40B4-BE49-F238E27FC236}">
                    <a16:creationId xmlns:a16="http://schemas.microsoft.com/office/drawing/2014/main" id="{CA03FB8E-5382-6448-ACFA-94DE0C3C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10" name="AutoShape 155">
                <a:extLst>
                  <a:ext uri="{FF2B5EF4-FFF2-40B4-BE49-F238E27FC236}">
                    <a16:creationId xmlns:a16="http://schemas.microsoft.com/office/drawing/2014/main" id="{1462EB19-03A5-1F4E-836F-AFE2D407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5" name="Rectangle 156">
              <a:extLst>
                <a:ext uri="{FF2B5EF4-FFF2-40B4-BE49-F238E27FC236}">
                  <a16:creationId xmlns:a16="http://schemas.microsoft.com/office/drawing/2014/main" id="{0225A56A-50EF-6742-BE2B-AA2C81B7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6" name="Group 157">
              <a:extLst>
                <a:ext uri="{FF2B5EF4-FFF2-40B4-BE49-F238E27FC236}">
                  <a16:creationId xmlns:a16="http://schemas.microsoft.com/office/drawing/2014/main" id="{F0D471C7-5B6C-D343-AEA0-37968536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158">
                <a:extLst>
                  <a:ext uri="{FF2B5EF4-FFF2-40B4-BE49-F238E27FC236}">
                    <a16:creationId xmlns:a16="http://schemas.microsoft.com/office/drawing/2014/main" id="{D389D1A5-9DBF-D14B-9E4F-8CB29FD9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8" name="AutoShape 159">
                <a:extLst>
                  <a:ext uri="{FF2B5EF4-FFF2-40B4-BE49-F238E27FC236}">
                    <a16:creationId xmlns:a16="http://schemas.microsoft.com/office/drawing/2014/main" id="{2CEBFCCE-3886-2043-846D-74CF53309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" name="Rectangle 160">
              <a:extLst>
                <a:ext uri="{FF2B5EF4-FFF2-40B4-BE49-F238E27FC236}">
                  <a16:creationId xmlns:a16="http://schemas.microsoft.com/office/drawing/2014/main" id="{B41122BD-DA0F-EF42-B985-A9C2B467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" name="Rectangle 161">
              <a:extLst>
                <a:ext uri="{FF2B5EF4-FFF2-40B4-BE49-F238E27FC236}">
                  <a16:creationId xmlns:a16="http://schemas.microsoft.com/office/drawing/2014/main" id="{412A4121-196B-C74C-8A7B-55131213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9" name="Group 162">
              <a:extLst>
                <a:ext uri="{FF2B5EF4-FFF2-40B4-BE49-F238E27FC236}">
                  <a16:creationId xmlns:a16="http://schemas.microsoft.com/office/drawing/2014/main" id="{E791F70E-0362-F74D-8EE4-F5EA8083B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163">
                <a:extLst>
                  <a:ext uri="{FF2B5EF4-FFF2-40B4-BE49-F238E27FC236}">
                    <a16:creationId xmlns:a16="http://schemas.microsoft.com/office/drawing/2014/main" id="{53749803-7D55-DA4A-9D65-2840FC76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6" name="AutoShape 164">
                <a:extLst>
                  <a:ext uri="{FF2B5EF4-FFF2-40B4-BE49-F238E27FC236}">
                    <a16:creationId xmlns:a16="http://schemas.microsoft.com/office/drawing/2014/main" id="{A0096A41-911E-7A46-9449-84AFF70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24052B-AE3A-AA4E-ADD7-44360F81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" name="Group 166">
              <a:extLst>
                <a:ext uri="{FF2B5EF4-FFF2-40B4-BE49-F238E27FC236}">
                  <a16:creationId xmlns:a16="http://schemas.microsoft.com/office/drawing/2014/main" id="{B83E1D0E-94D2-EF47-AB2F-3A29FC01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167">
                <a:extLst>
                  <a:ext uri="{FF2B5EF4-FFF2-40B4-BE49-F238E27FC236}">
                    <a16:creationId xmlns:a16="http://schemas.microsoft.com/office/drawing/2014/main" id="{06F53D4C-4726-0644-978D-F05291F5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4" name="AutoShape 168">
                <a:extLst>
                  <a:ext uri="{FF2B5EF4-FFF2-40B4-BE49-F238E27FC236}">
                    <a16:creationId xmlns:a16="http://schemas.microsoft.com/office/drawing/2014/main" id="{FF52DF85-49B5-A74B-9352-48EDC8D4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" name="Rectangle 169">
              <a:extLst>
                <a:ext uri="{FF2B5EF4-FFF2-40B4-BE49-F238E27FC236}">
                  <a16:creationId xmlns:a16="http://schemas.microsoft.com/office/drawing/2014/main" id="{3D5069B1-CA37-4B46-B517-FC2226F4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" name="Freeform 170">
              <a:extLst>
                <a:ext uri="{FF2B5EF4-FFF2-40B4-BE49-F238E27FC236}">
                  <a16:creationId xmlns:a16="http://schemas.microsoft.com/office/drawing/2014/main" id="{0C7195ED-8626-AD41-9E3D-85A5D61D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2354FCFA-B5FF-E947-8729-8DC05E6D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5" name="Oval 172">
              <a:extLst>
                <a:ext uri="{FF2B5EF4-FFF2-40B4-BE49-F238E27FC236}">
                  <a16:creationId xmlns:a16="http://schemas.microsoft.com/office/drawing/2014/main" id="{10AB2D2E-2639-2B49-B576-7CA9CE75C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6" name="Freeform 173">
              <a:extLst>
                <a:ext uri="{FF2B5EF4-FFF2-40B4-BE49-F238E27FC236}">
                  <a16:creationId xmlns:a16="http://schemas.microsoft.com/office/drawing/2014/main" id="{54D7574D-2EBC-F343-96A6-979C9C75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AutoShape 174">
              <a:extLst>
                <a:ext uri="{FF2B5EF4-FFF2-40B4-BE49-F238E27FC236}">
                  <a16:creationId xmlns:a16="http://schemas.microsoft.com/office/drawing/2014/main" id="{8CBEBA9F-BDDD-774A-9986-1859E92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8" name="AutoShape 175">
              <a:extLst>
                <a:ext uri="{FF2B5EF4-FFF2-40B4-BE49-F238E27FC236}">
                  <a16:creationId xmlns:a16="http://schemas.microsoft.com/office/drawing/2014/main" id="{6B3EC642-FF44-1249-AE58-8EE1A5AC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9" name="Oval 176">
              <a:extLst>
                <a:ext uri="{FF2B5EF4-FFF2-40B4-BE49-F238E27FC236}">
                  <a16:creationId xmlns:a16="http://schemas.microsoft.com/office/drawing/2014/main" id="{D7BD1C01-CB6C-BB42-81FE-F9E7EB23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0" name="Oval 177">
              <a:extLst>
                <a:ext uri="{FF2B5EF4-FFF2-40B4-BE49-F238E27FC236}">
                  <a16:creationId xmlns:a16="http://schemas.microsoft.com/office/drawing/2014/main" id="{9DDB1412-C999-6D46-8B98-AE7452C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01" name="Oval 178">
              <a:extLst>
                <a:ext uri="{FF2B5EF4-FFF2-40B4-BE49-F238E27FC236}">
                  <a16:creationId xmlns:a16="http://schemas.microsoft.com/office/drawing/2014/main" id="{73544C12-D11F-174A-B68A-CF7CC1A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2" name="Rectangle 179">
              <a:extLst>
                <a:ext uri="{FF2B5EF4-FFF2-40B4-BE49-F238E27FC236}">
                  <a16:creationId xmlns:a16="http://schemas.microsoft.com/office/drawing/2014/main" id="{1E0C3B84-5EE2-D242-AFD3-98812264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111" name="Group 248">
            <a:extLst>
              <a:ext uri="{FF2B5EF4-FFF2-40B4-BE49-F238E27FC236}">
                <a16:creationId xmlns:a16="http://schemas.microsoft.com/office/drawing/2014/main" id="{4B3D9D49-E04E-C246-94F1-92EFA5309427}"/>
              </a:ext>
            </a:extLst>
          </p:cNvPr>
          <p:cNvGrpSpPr>
            <a:grpSpLocks/>
          </p:cNvGrpSpPr>
          <p:nvPr/>
        </p:nvGrpSpPr>
        <p:grpSpPr bwMode="auto">
          <a:xfrm>
            <a:off x="1622667" y="1418583"/>
            <a:ext cx="358775" cy="623888"/>
            <a:chOff x="4140" y="429"/>
            <a:chExt cx="1425" cy="2396"/>
          </a:xfrm>
        </p:grpSpPr>
        <p:sp>
          <p:nvSpPr>
            <p:cNvPr id="112" name="Freeform 148">
              <a:extLst>
                <a:ext uri="{FF2B5EF4-FFF2-40B4-BE49-F238E27FC236}">
                  <a16:creationId xmlns:a16="http://schemas.microsoft.com/office/drawing/2014/main" id="{133BF227-AABA-B84D-8A63-2FCC8C8B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3" name="Rectangle 149">
              <a:extLst>
                <a:ext uri="{FF2B5EF4-FFF2-40B4-BE49-F238E27FC236}">
                  <a16:creationId xmlns:a16="http://schemas.microsoft.com/office/drawing/2014/main" id="{97B9F4BD-7965-EE4B-8A2B-D31137C0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14" name="Freeform 150">
              <a:extLst>
                <a:ext uri="{FF2B5EF4-FFF2-40B4-BE49-F238E27FC236}">
                  <a16:creationId xmlns:a16="http://schemas.microsoft.com/office/drawing/2014/main" id="{03DAA728-7313-504A-AFC1-821DACE0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5" name="Freeform 151">
              <a:extLst>
                <a:ext uri="{FF2B5EF4-FFF2-40B4-BE49-F238E27FC236}">
                  <a16:creationId xmlns:a16="http://schemas.microsoft.com/office/drawing/2014/main" id="{456BD789-C698-8044-91D1-8C3E3D63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" name="Rectangle 152">
              <a:extLst>
                <a:ext uri="{FF2B5EF4-FFF2-40B4-BE49-F238E27FC236}">
                  <a16:creationId xmlns:a16="http://schemas.microsoft.com/office/drawing/2014/main" id="{5F98809D-5531-1542-8F65-7D0F9846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id="{BA8E13EE-CCE6-6845-9909-408818BD0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54">
                <a:extLst>
                  <a:ext uri="{FF2B5EF4-FFF2-40B4-BE49-F238E27FC236}">
                    <a16:creationId xmlns:a16="http://schemas.microsoft.com/office/drawing/2014/main" id="{28C3488E-B8F1-0644-833A-2BEA9FF5B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3" name="AutoShape 155">
                <a:extLst>
                  <a:ext uri="{FF2B5EF4-FFF2-40B4-BE49-F238E27FC236}">
                    <a16:creationId xmlns:a16="http://schemas.microsoft.com/office/drawing/2014/main" id="{31ED96DB-63D4-CB4A-B94B-1B66C114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18" name="Rectangle 156">
              <a:extLst>
                <a:ext uri="{FF2B5EF4-FFF2-40B4-BE49-F238E27FC236}">
                  <a16:creationId xmlns:a16="http://schemas.microsoft.com/office/drawing/2014/main" id="{975FE576-19AE-7142-BE7A-AB75D22B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9" name="Group 157">
              <a:extLst>
                <a:ext uri="{FF2B5EF4-FFF2-40B4-BE49-F238E27FC236}">
                  <a16:creationId xmlns:a16="http://schemas.microsoft.com/office/drawing/2014/main" id="{38CAAC13-623C-C240-9539-5FF3D0980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58">
                <a:extLst>
                  <a:ext uri="{FF2B5EF4-FFF2-40B4-BE49-F238E27FC236}">
                    <a16:creationId xmlns:a16="http://schemas.microsoft.com/office/drawing/2014/main" id="{0422B3EC-0578-5B40-8F34-E486B167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1" name="AutoShape 159">
                <a:extLst>
                  <a:ext uri="{FF2B5EF4-FFF2-40B4-BE49-F238E27FC236}">
                    <a16:creationId xmlns:a16="http://schemas.microsoft.com/office/drawing/2014/main" id="{9D591134-FCE0-8548-9CCA-3CA77110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8114F188-1F6D-DB40-B81F-3D1205F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FA76DAF1-542D-A54B-BB9D-E052A09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22" name="Group 162">
              <a:extLst>
                <a:ext uri="{FF2B5EF4-FFF2-40B4-BE49-F238E27FC236}">
                  <a16:creationId xmlns:a16="http://schemas.microsoft.com/office/drawing/2014/main" id="{732C4925-C798-3240-843F-279D4E158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63">
                <a:extLst>
                  <a:ext uri="{FF2B5EF4-FFF2-40B4-BE49-F238E27FC236}">
                    <a16:creationId xmlns:a16="http://schemas.microsoft.com/office/drawing/2014/main" id="{C2C3F78A-315C-9C49-8543-1DC7A47D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9" name="AutoShape 164">
                <a:extLst>
                  <a:ext uri="{FF2B5EF4-FFF2-40B4-BE49-F238E27FC236}">
                    <a16:creationId xmlns:a16="http://schemas.microsoft.com/office/drawing/2014/main" id="{901FA18F-90FA-9249-9FDD-5E32A5AB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3" name="Freeform 165">
              <a:extLst>
                <a:ext uri="{FF2B5EF4-FFF2-40B4-BE49-F238E27FC236}">
                  <a16:creationId xmlns:a16="http://schemas.microsoft.com/office/drawing/2014/main" id="{18E30E80-7358-6943-89C8-CB0052DB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4" name="Group 166">
              <a:extLst>
                <a:ext uri="{FF2B5EF4-FFF2-40B4-BE49-F238E27FC236}">
                  <a16:creationId xmlns:a16="http://schemas.microsoft.com/office/drawing/2014/main" id="{4BB03BD7-1E3D-494F-945B-41BB2A227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67">
                <a:extLst>
                  <a:ext uri="{FF2B5EF4-FFF2-40B4-BE49-F238E27FC236}">
                    <a16:creationId xmlns:a16="http://schemas.microsoft.com/office/drawing/2014/main" id="{46097B2D-7F8F-714D-907C-3CE388DA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7" name="AutoShape 168">
                <a:extLst>
                  <a:ext uri="{FF2B5EF4-FFF2-40B4-BE49-F238E27FC236}">
                    <a16:creationId xmlns:a16="http://schemas.microsoft.com/office/drawing/2014/main" id="{4BC67F62-3FE4-734E-B6B0-E9BFA0955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5" name="Rectangle 169">
              <a:extLst>
                <a:ext uri="{FF2B5EF4-FFF2-40B4-BE49-F238E27FC236}">
                  <a16:creationId xmlns:a16="http://schemas.microsoft.com/office/drawing/2014/main" id="{7BCC79EB-410A-E142-AD3E-0112FA57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A274C229-436C-5D44-832B-1F0F5CD5A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763D0CBC-868B-9641-9EA4-F86FD9A6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Oval 172">
              <a:extLst>
                <a:ext uri="{FF2B5EF4-FFF2-40B4-BE49-F238E27FC236}">
                  <a16:creationId xmlns:a16="http://schemas.microsoft.com/office/drawing/2014/main" id="{0710BC79-BAA2-FF4F-B61D-28C1BCC8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9ED51321-AD0F-5D4D-90BE-6CE63E86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AutoShape 174">
              <a:extLst>
                <a:ext uri="{FF2B5EF4-FFF2-40B4-BE49-F238E27FC236}">
                  <a16:creationId xmlns:a16="http://schemas.microsoft.com/office/drawing/2014/main" id="{1EC5189E-4DA7-A848-8200-4254E7BF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1" name="AutoShape 175">
              <a:extLst>
                <a:ext uri="{FF2B5EF4-FFF2-40B4-BE49-F238E27FC236}">
                  <a16:creationId xmlns:a16="http://schemas.microsoft.com/office/drawing/2014/main" id="{29C96362-E6E3-504D-86F0-8A7AB32A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2" name="Oval 176">
              <a:extLst>
                <a:ext uri="{FF2B5EF4-FFF2-40B4-BE49-F238E27FC236}">
                  <a16:creationId xmlns:a16="http://schemas.microsoft.com/office/drawing/2014/main" id="{9D9220E5-9744-6346-8CE4-B2F0B5FA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3" name="Oval 177">
              <a:extLst>
                <a:ext uri="{FF2B5EF4-FFF2-40B4-BE49-F238E27FC236}">
                  <a16:creationId xmlns:a16="http://schemas.microsoft.com/office/drawing/2014/main" id="{905A0889-9380-6B4B-AA68-C128EE36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34" name="Oval 178">
              <a:extLst>
                <a:ext uri="{FF2B5EF4-FFF2-40B4-BE49-F238E27FC236}">
                  <a16:creationId xmlns:a16="http://schemas.microsoft.com/office/drawing/2014/main" id="{98513B39-E29E-4F42-A043-D608FCEA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5" name="Rectangle 179">
              <a:extLst>
                <a:ext uri="{FF2B5EF4-FFF2-40B4-BE49-F238E27FC236}">
                  <a16:creationId xmlns:a16="http://schemas.microsoft.com/office/drawing/2014/main" id="{10E0A20E-7D74-4B45-812B-82FB3F7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44" name="AutoShape 118">
            <a:extLst>
              <a:ext uri="{FF2B5EF4-FFF2-40B4-BE49-F238E27FC236}">
                <a16:creationId xmlns:a16="http://schemas.microsoft.com/office/drawing/2014/main" id="{FC1BE1F7-8F5D-A347-ABB4-8BCDA97E2684}"/>
              </a:ext>
            </a:extLst>
          </p:cNvPr>
          <p:cNvSpPr>
            <a:spLocks noChangeArrowheads="1"/>
          </p:cNvSpPr>
          <p:nvPr/>
        </p:nvSpPr>
        <p:spPr bwMode="auto">
          <a:xfrm rot="11027189">
            <a:off x="2497727" y="2565774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F77348-EFDD-F542-86F6-AD0D81173402}"/>
              </a:ext>
            </a:extLst>
          </p:cNvPr>
          <p:cNvSpPr txBox="1"/>
          <p:nvPr/>
        </p:nvSpPr>
        <p:spPr>
          <a:xfrm>
            <a:off x="4140825" y="2362948"/>
            <a:ext cx="20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Rest of the Internet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E4DF0B-E394-7648-939D-A7AB403379F6}"/>
              </a:ext>
            </a:extLst>
          </p:cNvPr>
          <p:cNvSpPr txBox="1"/>
          <p:nvPr/>
        </p:nvSpPr>
        <p:spPr>
          <a:xfrm>
            <a:off x="2522848" y="1309975"/>
            <a:ext cx="20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withdrawal:</a:t>
            </a:r>
          </a:p>
          <a:p>
            <a:pPr algn="l"/>
            <a:r>
              <a:rPr lang="en-US" dirty="0">
                <a:latin typeface="Helvetica" pitchFamily="2" charset="0"/>
              </a:rPr>
              <a:t>“I can’t reach FB anymore”</a:t>
            </a:r>
          </a:p>
        </p:txBody>
      </p:sp>
      <p:pic>
        <p:nvPicPr>
          <p:cNvPr id="149" name="Picture 148" descr="A picture containing sky, outdoor, road, building&#10;&#10;Description automatically generated">
            <a:extLst>
              <a:ext uri="{FF2B5EF4-FFF2-40B4-BE49-F238E27FC236}">
                <a16:creationId xmlns:a16="http://schemas.microsoft.com/office/drawing/2014/main" id="{B0B0E567-1124-3D42-9F5C-CB5E65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63" y="3429000"/>
            <a:ext cx="2926421" cy="1529055"/>
          </a:xfrm>
          <a:prstGeom prst="rect">
            <a:avLst/>
          </a:prstGeom>
        </p:spPr>
      </p:pic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6A431F7E-8EE3-3943-82F6-6E11E60A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33" y="3740703"/>
            <a:ext cx="1279162" cy="905647"/>
          </a:xfrm>
          <a:prstGeom prst="rect">
            <a:avLst/>
          </a:prstGeom>
        </p:spPr>
      </p:pic>
      <p:sp>
        <p:nvSpPr>
          <p:cNvPr id="152" name="AutoShape 118">
            <a:extLst>
              <a:ext uri="{FF2B5EF4-FFF2-40B4-BE49-F238E27FC236}">
                <a16:creationId xmlns:a16="http://schemas.microsoft.com/office/drawing/2014/main" id="{63A775E2-A0C2-B344-B567-368FB379721C}"/>
              </a:ext>
            </a:extLst>
          </p:cNvPr>
          <p:cNvSpPr>
            <a:spLocks noChangeArrowheads="1"/>
          </p:cNvSpPr>
          <p:nvPr/>
        </p:nvSpPr>
        <p:spPr bwMode="auto">
          <a:xfrm rot="9687217">
            <a:off x="2212697" y="3267268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88F944-E16D-C44B-86D2-B719E38F570A}"/>
              </a:ext>
            </a:extLst>
          </p:cNvPr>
          <p:cNvSpPr txBox="1"/>
          <p:nvPr/>
        </p:nvSpPr>
        <p:spPr>
          <a:xfrm>
            <a:off x="88696" y="3148900"/>
            <a:ext cx="22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withdrawal: don’t use me to get to FB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484D85-C1E8-3044-B7F7-7A78AA79DD9C}"/>
              </a:ext>
            </a:extLst>
          </p:cNvPr>
          <p:cNvSpPr txBox="1"/>
          <p:nvPr/>
        </p:nvSpPr>
        <p:spPr>
          <a:xfrm>
            <a:off x="2502402" y="5070000"/>
            <a:ext cx="464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 remote access (no more reachability due to BGP withdrawal of DC and DNS servers)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6086DEC-B852-DA4A-951E-6A9CDCFE4B8E}"/>
              </a:ext>
            </a:extLst>
          </p:cNvPr>
          <p:cNvSpPr txBox="1"/>
          <p:nvPr/>
        </p:nvSpPr>
        <p:spPr>
          <a:xfrm>
            <a:off x="6802371" y="4997771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Restricted physical access (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can’t verify, can’t access 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39891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44" grpId="0" animBg="1"/>
      <p:bldP spid="146" grpId="0"/>
      <p:bldP spid="147" grpId="0"/>
      <p:bldP spid="152" grpId="0" animBg="1"/>
      <p:bldP spid="153" grpId="0"/>
      <p:bldP spid="154" grpId="0"/>
      <p:bldP spid="1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DB1-F239-2247-B0BE-FF820394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1B1E-025C-254C-98BF-9CE6ECE7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don’t want to route directly to internal endpoints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39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  <a:p>
            <a:r>
              <a:rPr lang="en-US" dirty="0"/>
              <a:t>We’ll see a standard design: “Network address and port translation” (NAPT, RFC 2663)</a:t>
            </a:r>
          </a:p>
        </p:txBody>
      </p:sp>
    </p:spTree>
    <p:extLst>
      <p:ext uri="{BB962C8B-B14F-4D97-AF65-F5344CB8AC3E}">
        <p14:creationId xmlns:p14="http://schemas.microsoft.com/office/powerpoint/2010/main" val="30809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7CAD-E9D4-A8E7-4CCA-74C7A563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EB197DA-237B-65FE-5CA1-2BAD6EE6ACF7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17B648-8F37-0DC6-80D6-A73DD6B042BC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87F314-466B-C154-2459-64D1F55737BD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111A86-3CCD-4067-1E8A-F3BDC723A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CB02CAE-B6C2-2445-B226-7F5941069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A79825-ACA3-BC72-F0AC-6E7B208AC195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F0BA79-6CF6-6A06-A52B-AF7DCB449B6E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8A63CF-0960-9FF1-56F8-F978D11311DC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145F-A0A1-B13D-B1B5-F4EA9AF093DC}"/>
              </a:ext>
            </a:extLst>
          </p:cNvPr>
          <p:cNvSpPr txBox="1"/>
          <p:nvPr/>
        </p:nvSpPr>
        <p:spPr>
          <a:xfrm>
            <a:off x="243068" y="5265461"/>
            <a:ext cx="118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assumptions/settings cannot work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9765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38708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8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FF420B21-83C3-2047-A4C8-E826A460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64" y="558323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9A218-5D24-6F5D-C4DA-7EB88A1FEEBF}"/>
              </a:ext>
            </a:extLst>
          </p:cNvPr>
          <p:cNvSpPr txBox="1"/>
          <p:nvPr/>
        </p:nvSpPr>
        <p:spPr>
          <a:xfrm>
            <a:off x="7796981" y="3542932"/>
            <a:ext cx="9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SNAT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DBE03-B524-9295-875B-CFF06A9FE48D}"/>
              </a:ext>
            </a:extLst>
          </p:cNvPr>
          <p:cNvSpPr txBox="1"/>
          <p:nvPr/>
        </p:nvSpPr>
        <p:spPr>
          <a:xfrm>
            <a:off x="5241632" y="6149169"/>
            <a:ext cx="9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DNAT</a:t>
            </a:r>
          </a:p>
        </p:txBody>
      </p:sp>
    </p:spTree>
    <p:extLst>
      <p:ext uri="{BB962C8B-B14F-4D97-AF65-F5344CB8AC3E}">
        <p14:creationId xmlns:p14="http://schemas.microsoft.com/office/powerpoint/2010/main" val="52466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2728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70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48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CC00-7804-70F1-40DA-72659A6B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public cloud, you’re behind NAT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82C78-3FEF-FE84-3252-87FF6C0A43E7}"/>
              </a:ext>
            </a:extLst>
          </p:cNvPr>
          <p:cNvSpPr/>
          <p:nvPr/>
        </p:nvSpPr>
        <p:spPr>
          <a:xfrm>
            <a:off x="936978" y="1843154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BE61-2F44-E1CE-954E-1A2EE1DAC01B}"/>
              </a:ext>
            </a:extLst>
          </p:cNvPr>
          <p:cNvSpPr txBox="1"/>
          <p:nvPr/>
        </p:nvSpPr>
        <p:spPr>
          <a:xfrm>
            <a:off x="2038935" y="218667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6EF61A6-9122-83E7-5CC9-BCFD6E5C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8200" y="3068224"/>
            <a:ext cx="1319756" cy="1319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93012-873A-A1B6-856F-03D681C75D20}"/>
              </a:ext>
            </a:extLst>
          </p:cNvPr>
          <p:cNvSpPr/>
          <p:nvPr/>
        </p:nvSpPr>
        <p:spPr>
          <a:xfrm>
            <a:off x="694267" y="1623399"/>
            <a:ext cx="4402669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928D8-379B-6714-DD92-1BD666E3C91F}"/>
              </a:ext>
            </a:extLst>
          </p:cNvPr>
          <p:cNvSpPr txBox="1"/>
          <p:nvPr/>
        </p:nvSpPr>
        <p:spPr>
          <a:xfrm>
            <a:off x="-64022" y="5332786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7E0D0DF-6FF9-5DCC-377A-65AFBB53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9590" y="4765379"/>
            <a:ext cx="1319756" cy="1319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DEDFD-4EB4-B907-B505-A612C8C4C905}"/>
              </a:ext>
            </a:extLst>
          </p:cNvPr>
          <p:cNvSpPr txBox="1"/>
          <p:nvPr/>
        </p:nvSpPr>
        <p:spPr>
          <a:xfrm>
            <a:off x="1895985" y="3561767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(</a:t>
            </a:r>
            <a:r>
              <a:rPr lang="en-US" sz="2000" dirty="0" err="1">
                <a:latin typeface="Helvetica" pitchFamily="2" charset="0"/>
              </a:rPr>
              <a:t>vritual</a:t>
            </a:r>
            <a:r>
              <a:rPr lang="en-US" sz="2000" dirty="0">
                <a:latin typeface="Helvetica" pitchFamily="2" charset="0"/>
              </a:rPr>
              <a:t>) IP subnet.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0880F-8626-230A-A42B-106BEA0FD9BA}"/>
              </a:ext>
            </a:extLst>
          </p:cNvPr>
          <p:cNvSpPr/>
          <p:nvPr/>
        </p:nvSpPr>
        <p:spPr>
          <a:xfrm>
            <a:off x="7414128" y="1834187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8CD7A-5205-834D-8B27-20BAD904F0E6}"/>
              </a:ext>
            </a:extLst>
          </p:cNvPr>
          <p:cNvSpPr/>
          <p:nvPr/>
        </p:nvSpPr>
        <p:spPr>
          <a:xfrm>
            <a:off x="7143203" y="1603064"/>
            <a:ext cx="4785886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BFA0F22-2D73-6124-DE63-8C4867A5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49414" y="3059257"/>
            <a:ext cx="1319756" cy="1319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376730-5D35-AA38-3319-72B368F9D295}"/>
              </a:ext>
            </a:extLst>
          </p:cNvPr>
          <p:cNvSpPr txBox="1"/>
          <p:nvPr/>
        </p:nvSpPr>
        <p:spPr>
          <a:xfrm>
            <a:off x="8569060" y="217770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B726F-08FB-424B-6A60-EA3E9319B5CA}"/>
              </a:ext>
            </a:extLst>
          </p:cNvPr>
          <p:cNvSpPr txBox="1"/>
          <p:nvPr/>
        </p:nvSpPr>
        <p:spPr>
          <a:xfrm>
            <a:off x="8733222" y="3530051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(virtual) IP subnet.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EDF90-9C0B-6ED3-A34D-30056AF23649}"/>
              </a:ext>
            </a:extLst>
          </p:cNvPr>
          <p:cNvSpPr txBox="1"/>
          <p:nvPr/>
        </p:nvSpPr>
        <p:spPr>
          <a:xfrm>
            <a:off x="8155288" y="5234980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4566A51-8276-D62B-1E4A-F5121F62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10762" y="4786753"/>
            <a:ext cx="1319756" cy="1319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D2C0F-5A08-9E4A-5C49-D83E8889E0EB}"/>
              </a:ext>
            </a:extLst>
          </p:cNvPr>
          <p:cNvSpPr txBox="1"/>
          <p:nvPr/>
        </p:nvSpPr>
        <p:spPr>
          <a:xfrm>
            <a:off x="5021257" y="3915710"/>
            <a:ext cx="2311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Physical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IP subnet used</a:t>
            </a:r>
            <a:endParaRPr lang="en-US" sz="1600" dirty="0">
              <a:latin typeface="Helvetica" pitchFamily="2" charset="0"/>
            </a:endParaRPr>
          </a:p>
        </p:txBody>
      </p: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09D38981-93B5-DB2A-9AFE-D91B1921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11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CE5F845C-D347-2187-C7D6-FA2E28E1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95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51B5CE-D1F2-5FEF-58DE-031D341687A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70157" y="6150373"/>
            <a:ext cx="5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2AB2-E26D-6032-B556-9FFA1616FE27}"/>
              </a:ext>
            </a:extLst>
          </p:cNvPr>
          <p:cNvCxnSpPr>
            <a:cxnSpLocks/>
          </p:cNvCxnSpPr>
          <p:nvPr/>
        </p:nvCxnSpPr>
        <p:spPr>
          <a:xfrm flipV="1">
            <a:off x="7494567" y="5984608"/>
            <a:ext cx="554411" cy="1005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122217-3CE2-8545-BEF4-226819D56552}"/>
              </a:ext>
            </a:extLst>
          </p:cNvPr>
          <p:cNvCxnSpPr>
            <a:cxnSpLocks/>
          </p:cNvCxnSpPr>
          <p:nvPr/>
        </p:nvCxnSpPr>
        <p:spPr>
          <a:xfrm flipH="1" flipV="1">
            <a:off x="4389669" y="5901516"/>
            <a:ext cx="458028" cy="166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D1CAE8-AB07-20B7-F6E5-15155BA588F6}"/>
              </a:ext>
            </a:extLst>
          </p:cNvPr>
          <p:cNvCxnSpPr>
            <a:cxnSpLocks/>
          </p:cNvCxnSpPr>
          <p:nvPr/>
        </p:nvCxnSpPr>
        <p:spPr>
          <a:xfrm flipH="1">
            <a:off x="4643151" y="5002534"/>
            <a:ext cx="911993" cy="8025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39999-838C-D688-8515-3129B4AD403C}"/>
              </a:ext>
            </a:extLst>
          </p:cNvPr>
          <p:cNvCxnSpPr>
            <a:cxnSpLocks/>
          </p:cNvCxnSpPr>
          <p:nvPr/>
        </p:nvCxnSpPr>
        <p:spPr>
          <a:xfrm>
            <a:off x="6222110" y="5282631"/>
            <a:ext cx="0" cy="6850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F5A88-355E-2183-10D5-1B21E400CC7A}"/>
              </a:ext>
            </a:extLst>
          </p:cNvPr>
          <p:cNvCxnSpPr>
            <a:cxnSpLocks/>
          </p:cNvCxnSpPr>
          <p:nvPr/>
        </p:nvCxnSpPr>
        <p:spPr>
          <a:xfrm>
            <a:off x="6747044" y="5014278"/>
            <a:ext cx="1024728" cy="80547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2ADD25-2DD0-DA40-0DDE-B93125CD66C6}"/>
              </a:ext>
            </a:extLst>
          </p:cNvPr>
          <p:cNvGrpSpPr/>
          <p:nvPr/>
        </p:nvGrpSpPr>
        <p:grpSpPr>
          <a:xfrm>
            <a:off x="2316692" y="4357945"/>
            <a:ext cx="1270779" cy="600051"/>
            <a:chOff x="5476265" y="1940305"/>
            <a:chExt cx="1270779" cy="6000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EDDCB8-49B3-2CFF-36F2-7386E626F194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CDA92A-A501-386E-09D7-FB5614E55B92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37298A-4C0E-D2B9-2C7F-6B4B2FE0DC35}"/>
              </a:ext>
            </a:extLst>
          </p:cNvPr>
          <p:cNvGrpSpPr/>
          <p:nvPr/>
        </p:nvGrpSpPr>
        <p:grpSpPr>
          <a:xfrm>
            <a:off x="8839991" y="4357946"/>
            <a:ext cx="1270779" cy="600051"/>
            <a:chOff x="5476265" y="1940305"/>
            <a:chExt cx="1270779" cy="6000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FDB58-66E0-268F-5D46-2C700CD4051B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1064F2-4162-A859-D187-83B092D36878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2" grpId="0"/>
      <p:bldP spid="13" grpId="0" animBg="1"/>
      <p:bldP spid="14" grpId="0" animBg="1"/>
      <p:bldP spid="15" grpId="0"/>
      <p:bldP spid="16" grpId="0"/>
      <p:bldP spid="17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</a:t>
            </a:r>
          </a:p>
          <a:p>
            <a:r>
              <a:rPr lang="en-US" altLang="en-US" dirty="0"/>
              <a:t>Internet “purists”: instead, solve address shortage with </a:t>
            </a:r>
            <a:r>
              <a:rPr lang="en-US" altLang="en-US" dirty="0">
                <a:solidFill>
                  <a:srgbClr val="C00000"/>
                </a:solidFill>
              </a:rPr>
              <a:t>IPv6</a:t>
            </a:r>
          </a:p>
          <a:p>
            <a:pPr lvl="1"/>
            <a:r>
              <a:rPr lang="en-US" altLang="en-US" dirty="0"/>
              <a:t>32-bit IP addresses are just not enough</a:t>
            </a:r>
          </a:p>
          <a:p>
            <a:pPr lvl="1"/>
            <a:r>
              <a:rPr lang="en-US" altLang="en-US" dirty="0"/>
              <a:t>Esp. with more devices (your watch, your fridge, …) coming online</a:t>
            </a:r>
          </a:p>
        </p:txBody>
      </p:sp>
    </p:spTree>
    <p:extLst>
      <p:ext uri="{BB962C8B-B14F-4D97-AF65-F5344CB8AC3E}">
        <p14:creationId xmlns:p14="http://schemas.microsoft.com/office/powerpoint/2010/main" val="38673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3014-97A3-AEEB-03B6-2248456E8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786-44FA-90C2-3ED7-6A9E099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B047C-E616-9880-893A-E805F382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326E9-D19B-2180-41E8-A447238F7DD4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062346C9-E008-C4F2-BC3A-375855466069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B054B-4856-4259-52FE-51F0D7D7BEB1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C8F1AD-1375-C60E-6EC8-B57AA5496036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90F4F-275D-D62C-E9A5-199A26034C49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94C2C-A01F-791A-3DF9-56E25093BA66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1F6BE751-FD09-990A-37C0-564E4AD6636D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1E1A1058-2C23-199C-E1FF-2FFBE9DF5C62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2E2A7-EBBF-4FD1-5D5F-5463B4C1B47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A7FC93-6B6B-1CBE-F925-5534927688E8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036A7-7F20-3C94-C397-8662D774CC3F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378C940-6F69-8801-151E-2A111FB7CC3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5A5A1-26A0-562C-48CF-CA2F0B18C224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0827EA9E-4385-6C24-37A3-7F668281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C49E46A-1A37-29EC-EDED-927C214B8B64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2422BCB7-B1C7-25AA-9C54-89222CED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9006CA10-24F5-F88B-1142-2CAD2F2D7005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13732500-65AC-FF5B-A340-C5B68FAFB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051471D4-4383-BE84-07D1-87A44009A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CC416499-41DA-4A00-98C6-80ED1648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B2F9200-5771-6A0B-9418-BF449A049CA4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175-B45D-78FC-F4F5-5D18EB432D9D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5E041-DC04-2BF9-3ED4-5EF38ED40D9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F1B4EC8D-4C71-871A-67FE-9ECB6E58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A700E7D9-F583-7EF4-DACB-A6A2EC9F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59267-CAE8-AF3A-2DB1-3A9E034AAD5D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AD6E09C5-D73B-E6EF-5332-AFA5F015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D3686990-91EB-14A5-4A69-8F127AA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A43C1F6B-F134-6CC0-8E3B-8BC1D5FC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C4027-8FA2-5634-15FF-77BA39905D1E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5B05CC-E0EA-D913-5D37-BF460458525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EAE885-9702-904F-7593-6A65A0C2E953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610A34-750F-04AC-2414-DC1EACBF74F0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CEE0F-F246-A372-DA54-8D73E2FB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0E5-7E43-D255-18B8-8DE7823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14A7-17FD-D12E-2267-933AF9FB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9D02C-334D-8617-F785-55B635E65923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3C5A211B-3FB9-497F-045F-A0F05597E683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FA128-40BD-D8F4-55E0-EF29D3B0BBFA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55F9E-B308-7E86-A096-BD1F4083D353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460C4-74F6-E4C1-0549-12E9F17A6A76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25F86-56ED-AD08-B306-5418478DFD5E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B82D0E3B-70F2-E6BF-BDF3-A11E4FB70606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35872B23-77D1-5101-1A74-ED116A41A4AC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BD1C4-BE96-7C16-4D2B-4E29866C3D6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A695C4-125F-EFCD-21C0-F280E08413BE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BFCC45-8DFD-26E1-0BD6-C3E034D89C40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2147A662-003A-61C2-AFC7-1B78EA561A75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E5FF0-E5DC-8EA3-89E8-293B5DBF8128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6E546769-45A1-B0F3-C670-BBFC14B4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2679F412-058E-BF43-59BD-26A0586F20DE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01B62C6B-2101-1922-DCBC-01E2AC23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61C6F0D7-E7D1-F574-09FD-053A0559855E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5B209D9E-B0A2-4735-6331-33F935568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121D4EE6-AB9D-4689-AE7E-A68BCA08BF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29AB684-91C9-2F60-1FA9-899478A2C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A1CBACE-D1B5-A958-0E72-BE80774668C6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CB75-9B82-ABB7-605D-6EBDB2F2BE9F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44265-EDDC-C22A-0DB6-CD627A3A6E2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E77AC1D3-1A5C-1F9A-0D32-0290C5BF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3C3209BD-E52D-1290-C8FC-608D9F47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9C215-AFE9-2CAB-E83B-A90D318CB61F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3C8817A6-0676-DB20-1CB2-A4385BE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C59316A9-D2DE-65C6-84D8-291FC1BB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1805E0F5-DB5E-ACD9-2C2E-CE830222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2ECB9-1B45-3A3F-7A5C-A9F4EB6D2660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4C977E-7199-C544-D5D0-00EFAFAFC38B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23B967-E5C4-AB58-6D3F-9913CECA9A2C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A91637-9B43-B3BB-3FA8-A7654F2BB10A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410371-85EC-14D6-9081-88AA3AA23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7CC2577B-1E50-566B-CA3F-23C57C4D7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2B96BC-F2E4-A8EA-7048-6BC198DBB79F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34075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32482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0117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23427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2748</Words>
  <Application>Microsoft Macintosh PowerPoint</Application>
  <PresentationFormat>Widescreen</PresentationFormat>
  <Paragraphs>592</Paragraphs>
  <Slides>38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Routing (part 3)</vt:lpstr>
      <vt:lpstr>PowerPoint Presentation</vt:lpstr>
      <vt:lpstr>PowerPoint Presentation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  <vt:lpstr>BGP’s impact: October ’21 FB++ outage</vt:lpstr>
      <vt:lpstr>Network Address Translation (NAT)</vt:lpstr>
      <vt:lpstr>Background: The Internet’s growing pains</vt:lpstr>
      <vt:lpstr>Network Address Translation</vt:lpstr>
      <vt:lpstr>Typical NAT setup (NAPT)</vt:lpstr>
      <vt:lpstr>Typical NAT setup (NAPT)</vt:lpstr>
      <vt:lpstr>Typical NAT setup (NAPT)</vt:lpstr>
      <vt:lpstr>Typical NAT setup (NAPT)</vt:lpstr>
      <vt:lpstr>Features of IP-masquerading NAT</vt:lpstr>
      <vt:lpstr>If you’re home, you’re likely behind NAT</vt:lpstr>
      <vt:lpstr>If you’re home, you’re likely behind NAT</vt:lpstr>
      <vt:lpstr>On public cloud, you’re behind NAT</vt:lpstr>
      <vt:lpstr>Limitations of IP-masquerading NATs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1897</cp:revision>
  <cp:lastPrinted>2021-01-24T11:57:08Z</cp:lastPrinted>
  <dcterms:created xsi:type="dcterms:W3CDTF">2019-01-23T03:40:12Z</dcterms:created>
  <dcterms:modified xsi:type="dcterms:W3CDTF">2024-12-06T16:27:37Z</dcterms:modified>
</cp:coreProperties>
</file>