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421" r:id="rId2"/>
    <p:sldId id="320" r:id="rId3"/>
    <p:sldId id="321" r:id="rId4"/>
    <p:sldId id="322" r:id="rId5"/>
    <p:sldId id="342" r:id="rId6"/>
    <p:sldId id="343" r:id="rId7"/>
    <p:sldId id="261" r:id="rId8"/>
    <p:sldId id="271" r:id="rId9"/>
    <p:sldId id="348" r:id="rId10"/>
    <p:sldId id="273" r:id="rId11"/>
    <p:sldId id="274" r:id="rId12"/>
    <p:sldId id="276" r:id="rId13"/>
    <p:sldId id="277" r:id="rId14"/>
    <p:sldId id="278" r:id="rId15"/>
    <p:sldId id="279" r:id="rId16"/>
    <p:sldId id="281" r:id="rId17"/>
    <p:sldId id="283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5" r:id="rId27"/>
    <p:sldId id="524" r:id="rId28"/>
    <p:sldId id="525" r:id="rId29"/>
    <p:sldId id="299" r:id="rId30"/>
    <p:sldId id="526" r:id="rId31"/>
    <p:sldId id="527" r:id="rId32"/>
    <p:sldId id="528" r:id="rId33"/>
    <p:sldId id="529" r:id="rId34"/>
    <p:sldId id="311" r:id="rId35"/>
    <p:sldId id="312" r:id="rId36"/>
    <p:sldId id="313" r:id="rId37"/>
    <p:sldId id="314" r:id="rId38"/>
    <p:sldId id="317" r:id="rId39"/>
    <p:sldId id="323" r:id="rId40"/>
    <p:sldId id="259" r:id="rId41"/>
    <p:sldId id="260" r:id="rId42"/>
    <p:sldId id="530" r:id="rId43"/>
    <p:sldId id="262" r:id="rId44"/>
    <p:sldId id="263" r:id="rId45"/>
    <p:sldId id="264" r:id="rId46"/>
    <p:sldId id="265" r:id="rId47"/>
    <p:sldId id="266" r:id="rId48"/>
    <p:sldId id="301" r:id="rId49"/>
    <p:sldId id="267" r:id="rId50"/>
    <p:sldId id="268" r:id="rId51"/>
    <p:sldId id="269" r:id="rId52"/>
    <p:sldId id="270" r:id="rId53"/>
    <p:sldId id="531" r:id="rId54"/>
    <p:sldId id="272" r:id="rId55"/>
    <p:sldId id="543" r:id="rId56"/>
    <p:sldId id="550" r:id="rId57"/>
    <p:sldId id="544" r:id="rId58"/>
    <p:sldId id="545" r:id="rId59"/>
    <p:sldId id="546" r:id="rId60"/>
    <p:sldId id="293" r:id="rId61"/>
    <p:sldId id="547" r:id="rId62"/>
    <p:sldId id="548" r:id="rId63"/>
    <p:sldId id="296" r:id="rId64"/>
    <p:sldId id="297" r:id="rId65"/>
    <p:sldId id="29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4"/>
    <p:restoredTop sz="94664"/>
  </p:normalViewPr>
  <p:slideViewPr>
    <p:cSldViewPr snapToGrid="0" snapToObjects="1">
      <p:cViewPr varScale="1">
        <p:scale>
          <a:sx n="110" d="100"/>
          <a:sy n="110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42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50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47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4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76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tutorials/l-completely-fair-scheduler/" TargetMode="External"/><Relationship Id="rId2" Type="http://schemas.openxmlformats.org/officeDocument/2006/relationships/hyperlink" Target="https://en.wikipedia.org/wiki/Completely_Fair_Scheduler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CPU Virtualization: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Scheduling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Workload Assumptions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1524000" y="1659806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</a:t>
            </a:r>
            <a:r>
              <a:rPr lang="en-US" sz="2672" dirty="0"/>
              <a:t>R</a:t>
            </a:r>
            <a:r>
              <a:rPr sz="2672" dirty="0"/>
              <a:t>un-time of each job is known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7650882" y="2049364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67" name="Shape 167"/>
          <p:cNvSpPr/>
          <p:nvPr/>
        </p:nvSpPr>
        <p:spPr>
          <a:xfrm>
            <a:off x="4872633" y="2049386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168" name="Shape 168"/>
          <p:cNvSpPr/>
          <p:nvPr/>
        </p:nvSpPr>
        <p:spPr>
          <a:xfrm>
            <a:off x="1423686" y="2049386"/>
            <a:ext cx="2894237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3887">
              <a:defRPr sz="5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workload, scheduler, metric</a:t>
            </a:r>
          </a:p>
        </p:txBody>
      </p:sp>
      <p:graphicFrame>
        <p:nvGraphicFramePr>
          <p:cNvPr id="176" name="Table 176"/>
          <p:cNvGraphicFramePr/>
          <p:nvPr>
            <p:extLst>
              <p:ext uri="{D42A27DB-BD31-4B8C-83A1-F6EECF244321}">
                <p14:modId xmlns:p14="http://schemas.microsoft.com/office/powerpoint/2010/main" val="4062717004"/>
              </p:ext>
            </p:extLst>
          </p:nvPr>
        </p:nvGraphicFramePr>
        <p:xfrm>
          <a:off x="4318992" y="163396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arrival_time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2032992" y="3362748"/>
            <a:ext cx="7965281" cy="164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37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FIFO</a:t>
            </a:r>
            <a:r>
              <a:rPr sz="2537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In, First Out </a:t>
            </a:r>
            <a:b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also called FCFS (first come first served)</a:t>
            </a:r>
            <a:b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 run jobs in </a:t>
            </a:r>
            <a:r>
              <a:rPr lang="en-US" sz="2537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</a:t>
            </a:r>
          </a:p>
        </p:txBody>
      </p:sp>
      <p:sp>
        <p:nvSpPr>
          <p:cNvPr id="178" name="Shape 178"/>
          <p:cNvSpPr/>
          <p:nvPr/>
        </p:nvSpPr>
        <p:spPr>
          <a:xfrm>
            <a:off x="2193727" y="5142963"/>
            <a:ext cx="7804547" cy="5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65568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78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What is our turnaround?</a:t>
            </a:r>
            <a:r>
              <a:rPr sz="23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78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378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378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FIFO: </a:t>
            </a:r>
            <a:r>
              <a:rPr sz="4556" dirty="0"/>
              <a:t>Event Trace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2229636964"/>
              </p:ext>
            </p:extLst>
          </p:nvPr>
        </p:nvGraphicFramePr>
        <p:xfrm>
          <a:off x="6095207" y="1612882"/>
          <a:ext cx="3723679" cy="3812848"/>
        </p:xfrm>
        <a:graphic>
          <a:graphicData uri="http://schemas.openxmlformats.org/drawingml/2006/table">
            <a:tbl>
              <a:tblPr/>
              <a:tblGrid>
                <a:gridCol w="2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Event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176"/>
          <p:cNvGraphicFramePr/>
          <p:nvPr>
            <p:extLst>
              <p:ext uri="{D42A27DB-BD31-4B8C-83A1-F6EECF244321}">
                <p14:modId xmlns:p14="http://schemas.microsoft.com/office/powerpoint/2010/main" val="3816618548"/>
              </p:ext>
            </p:extLst>
          </p:nvPr>
        </p:nvGraphicFramePr>
        <p:xfrm>
          <a:off x="1652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972935" y="19873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865904" y="198730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419420" y="1987307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040954" y="1590857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6498797" y="1590857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6924517" y="1590857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5981699" y="2945448"/>
            <a:ext cx="3571875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981700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851049" y="2983888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6874668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661175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95" name="Shape 195"/>
          <p:cNvSpPr/>
          <p:nvPr/>
        </p:nvSpPr>
        <p:spPr>
          <a:xfrm>
            <a:off x="7767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554144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197" name="Shape 197"/>
          <p:cNvSpPr/>
          <p:nvPr/>
        </p:nvSpPr>
        <p:spPr>
          <a:xfrm>
            <a:off x="7767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660606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447113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9553575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9340081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6398" y="4615346"/>
            <a:ext cx="869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Gantt chart: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Illustrates how jobs are scheduled over time on a CPU</a:t>
            </a:r>
          </a:p>
        </p:txBody>
      </p:sp>
      <p:graphicFrame>
        <p:nvGraphicFramePr>
          <p:cNvPr id="22" name="Table 176"/>
          <p:cNvGraphicFramePr/>
          <p:nvPr>
            <p:extLst>
              <p:ext uri="{D42A27DB-BD31-4B8C-83A1-F6EECF244321}">
                <p14:modId xmlns:p14="http://schemas.microsoft.com/office/powerpoint/2010/main" val="1826293465"/>
              </p:ext>
            </p:extLst>
          </p:nvPr>
        </p:nvGraphicFramePr>
        <p:xfrm>
          <a:off x="1652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18421" y="2536858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411390" y="253685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964906" y="253685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586440" y="2140408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5044283" y="2140408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9" name="Shape 209"/>
          <p:cNvSpPr/>
          <p:nvPr/>
        </p:nvSpPr>
        <p:spPr>
          <a:xfrm>
            <a:off x="5470003" y="2140408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4527185" y="349499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27186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396535" y="3533439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5420154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206661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15" name="Shape 215"/>
          <p:cNvSpPr/>
          <p:nvPr/>
        </p:nvSpPr>
        <p:spPr>
          <a:xfrm>
            <a:off x="6313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099630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217" name="Shape 217"/>
          <p:cNvSpPr/>
          <p:nvPr/>
        </p:nvSpPr>
        <p:spPr>
          <a:xfrm>
            <a:off x="6313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206092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992599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20" name="Shape 220"/>
          <p:cNvSpPr/>
          <p:nvPr/>
        </p:nvSpPr>
        <p:spPr>
          <a:xfrm>
            <a:off x="8099061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885568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22" name="Shape 222"/>
          <p:cNvSpPr/>
          <p:nvPr/>
        </p:nvSpPr>
        <p:spPr>
          <a:xfrm>
            <a:off x="2500705" y="4898880"/>
            <a:ext cx="7825861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Def: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</a:p>
        </p:txBody>
      </p:sp>
      <p:sp>
        <p:nvSpPr>
          <p:cNvPr id="223" name="Shape 223"/>
          <p:cNvSpPr/>
          <p:nvPr/>
        </p:nvSpPr>
        <p:spPr>
          <a:xfrm>
            <a:off x="3924550" y="1580250"/>
            <a:ext cx="135293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Arial" panose="020B0604020202020204" pitchFamily="34" charset="0"/>
                <a:cs typeface="Arial" panose="020B0604020202020204" pitchFamily="34" charset="0"/>
              </a:rPr>
              <a:t>[A,B,C arrive]</a:t>
            </a:r>
          </a:p>
        </p:txBody>
      </p:sp>
      <p:sp>
        <p:nvSpPr>
          <p:cNvPr id="224" name="Shape 224"/>
          <p:cNvSpPr/>
          <p:nvPr/>
        </p:nvSpPr>
        <p:spPr>
          <a:xfrm>
            <a:off x="4544885" y="1922861"/>
            <a:ext cx="1" cy="59353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518421" y="2674246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411390" y="2674246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964906" y="2674246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27185" y="3632387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527186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396535" y="3670827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5420154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06661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59" name="Shape 259"/>
          <p:cNvSpPr/>
          <p:nvPr/>
        </p:nvSpPr>
        <p:spPr>
          <a:xfrm>
            <a:off x="6313123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099630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261" name="Shape 261"/>
          <p:cNvSpPr/>
          <p:nvPr/>
        </p:nvSpPr>
        <p:spPr>
          <a:xfrm>
            <a:off x="6313123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7206092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992599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64" name="Shape 264"/>
          <p:cNvSpPr/>
          <p:nvPr/>
        </p:nvSpPr>
        <p:spPr>
          <a:xfrm>
            <a:off x="8099061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885568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66" name="Shape 266"/>
          <p:cNvSpPr/>
          <p:nvPr/>
        </p:nvSpPr>
        <p:spPr>
          <a:xfrm>
            <a:off x="2543908" y="4235676"/>
            <a:ext cx="7825861" cy="119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 </a:t>
            </a: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Def: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endParaRPr lang="en-US" sz="253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(10 + 20 + 30) / 3 = </a:t>
            </a:r>
            <a:r>
              <a:rPr lang="en-US" sz="225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20s</a:t>
            </a:r>
          </a:p>
        </p:txBody>
      </p:sp>
      <p:sp>
        <p:nvSpPr>
          <p:cNvPr id="267" name="Shape 267"/>
          <p:cNvSpPr/>
          <p:nvPr/>
        </p:nvSpPr>
        <p:spPr>
          <a:xfrm>
            <a:off x="4538926" y="1745558"/>
            <a:ext cx="43784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38926" y="2102745"/>
            <a:ext cx="89148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38926" y="2459933"/>
            <a:ext cx="132886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467573" y="1535653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A: 10s</a:t>
            </a:r>
          </a:p>
        </p:txBody>
      </p:sp>
      <p:sp>
        <p:nvSpPr>
          <p:cNvPr id="271" name="Shape 271"/>
          <p:cNvSpPr/>
          <p:nvPr/>
        </p:nvSpPr>
        <p:spPr>
          <a:xfrm>
            <a:off x="3483352" y="1919629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B: 20s</a:t>
            </a:r>
          </a:p>
        </p:txBody>
      </p:sp>
      <p:sp>
        <p:nvSpPr>
          <p:cNvPr id="272" name="Shape 272"/>
          <p:cNvSpPr/>
          <p:nvPr/>
        </p:nvSpPr>
        <p:spPr>
          <a:xfrm>
            <a:off x="3474335" y="2276817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C: 30s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7650882" y="1734592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00" name="Shape 300"/>
          <p:cNvSpPr/>
          <p:nvPr/>
        </p:nvSpPr>
        <p:spPr>
          <a:xfrm>
            <a:off x="4769605" y="1734681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SJF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301" name="Shape 301"/>
          <p:cNvSpPr/>
          <p:nvPr/>
        </p:nvSpPr>
        <p:spPr>
          <a:xfrm>
            <a:off x="1524000" y="1734681"/>
            <a:ext cx="2690895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Workload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1524000" y="1622971"/>
            <a:ext cx="7804547" cy="353504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Any Problematic Workloads for FIFO?</a:t>
            </a:r>
            <a:endParaRPr sz="4556" dirty="0"/>
          </a:p>
        </p:txBody>
      </p:sp>
      <p:sp>
        <p:nvSpPr>
          <p:cNvPr id="310" name="Shape 310"/>
          <p:cNvSpPr/>
          <p:nvPr/>
        </p:nvSpPr>
        <p:spPr>
          <a:xfrm>
            <a:off x="1881718" y="1957794"/>
            <a:ext cx="8005233" cy="376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is high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body" idx="1"/>
          </p:nvPr>
        </p:nvSpPr>
        <p:spPr>
          <a:xfrm>
            <a:off x="1116281" y="1524000"/>
            <a:ext cx="9915896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Two ways to create a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Build a new empty process from scratch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Copy an existing process and change it appropriately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1: </a:t>
            </a:r>
            <a:r>
              <a:rPr lang="en-US" sz="2400" dirty="0">
                <a:solidFill>
                  <a:srgbClr val="C00000"/>
                </a:solidFill>
              </a:rPr>
              <a:t>New process from scratch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Steps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Load specified code and data into memory;  Create empty call stack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Create and initialize PCB </a:t>
            </a:r>
            <a:r>
              <a:rPr lang="en-US" sz="1800" dirty="0">
                <a:solidFill>
                  <a:srgbClr val="C00000"/>
                </a:solidFill>
              </a:rPr>
              <a:t>(make it look like context-switch)</a:t>
            </a:r>
            <a:endParaRPr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Put process on ready list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No wasted work (compared to option 2)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Difficult to express all possible options for setup, complex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Process permissions, where to write I/O, environment variables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Example: </a:t>
            </a:r>
            <a:r>
              <a:rPr lang="en-US" sz="1800" dirty="0" err="1"/>
              <a:t>WindowsNT</a:t>
            </a:r>
            <a:r>
              <a:rPr lang="en-US" sz="1800" dirty="0"/>
              <a:t> has call with 10 arguments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360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Example: Big First Job</a:t>
            </a:r>
          </a:p>
        </p:txBody>
      </p:sp>
      <p:graphicFrame>
        <p:nvGraphicFramePr>
          <p:cNvPr id="313" name="Table 313"/>
          <p:cNvGraphicFramePr/>
          <p:nvPr>
            <p:extLst>
              <p:ext uri="{D42A27DB-BD31-4B8C-83A1-F6EECF244321}">
                <p14:modId xmlns:p14="http://schemas.microsoft.com/office/powerpoint/2010/main" val="3462921034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2387325" y="3718024"/>
            <a:ext cx="7587013" cy="13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 Gantt chart for this workload and policy…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897858" y="4429340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8014319" y="4429341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3" name="Shape 323"/>
          <p:cNvSpPr/>
          <p:nvPr/>
        </p:nvSpPr>
        <p:spPr>
          <a:xfrm>
            <a:off x="7567834" y="4429341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4" name="Shape 324"/>
          <p:cNvSpPr/>
          <p:nvPr/>
        </p:nvSpPr>
        <p:spPr>
          <a:xfrm>
            <a:off x="4906621" y="5387482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906621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775971" y="5425921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5799590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586097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29" name="Shape 329"/>
          <p:cNvSpPr/>
          <p:nvPr/>
        </p:nvSpPr>
        <p:spPr>
          <a:xfrm>
            <a:off x="6692559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479066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31" name="Shape 331"/>
          <p:cNvSpPr/>
          <p:nvPr/>
        </p:nvSpPr>
        <p:spPr>
          <a:xfrm>
            <a:off x="6692559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585528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7372035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34" name="Shape 334"/>
          <p:cNvSpPr/>
          <p:nvPr/>
        </p:nvSpPr>
        <p:spPr>
          <a:xfrm>
            <a:off x="8478496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265003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336" name="Shape 336"/>
          <p:cNvSpPr/>
          <p:nvPr/>
        </p:nvSpPr>
        <p:spPr>
          <a:xfrm>
            <a:off x="4344632" y="6090736"/>
            <a:ext cx="43655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time: </a:t>
            </a:r>
            <a:r>
              <a:rPr sz="2531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70s</a:t>
            </a:r>
          </a:p>
        </p:txBody>
      </p:sp>
      <p:sp>
        <p:nvSpPr>
          <p:cNvPr id="337" name="Shape 337"/>
          <p:cNvSpPr/>
          <p:nvPr/>
        </p:nvSpPr>
        <p:spPr>
          <a:xfrm>
            <a:off x="4918362" y="3448634"/>
            <a:ext cx="272940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Shape 338"/>
          <p:cNvSpPr/>
          <p:nvPr/>
        </p:nvSpPr>
        <p:spPr>
          <a:xfrm flipV="1">
            <a:off x="4921791" y="3805821"/>
            <a:ext cx="313547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 flipV="1">
            <a:off x="4897691" y="4163009"/>
            <a:ext cx="358973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847009" y="3238728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A: 60s</a:t>
            </a:r>
          </a:p>
        </p:txBody>
      </p:sp>
      <p:sp>
        <p:nvSpPr>
          <p:cNvPr id="341" name="Shape 341"/>
          <p:cNvSpPr/>
          <p:nvPr/>
        </p:nvSpPr>
        <p:spPr>
          <a:xfrm>
            <a:off x="3862788" y="3622705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B: 70s</a:t>
            </a:r>
          </a:p>
        </p:txBody>
      </p:sp>
      <p:sp>
        <p:nvSpPr>
          <p:cNvPr id="342" name="Shape 342"/>
          <p:cNvSpPr/>
          <p:nvPr/>
        </p:nvSpPr>
        <p:spPr>
          <a:xfrm>
            <a:off x="3853771" y="3979892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C: 80s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Example: Big First Job</a:t>
            </a:r>
          </a:p>
        </p:txBody>
      </p:sp>
      <p:graphicFrame>
        <p:nvGraphicFramePr>
          <p:cNvPr id="27" name="Table 313"/>
          <p:cNvGraphicFramePr/>
          <p:nvPr>
            <p:extLst>
              <p:ext uri="{D42A27DB-BD31-4B8C-83A1-F6EECF244321}">
                <p14:modId xmlns:p14="http://schemas.microsoft.com/office/powerpoint/2010/main" val="3798351526"/>
              </p:ext>
            </p:extLst>
          </p:nvPr>
        </p:nvGraphicFramePr>
        <p:xfrm>
          <a:off x="1826121" y="159611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Convoy Effect</a:t>
            </a:r>
          </a:p>
        </p:txBody>
      </p:sp>
      <p:pic>
        <p:nvPicPr>
          <p:cNvPr id="346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216" y="1645159"/>
            <a:ext cx="8336762" cy="486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Passing the Tractor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4294967295"/>
          </p:nvPr>
        </p:nvSpPr>
        <p:spPr>
          <a:xfrm>
            <a:off x="1524000" y="1672084"/>
            <a:ext cx="7374806" cy="31421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ea typeface="Helvetica"/>
                <a:cs typeface="Helvetica"/>
                <a:sym typeface="Helvetica"/>
              </a:rPr>
              <a:t>Problem with Previous Scheduler: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ea typeface="Helvetica"/>
                <a:cs typeface="Helvetica"/>
                <a:sym typeface="Helvetica"/>
              </a:rPr>
              <a:t>	</a:t>
            </a:r>
            <a:r>
              <a:rPr lang="en-US" sz="2672" dirty="0">
                <a:ea typeface="Helvetica"/>
                <a:cs typeface="Helvetica"/>
                <a:sym typeface="Helvetica"/>
              </a:rPr>
              <a:t>FIFO: Turnaround time can suffer when short jobs must wait for long jobs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ea typeface="Helvetica"/>
                <a:cs typeface="Helvetica"/>
                <a:sym typeface="Helvetica"/>
              </a:rPr>
              <a:t>New scheduler</a:t>
            </a:r>
            <a:r>
              <a:rPr sz="2672" dirty="0"/>
              <a:t>: </a:t>
            </a:r>
            <a:endParaRPr lang="en-US"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</a:t>
            </a:r>
            <a:r>
              <a:rPr sz="2672" dirty="0">
                <a:solidFill>
                  <a:srgbClr val="C00000"/>
                </a:solidFill>
              </a:rPr>
              <a:t>SJF</a:t>
            </a:r>
            <a:r>
              <a:rPr sz="2672" dirty="0"/>
              <a:t> (Shortest Job First)</a:t>
            </a:r>
            <a:endParaRPr lang="en-US"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C</a:t>
            </a:r>
            <a:r>
              <a:rPr sz="2672" dirty="0"/>
              <a:t>hoose </a:t>
            </a:r>
            <a:r>
              <a:rPr lang="en-US" sz="2672" dirty="0"/>
              <a:t>job</a:t>
            </a:r>
            <a:r>
              <a:rPr sz="2672" dirty="0"/>
              <a:t> with smallest </a:t>
            </a:r>
            <a:r>
              <a:rPr sz="2672" i="1" dirty="0"/>
              <a:t>run_time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Shortest Job First</a:t>
            </a:r>
          </a:p>
        </p:txBody>
      </p:sp>
      <p:graphicFrame>
        <p:nvGraphicFramePr>
          <p:cNvPr id="352" name="Table 352"/>
          <p:cNvGraphicFramePr/>
          <p:nvPr>
            <p:extLst>
              <p:ext uri="{D42A27DB-BD31-4B8C-83A1-F6EECF244321}">
                <p14:modId xmlns:p14="http://schemas.microsoft.com/office/powerpoint/2010/main" val="1216313599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780602" y="3857122"/>
            <a:ext cx="6931386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SJF Turnaround Time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411391" y="2559805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" name="Shape 362"/>
          <p:cNvSpPr/>
          <p:nvPr/>
        </p:nvSpPr>
        <p:spPr>
          <a:xfrm>
            <a:off x="4955977" y="2559805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/>
              <a:t>C</a:t>
            </a:r>
          </a:p>
        </p:txBody>
      </p:sp>
      <p:sp>
        <p:nvSpPr>
          <p:cNvPr id="363" name="Shape 363"/>
          <p:cNvSpPr/>
          <p:nvPr/>
        </p:nvSpPr>
        <p:spPr>
          <a:xfrm>
            <a:off x="4509492" y="255980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4527185" y="3517946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4527186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6" name="Shape 366"/>
          <p:cNvSpPr/>
          <p:nvPr/>
        </p:nvSpPr>
        <p:spPr>
          <a:xfrm>
            <a:off x="4396535" y="355638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67" name="Shape 367"/>
          <p:cNvSpPr/>
          <p:nvPr/>
        </p:nvSpPr>
        <p:spPr>
          <a:xfrm>
            <a:off x="5420154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8" name="Shape 368"/>
          <p:cNvSpPr/>
          <p:nvPr/>
        </p:nvSpPr>
        <p:spPr>
          <a:xfrm>
            <a:off x="5206661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69" name="Shape 369"/>
          <p:cNvSpPr/>
          <p:nvPr/>
        </p:nvSpPr>
        <p:spPr>
          <a:xfrm>
            <a:off x="6313123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0" name="Shape 370"/>
          <p:cNvSpPr/>
          <p:nvPr/>
        </p:nvSpPr>
        <p:spPr>
          <a:xfrm>
            <a:off x="6099630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71" name="Shape 371"/>
          <p:cNvSpPr/>
          <p:nvPr/>
        </p:nvSpPr>
        <p:spPr>
          <a:xfrm>
            <a:off x="6313123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2" name="Shape 372"/>
          <p:cNvSpPr/>
          <p:nvPr/>
        </p:nvSpPr>
        <p:spPr>
          <a:xfrm>
            <a:off x="7206092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3" name="Shape 373"/>
          <p:cNvSpPr/>
          <p:nvPr/>
        </p:nvSpPr>
        <p:spPr>
          <a:xfrm>
            <a:off x="6992599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74" name="Shape 374"/>
          <p:cNvSpPr/>
          <p:nvPr/>
        </p:nvSpPr>
        <p:spPr>
          <a:xfrm>
            <a:off x="8099061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5" name="Shape 375"/>
          <p:cNvSpPr/>
          <p:nvPr/>
        </p:nvSpPr>
        <p:spPr>
          <a:xfrm>
            <a:off x="7885568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76" name="Shape 376"/>
          <p:cNvSpPr/>
          <p:nvPr/>
        </p:nvSpPr>
        <p:spPr>
          <a:xfrm>
            <a:off x="4538925" y="1631117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38925" y="1988305"/>
            <a:ext cx="49476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538926" y="2345492"/>
            <a:ext cx="901510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467573" y="1421212"/>
            <a:ext cx="69891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A: 80s</a:t>
            </a:r>
          </a:p>
        </p:txBody>
      </p:sp>
      <p:sp>
        <p:nvSpPr>
          <p:cNvPr id="380" name="Shape 380"/>
          <p:cNvSpPr/>
          <p:nvPr/>
        </p:nvSpPr>
        <p:spPr>
          <a:xfrm>
            <a:off x="3483352" y="1805189"/>
            <a:ext cx="69089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B: 10s</a:t>
            </a:r>
          </a:p>
        </p:txBody>
      </p:sp>
      <p:sp>
        <p:nvSpPr>
          <p:cNvPr id="381" name="Shape 381"/>
          <p:cNvSpPr/>
          <p:nvPr/>
        </p:nvSpPr>
        <p:spPr>
          <a:xfrm>
            <a:off x="3474335" y="2162376"/>
            <a:ext cx="68768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C: 20s</a:t>
            </a:r>
          </a:p>
        </p:txBody>
      </p:sp>
      <p:sp>
        <p:nvSpPr>
          <p:cNvPr id="382" name="Shape 382"/>
          <p:cNvSpPr/>
          <p:nvPr/>
        </p:nvSpPr>
        <p:spPr>
          <a:xfrm>
            <a:off x="2780602" y="3985898"/>
            <a:ext cx="6931386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(80 + 10 + 20) / 3 =</a:t>
            </a:r>
            <a:r>
              <a:rPr sz="2531" dirty="0">
                <a:solidFill>
                  <a:schemeClr val="bg1"/>
                </a:solidFill>
              </a:rPr>
              <a:t> </a:t>
            </a:r>
            <a:r>
              <a:rPr sz="2531" dirty="0">
                <a:solidFill>
                  <a:srgbClr val="FF2600"/>
                </a:solidFill>
              </a:rPr>
              <a:t>~</a:t>
            </a:r>
            <a:r>
              <a:rPr sz="2531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36.7s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1722" y="5082859"/>
            <a:ext cx="9523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minimizing average turnaround time (with no preemption):</a:t>
            </a:r>
          </a:p>
          <a:p>
            <a:pPr>
              <a:buNone/>
            </a:pP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 is provably optimal </a:t>
            </a:r>
            <a:b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shorter job before longer job improves turnaround time of short job more than it harms turnaround time of long job</a:t>
            </a:r>
          </a:p>
        </p:txBody>
      </p:sp>
      <p:sp>
        <p:nvSpPr>
          <p:cNvPr id="2" name="Rectangle 1"/>
          <p:cNvSpPr/>
          <p:nvPr/>
        </p:nvSpPr>
        <p:spPr>
          <a:xfrm>
            <a:off x="8518166" y="4471281"/>
            <a:ext cx="2387644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Average turnaround with FIFO: 70s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7650882" y="1688828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86" name="Shape 386"/>
          <p:cNvSpPr/>
          <p:nvPr/>
        </p:nvSpPr>
        <p:spPr>
          <a:xfrm>
            <a:off x="4792500" y="1688885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387" name="Shape 387"/>
          <p:cNvSpPr/>
          <p:nvPr/>
        </p:nvSpPr>
        <p:spPr>
          <a:xfrm>
            <a:off x="1524000" y="1688885"/>
            <a:ext cx="2713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Workload Assumptions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4294967295"/>
          </p:nvPr>
        </p:nvSpPr>
        <p:spPr>
          <a:xfrm>
            <a:off x="1524000" y="1659806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31" dirty="0"/>
              <a:t>Shortest Job First (Arrival Time)</a:t>
            </a:r>
          </a:p>
        </p:txBody>
      </p:sp>
      <p:graphicFrame>
        <p:nvGraphicFramePr>
          <p:cNvPr id="396" name="Table 396"/>
          <p:cNvGraphicFramePr/>
          <p:nvPr>
            <p:extLst>
              <p:ext uri="{D42A27DB-BD31-4B8C-83A1-F6EECF244321}">
                <p14:modId xmlns:p14="http://schemas.microsoft.com/office/powerpoint/2010/main" val="5297913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" name="Shape 397"/>
          <p:cNvSpPr/>
          <p:nvPr/>
        </p:nvSpPr>
        <p:spPr>
          <a:xfrm>
            <a:off x="2821741" y="3857122"/>
            <a:ext cx="6841618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Stuck Behind a Tractor Again</a:t>
            </a:r>
          </a:p>
        </p:txBody>
      </p:sp>
      <p:sp>
        <p:nvSpPr>
          <p:cNvPr id="400" name="Shape 400"/>
          <p:cNvSpPr/>
          <p:nvPr/>
        </p:nvSpPr>
        <p:spPr>
          <a:xfrm>
            <a:off x="2911078" y="2697144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1" name="Shape 401"/>
          <p:cNvSpPr/>
          <p:nvPr/>
        </p:nvSpPr>
        <p:spPr>
          <a:xfrm>
            <a:off x="6027539" y="2697144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5581054" y="2697144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403" name="Shape 403"/>
          <p:cNvSpPr/>
          <p:nvPr/>
        </p:nvSpPr>
        <p:spPr>
          <a:xfrm>
            <a:off x="2919842" y="3655285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4" name="Shape 404"/>
          <p:cNvSpPr/>
          <p:nvPr/>
        </p:nvSpPr>
        <p:spPr>
          <a:xfrm>
            <a:off x="2919842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2789191" y="369372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406" name="Shape 406"/>
          <p:cNvSpPr/>
          <p:nvPr/>
        </p:nvSpPr>
        <p:spPr>
          <a:xfrm>
            <a:off x="3812811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7" name="Shape 407"/>
          <p:cNvSpPr/>
          <p:nvPr/>
        </p:nvSpPr>
        <p:spPr>
          <a:xfrm>
            <a:off x="3599318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408" name="Shape 408"/>
          <p:cNvSpPr/>
          <p:nvPr/>
        </p:nvSpPr>
        <p:spPr>
          <a:xfrm>
            <a:off x="4705779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9" name="Shape 409"/>
          <p:cNvSpPr/>
          <p:nvPr/>
        </p:nvSpPr>
        <p:spPr>
          <a:xfrm>
            <a:off x="4492286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410" name="Shape 410"/>
          <p:cNvSpPr/>
          <p:nvPr/>
        </p:nvSpPr>
        <p:spPr>
          <a:xfrm>
            <a:off x="4705779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1" name="Shape 411"/>
          <p:cNvSpPr/>
          <p:nvPr/>
        </p:nvSpPr>
        <p:spPr>
          <a:xfrm>
            <a:off x="5598748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2" name="Shape 412"/>
          <p:cNvSpPr/>
          <p:nvPr/>
        </p:nvSpPr>
        <p:spPr>
          <a:xfrm>
            <a:off x="5385255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413" name="Shape 413"/>
          <p:cNvSpPr/>
          <p:nvPr/>
        </p:nvSpPr>
        <p:spPr>
          <a:xfrm>
            <a:off x="6491717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4" name="Shape 414"/>
          <p:cNvSpPr/>
          <p:nvPr/>
        </p:nvSpPr>
        <p:spPr>
          <a:xfrm>
            <a:off x="6278224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80</a:t>
            </a:r>
          </a:p>
        </p:txBody>
      </p:sp>
      <p:sp>
        <p:nvSpPr>
          <p:cNvPr id="416" name="Shape 416"/>
          <p:cNvSpPr/>
          <p:nvPr/>
        </p:nvSpPr>
        <p:spPr>
          <a:xfrm>
            <a:off x="2864953" y="1740536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417" name="Shape 417"/>
          <p:cNvSpPr/>
          <p:nvPr/>
        </p:nvSpPr>
        <p:spPr>
          <a:xfrm>
            <a:off x="3384026" y="2083147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458"/>
          <p:cNvSpPr/>
          <p:nvPr/>
        </p:nvSpPr>
        <p:spPr>
          <a:xfrm>
            <a:off x="2017278" y="4669317"/>
            <a:ext cx="5507919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396"/>
          <p:cNvGraphicFramePr/>
          <p:nvPr>
            <p:extLst>
              <p:ext uri="{D42A27DB-BD31-4B8C-83A1-F6EECF244321}">
                <p14:modId xmlns:p14="http://schemas.microsoft.com/office/powerpoint/2010/main" val="1666436472"/>
              </p:ext>
            </p:extLst>
          </p:nvPr>
        </p:nvGraphicFramePr>
        <p:xfrm>
          <a:off x="6866093" y="152302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14497" y="5289541"/>
            <a:ext cx="451277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(60 + (70 – 10) + (80 – 10)) / 3 = </a:t>
            </a:r>
            <a:r>
              <a:rPr lang="en-US" sz="1969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16" grpId="0" animBg="1"/>
      <p:bldP spid="417" grpId="0" animBg="1"/>
      <p:bldP spid="2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801" name="Google Shape;801;p66"/>
          <p:cNvSpPr txBox="1">
            <a:spLocks noGrp="1"/>
          </p:cNvSpPr>
          <p:nvPr>
            <p:ph type="body" idx="1"/>
          </p:nvPr>
        </p:nvSpPr>
        <p:spPr>
          <a:xfrm>
            <a:off x="1104405" y="1600200"/>
            <a:ext cx="10189029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2: </a:t>
            </a:r>
            <a:r>
              <a:rPr lang="en-US" sz="2400" dirty="0">
                <a:solidFill>
                  <a:srgbClr val="C00000"/>
                </a:solidFill>
              </a:rPr>
              <a:t>Clone an existing process and change it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Example: Unix fork() and exec()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Fork(): Clones the calling process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Exec(char *file): Overlays file image on calling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Fork()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Stop current process and save its state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Make copy of code, data, stack, and PCB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Add new PCB to ready list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rgbClr val="333333"/>
              </a:buClr>
              <a:buSzPts val="1800"/>
            </a:pPr>
            <a:r>
              <a:rPr lang="en-US" sz="1800" dirty="0">
                <a:solidFill>
                  <a:srgbClr val="C00000"/>
                </a:solidFill>
              </a:rPr>
              <a:t>Any changes needed to child process? Yes!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Exec(char *file)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Replace current data and code segments with those in specified file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Flexible, clean, simple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Wasteful to perform copy and then overwrite of memory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8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Preemptive Schedu</a:t>
            </a:r>
            <a:r>
              <a:rPr lang="en-US" sz="4556" dirty="0"/>
              <a:t>ling</a:t>
            </a:r>
            <a:endParaRPr sz="4556" dirty="0"/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1796355" y="1682131"/>
            <a:ext cx="8871645" cy="50419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FIFO and SJF are </a:t>
            </a:r>
            <a:r>
              <a:rPr sz="2461" dirty="0">
                <a:solidFill>
                  <a:srgbClr val="C00000"/>
                </a:solidFill>
              </a:rPr>
              <a:t>non-preemptive</a:t>
            </a:r>
            <a:endParaRPr lang="en-US" sz="2461" b="1" dirty="0">
              <a:solidFill>
                <a:srgbClr val="C00000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C00000"/>
                </a:solidFill>
              </a:rPr>
              <a:t>Preemptive</a:t>
            </a:r>
            <a:r>
              <a:rPr lang="en-US" sz="2461" dirty="0">
                <a:solidFill>
                  <a:srgbClr val="333333"/>
                </a:solidFill>
              </a:rPr>
              <a:t>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STCF (Shortest Time-to-Completion First)</a:t>
            </a:r>
            <a:endParaRPr lang="en-US" sz="246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Always </a:t>
            </a:r>
            <a:r>
              <a:rPr sz="2672" dirty="0">
                <a:solidFill>
                  <a:srgbClr val="333333"/>
                </a:solidFill>
              </a:rPr>
              <a:t>run </a:t>
            </a:r>
            <a:r>
              <a:rPr lang="en-US" sz="2672" dirty="0">
                <a:solidFill>
                  <a:srgbClr val="333333"/>
                </a:solidFill>
              </a:rPr>
              <a:t>job that </a:t>
            </a:r>
            <a:r>
              <a:rPr sz="2672" dirty="0">
                <a:solidFill>
                  <a:srgbClr val="333333"/>
                </a:solidFill>
              </a:rPr>
              <a:t>will complete the quickest</a:t>
            </a:r>
            <a:endParaRPr lang="en-US" sz="2672" dirty="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IN" sz="2272" dirty="0">
                <a:solidFill>
                  <a:srgbClr val="333333"/>
                </a:solidFill>
              </a:rPr>
              <a:t>(That job may change over time)</a:t>
            </a:r>
            <a:endParaRPr sz="2272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NON-PREEMPTIVE: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</a:p>
        </p:txBody>
      </p:sp>
      <p:sp>
        <p:nvSpPr>
          <p:cNvPr id="471" name="Shape 471"/>
          <p:cNvSpPr/>
          <p:nvPr/>
        </p:nvSpPr>
        <p:spPr>
          <a:xfrm>
            <a:off x="5214058" y="3181897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8330519" y="318189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3" name="Shape 473"/>
          <p:cNvSpPr/>
          <p:nvPr/>
        </p:nvSpPr>
        <p:spPr>
          <a:xfrm>
            <a:off x="7884035" y="318189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474" name="Shape 474"/>
          <p:cNvSpPr/>
          <p:nvPr/>
        </p:nvSpPr>
        <p:spPr>
          <a:xfrm>
            <a:off x="5222821" y="414003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222822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092171" y="4178479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6115790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902297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79" name="Shape 479"/>
          <p:cNvSpPr/>
          <p:nvPr/>
        </p:nvSpPr>
        <p:spPr>
          <a:xfrm>
            <a:off x="7008759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795266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7008759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901728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688235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484" name="Shape 484"/>
          <p:cNvSpPr/>
          <p:nvPr/>
        </p:nvSpPr>
        <p:spPr>
          <a:xfrm>
            <a:off x="8794697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581204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486" name="Shape 486"/>
          <p:cNvSpPr/>
          <p:nvPr/>
        </p:nvSpPr>
        <p:spPr>
          <a:xfrm>
            <a:off x="4931339" y="5111184"/>
            <a:ext cx="38221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time: </a:t>
            </a: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167933" y="2225290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488" name="Shape 488"/>
          <p:cNvSpPr/>
          <p:nvPr/>
        </p:nvSpPr>
        <p:spPr>
          <a:xfrm>
            <a:off x="5687006" y="2567901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graphicFrame>
        <p:nvGraphicFramePr>
          <p:cNvPr id="21" name="Table 396"/>
          <p:cNvGraphicFramePr/>
          <p:nvPr>
            <p:extLst>
              <p:ext uri="{D42A27DB-BD31-4B8C-83A1-F6EECF244321}">
                <p14:modId xmlns:p14="http://schemas.microsoft.com/office/powerpoint/2010/main" val="4230939115"/>
              </p:ext>
            </p:extLst>
          </p:nvPr>
        </p:nvGraphicFramePr>
        <p:xfrm>
          <a:off x="1696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676925" y="5629197"/>
            <a:ext cx="451277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(60 + (70 – 10) + (80 – 10)) / 3 = </a:t>
            </a:r>
            <a:r>
              <a:rPr lang="en-US" sz="1969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PREEMPTIVE: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</a:p>
        </p:txBody>
      </p:sp>
      <p:sp>
        <p:nvSpPr>
          <p:cNvPr id="534" name="Shape 534"/>
          <p:cNvSpPr/>
          <p:nvPr/>
        </p:nvSpPr>
        <p:spPr>
          <a:xfrm>
            <a:off x="6046708" y="3449241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6930748" y="3449242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6484263" y="3449242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7" name="Shape 537"/>
          <p:cNvSpPr/>
          <p:nvPr/>
        </p:nvSpPr>
        <p:spPr>
          <a:xfrm>
            <a:off x="6055472" y="4407383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6055472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924821" y="4445823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0" name="Shape 540"/>
          <p:cNvSpPr/>
          <p:nvPr/>
        </p:nvSpPr>
        <p:spPr>
          <a:xfrm>
            <a:off x="6948441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734948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7841410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7627916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544" name="Shape 544"/>
          <p:cNvSpPr/>
          <p:nvPr/>
        </p:nvSpPr>
        <p:spPr>
          <a:xfrm>
            <a:off x="7841410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8734378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8520885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47" name="Shape 547"/>
          <p:cNvSpPr/>
          <p:nvPr/>
        </p:nvSpPr>
        <p:spPr>
          <a:xfrm>
            <a:off x="9627347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9413854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49" name="Shape 549"/>
          <p:cNvSpPr/>
          <p:nvPr/>
        </p:nvSpPr>
        <p:spPr>
          <a:xfrm>
            <a:off x="4984030" y="5378528"/>
            <a:ext cx="542834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with STCF?</a:t>
            </a:r>
          </a:p>
        </p:txBody>
      </p:sp>
      <p:sp>
        <p:nvSpPr>
          <p:cNvPr id="550" name="Shape 550"/>
          <p:cNvSpPr/>
          <p:nvPr/>
        </p:nvSpPr>
        <p:spPr>
          <a:xfrm>
            <a:off x="7389742" y="3449241"/>
            <a:ext cx="2228237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1" name="Shape 551"/>
          <p:cNvSpPr/>
          <p:nvPr/>
        </p:nvSpPr>
        <p:spPr>
          <a:xfrm>
            <a:off x="6067212" y="2557832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6476706" y="2915019"/>
            <a:ext cx="49201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500806" y="3272207"/>
            <a:ext cx="87741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995859" y="2347927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A: 80s</a:t>
            </a:r>
          </a:p>
        </p:txBody>
      </p:sp>
      <p:sp>
        <p:nvSpPr>
          <p:cNvPr id="555" name="Shape 555"/>
          <p:cNvSpPr/>
          <p:nvPr/>
        </p:nvSpPr>
        <p:spPr>
          <a:xfrm>
            <a:off x="5011639" y="2731903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B: 10s</a:t>
            </a:r>
          </a:p>
        </p:txBody>
      </p:sp>
      <p:sp>
        <p:nvSpPr>
          <p:cNvPr id="556" name="Shape 556"/>
          <p:cNvSpPr/>
          <p:nvPr/>
        </p:nvSpPr>
        <p:spPr>
          <a:xfrm>
            <a:off x="5002622" y="3089091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C: 20s</a:t>
            </a:r>
          </a:p>
        </p:txBody>
      </p:sp>
      <p:graphicFrame>
        <p:nvGraphicFramePr>
          <p:cNvPr id="26" name="Table 396"/>
          <p:cNvGraphicFramePr/>
          <p:nvPr>
            <p:extLst>
              <p:ext uri="{D42A27DB-BD31-4B8C-83A1-F6EECF244321}">
                <p14:modId xmlns:p14="http://schemas.microsoft.com/office/powerpoint/2010/main" val="1138463304"/>
              </p:ext>
            </p:extLst>
          </p:nvPr>
        </p:nvGraphicFramePr>
        <p:xfrm>
          <a:off x="1696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Shape 487"/>
          <p:cNvSpPr/>
          <p:nvPr/>
        </p:nvSpPr>
        <p:spPr>
          <a:xfrm>
            <a:off x="5979902" y="2025892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28" name="Shape 488"/>
          <p:cNvSpPr/>
          <p:nvPr/>
        </p:nvSpPr>
        <p:spPr>
          <a:xfrm flipH="1">
            <a:off x="6498976" y="2347987"/>
            <a:ext cx="1830" cy="1098889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86892" y="5875441"/>
            <a:ext cx="10510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36.6</a:t>
            </a:r>
          </a:p>
        </p:txBody>
      </p:sp>
      <p:sp>
        <p:nvSpPr>
          <p:cNvPr id="30" name="Shape 486"/>
          <p:cNvSpPr/>
          <p:nvPr/>
        </p:nvSpPr>
        <p:spPr>
          <a:xfrm>
            <a:off x="4794331" y="6203355"/>
            <a:ext cx="59701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with SJF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31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</a:t>
            </a:r>
            <a:r>
              <a:rPr sz="2531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27" grpId="0" animBg="1"/>
      <p:bldP spid="28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4294967295"/>
          </p:nvPr>
        </p:nvSpPr>
        <p:spPr>
          <a:xfrm>
            <a:off x="7650882" y="1939975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60" name="Shape 560"/>
          <p:cNvSpPr/>
          <p:nvPr/>
        </p:nvSpPr>
        <p:spPr>
          <a:xfrm>
            <a:off x="4872633" y="194041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561" name="Shape 561"/>
          <p:cNvSpPr/>
          <p:nvPr/>
        </p:nvSpPr>
        <p:spPr>
          <a:xfrm>
            <a:off x="1524000" y="1940417"/>
            <a:ext cx="2793923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0739" y="1839341"/>
            <a:ext cx="8642766" cy="4297363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Sometimes we care about when job starts instead of when it finishes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New metric: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first_run_time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Response vs. Turnaround</a:t>
            </a:r>
          </a:p>
        </p:txBody>
      </p:sp>
      <p:sp>
        <p:nvSpPr>
          <p:cNvPr id="577" name="Shape 577"/>
          <p:cNvSpPr/>
          <p:nvPr/>
        </p:nvSpPr>
        <p:spPr>
          <a:xfrm>
            <a:off x="4518422" y="2307217"/>
            <a:ext cx="956370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x="4527185" y="326535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527186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396535" y="3303797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5420154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5206661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83" name="Shape 583"/>
          <p:cNvSpPr/>
          <p:nvPr/>
        </p:nvSpPr>
        <p:spPr>
          <a:xfrm>
            <a:off x="6313123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099630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585" name="Shape 585"/>
          <p:cNvSpPr/>
          <p:nvPr/>
        </p:nvSpPr>
        <p:spPr>
          <a:xfrm>
            <a:off x="6313123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7206092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6992599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88" name="Shape 588"/>
          <p:cNvSpPr/>
          <p:nvPr/>
        </p:nvSpPr>
        <p:spPr>
          <a:xfrm>
            <a:off x="8099061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7885568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90" name="Shape 590"/>
          <p:cNvSpPr/>
          <p:nvPr/>
        </p:nvSpPr>
        <p:spPr>
          <a:xfrm>
            <a:off x="4981403" y="2040885"/>
            <a:ext cx="437842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977489" y="1683697"/>
            <a:ext cx="974230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605614" y="1482721"/>
            <a:ext cx="226369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B’s turnaround: 20s</a:t>
            </a:r>
          </a:p>
        </p:txBody>
      </p:sp>
      <p:sp>
        <p:nvSpPr>
          <p:cNvPr id="593" name="Shape 593"/>
          <p:cNvSpPr/>
          <p:nvPr/>
        </p:nvSpPr>
        <p:spPr>
          <a:xfrm>
            <a:off x="5402461" y="230721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>
            <a:off x="4551265" y="3850922"/>
            <a:ext cx="104195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 arrives]</a:t>
            </a:r>
          </a:p>
        </p:txBody>
      </p:sp>
      <p:sp>
        <p:nvSpPr>
          <p:cNvPr id="595" name="Shape 595"/>
          <p:cNvSpPr/>
          <p:nvPr/>
        </p:nvSpPr>
        <p:spPr>
          <a:xfrm flipV="1">
            <a:off x="4991370" y="3300563"/>
            <a:ext cx="1" cy="59353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788357" y="1839909"/>
            <a:ext cx="208095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B’s response: 10s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592" grpId="0" animBg="1"/>
      <p:bldP spid="5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Round-Robin Scheduler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4294967295"/>
          </p:nvPr>
        </p:nvSpPr>
        <p:spPr>
          <a:xfrm>
            <a:off x="1796355" y="1672084"/>
            <a:ext cx="8871645" cy="3142134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Prev schedulers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6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FIFO, SJF, and STCF </a:t>
            </a: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can have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 poo</a:t>
            </a: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New scheduler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: RR (Round Robin)</a:t>
            </a:r>
            <a:endParaRPr lang="en-US" sz="26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ready processes </a:t>
            </a:r>
            <a:r>
              <a:rPr lang="en-US"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fixed-length </a:t>
            </a:r>
            <a:r>
              <a:rPr lang="en-US"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</a:t>
            </a: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FIFO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850660" y="1579228"/>
            <a:ext cx="3923446" cy="1874706"/>
            <a:chOff x="6929710" y="1942291"/>
            <a:chExt cx="5580012" cy="2666248"/>
          </a:xfrm>
        </p:grpSpPr>
        <p:sp>
          <p:nvSpPr>
            <p:cNvPr id="602" name="Shape 602"/>
            <p:cNvSpPr/>
            <p:nvPr/>
          </p:nvSpPr>
          <p:spPr>
            <a:xfrm>
              <a:off x="7103061" y="2534680"/>
              <a:ext cx="1241426" cy="1270001"/>
            </a:xfrm>
            <a:prstGeom prst="rect">
              <a:avLst/>
            </a:prstGeom>
            <a:solidFill>
              <a:srgbClr val="0B5D12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115524" y="3897370"/>
              <a:ext cx="5080001" cy="1"/>
            </a:xfrm>
            <a:prstGeom prst="line">
              <a:avLst/>
            </a:prstGeom>
            <a:ln w="50800">
              <a:solidFill>
                <a:schemeClr val="tx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711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929710" y="3952040"/>
              <a:ext cx="36021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838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9710" y="3952040"/>
              <a:ext cx="36021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9351888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092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621889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1891889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8373061" y="2534680"/>
              <a:ext cx="1241425" cy="1270001"/>
            </a:xfrm>
            <a:prstGeom prst="rect">
              <a:avLst/>
            </a:prstGeom>
            <a:solidFill>
              <a:srgbClr val="11DBE3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9643061" y="2534680"/>
              <a:ext cx="1241426" cy="1270001"/>
            </a:xfrm>
            <a:prstGeom prst="rect">
              <a:avLst/>
            </a:prstGeom>
            <a:solidFill>
              <a:srgbClr val="BC8027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494544" y="1942291"/>
              <a:ext cx="410371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8793399" y="1942291"/>
              <a:ext cx="410371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046565" y="1942291"/>
              <a:ext cx="435447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616" name="Shape 616"/>
          <p:cNvSpPr/>
          <p:nvPr/>
        </p:nvSpPr>
        <p:spPr>
          <a:xfrm>
            <a:off x="6375545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384310" y="2929296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384310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6253659" y="2967735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7277278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146628" y="2967735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2" name="Shape 622"/>
          <p:cNvSpPr/>
          <p:nvPr/>
        </p:nvSpPr>
        <p:spPr>
          <a:xfrm>
            <a:off x="8170247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956755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24" name="Shape 624"/>
          <p:cNvSpPr/>
          <p:nvPr/>
        </p:nvSpPr>
        <p:spPr>
          <a:xfrm>
            <a:off x="8170247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9063216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849723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27" name="Shape 627"/>
          <p:cNvSpPr/>
          <p:nvPr/>
        </p:nvSpPr>
        <p:spPr>
          <a:xfrm>
            <a:off x="9956185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9742692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29" name="Shape 629"/>
          <p:cNvSpPr/>
          <p:nvPr/>
        </p:nvSpPr>
        <p:spPr>
          <a:xfrm>
            <a:off x="6554139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6732733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911327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7089921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268515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7447109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625702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804296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7982890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8161484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8340077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8518671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8697265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8875859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6293620" y="1554631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6492502" y="1554631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6659261" y="1554631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6878957" y="155463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4" name="Shape 755"/>
          <p:cNvSpPr/>
          <p:nvPr/>
        </p:nvSpPr>
        <p:spPr>
          <a:xfrm>
            <a:off x="6368045" y="3547701"/>
            <a:ext cx="315503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(0+1+2)/3 = </a:t>
            </a:r>
            <a:r>
              <a:rPr sz="2531" b="1" dirty="0">
                <a:solidFill>
                  <a:srgbClr val="C00000"/>
                </a:solidFill>
                <a:latin typeface="Helvetica" pitchFamily="2" charset="0"/>
                <a:ea typeface="Helvetica"/>
                <a:cs typeface="Arial" panose="020B0604020202020204" pitchFamily="34" charset="0"/>
                <a:sym typeface="Helvetica"/>
              </a:rPr>
              <a:t>1</a:t>
            </a:r>
          </a:p>
        </p:txBody>
      </p:sp>
      <p:sp>
        <p:nvSpPr>
          <p:cNvPr id="55" name="Shape 756"/>
          <p:cNvSpPr/>
          <p:nvPr/>
        </p:nvSpPr>
        <p:spPr>
          <a:xfrm>
            <a:off x="2224150" y="3506842"/>
            <a:ext cx="315503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(0+5+10)/3 = </a:t>
            </a:r>
            <a:r>
              <a:rPr sz="2531" b="1" dirty="0">
                <a:solidFill>
                  <a:srgbClr val="C00000"/>
                </a:solidFill>
                <a:latin typeface="Helvetica" pitchFamily="2" charset="0"/>
                <a:ea typeface="Helvetica"/>
                <a:cs typeface="Arial" panose="020B0604020202020204" pitchFamily="34" charset="0"/>
                <a:sym typeface="Helvetica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9180" y="5416105"/>
            <a:ext cx="841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Other reasons why RR could be better?</a:t>
            </a:r>
          </a:p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If don’t know run-time of each job, gives short jobs a chance to run and finish 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397" y="4503502"/>
            <a:ext cx="7610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In what way is RR worse?</a:t>
            </a:r>
          </a:p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Ave. turn-around time with equal job lengths is horrible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29" grpId="0" animBg="1"/>
      <p:bldP spid="631" grpId="0" animBg="1"/>
      <p:bldP spid="632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54" grpId="0" animBg="1"/>
      <p:bldP spid="55" grpId="0" animBg="1"/>
      <p:bldP spid="58" grpId="0" build="p"/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7650882" y="1797100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4872633" y="179679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1524000" y="1796797"/>
            <a:ext cx="2793923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Review- </a:t>
            </a:r>
            <a:r>
              <a:rPr sz="4556" dirty="0"/>
              <a:t>Workload Assumptions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1524000" y="1814960"/>
            <a:ext cx="7804547" cy="3535040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4. The run-time of each job is known</a:t>
            </a:r>
            <a:br>
              <a:rPr sz="2672" strike="sngStrike" dirty="0"/>
            </a:br>
            <a:r>
              <a:rPr sz="2672" dirty="0">
                <a:solidFill>
                  <a:srgbClr val="FF0000"/>
                </a:solidFill>
              </a:rPr>
              <a:t>    (need smarter, fancier scheduler)</a:t>
            </a:r>
          </a:p>
        </p:txBody>
      </p:sp>
    </p:spTree>
    <p:extLst>
      <p:ext uri="{BB962C8B-B14F-4D97-AF65-F5344CB8AC3E}">
        <p14:creationId xmlns:p14="http://schemas.microsoft.com/office/powerpoint/2010/main" val="10524605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Unix Process Creation </a:t>
            </a:r>
            <a:endParaRPr/>
          </a:p>
        </p:txBody>
      </p:sp>
      <p:sp>
        <p:nvSpPr>
          <p:cNvPr id="807" name="Google Shape;807;p67"/>
          <p:cNvSpPr txBox="1">
            <a:spLocks noGrp="1"/>
          </p:cNvSpPr>
          <p:nvPr>
            <p:ph type="body" idx="4294967295"/>
          </p:nvPr>
        </p:nvSpPr>
        <p:spPr>
          <a:xfrm>
            <a:off x="1452748" y="13462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Fork/exec crucial to how the user’s shell is implemented!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While (1)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Char *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getcmd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fork();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If 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== 0)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This is the child process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Setup the child’s process environment here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E.g., where is standard I/O, how to handle signals?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exec(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exec does not return if it succeeds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(“ERROR: Could not execute %s\n”,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exit(1);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 else {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/>
              <a:t>		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// This is the parent process; Wait for child to finish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wait(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600"/>
              <a:buNone/>
            </a:pPr>
            <a:r>
              <a:rPr lang="en-US" sz="1600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101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MLFQ </a:t>
            </a:r>
            <a:b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(Multi-Level Feedback Queue)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850739" y="1828801"/>
            <a:ext cx="8036213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Goal: general-purpose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support two job types with distinct goals</a:t>
            </a:r>
            <a:b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- “</a:t>
            </a:r>
            <a: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” programs care about </a:t>
            </a:r>
            <a: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  <a:b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- “</a:t>
            </a:r>
            <a:r>
              <a:rPr lang="en-US" sz="2531" dirty="0">
                <a:solidFill>
                  <a:srgbClr val="8881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” programs care about </a:t>
            </a:r>
            <a:r>
              <a:rPr lang="en-US" sz="2531" dirty="0">
                <a:solidFill>
                  <a:srgbClr val="8881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time</a:t>
            </a:r>
            <a:endParaRPr sz="253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multiple levels of round-robin</a:t>
            </a:r>
            <a:b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each level has higher priority than lower levels and         preempts them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MLFQ has a number of distinct queues.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queue is assigned a different priority level.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None/>
            </a:pP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Priorities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4294967295"/>
          </p:nvPr>
        </p:nvSpPr>
        <p:spPr>
          <a:xfrm>
            <a:off x="1524000" y="1548185"/>
            <a:ext cx="7804547" cy="10235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 lnSpcReduction="10000"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Rule 1: If priority(A) &gt; Priority(B), A runs</a:t>
            </a:r>
            <a:endParaRPr sz="2672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ct val="100000"/>
              <a:buNone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Rule 2: If priority(A) == Priority(B), A &amp; B run in RR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3173016" y="2869621"/>
            <a:ext cx="518388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266"/>
          </a:p>
        </p:txBody>
      </p:sp>
      <p:sp>
        <p:nvSpPr>
          <p:cNvPr id="159" name="Google Shape;159;p5"/>
          <p:cNvSpPr/>
          <p:nvPr/>
        </p:nvSpPr>
        <p:spPr>
          <a:xfrm>
            <a:off x="3173015" y="3494699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266"/>
          </a:p>
        </p:txBody>
      </p:sp>
      <p:sp>
        <p:nvSpPr>
          <p:cNvPr id="160" name="Google Shape;160;p5"/>
          <p:cNvSpPr/>
          <p:nvPr/>
        </p:nvSpPr>
        <p:spPr>
          <a:xfrm>
            <a:off x="3173015" y="4744855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266"/>
          </a:p>
        </p:txBody>
      </p:sp>
      <p:sp>
        <p:nvSpPr>
          <p:cNvPr id="161" name="Google Shape;161;p5"/>
          <p:cNvSpPr/>
          <p:nvPr/>
        </p:nvSpPr>
        <p:spPr>
          <a:xfrm>
            <a:off x="2241005" y="287992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Q3</a:t>
            </a:r>
            <a:endParaRPr sz="1266"/>
          </a:p>
        </p:txBody>
      </p:sp>
      <p:sp>
        <p:nvSpPr>
          <p:cNvPr id="162" name="Google Shape;162;p5"/>
          <p:cNvSpPr/>
          <p:nvPr/>
        </p:nvSpPr>
        <p:spPr>
          <a:xfrm>
            <a:off x="2241005" y="3505001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Q2</a:t>
            </a:r>
            <a:endParaRPr sz="1266"/>
          </a:p>
        </p:txBody>
      </p:sp>
      <p:sp>
        <p:nvSpPr>
          <p:cNvPr id="163" name="Google Shape;163;p5"/>
          <p:cNvSpPr/>
          <p:nvPr/>
        </p:nvSpPr>
        <p:spPr>
          <a:xfrm>
            <a:off x="2241005" y="413007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Q1</a:t>
            </a:r>
            <a:endParaRPr sz="1266"/>
          </a:p>
        </p:txBody>
      </p:sp>
      <p:sp>
        <p:nvSpPr>
          <p:cNvPr id="164" name="Google Shape;164;p5"/>
          <p:cNvSpPr/>
          <p:nvPr/>
        </p:nvSpPr>
        <p:spPr>
          <a:xfrm>
            <a:off x="2241005" y="4755157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Q0</a:t>
            </a:r>
            <a:endParaRPr sz="1266"/>
          </a:p>
        </p:txBody>
      </p:sp>
      <p:sp>
        <p:nvSpPr>
          <p:cNvPr id="165" name="Google Shape;165;p5"/>
          <p:cNvSpPr/>
          <p:nvPr/>
        </p:nvSpPr>
        <p:spPr>
          <a:xfrm>
            <a:off x="4155281" y="4744855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266"/>
          </a:p>
        </p:txBody>
      </p:sp>
      <p:cxnSp>
        <p:nvCxnSpPr>
          <p:cNvPr id="166" name="Google Shape;166;p5"/>
          <p:cNvCxnSpPr/>
          <p:nvPr/>
        </p:nvCxnSpPr>
        <p:spPr>
          <a:xfrm>
            <a:off x="3752794" y="5016855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>
            <a:off x="2770528" y="5016855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8" name="Google Shape;168;p5"/>
          <p:cNvCxnSpPr/>
          <p:nvPr/>
        </p:nvCxnSpPr>
        <p:spPr>
          <a:xfrm>
            <a:off x="2770528" y="3766698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9" name="Google Shape;169;p5"/>
          <p:cNvCxnSpPr/>
          <p:nvPr/>
        </p:nvCxnSpPr>
        <p:spPr>
          <a:xfrm>
            <a:off x="2770528" y="3105902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0" name="Google Shape;170;p5"/>
          <p:cNvSpPr/>
          <p:nvPr/>
        </p:nvSpPr>
        <p:spPr>
          <a:xfrm>
            <a:off x="5687284" y="2858358"/>
            <a:ext cx="5100321" cy="338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“Multi-level”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How to know how to set priority?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Approach 1: nice</a:t>
            </a:r>
            <a:b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Approach 2: history “feedback”</a:t>
            </a:r>
            <a:endParaRPr sz="2672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3749423" y="2848510"/>
            <a:ext cx="1986012" cy="49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6" b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[High Priority]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History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4294967295"/>
          </p:nvPr>
        </p:nvSpPr>
        <p:spPr>
          <a:xfrm>
            <a:off x="1680270" y="1775892"/>
            <a:ext cx="8987730" cy="2623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Use past behavior of process to predict future behavior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20" lvl="1" indent="-295259">
              <a:spcBef>
                <a:spcPts val="600"/>
              </a:spcBef>
              <a:buSzPts val="3500"/>
            </a:pPr>
            <a:r>
              <a:rPr lang="en-US" sz="2461">
                <a:latin typeface="Arial" panose="020B0604020202020204" pitchFamily="34" charset="0"/>
                <a:cs typeface="Arial" panose="020B0604020202020204" pitchFamily="34" charset="0"/>
              </a:rPr>
              <a:t>Common technique in systems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Processes alternate between I/O and CPU work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Guess how CPU burst (job) will behave based on past CPU bursts (jobs) of this process</a:t>
            </a:r>
            <a:endParaRPr sz="267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More MLFQ Rules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4294967295"/>
          </p:nvPr>
        </p:nvSpPr>
        <p:spPr>
          <a:xfrm>
            <a:off x="1524000" y="1806030"/>
            <a:ext cx="8531201" cy="34591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1: If priority(A) &gt; Priority(B), A runs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2: If priority(A) == Priority(B), A &amp; B run in RR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rules:</a:t>
            </a:r>
            <a:br>
              <a:rPr lang="en-US" sz="267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3: Processes start at top priority</a:t>
            </a:r>
            <a:br>
              <a:rPr lang="en-US"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4: If job uses whole slice, demote process </a:t>
            </a:r>
            <a:b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(longer time slices at lower priorities)</a:t>
            </a:r>
            <a:br>
              <a:rPr lang="en-US" sz="2672" dirty="0">
                <a:solidFill>
                  <a:srgbClr val="11DB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672" dirty="0">
              <a:solidFill>
                <a:srgbClr val="11DB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4937988" y="3993309"/>
            <a:ext cx="321961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>
            <a:off x="4678862" y="4629796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0" name="Google Shape;190;p8"/>
          <p:cNvCxnSpPr/>
          <p:nvPr/>
        </p:nvCxnSpPr>
        <p:spPr>
          <a:xfrm>
            <a:off x="4678862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1" name="Google Shape;191;p8"/>
          <p:cNvSpPr/>
          <p:nvPr/>
        </p:nvSpPr>
        <p:spPr>
          <a:xfrm>
            <a:off x="4548211" y="4668235"/>
            <a:ext cx="23782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0</a:t>
            </a:r>
            <a:endParaRPr sz="1266"/>
          </a:p>
        </p:txBody>
      </p:sp>
      <p:cxnSp>
        <p:nvCxnSpPr>
          <p:cNvPr id="192" name="Google Shape;192;p8"/>
          <p:cNvCxnSpPr/>
          <p:nvPr/>
        </p:nvCxnSpPr>
        <p:spPr>
          <a:xfrm>
            <a:off x="5571830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3" name="Google Shape;193;p8"/>
          <p:cNvSpPr/>
          <p:nvPr/>
        </p:nvSpPr>
        <p:spPr>
          <a:xfrm>
            <a:off x="5441180" y="4668235"/>
            <a:ext cx="23782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5</a:t>
            </a:r>
            <a:endParaRPr sz="1266"/>
          </a:p>
        </p:txBody>
      </p:sp>
      <p:cxnSp>
        <p:nvCxnSpPr>
          <p:cNvPr id="194" name="Google Shape;194;p8"/>
          <p:cNvCxnSpPr/>
          <p:nvPr/>
        </p:nvCxnSpPr>
        <p:spPr>
          <a:xfrm>
            <a:off x="6464799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5" name="Google Shape;195;p8"/>
          <p:cNvSpPr/>
          <p:nvPr/>
        </p:nvSpPr>
        <p:spPr>
          <a:xfrm>
            <a:off x="6251307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10</a:t>
            </a:r>
            <a:endParaRPr sz="1266"/>
          </a:p>
        </p:txBody>
      </p:sp>
      <p:cxnSp>
        <p:nvCxnSpPr>
          <p:cNvPr id="196" name="Google Shape;196;p8"/>
          <p:cNvCxnSpPr/>
          <p:nvPr/>
        </p:nvCxnSpPr>
        <p:spPr>
          <a:xfrm>
            <a:off x="6464799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7" name="Google Shape;197;p8"/>
          <p:cNvCxnSpPr/>
          <p:nvPr/>
        </p:nvCxnSpPr>
        <p:spPr>
          <a:xfrm>
            <a:off x="7357768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8" name="Google Shape;198;p8"/>
          <p:cNvSpPr/>
          <p:nvPr/>
        </p:nvSpPr>
        <p:spPr>
          <a:xfrm>
            <a:off x="7144275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15</a:t>
            </a:r>
            <a:endParaRPr sz="1266"/>
          </a:p>
        </p:txBody>
      </p:sp>
      <p:cxnSp>
        <p:nvCxnSpPr>
          <p:cNvPr id="199" name="Google Shape;199;p8"/>
          <p:cNvCxnSpPr/>
          <p:nvPr/>
        </p:nvCxnSpPr>
        <p:spPr>
          <a:xfrm>
            <a:off x="8250737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0" name="Google Shape;200;p8"/>
          <p:cNvSpPr/>
          <p:nvPr/>
        </p:nvSpPr>
        <p:spPr>
          <a:xfrm>
            <a:off x="8037244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20</a:t>
            </a:r>
            <a:endParaRPr sz="1266"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/>
              <a:t>One Long Job (Example)</a:t>
            </a:r>
            <a:endParaRPr dirty="0"/>
          </a:p>
        </p:txBody>
      </p:sp>
      <p:sp>
        <p:nvSpPr>
          <p:cNvPr id="202" name="Google Shape;202;p8"/>
          <p:cNvSpPr/>
          <p:nvPr/>
        </p:nvSpPr>
        <p:spPr>
          <a:xfrm>
            <a:off x="4830832" y="3278934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670097" y="2564559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809525" y="18968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05" name="Google Shape;205;p8"/>
          <p:cNvSpPr/>
          <p:nvPr/>
        </p:nvSpPr>
        <p:spPr>
          <a:xfrm>
            <a:off x="3809525" y="257550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06" name="Google Shape;206;p8"/>
          <p:cNvSpPr/>
          <p:nvPr/>
        </p:nvSpPr>
        <p:spPr>
          <a:xfrm>
            <a:off x="3809525" y="3343462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07" name="Google Shape;207;p8"/>
          <p:cNvSpPr/>
          <p:nvPr/>
        </p:nvSpPr>
        <p:spPr>
          <a:xfrm>
            <a:off x="3809525" y="408462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08" name="Google Shape;208;p8"/>
          <p:cNvSpPr/>
          <p:nvPr/>
        </p:nvSpPr>
        <p:spPr>
          <a:xfrm>
            <a:off x="4527222" y="1850184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2082812" y="5433089"/>
            <a:ext cx="8585188" cy="12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 four-queue scheduler with time slice 10ms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531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Long batch job – DNA analysis</a:t>
            </a:r>
            <a:endParaRPr sz="2531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4194507" y="4041846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6" name="Google Shape;216;p9"/>
          <p:cNvCxnSpPr/>
          <p:nvPr/>
        </p:nvCxnSpPr>
        <p:spPr>
          <a:xfrm>
            <a:off x="4203271" y="4678332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7" name="Google Shape;217;p9"/>
          <p:cNvCxnSpPr/>
          <p:nvPr/>
        </p:nvCxnSpPr>
        <p:spPr>
          <a:xfrm>
            <a:off x="4203271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8" name="Google Shape;218;p9"/>
          <p:cNvSpPr/>
          <p:nvPr/>
        </p:nvSpPr>
        <p:spPr>
          <a:xfrm>
            <a:off x="3906935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219" name="Google Shape;219;p9"/>
          <p:cNvCxnSpPr/>
          <p:nvPr/>
        </p:nvCxnSpPr>
        <p:spPr>
          <a:xfrm>
            <a:off x="5096239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0" name="Google Shape;220;p9"/>
          <p:cNvSpPr/>
          <p:nvPr/>
        </p:nvSpPr>
        <p:spPr>
          <a:xfrm>
            <a:off x="4799904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221" name="Google Shape;221;p9"/>
          <p:cNvCxnSpPr/>
          <p:nvPr/>
        </p:nvCxnSpPr>
        <p:spPr>
          <a:xfrm>
            <a:off x="5989208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2" name="Google Shape;222;p9"/>
          <p:cNvSpPr/>
          <p:nvPr/>
        </p:nvSpPr>
        <p:spPr>
          <a:xfrm>
            <a:off x="5692873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223" name="Google Shape;223;p9"/>
          <p:cNvCxnSpPr/>
          <p:nvPr/>
        </p:nvCxnSpPr>
        <p:spPr>
          <a:xfrm>
            <a:off x="5989208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24" name="Google Shape;224;p9"/>
          <p:cNvCxnSpPr/>
          <p:nvPr/>
        </p:nvCxnSpPr>
        <p:spPr>
          <a:xfrm>
            <a:off x="6882177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5" name="Google Shape;225;p9"/>
          <p:cNvSpPr/>
          <p:nvPr/>
        </p:nvSpPr>
        <p:spPr>
          <a:xfrm>
            <a:off x="6585842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226" name="Google Shape;226;p9"/>
          <p:cNvCxnSpPr/>
          <p:nvPr/>
        </p:nvCxnSpPr>
        <p:spPr>
          <a:xfrm>
            <a:off x="7775146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7" name="Google Shape;227;p9"/>
          <p:cNvSpPr/>
          <p:nvPr/>
        </p:nvSpPr>
        <p:spPr>
          <a:xfrm>
            <a:off x="7478811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An Interactive Process Joins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333934" y="194538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30" name="Google Shape;230;p9"/>
          <p:cNvSpPr/>
          <p:nvPr/>
        </p:nvSpPr>
        <p:spPr>
          <a:xfrm>
            <a:off x="3333934" y="262404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31" name="Google Shape;231;p9"/>
          <p:cNvSpPr/>
          <p:nvPr/>
        </p:nvSpPr>
        <p:spPr>
          <a:xfrm>
            <a:off x="3333934" y="339199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32" name="Google Shape;232;p9"/>
          <p:cNvSpPr/>
          <p:nvPr/>
        </p:nvSpPr>
        <p:spPr>
          <a:xfrm>
            <a:off x="3333934" y="413316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33" name="Google Shape;233;p9"/>
          <p:cNvSpPr/>
          <p:nvPr/>
        </p:nvSpPr>
        <p:spPr>
          <a:xfrm>
            <a:off x="4462397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524905" y="4041846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4792796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4864233" y="4041846"/>
            <a:ext cx="8778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5739342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5801850" y="4041846"/>
            <a:ext cx="491348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248335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319773" y="4041846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6534085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599384" y="4041846"/>
            <a:ext cx="11493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703874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937549" y="5407582"/>
            <a:ext cx="9838420" cy="12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Interactive job performs quick operation and does an I/O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2531" dirty="0">
              <a:solidFill>
                <a:schemeClr val="dk1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algn="ctr"/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Interactive process never uses entire time slice, so never demoted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0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2" name="Google Shape;252;p10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253" name="Google Shape;253;p10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4" name="Google Shape;254;p10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255" name="Google Shape;255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6" name="Google Shape;256;p10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257" name="Google Shape;257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8" name="Google Shape;258;p10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9" name="Google Shape;259;p10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260" name="Google Shape;260;p10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1" name="Google Shape;261;p10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 with MLFQ?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64" name="Google Shape;264;p10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65" name="Google Shape;265;p10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66" name="Google Shape;266;p10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67" name="Google Shape;267;p10"/>
          <p:cNvSpPr/>
          <p:nvPr/>
        </p:nvSpPr>
        <p:spPr>
          <a:xfrm>
            <a:off x="1562582" y="5015396"/>
            <a:ext cx="8106709" cy="18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</a:t>
            </a:r>
            <a:b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- unforgiving + starvation</a:t>
            </a:r>
            <a:b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- gaming the system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07254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375972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348531" y="1715279"/>
            <a:ext cx="88956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680319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7146471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8192323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668678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90641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34059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7330076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2" name="Google Shape;282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3" name="Google Shape;283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6" name="Google Shape;286;p10"/>
          <p:cNvSpPr/>
          <p:nvPr/>
        </p:nvSpPr>
        <p:spPr>
          <a:xfrm>
            <a:off x="5109084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5448412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6488388" y="3757552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7183563" y="3757552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5739435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979166" y="3760056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6211699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517109" y="378431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7834219" y="379013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/>
          <p:nvPr/>
        </p:nvSpPr>
        <p:spPr>
          <a:xfrm>
            <a:off x="522822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5302198" y="377627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5532143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593219" y="3755935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594465" y="1715278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705466" y="3755935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1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9" name="Google Shape;309;p11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310" name="Google Shape;310;p11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1" name="Google Shape;311;p11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312" name="Google Shape;312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3" name="Google Shape;313;p11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314" name="Google Shape;314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5" name="Google Shape;315;p11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6" name="Google Shape;316;p11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317" name="Google Shape;317;p11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8" name="Google Shape;318;p11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319" name="Google Shape;319;p11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 with MLFQ?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321" name="Google Shape;321;p11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322" name="Google Shape;322;p11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323" name="Google Shape;323;p11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324" name="Google Shape;324;p11"/>
          <p:cNvSpPr/>
          <p:nvPr/>
        </p:nvSpPr>
        <p:spPr>
          <a:xfrm>
            <a:off x="2303464" y="5015396"/>
            <a:ext cx="7365827" cy="18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Problem: Low priority job may never get scheduled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87"/>
              </a:spcBef>
            </a:pP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Periodically boost priority of all jobs (or all jobs that haven’t been scheduled)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07254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5375972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348531" y="1715279"/>
            <a:ext cx="88956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80319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7146471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8192323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5668678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590641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6134059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7330076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36" name="Google Shape;336;p11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8" name="Google Shape;338;p11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2" name="Google Shape;342;p11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3" name="Google Shape;343;p11"/>
          <p:cNvSpPr/>
          <p:nvPr/>
        </p:nvSpPr>
        <p:spPr>
          <a:xfrm>
            <a:off x="5109084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448412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6488388" y="3757552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7183563" y="3757552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5739435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5979166" y="3760056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211699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517109" y="378431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34219" y="379013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/>
          <p:nvPr/>
        </p:nvSpPr>
        <p:spPr>
          <a:xfrm>
            <a:off x="522822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5302198" y="377627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5532143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5593219" y="3755935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6594465" y="1715278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6705466" y="3755935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6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791" name="Google Shape;791;p46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92" name="Google Shape;792;p46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3" name="Google Shape;793;p46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794" name="Google Shape;794;p46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5" name="Google Shape;795;p46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796" name="Google Shape;796;p46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7" name="Google Shape;797;p46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798" name="Google Shape;798;p46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99" name="Google Shape;799;p46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0" name="Google Shape;800;p46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801" name="Google Shape;801;p46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2" name="Google Shape;802;p46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/>
          </p:nvPr>
        </p:nvSpPr>
        <p:spPr>
          <a:xfrm>
            <a:off x="2141329" y="63500"/>
            <a:ext cx="811384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Prevent Gaming the Schedule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805" name="Google Shape;805;p46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806" name="Google Shape;806;p46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807" name="Google Shape;807;p46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808" name="Google Shape;808;p46"/>
          <p:cNvSpPr/>
          <p:nvPr/>
        </p:nvSpPr>
        <p:spPr>
          <a:xfrm>
            <a:off x="5046577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5109085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5376975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5448413" y="3757552"/>
            <a:ext cx="8778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6323522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3" name="Google Shape;813;p46"/>
          <p:cNvSpPr/>
          <p:nvPr/>
        </p:nvSpPr>
        <p:spPr>
          <a:xfrm>
            <a:off x="6386030" y="3757552"/>
            <a:ext cx="491348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6832514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5" name="Google Shape;815;p46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6" name="Google Shape;816;p46"/>
          <p:cNvSpPr/>
          <p:nvPr/>
        </p:nvSpPr>
        <p:spPr>
          <a:xfrm>
            <a:off x="7118264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7" name="Google Shape;817;p46"/>
          <p:cNvSpPr/>
          <p:nvPr/>
        </p:nvSpPr>
        <p:spPr>
          <a:xfrm>
            <a:off x="7183563" y="3757552"/>
            <a:ext cx="11493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8" name="Google Shape;818;p46"/>
          <p:cNvSpPr/>
          <p:nvPr/>
        </p:nvSpPr>
        <p:spPr>
          <a:xfrm>
            <a:off x="8288053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9" name="Google Shape;819;p46"/>
          <p:cNvSpPr/>
          <p:nvPr/>
        </p:nvSpPr>
        <p:spPr>
          <a:xfrm>
            <a:off x="1826374" y="5039288"/>
            <a:ext cx="8901357" cy="8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Problem: High priority job could trick scheduler and get more CPU by performing I/O right before time-slice ends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endParaRPr sz="225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1778078" y="5894707"/>
            <a:ext cx="8889922" cy="75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25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Fix: Account for job’s total run time at priority level (instead of just this time slice); downgrade when exceed threshold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5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Google Shape;366;p12"/>
          <p:cNvSpPr txBox="1">
            <a:spLocks noGrp="1"/>
          </p:cNvSpPr>
          <p:nvPr>
            <p:ph type="body" idx="4294967295"/>
          </p:nvPr>
        </p:nvSpPr>
        <p:spPr>
          <a:xfrm>
            <a:off x="1524000" y="1480054"/>
            <a:ext cx="8638572" cy="47081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proportional (fair) share</a:t>
            </a:r>
          </a:p>
          <a:p>
            <a:pPr marL="282560" indent="-282560"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we just care about fairly sharing the CPU.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Fair-share scheduler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spcBef>
                <a:spcPts val="600"/>
              </a:spcBef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Guarantee that each job obtain </a:t>
            </a:r>
            <a:r>
              <a:rPr lang="en-US" sz="2109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certain percentage </a:t>
            </a: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CPU time.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spcBef>
                <a:spcPts val="600"/>
              </a:spcBef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optimized for turnaround or response time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give processes lottery tickets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whoever wins runs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higher priority =&gt; more tickets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Amazingly simple to implement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97939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4238" y="2407535"/>
            <a:ext cx="9664861" cy="3471068"/>
          </a:xfrm>
        </p:spPr>
        <p:txBody>
          <a:bodyPr>
            <a:normAutofit/>
          </a:bodyPr>
          <a:lstStyle/>
          <a:p>
            <a:pPr marL="609569" indent="-609569" algn="l"/>
            <a:r>
              <a:rPr lang="en-US" dirty="0"/>
              <a:t>Questions answered in this lecture:</a:t>
            </a:r>
            <a:br>
              <a:rPr lang="en-US" dirty="0"/>
            </a:br>
            <a:r>
              <a:rPr lang="en-US" dirty="0"/>
              <a:t>What are different scheduling policies, such as:</a:t>
            </a:r>
            <a:br>
              <a:rPr lang="en-US" dirty="0"/>
            </a:br>
            <a:r>
              <a:rPr lang="en-US" dirty="0"/>
              <a:t>FCFS, SJF, STCF, RR and MLFQ?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type of workload performs well with each scheduler?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scheduler does Linux currently use?</a:t>
            </a:r>
          </a:p>
          <a:p>
            <a:pPr marL="990549" lvl="1" indent="-533372" algn="l"/>
            <a:r>
              <a:rPr lang="en-US" sz="2400" dirty="0">
                <a:solidFill>
                  <a:schemeClr val="bg2"/>
                </a:solidFill>
              </a:rPr>
              <a:t>  	</a:t>
            </a:r>
            <a:r>
              <a:rPr lang="en-US" sz="2400" dirty="0">
                <a:hlinkClick r:id="rId2"/>
              </a:rPr>
              <a:t>https://en.wikipedia.org/wiki/Completely_Fair_Scheduler</a:t>
            </a:r>
            <a:endParaRPr lang="en-US" sz="2400" dirty="0"/>
          </a:p>
          <a:p>
            <a:pPr marL="990549" lvl="1" indent="-533372" algn="l"/>
            <a:r>
              <a:rPr lang="en-US" sz="2400" dirty="0">
                <a:solidFill>
                  <a:schemeClr val="bg2"/>
                </a:solidFill>
              </a:rPr>
              <a:t>       </a:t>
            </a:r>
            <a:r>
              <a:rPr lang="en-US" sz="2400" dirty="0">
                <a:hlinkClick r:id="rId3"/>
              </a:rPr>
              <a:t>https://developer.ibm.com/tutorials/l-completely-fair-scheduler/</a:t>
            </a:r>
            <a:endParaRPr lang="en-US" sz="2400" dirty="0">
              <a:solidFill>
                <a:schemeClr val="bg2"/>
              </a:solidFill>
            </a:endParaRPr>
          </a:p>
          <a:p>
            <a:pPr marL="990549" lvl="1" indent="-533372" algn="l"/>
            <a:endParaRPr lang="en-US" sz="2400" dirty="0"/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E5375894-FF35-5B4B-B1B3-C1DAED3F977C}"/>
              </a:ext>
            </a:extLst>
          </p:cNvPr>
          <p:cNvSpPr txBox="1">
            <a:spLocks/>
          </p:cNvSpPr>
          <p:nvPr/>
        </p:nvSpPr>
        <p:spPr>
          <a:xfrm>
            <a:off x="1666755" y="6341879"/>
            <a:ext cx="8572499" cy="66185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97">
              <a:buNone/>
              <a:defRPr sz="1800">
                <a:solidFill>
                  <a:srgbClr val="000000"/>
                </a:solidFill>
              </a:defRPr>
            </a:pP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Disclaimer: Materials derived, reused, and modified from OSTEP book and lectures of Prof. Andrea and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Remzi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Arpaci-Dusseau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and Prof.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Yojip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Won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DFA5F-CA6B-595A-DD38-AA22F3CD3CC8}"/>
              </a:ext>
            </a:extLst>
          </p:cNvPr>
          <p:cNvSpPr txBox="1"/>
          <p:nvPr/>
        </p:nvSpPr>
        <p:spPr>
          <a:xfrm>
            <a:off x="1666755" y="5418273"/>
            <a:ext cx="302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Chapters 7-10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Google Shape;372;p13"/>
          <p:cNvSpPr txBox="1">
            <a:spLocks noGrp="1"/>
          </p:cNvSpPr>
          <p:nvPr>
            <p:ph type="body" idx="4294967295"/>
          </p:nvPr>
        </p:nvSpPr>
        <p:spPr>
          <a:xfrm>
            <a:off x="821804" y="1443660"/>
            <a:ext cx="10521386" cy="5414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2"/>
              </a:buClr>
              <a:buSzPts val="3400"/>
            </a:pPr>
            <a:r>
              <a:rPr lang="en-US" dirty="0"/>
              <a:t>Tickets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Represent the share of a resource that a process should receive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</a:t>
            </a:r>
            <a:r>
              <a:rPr lang="en-US" u="sng" dirty="0"/>
              <a:t>Percent of tickets</a:t>
            </a:r>
            <a:r>
              <a:rPr lang="en-US" dirty="0"/>
              <a:t> represents its share of the system resource in question.</a:t>
            </a:r>
            <a:endParaRPr dirty="0"/>
          </a:p>
          <a:p>
            <a:pPr marL="282560" indent="-130180">
              <a:spcBef>
                <a:spcPts val="2000"/>
              </a:spcBef>
              <a:buClr>
                <a:schemeClr val="dk2"/>
              </a:buClr>
              <a:buSzPts val="3413"/>
              <a:buNone/>
            </a:pPr>
            <a:endParaRPr dirty="0"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 dirty="0"/>
              <a:t>Example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There are two processes, A and B.</a:t>
            </a:r>
            <a:endParaRPr dirty="0"/>
          </a:p>
          <a:p>
            <a:pPr marL="577820" lvl="2" indent="0">
              <a:spcBef>
                <a:spcPts val="600"/>
              </a:spcBef>
              <a:buClr>
                <a:schemeClr val="dk2"/>
              </a:buClr>
              <a:buSzPts val="2800"/>
              <a:buNone/>
            </a:pPr>
            <a:r>
              <a:rPr lang="en-US" dirty="0"/>
              <a:t>-  Process A has 75 tickets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receive 75% of the CPU</a:t>
            </a:r>
            <a:endParaRPr dirty="0"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  <a:buFont typeface="Gill Sans"/>
              <a:buChar char="-"/>
            </a:pPr>
            <a:r>
              <a:rPr lang="en-US" dirty="0"/>
              <a:t>Process B has 25 tickets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receive 25% of the CPU</a:t>
            </a:r>
            <a:endParaRPr dirty="0"/>
          </a:p>
          <a:p>
            <a:pPr marL="860381" lvl="2" indent="-155585">
              <a:spcBef>
                <a:spcPts val="600"/>
              </a:spcBef>
              <a:buClr>
                <a:schemeClr val="dk2"/>
              </a:buClr>
              <a:buSzPts val="2844"/>
              <a:buNone/>
            </a:pPr>
            <a:endParaRPr dirty="0"/>
          </a:p>
          <a:p>
            <a:pPr marL="282560" lvl="1" indent="0">
              <a:spcBef>
                <a:spcPts val="600"/>
              </a:spcBef>
              <a:buSzPts val="3129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Google Shape;378;p14"/>
          <p:cNvSpPr txBox="1">
            <a:spLocks noGrp="1"/>
          </p:cNvSpPr>
          <p:nvPr>
            <p:ph type="body" idx="4294967295"/>
          </p:nvPr>
        </p:nvSpPr>
        <p:spPr>
          <a:xfrm>
            <a:off x="1524000" y="1443660"/>
            <a:ext cx="9037517" cy="5414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2"/>
              </a:buClr>
              <a:buSzPts val="3400"/>
            </a:pPr>
            <a:r>
              <a:rPr lang="en-US"/>
              <a:t>The scheduler picks </a:t>
            </a:r>
            <a:r>
              <a:rPr lang="en-US" u="sng"/>
              <a:t>a winning ticket</a:t>
            </a:r>
            <a:r>
              <a:rPr lang="en-US"/>
              <a:t>.</a:t>
            </a:r>
            <a:endParaRPr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/>
              <a:t>Load the state of that </a:t>
            </a:r>
            <a:r>
              <a:rPr lang="en-US" i="1"/>
              <a:t>winning process </a:t>
            </a:r>
            <a:r>
              <a:rPr lang="en-US"/>
              <a:t>and runs it.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/>
              <a:t>Example</a:t>
            </a:r>
            <a:endParaRPr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/>
              <a:t>There are 100 tickets</a:t>
            </a:r>
            <a:endParaRPr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</a:pPr>
            <a:r>
              <a:rPr lang="en-US"/>
              <a:t>Process A has 75 tickets: 0 ~ 74</a:t>
            </a:r>
            <a:endParaRPr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</a:pPr>
            <a:r>
              <a:rPr lang="en-US"/>
              <a:t>Process B has 25 tickets: 75 ~ 99</a:t>
            </a:r>
            <a:endParaRPr/>
          </a:p>
          <a:p>
            <a:pPr marL="860381" lvl="2" indent="-155585">
              <a:spcBef>
                <a:spcPts val="600"/>
              </a:spcBef>
              <a:buClr>
                <a:schemeClr val="dk2"/>
              </a:buClr>
              <a:buSzPts val="2844"/>
              <a:buNone/>
            </a:pPr>
            <a:endParaRPr/>
          </a:p>
          <a:p>
            <a:pPr marL="282560" lvl="1" indent="0">
              <a:spcBef>
                <a:spcPts val="600"/>
              </a:spcBef>
              <a:buSzPts val="3129"/>
              <a:buNone/>
            </a:pPr>
            <a:endParaRPr/>
          </a:p>
        </p:txBody>
      </p:sp>
      <p:grpSp>
        <p:nvGrpSpPr>
          <p:cNvPr id="379" name="Google Shape;379;p14"/>
          <p:cNvGrpSpPr/>
          <p:nvPr/>
        </p:nvGrpSpPr>
        <p:grpSpPr>
          <a:xfrm>
            <a:off x="984122" y="4430299"/>
            <a:ext cx="9577395" cy="670868"/>
            <a:chOff x="539552" y="4327155"/>
            <a:chExt cx="7175999" cy="812174"/>
          </a:xfrm>
        </p:grpSpPr>
        <p:sp>
          <p:nvSpPr>
            <p:cNvPr id="380" name="Google Shape;380;p14"/>
            <p:cNvSpPr txBox="1"/>
            <p:nvPr/>
          </p:nvSpPr>
          <p:spPr>
            <a:xfrm>
              <a:off x="539552" y="4353478"/>
              <a:ext cx="2376264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r"/>
              <a:r>
                <a:rPr lang="en-US" sz="1687" dirty="0">
                  <a:solidFill>
                    <a:srgbClr val="1F497D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Scheduler’s winning tickets:</a:t>
              </a:r>
              <a:endParaRPr sz="1687" dirty="0">
                <a:solidFill>
                  <a:srgbClr val="1F497D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2746999" y="4327155"/>
              <a:ext cx="496855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63    85    70   39   76   17     29    41  36     39  10   99  68  83  63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574056" y="4725145"/>
              <a:ext cx="2376264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r"/>
              <a:r>
                <a:rPr lang="en-US" sz="1687" dirty="0">
                  <a:solidFill>
                    <a:srgbClr val="1F497D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Resulting scheduler:</a:t>
              </a:r>
              <a:endParaRPr sz="1687" dirty="0">
                <a:solidFill>
                  <a:srgbClr val="1F497D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383" name="Google Shape;383;p14"/>
            <p:cNvSpPr txBox="1"/>
            <p:nvPr/>
          </p:nvSpPr>
          <p:spPr>
            <a:xfrm>
              <a:off x="303958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4" name="Google Shape;384;p14"/>
            <p:cNvSpPr txBox="1"/>
            <p:nvPr/>
          </p:nvSpPr>
          <p:spPr>
            <a:xfrm>
              <a:off x="336075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5" name="Google Shape;385;p14"/>
            <p:cNvSpPr txBox="1"/>
            <p:nvPr/>
          </p:nvSpPr>
          <p:spPr>
            <a:xfrm>
              <a:off x="368192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3976012" y="4746459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432426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14"/>
            <p:cNvSpPr txBox="1"/>
            <p:nvPr/>
          </p:nvSpPr>
          <p:spPr>
            <a:xfrm>
              <a:off x="6460284" y="4734332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9" name="Google Shape;389;p14"/>
            <p:cNvSpPr txBox="1"/>
            <p:nvPr/>
          </p:nvSpPr>
          <p:spPr>
            <a:xfrm>
              <a:off x="6941534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464543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1" name="Google Shape;391;p14"/>
            <p:cNvSpPr txBox="1"/>
            <p:nvPr/>
          </p:nvSpPr>
          <p:spPr>
            <a:xfrm>
              <a:off x="496660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14"/>
            <p:cNvSpPr txBox="1"/>
            <p:nvPr/>
          </p:nvSpPr>
          <p:spPr>
            <a:xfrm>
              <a:off x="528777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14"/>
            <p:cNvSpPr txBox="1"/>
            <p:nvPr/>
          </p:nvSpPr>
          <p:spPr>
            <a:xfrm>
              <a:off x="560894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14"/>
            <p:cNvSpPr txBox="1"/>
            <p:nvPr/>
          </p:nvSpPr>
          <p:spPr>
            <a:xfrm>
              <a:off x="593011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14"/>
            <p:cNvSpPr txBox="1"/>
            <p:nvPr/>
          </p:nvSpPr>
          <p:spPr>
            <a:xfrm>
              <a:off x="625128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6707509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721778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8" name="Google Shape;398;p14"/>
          <p:cNvSpPr/>
          <p:nvPr/>
        </p:nvSpPr>
        <p:spPr>
          <a:xfrm>
            <a:off x="1652759" y="5390652"/>
            <a:ext cx="9149612" cy="10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Intuition: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longer these two jobs compete,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more likely they are to achieve the desired percentages.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4294967295"/>
          </p:nvPr>
        </p:nvSpPr>
        <p:spPr>
          <a:xfrm>
            <a:off x="1524000" y="1902024"/>
            <a:ext cx="8754319" cy="37806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FFFFFF"/>
              </a:buClr>
              <a:buSzPts val="3420"/>
              <a:buNone/>
            </a:pPr>
            <a:r>
              <a:rPr lang="en-US" sz="2405" dirty="0">
                <a:solidFill>
                  <a:srgbClr val="FFFFFF"/>
                </a:solidFill>
                <a:latin typeface="Courier" pitchFamily="2" charset="0"/>
              </a:rPr>
              <a:t>	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int counter = 0;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int </a:t>
            </a:r>
            <a:r>
              <a:rPr lang="en-US" sz="2405" dirty="0">
                <a:solidFill>
                  <a:srgbClr val="FF0000"/>
                </a:solidFill>
                <a:latin typeface="Courier" pitchFamily="2" charset="0"/>
              </a:rPr>
              <a:t>winner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 = </a:t>
            </a: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getrandom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(0, </a:t>
            </a: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totaltickets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);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node_t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 *current = head;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while (current) {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counter += current-&gt;tickets;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if (counter &gt; </a:t>
            </a:r>
            <a:r>
              <a:rPr lang="en-US" sz="2405" dirty="0">
                <a:solidFill>
                  <a:srgbClr val="FF0000"/>
                </a:solidFill>
                <a:latin typeface="Courier" pitchFamily="2" charset="0"/>
              </a:rPr>
              <a:t>winner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) break;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current = current-&gt;next;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}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// current is the winner</a:t>
            </a:r>
            <a:endParaRPr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Lottery example</a:t>
            </a:r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body" idx="4294967295"/>
          </p:nvPr>
        </p:nvSpPr>
        <p:spPr>
          <a:xfrm>
            <a:off x="833377" y="1656457"/>
            <a:ext cx="5930117" cy="34479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154"/>
              <a:buNone/>
            </a:pP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int counter = 0;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int winner = </a:t>
            </a: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getrandom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(0, </a:t>
            </a: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totaltickets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);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node_t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 *current = head;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while(current) {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counter += current-&gt;tickets;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if (counter &gt; winner) break;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current = current-&gt;next;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}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// current gets to run</a:t>
            </a:r>
            <a:endParaRPr sz="2000" dirty="0">
              <a:latin typeface="Courier" pitchFamily="2" charset="0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2839641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A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4179094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B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Google Shape;413;p16"/>
          <p:cNvCxnSpPr/>
          <p:nvPr/>
        </p:nvCxnSpPr>
        <p:spPr>
          <a:xfrm>
            <a:off x="3768467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14" name="Google Shape;414;p16"/>
          <p:cNvCxnSpPr/>
          <p:nvPr/>
        </p:nvCxnSpPr>
        <p:spPr>
          <a:xfrm>
            <a:off x="2429014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5" name="Google Shape;415;p16"/>
          <p:cNvSpPr/>
          <p:nvPr/>
        </p:nvSpPr>
        <p:spPr>
          <a:xfrm>
            <a:off x="1801790" y="5506652"/>
            <a:ext cx="588353" cy="375167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1969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head</a:t>
            </a:r>
            <a:endParaRPr sz="1266"/>
          </a:p>
        </p:txBody>
      </p:sp>
      <p:sp>
        <p:nvSpPr>
          <p:cNvPr id="416" name="Google Shape;416;p16"/>
          <p:cNvSpPr/>
          <p:nvPr/>
        </p:nvSpPr>
        <p:spPr>
          <a:xfrm>
            <a:off x="5518547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C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7" name="Google Shape;417;p16"/>
          <p:cNvCxnSpPr/>
          <p:nvPr/>
        </p:nvCxnSpPr>
        <p:spPr>
          <a:xfrm>
            <a:off x="5107920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8" name="Google Shape;418;p16"/>
          <p:cNvSpPr/>
          <p:nvPr/>
        </p:nvSpPr>
        <p:spPr>
          <a:xfrm>
            <a:off x="6858000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D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(200)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Google Shape;419;p16"/>
          <p:cNvCxnSpPr/>
          <p:nvPr/>
        </p:nvCxnSpPr>
        <p:spPr>
          <a:xfrm>
            <a:off x="6447375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16"/>
          <p:cNvSpPr/>
          <p:nvPr/>
        </p:nvSpPr>
        <p:spPr>
          <a:xfrm>
            <a:off x="8197453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E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1" name="Google Shape;421;p16"/>
          <p:cNvCxnSpPr/>
          <p:nvPr/>
        </p:nvCxnSpPr>
        <p:spPr>
          <a:xfrm>
            <a:off x="7786828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2" name="Google Shape;422;p16"/>
          <p:cNvCxnSpPr/>
          <p:nvPr/>
        </p:nvCxnSpPr>
        <p:spPr>
          <a:xfrm>
            <a:off x="9126281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3" name="Google Shape;423;p16"/>
          <p:cNvSpPr/>
          <p:nvPr/>
        </p:nvSpPr>
        <p:spPr>
          <a:xfrm>
            <a:off x="9540791" y="5506652"/>
            <a:ext cx="469416" cy="375167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1969" dirty="0"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266" dirty="0"/>
          </a:p>
        </p:txBody>
      </p:sp>
      <p:sp>
        <p:nvSpPr>
          <p:cNvPr id="424" name="Google Shape;424;p16"/>
          <p:cNvSpPr/>
          <p:nvPr/>
        </p:nvSpPr>
        <p:spPr>
          <a:xfrm>
            <a:off x="7268951" y="2950673"/>
            <a:ext cx="2914613" cy="1600648"/>
          </a:xfrm>
          <a:prstGeom prst="rect">
            <a:avLst/>
          </a:prstGeom>
          <a:noFill/>
          <a:ln w="254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Who runs if </a:t>
            </a:r>
            <a:r>
              <a:rPr lang="en-US" sz="2250" dirty="0">
                <a:solidFill>
                  <a:srgbClr val="FF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winner</a:t>
            </a: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is: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50		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350	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	</a:t>
            </a:r>
            <a:r>
              <a:rPr lang="en-US" sz="2250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Other Lottery Ideas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Google Shape;430;p17"/>
          <p:cNvSpPr txBox="1">
            <a:spLocks noGrp="1"/>
          </p:cNvSpPr>
          <p:nvPr>
            <p:ph type="body" idx="1"/>
          </p:nvPr>
        </p:nvSpPr>
        <p:spPr>
          <a:xfrm>
            <a:off x="2303463" y="1828801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Transfers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Currencies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Inflation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(read more in OSTEP)</a:t>
            </a:r>
            <a:endParaRPr/>
          </a:p>
          <a:p>
            <a:pPr marL="282560" indent="-130180">
              <a:spcBef>
                <a:spcPts val="2000"/>
              </a:spcBef>
              <a:buClr>
                <a:schemeClr val="dk2"/>
              </a:buClr>
              <a:buSzPts val="3413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6E7A2-1253-CD16-EEA7-57320053E11C}"/>
              </a:ext>
            </a:extLst>
          </p:cNvPr>
          <p:cNvSpPr txBox="1"/>
          <p:nvPr/>
        </p:nvSpPr>
        <p:spPr>
          <a:xfrm>
            <a:off x="2187615" y="4548851"/>
            <a:ext cx="8194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Can make lottery scheduling deterministically fair,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Completely Fair Scheduler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Google Shape;702;p34"/>
          <p:cNvSpPr txBox="1">
            <a:spLocks noGrp="1"/>
          </p:cNvSpPr>
          <p:nvPr>
            <p:ph type="body" idx="1"/>
          </p:nvPr>
        </p:nvSpPr>
        <p:spPr>
          <a:xfrm>
            <a:off x="1774838" y="1558590"/>
            <a:ext cx="8795142" cy="49198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120620" indent="-295259">
              <a:spcBef>
                <a:spcPts val="600"/>
              </a:spcBef>
              <a:buSzPts val="3100"/>
            </a:pPr>
            <a:r>
              <a:rPr lang="en-US" dirty="0"/>
              <a:t>On Linux, in use since 2.6.23, has O(log N) runtime</a:t>
            </a:r>
            <a:endParaRPr dirty="0"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 dirty="0"/>
              <a:t>Move from MLFQ to Weighted Fair Queuing</a:t>
            </a:r>
            <a:endParaRPr dirty="0"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 dirty="0"/>
              <a:t>First major OS to use a fair scheduling algorithm</a:t>
            </a:r>
            <a:endParaRPr dirty="0"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 dirty="0"/>
              <a:t>Processes ordered by the amount of CPU time they use</a:t>
            </a:r>
            <a:endParaRPr dirty="0"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 dirty="0"/>
              <a:t>Gets rid of queues and linked lists in favor of a red-black tree of processes</a:t>
            </a:r>
            <a:endParaRPr dirty="0"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 dirty="0"/>
              <a:t>CFS isn’t actually “completely fair”</a:t>
            </a:r>
            <a:endParaRPr dirty="0"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 dirty="0"/>
              <a:t>Unfairness is bounded O(N)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5030-F003-85E7-6E8A-48E93D4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efficiency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5270-3EC2-030D-6FC4-808070EC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Machines with 1000s of processes, VMs, containers, etc.</a:t>
            </a:r>
          </a:p>
        </p:txBody>
      </p:sp>
      <p:pic>
        <p:nvPicPr>
          <p:cNvPr id="7" name="Picture 6" descr="A graph of a number of months&#10;&#10;Description automatically generated">
            <a:extLst>
              <a:ext uri="{FF2B5EF4-FFF2-40B4-BE49-F238E27FC236}">
                <a16:creationId xmlns:a16="http://schemas.microsoft.com/office/drawing/2014/main" id="{588BE5D4-D861-80B6-9E4B-8A43950A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37" y="2290763"/>
            <a:ext cx="7188200" cy="3886200"/>
          </a:xfrm>
          <a:prstGeom prst="rect">
            <a:avLst/>
          </a:prstGeom>
        </p:spPr>
      </p:pic>
      <p:pic>
        <p:nvPicPr>
          <p:cNvPr id="5" name="Picture 4" descr="A close-up of some words&#10;&#10;Description automatically generated">
            <a:extLst>
              <a:ext uri="{FF2B5EF4-FFF2-40B4-BE49-F238E27FC236}">
                <a16:creationId xmlns:a16="http://schemas.microsoft.com/office/drawing/2014/main" id="{E79B82D2-D9F0-6567-EAE6-DE2280F8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02" y="5552643"/>
            <a:ext cx="5274198" cy="12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1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5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Completely Fair Scheduler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1122744" y="1666095"/>
            <a:ext cx="9711160" cy="132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normAutofit/>
          </a:bodyPr>
          <a:lstStyle/>
          <a:p>
            <a:pPr marL="241093" indent="-241093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Tree organized according to amount of CPU time used by each process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2368" lvl="1" indent="-200911">
              <a:spcBef>
                <a:spcPts val="394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1969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Measured in nanoseconds, obviates the need for time slices</a:t>
            </a:r>
            <a:endParaRPr sz="1969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grpSp>
        <p:nvGrpSpPr>
          <p:cNvPr id="709" name="Google Shape;709;p35"/>
          <p:cNvGrpSpPr/>
          <p:nvPr/>
        </p:nvGrpSpPr>
        <p:grpSpPr>
          <a:xfrm>
            <a:off x="1864061" y="3091601"/>
            <a:ext cx="8162663" cy="3038733"/>
            <a:chOff x="156017" y="2881837"/>
            <a:chExt cx="8831602" cy="2939912"/>
          </a:xfrm>
        </p:grpSpPr>
        <p:sp>
          <p:nvSpPr>
            <p:cNvPr id="710" name="Google Shape;710;p35"/>
            <p:cNvSpPr/>
            <p:nvPr/>
          </p:nvSpPr>
          <p:spPr>
            <a:xfrm>
              <a:off x="4185209" y="3050391"/>
              <a:ext cx="714234" cy="68141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266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419796" y="3815318"/>
              <a:ext cx="714234" cy="6814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 sz="1266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4899443" y="3815318"/>
              <a:ext cx="714234" cy="6814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25</a:t>
              </a:r>
              <a:endParaRPr sz="1266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243212" y="4648483"/>
              <a:ext cx="714234" cy="68141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22</a:t>
              </a:r>
              <a:endParaRPr sz="1266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5584675" y="4648483"/>
              <a:ext cx="714234" cy="68141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27</a:t>
              </a:r>
              <a:endParaRPr sz="1266"/>
            </a:p>
          </p:txBody>
        </p:sp>
        <p:cxnSp>
          <p:nvCxnSpPr>
            <p:cNvPr id="715" name="Google Shape;715;p35"/>
            <p:cNvCxnSpPr>
              <a:stCxn id="710" idx="3"/>
              <a:endCxn id="711" idx="7"/>
            </p:cNvCxnSpPr>
            <p:nvPr/>
          </p:nvCxnSpPr>
          <p:spPr>
            <a:xfrm flipH="1">
              <a:off x="4029406" y="3632018"/>
              <a:ext cx="260400" cy="28320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6" name="Google Shape;716;p35"/>
            <p:cNvCxnSpPr>
              <a:stCxn id="710" idx="5"/>
              <a:endCxn id="712" idx="1"/>
            </p:cNvCxnSpPr>
            <p:nvPr/>
          </p:nvCxnSpPr>
          <p:spPr>
            <a:xfrm>
              <a:off x="4794846" y="3632018"/>
              <a:ext cx="209100" cy="28320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7" name="Google Shape;717;p35"/>
            <p:cNvCxnSpPr>
              <a:stCxn id="712" idx="5"/>
              <a:endCxn id="714" idx="1"/>
            </p:cNvCxnSpPr>
            <p:nvPr/>
          </p:nvCxnSpPr>
          <p:spPr>
            <a:xfrm>
              <a:off x="5509080" y="4396945"/>
              <a:ext cx="180300" cy="35130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8" name="Google Shape;718;p35"/>
            <p:cNvCxnSpPr>
              <a:stCxn id="712" idx="3"/>
              <a:endCxn id="713" idx="7"/>
            </p:cNvCxnSpPr>
            <p:nvPr/>
          </p:nvCxnSpPr>
          <p:spPr>
            <a:xfrm flipH="1">
              <a:off x="4852840" y="4396945"/>
              <a:ext cx="151200" cy="35130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19" name="Google Shape;719;p35"/>
            <p:cNvSpPr/>
            <p:nvPr/>
          </p:nvSpPr>
          <p:spPr>
            <a:xfrm>
              <a:off x="156017" y="2977858"/>
              <a:ext cx="1908177" cy="2843891"/>
            </a:xfrm>
            <a:prstGeom prst="wedgeRectCallout">
              <a:avLst>
                <a:gd name="adj1" fmla="val 116489"/>
                <a:gd name="adj2" fmla="val -5857"/>
              </a:avLst>
            </a:prstGeom>
            <a:solidFill>
              <a:srgbClr val="00B0F0"/>
            </a:solidFill>
            <a:ln w="571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marL="241093" indent="-241093" algn="ctr"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1687" b="1" dirty="0">
                  <a:solidFill>
                    <a:schemeClr val="lt1"/>
                  </a:solidFill>
                  <a:latin typeface="Arial" panose="020B0604020202020204" pitchFamily="34" charset="0"/>
                  <a:ea typeface="Lustria"/>
                  <a:cs typeface="Arial" panose="020B0604020202020204" pitchFamily="34" charset="0"/>
                  <a:sym typeface="Lustria"/>
                </a:rPr>
                <a:t>Left-most process has always used the least time</a:t>
              </a:r>
              <a:endParaRPr sz="1266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41093" indent="-241093" algn="ctr"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1687" b="1" dirty="0">
                  <a:solidFill>
                    <a:schemeClr val="lt1"/>
                  </a:solidFill>
                  <a:latin typeface="Arial" panose="020B0604020202020204" pitchFamily="34" charset="0"/>
                  <a:ea typeface="Lustria"/>
                  <a:cs typeface="Arial" panose="020B0604020202020204" pitchFamily="34" charset="0"/>
                  <a:sym typeface="Lustria"/>
                </a:rPr>
                <a:t>Scheduled next</a:t>
              </a:r>
              <a:endParaRPr sz="126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376677" y="4683760"/>
              <a:ext cx="714234" cy="68141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algn="ctr"/>
              <a:r>
                <a:rPr lang="en-US" sz="1687" b="1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38</a:t>
              </a:r>
              <a:endParaRPr sz="1266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6798365" y="2881837"/>
              <a:ext cx="2189254" cy="1993225"/>
            </a:xfrm>
            <a:prstGeom prst="wedgeRectCallout">
              <a:avLst>
                <a:gd name="adj1" fmla="val -40788"/>
                <a:gd name="adj2" fmla="val 88281"/>
              </a:avLst>
            </a:prstGeom>
            <a:solidFill>
              <a:srgbClr val="00B0F0"/>
            </a:solidFill>
            <a:ln w="571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283" tIns="32133" rIns="64283" bIns="32133" anchor="ctr" anchorCtr="0">
              <a:noAutofit/>
            </a:bodyPr>
            <a:lstStyle/>
            <a:p>
              <a:pPr marL="241093" indent="-241093" algn="ctr"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1687" b="1">
                  <a:solidFill>
                    <a:schemeClr val="lt1"/>
                  </a:solidFill>
                  <a:latin typeface="Arial" panose="020B0604020202020204" pitchFamily="34" charset="0"/>
                  <a:ea typeface="Lustria"/>
                  <a:cs typeface="Arial" panose="020B0604020202020204" pitchFamily="34" charset="0"/>
                  <a:sym typeface="Lustria"/>
                </a:rPr>
                <a:t>Add the process back to the tree</a:t>
              </a:r>
              <a:endParaRPr sz="1266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41093" indent="-241093" algn="ctr"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lang="en-US" sz="1687" b="1">
                  <a:solidFill>
                    <a:schemeClr val="lt1"/>
                  </a:solidFill>
                  <a:latin typeface="Arial" panose="020B0604020202020204" pitchFamily="34" charset="0"/>
                  <a:ea typeface="Lustria"/>
                  <a:cs typeface="Arial" panose="020B0604020202020204" pitchFamily="34" charset="0"/>
                  <a:sym typeface="Lustria"/>
                </a:rPr>
                <a:t>Rebalance the tree</a:t>
              </a:r>
              <a:endParaRPr sz="126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2" name="Google Shape;722;p35"/>
            <p:cNvCxnSpPr/>
            <p:nvPr/>
          </p:nvCxnSpPr>
          <p:spPr>
            <a:xfrm>
              <a:off x="6118717" y="5294674"/>
              <a:ext cx="333199" cy="386879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23" name="Google Shape;723;p35"/>
            <p:cNvCxnSpPr/>
            <p:nvPr/>
          </p:nvCxnSpPr>
          <p:spPr>
            <a:xfrm>
              <a:off x="4748065" y="5307134"/>
              <a:ext cx="226973" cy="315481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 txBox="1">
            <a:spLocks noGrp="1"/>
          </p:cNvSpPr>
          <p:nvPr>
            <p:ph type="title"/>
          </p:nvPr>
        </p:nvSpPr>
        <p:spPr>
          <a:xfrm>
            <a:off x="2303363" y="63500"/>
            <a:ext cx="7583588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Completely Fair Scheduling (CFS)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1157468" y="1492568"/>
            <a:ext cx="9510532" cy="486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 marL="173005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CFS removes the time-slice concept as we have seen it so far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indent="-313644"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Instead, assign each process a proportion of the processor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05"/>
            <a:endParaRPr lang="en-US"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173005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CFS is based on a simple concept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:</a:t>
            </a: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173005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Model scheduling as if the system had an ideal, perfectly multitasking processor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2" indent="-313644"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process receives 1/n of the processor’s time, where n is the number of runnable processes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2" indent="-313644"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Would be scheduled for infinitely small durations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2" indent="-313644"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 any measurable period, all n processes would run for the same amount of time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05"/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endParaRPr sz="28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Completely Fair Scheduling (CFS)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1226916" y="1492568"/>
            <a:ext cx="10035251" cy="484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 marL="173005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CFS </a:t>
            </a: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removes the time-slice concept as we have seen it so far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indent="-313644"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Instead, assign each process a proportion of the processor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indent="-313644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Yields constant fairness but a variable switching rate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05"/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173005">
              <a:lnSpc>
                <a:spcPct val="80000"/>
              </a:lnSpc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there are two processes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1" indent="-313644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Unix model - run one process for 5ms and another for 5ms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2" indent="-313644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process receives 100% of the processor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6651" lvl="1" indent="-313644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IDEAL System: Perfect multitasking processor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8905" lvl="3" indent="-321457"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Run both processes simultaneously for 10 milliseconds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3507" lvl="2" indent="-321457"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at 50% power - called “perfect multitasking”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05"/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173005">
              <a:lnSpc>
                <a:spcPct val="80000"/>
              </a:lnSpc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Ideal Multiprocessor possible? Why or why not?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32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Virtualization: 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866656" y="1828801"/>
            <a:ext cx="8353789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Dispatcher (Previous lecture)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Low-level mechanism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Performs context-switch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user mode to kernel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Save execution state (registers) of old process in k-stack, PCB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Insert PCB in ready queue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Load state of next process from k-stack, PCB to registers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kernel to user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Jump to instruction in new user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Scheduler (Today)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Policy to determine which process gets CPU when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8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Completely Fair Scheduling (CFS)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38"/>
          <p:cNvSpPr txBox="1"/>
          <p:nvPr/>
        </p:nvSpPr>
        <p:spPr>
          <a:xfrm>
            <a:off x="-544225" y="4161559"/>
            <a:ext cx="129889" cy="45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1122743" y="1611122"/>
            <a:ext cx="10313043" cy="421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Rank processes based on their worth and need for processor time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Processes with a higher priority run before those with a lower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has two priority ranges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</a:t>
            </a:r>
            <a:r>
              <a:rPr lang="en-US" sz="2250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Nice value: ranges from -20 to +19 (default is 0)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High values of nice means lower priority 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Real-time priority: ranges from 0 to 99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Higher values mean higher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Real-time processes always executes before standard (nice) processes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325922"/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		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ps</a:t>
            </a:r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ax -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eo</a:t>
            </a:r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pid,ni,rtprio,cmd</a:t>
            </a:r>
            <a:endParaRPr sz="2250" i="1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9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CFS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8" name="Google Shape;748;p39"/>
          <p:cNvSpPr txBox="1"/>
          <p:nvPr/>
        </p:nvSpPr>
        <p:spPr>
          <a:xfrm>
            <a:off x="-544225" y="4161559"/>
            <a:ext cx="129889" cy="45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1780334" y="1611122"/>
            <a:ext cx="8887666" cy="456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Rank processes based on their worth and need for processor time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Processes with a higher priority run before those with a lower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has two priority ranges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</a:t>
            </a:r>
            <a:r>
              <a:rPr lang="en-US" sz="2250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Nice value: ranges from -20 to +19 (default is 0)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High values of nice means lower priority 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Real-time priority: ranges from 0 to 99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Higher values mean higher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Real-time processes always executes before standard (nice) processes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5922"/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325922"/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		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ps</a:t>
            </a:r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ax -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eo</a:t>
            </a:r>
            <a:r>
              <a:rPr lang="en-US" sz="2250" i="1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</a:t>
            </a:r>
            <a:r>
              <a:rPr lang="en-US" sz="2250" i="1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pid,ni,rtprio,cmd</a:t>
            </a:r>
            <a:endParaRPr sz="2250" i="1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0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CFS 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55" name="Google Shape;755;p40"/>
          <p:cNvSpPr/>
          <p:nvPr/>
        </p:nvSpPr>
        <p:spPr>
          <a:xfrm>
            <a:off x="1122744" y="1611123"/>
            <a:ext cx="10556112" cy="491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the targeted duration of fairness is 20 milliseconds (</a:t>
            </a:r>
            <a:r>
              <a:rPr lang="en-US" sz="2250" dirty="0" err="1">
                <a:solidFill>
                  <a:srgbClr val="000000"/>
                </a:solidFill>
                <a:latin typeface="Courier" pitchFamily="2" charset="0"/>
                <a:ea typeface="Gill Sans"/>
                <a:cs typeface="Arial" panose="020B0604020202020204" pitchFamily="34" charset="0"/>
                <a:sym typeface="Gill Sans"/>
              </a:rPr>
              <a:t>sched_latency</a:t>
            </a:r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If there are two runnable tasks at the same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</a:t>
            </a:r>
            <a:r>
              <a:rPr lang="en-US" sz="2109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Each will run for 10 milliseconds before preempting in favor of the other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45763"/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If we have four tasks at the same priority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Each will run for 5 milliseconds</a:t>
            </a:r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If there are 20 tasks, each will run for 1 millisecond</a:t>
            </a: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Problem?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 the number of runnable tasks approaches infinity, the proportion of allotted processor and the assigned </a:t>
            </a:r>
            <a:r>
              <a:rPr lang="en-US" sz="2250" dirty="0" err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timeslice</a:t>
            </a:r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approaches zero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45763"/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0" lvl="1" indent="45763"/>
            <a:r>
              <a:rPr lang="en-US" sz="2250" dirty="0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(Solution: Run any task for a minimum of 1millisecond)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rgbClr val="0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CFS parameters 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61" name="Google Shape;761;p41"/>
          <p:cNvSpPr/>
          <p:nvPr/>
        </p:nvSpPr>
        <p:spPr>
          <a:xfrm>
            <a:off x="1157468" y="1611123"/>
            <a:ext cx="10046826" cy="486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Target latency (TL)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- minimum amount of time—idealized to an infinitely small duration—required for every runnable task to get at least one turn on the processor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- Time window where every process gets some CPU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8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Minimum granularity (MG)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- Imposes a floor on the </a:t>
            </a:r>
            <a:r>
              <a:rPr lang="en-US" sz="2000" dirty="0" err="1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timeslice</a:t>
            </a: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assigned to each process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- For example: run for 1 </a:t>
            </a:r>
            <a:r>
              <a:rPr lang="en-US" sz="2000" dirty="0" err="1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ms</a:t>
            </a: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to ensure there is a ceiling on the incurred switching costs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</a:t>
            </a:r>
            <a:r>
              <a:rPr lang="en-US" sz="20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- not perfectly fair when the number of processes grows very large</a:t>
            </a:r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8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endParaRPr sz="20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Linux CFS 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1764834" y="1629211"/>
            <a:ext cx="8660746" cy="35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Given for instance a target latency of 20 milliseconds 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531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Example1:  two runnable processes of equal niceness, then both processes will run for 10 milliseconds each before being pre-empted in favor of the the other process. 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Example 2:  If there are 10 processes of equal niceness, each runs for 2 milliseconds each.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25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endParaRPr sz="2109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Summary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3" name="Google Shape;773;p43"/>
          <p:cNvSpPr txBox="1">
            <a:spLocks noGrp="1"/>
          </p:cNvSpPr>
          <p:nvPr>
            <p:ph type="body" idx="4294967295"/>
          </p:nvPr>
        </p:nvSpPr>
        <p:spPr>
          <a:xfrm>
            <a:off x="1388962" y="1695525"/>
            <a:ext cx="9815332" cy="40802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goals (metrics) and workload, then design scheduler around that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 schedulers need to support processes with different goals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behavior is good predictor of future behavior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algorithms (lottery scheduling) can be simple to implement and avoid corner cases.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important scenarios we haven’t considered (multiprocessor scheduling: incorporate cache affinity &amp; contention)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Review: Process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State Transitions</a:t>
            </a:r>
          </a:p>
        </p:txBody>
      </p:sp>
      <p:sp>
        <p:nvSpPr>
          <p:cNvPr id="76" name="Shape 76"/>
          <p:cNvSpPr/>
          <p:nvPr/>
        </p:nvSpPr>
        <p:spPr>
          <a:xfrm>
            <a:off x="3607594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77" name="Shape 77"/>
          <p:cNvSpPr/>
          <p:nvPr/>
        </p:nvSpPr>
        <p:spPr>
          <a:xfrm>
            <a:off x="7090172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</a:p>
        </p:txBody>
      </p:sp>
      <p:sp>
        <p:nvSpPr>
          <p:cNvPr id="78" name="Shape 78"/>
          <p:cNvSpPr/>
          <p:nvPr/>
        </p:nvSpPr>
        <p:spPr>
          <a:xfrm>
            <a:off x="5393531" y="3692038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79" name="Shape 79"/>
          <p:cNvSpPr/>
          <p:nvPr/>
        </p:nvSpPr>
        <p:spPr>
          <a:xfrm>
            <a:off x="5185577" y="2486123"/>
            <a:ext cx="1768757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/>
          <p:nvPr/>
        </p:nvSpPr>
        <p:spPr>
          <a:xfrm flipH="1" flipV="1">
            <a:off x="5185577" y="2843310"/>
            <a:ext cx="1768757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522641" y="3489914"/>
            <a:ext cx="800537" cy="6444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82"/>
          <p:cNvSpPr/>
          <p:nvPr/>
        </p:nvSpPr>
        <p:spPr>
          <a:xfrm flipV="1">
            <a:off x="6844359" y="3489914"/>
            <a:ext cx="800537" cy="6444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507084" y="2865948"/>
            <a:ext cx="1269579" cy="37516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Scheduled</a:t>
            </a:r>
          </a:p>
        </p:txBody>
      </p:sp>
      <p:sp>
        <p:nvSpPr>
          <p:cNvPr id="84" name="Shape 84"/>
          <p:cNvSpPr/>
          <p:nvPr/>
        </p:nvSpPr>
        <p:spPr>
          <a:xfrm>
            <a:off x="5367886" y="2062276"/>
            <a:ext cx="1551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Descheduled</a:t>
            </a:r>
          </a:p>
        </p:txBody>
      </p:sp>
      <p:sp>
        <p:nvSpPr>
          <p:cNvPr id="85" name="Shape 85"/>
          <p:cNvSpPr/>
          <p:nvPr/>
        </p:nvSpPr>
        <p:spPr>
          <a:xfrm>
            <a:off x="3620270" y="3794635"/>
            <a:ext cx="128400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I/O: initiate</a:t>
            </a:r>
          </a:p>
        </p:txBody>
      </p:sp>
      <p:sp>
        <p:nvSpPr>
          <p:cNvPr id="86" name="Shape 86"/>
          <p:cNvSpPr/>
          <p:nvPr/>
        </p:nvSpPr>
        <p:spPr>
          <a:xfrm>
            <a:off x="7211615" y="3794635"/>
            <a:ext cx="111569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I/O: done</a:t>
            </a:r>
          </a:p>
        </p:txBody>
      </p:sp>
      <p:sp>
        <p:nvSpPr>
          <p:cNvPr id="15" name="Shape 99"/>
          <p:cNvSpPr/>
          <p:nvPr/>
        </p:nvSpPr>
        <p:spPr>
          <a:xfrm>
            <a:off x="2866042" y="5443925"/>
            <a:ext cx="502541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How to transition?	(“mechanism”)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When to transition?	(“policy”)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Vocabulary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423" y="1592709"/>
            <a:ext cx="8526518" cy="4983249"/>
          </a:xfrm>
        </p:spPr>
        <p:txBody>
          <a:bodyPr>
            <a:normAutofit/>
          </a:bodyPr>
          <a:lstStyle/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lang="en-US" sz="2672" dirty="0">
                <a:solidFill>
                  <a:srgbClr val="D45954"/>
                </a:solidFill>
              </a:rPr>
              <a:t>: </a:t>
            </a:r>
            <a:r>
              <a:rPr lang="en-US" sz="2672" dirty="0"/>
              <a:t>set of </a:t>
            </a:r>
            <a:r>
              <a:rPr lang="en-US" sz="2672" b="1" dirty="0"/>
              <a:t>job</a:t>
            </a:r>
            <a:r>
              <a:rPr lang="en-US" sz="2672" dirty="0"/>
              <a:t> descriptions (arrival time, </a:t>
            </a:r>
            <a:r>
              <a:rPr lang="en-US" sz="2672" dirty="0" err="1"/>
              <a:t>run_time</a:t>
            </a:r>
            <a:r>
              <a:rPr lang="en-US" sz="2672" dirty="0"/>
              <a:t>)</a:t>
            </a:r>
          </a:p>
          <a:p>
            <a:pPr lvl="1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Job: View as current CPU burst of a process</a:t>
            </a:r>
          </a:p>
          <a:p>
            <a:pPr lvl="1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Process alternates between CPU and I/O</a:t>
            </a:r>
            <a:br>
              <a:rPr lang="en-US" sz="2601" dirty="0"/>
            </a:br>
            <a:r>
              <a:rPr lang="en-US" sz="2601" dirty="0"/>
              <a:t>process moves between ready and blocked queues</a:t>
            </a:r>
            <a:endParaRPr lang="en-US" sz="2672" dirty="0"/>
          </a:p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lang="en-US" sz="2672" dirty="0">
                <a:solidFill>
                  <a:srgbClr val="7BDB45"/>
                </a:solidFill>
              </a:rPr>
              <a:t>: </a:t>
            </a:r>
            <a:r>
              <a:rPr lang="en-US" sz="2672" dirty="0">
                <a:solidFill>
                  <a:srgbClr val="333333"/>
                </a:solidFill>
              </a:rPr>
              <a:t>logic that decides which ready job to run</a:t>
            </a:r>
          </a:p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lang="en-US" sz="2672" dirty="0">
                <a:solidFill>
                  <a:srgbClr val="1497FC"/>
                </a:solidFill>
              </a:rPr>
              <a:t>: </a:t>
            </a:r>
            <a:r>
              <a:rPr lang="en-US" sz="2672" dirty="0">
                <a:solidFill>
                  <a:srgbClr val="333333"/>
                </a:solidFill>
              </a:rPr>
              <a:t>measurement of quality of schedule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Performance Metrics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11121"/>
            <a:ext cx="8458200" cy="5346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Minimize turnaround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Do not want to wait long for job to complete</a:t>
            </a:r>
          </a:p>
          <a:p>
            <a:pPr lvl="1">
              <a:lnSpc>
                <a:spcPct val="90000"/>
              </a:lnSpc>
            </a:pPr>
            <a:r>
              <a:rPr lang="en-US" sz="1969" b="1" dirty="0" err="1"/>
              <a:t>Completion_time</a:t>
            </a:r>
            <a:r>
              <a:rPr lang="en-US" sz="1969" b="1" dirty="0"/>
              <a:t> – </a:t>
            </a:r>
            <a:r>
              <a:rPr lang="en-US" sz="1969" b="1" dirty="0" err="1"/>
              <a:t>arrival_time</a:t>
            </a:r>
            <a:endParaRPr lang="en-US" sz="1969" b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response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Schedule interactive jobs promptly so users see output quickly</a:t>
            </a:r>
          </a:p>
          <a:p>
            <a:pPr lvl="1">
              <a:lnSpc>
                <a:spcPct val="90000"/>
              </a:lnSpc>
            </a:pPr>
            <a:r>
              <a:rPr lang="en-US" sz="1969" b="1" dirty="0" err="1"/>
              <a:t>Initial_schedule_time</a:t>
            </a:r>
            <a:r>
              <a:rPr lang="en-US" sz="1969" b="1" dirty="0"/>
              <a:t> – </a:t>
            </a:r>
            <a:r>
              <a:rPr lang="en-US" sz="1969" b="1" dirty="0" err="1"/>
              <a:t>arrival_time</a:t>
            </a:r>
            <a:endParaRPr lang="en-US" sz="1969" b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Want many jobs to complete per unit of time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resource utilization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Keep expensive devices busy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overhead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Reduce number of context switches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Maximize fairness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rgbClr val="0070C0"/>
                </a:solidFill>
              </a:rPr>
              <a:t>All jobs get same amount of CPU over some time interval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3880</Words>
  <Application>Microsoft Macintosh PowerPoint</Application>
  <PresentationFormat>Widescreen</PresentationFormat>
  <Paragraphs>727</Paragraphs>
  <Slides>65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Calisto MT</vt:lpstr>
      <vt:lpstr>Courier</vt:lpstr>
      <vt:lpstr>Courier New</vt:lpstr>
      <vt:lpstr>Gill Sans</vt:lpstr>
      <vt:lpstr>Helvetica</vt:lpstr>
      <vt:lpstr>Helvetica Neue</vt:lpstr>
      <vt:lpstr>Lustria</vt:lpstr>
      <vt:lpstr>Office Theme</vt:lpstr>
      <vt:lpstr>PowerPoint Presentation</vt:lpstr>
      <vt:lpstr>Process Creation</vt:lpstr>
      <vt:lpstr>Process Creation</vt:lpstr>
      <vt:lpstr>Unix Process Creation </vt:lpstr>
      <vt:lpstr>Scheduling</vt:lpstr>
      <vt:lpstr>CPU Virtualization: Two Components</vt:lpstr>
      <vt:lpstr>Review: Process State Transitions</vt:lpstr>
      <vt:lpstr>Vocabulary</vt:lpstr>
      <vt:lpstr>Scheduling Performance Metrics</vt:lpstr>
      <vt:lpstr>Workload Assumptions</vt:lpstr>
      <vt:lpstr>Scheduling Basics</vt:lpstr>
      <vt:lpstr>Example: workload, scheduler, metric</vt:lpstr>
      <vt:lpstr>FIFO: Event Trace</vt:lpstr>
      <vt:lpstr>FIFO (Identical JOBS)</vt:lpstr>
      <vt:lpstr>FIFO (IDENTICAL JOBS)</vt:lpstr>
      <vt:lpstr>FIFO (IDENTICAL Jobs)</vt:lpstr>
      <vt:lpstr>Scheduling Basics</vt:lpstr>
      <vt:lpstr>Workload Assumptions</vt:lpstr>
      <vt:lpstr>Any Problematic Workloads for FIFO?</vt:lpstr>
      <vt:lpstr>Example: Big First Job</vt:lpstr>
      <vt:lpstr>Example: Big First Job</vt:lpstr>
      <vt:lpstr>Convoy Effect</vt:lpstr>
      <vt:lpstr>Passing the Tractor</vt:lpstr>
      <vt:lpstr>Shortest Job First</vt:lpstr>
      <vt:lpstr>SJF Turnaround Time</vt:lpstr>
      <vt:lpstr>Scheduling Basics</vt:lpstr>
      <vt:lpstr>Workload Assumptions</vt:lpstr>
      <vt:lpstr>Shortest Job First (Arrival Time)</vt:lpstr>
      <vt:lpstr>Stuck Behind a Tractor Again</vt:lpstr>
      <vt:lpstr>Preemptive Scheduling</vt:lpstr>
      <vt:lpstr>NON-PREEMPTIVE: SJF</vt:lpstr>
      <vt:lpstr>PREEMPTIVE: STCF</vt:lpstr>
      <vt:lpstr>Scheduling Basics</vt:lpstr>
      <vt:lpstr>Response Time</vt:lpstr>
      <vt:lpstr>Response vs. Turnaround</vt:lpstr>
      <vt:lpstr>Round-Robin Scheduler</vt:lpstr>
      <vt:lpstr>FIFO vs RR</vt:lpstr>
      <vt:lpstr>Scheduling Basics</vt:lpstr>
      <vt:lpstr>Review- Workload Assumptions</vt:lpstr>
      <vt:lpstr>MLFQ  (Multi-Level Feedback Queue)</vt:lpstr>
      <vt:lpstr>Priorities</vt:lpstr>
      <vt:lpstr>History</vt:lpstr>
      <vt:lpstr>More MLFQ Rules</vt:lpstr>
      <vt:lpstr>One Long Job (Example)</vt:lpstr>
      <vt:lpstr>An Interactive Process Joins</vt:lpstr>
      <vt:lpstr>Problems with MLFQ?</vt:lpstr>
      <vt:lpstr>Problems with MLFQ?</vt:lpstr>
      <vt:lpstr>Prevent Gaming the Schedule</vt:lpstr>
      <vt:lpstr>Lottery Scheduling</vt:lpstr>
      <vt:lpstr>Lottery Scheduling</vt:lpstr>
      <vt:lpstr>Lottery Scheduling</vt:lpstr>
      <vt:lpstr>Lottery Code</vt:lpstr>
      <vt:lpstr>Lottery example</vt:lpstr>
      <vt:lpstr>Other Lottery Ideas</vt:lpstr>
      <vt:lpstr>Completely Fair Scheduler</vt:lpstr>
      <vt:lpstr>Scheduler efficiency matters!</vt:lpstr>
      <vt:lpstr>Completely Fair Scheduler</vt:lpstr>
      <vt:lpstr>Completely Fair Scheduling (CFS)</vt:lpstr>
      <vt:lpstr>Completely Fair Scheduling (CFS)</vt:lpstr>
      <vt:lpstr>Completely Fair Scheduling (CFS)</vt:lpstr>
      <vt:lpstr>Linux CFS</vt:lpstr>
      <vt:lpstr>Linux CFS </vt:lpstr>
      <vt:lpstr>Linux CFS parameters </vt:lpstr>
      <vt:lpstr>Linux CFS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2477</cp:revision>
  <dcterms:created xsi:type="dcterms:W3CDTF">2019-01-23T03:40:12Z</dcterms:created>
  <dcterms:modified xsi:type="dcterms:W3CDTF">2023-09-20T11:35:07Z</dcterms:modified>
</cp:coreProperties>
</file>