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421" r:id="rId2"/>
    <p:sldId id="522" r:id="rId3"/>
    <p:sldId id="297" r:id="rId4"/>
    <p:sldId id="298" r:id="rId5"/>
    <p:sldId id="523" r:id="rId6"/>
    <p:sldId id="300" r:id="rId7"/>
    <p:sldId id="301" r:id="rId8"/>
    <p:sldId id="303" r:id="rId9"/>
    <p:sldId id="304" r:id="rId10"/>
    <p:sldId id="302" r:id="rId11"/>
    <p:sldId id="305" r:id="rId12"/>
    <p:sldId id="306" r:id="rId13"/>
    <p:sldId id="307" r:id="rId14"/>
    <p:sldId id="308" r:id="rId15"/>
    <p:sldId id="309" r:id="rId16"/>
    <p:sldId id="310" r:id="rId17"/>
    <p:sldId id="31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68"/>
    <p:restoredTop sz="94664"/>
  </p:normalViewPr>
  <p:slideViewPr>
    <p:cSldViewPr snapToGrid="0" snapToObjects="1">
      <p:cViewPr varScale="1">
        <p:scale>
          <a:sx n="124" d="100"/>
          <a:sy n="124" d="100"/>
        </p:scale>
        <p:origin x="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4" name="Google Shape;594;p4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41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9" name="Google Shape;659;p5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50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6" name="Google Shape;666;p5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51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3" name="Google Shape;673;p5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52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6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089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1" name="Google Shape;601;p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2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9" name="Google Shape;609;p4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3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7" name="Google Shape;617;p4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44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4" name="Google Shape;624;p4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45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1" name="Google Shape;631;p4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46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5" name="Google Shape;645;p4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8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2" name="Google Shape;652;p4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9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8" name="Google Shape;638;p4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47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4A6C3-26C7-AFFE-353E-E6C0EB27C4C9}"/>
              </a:ext>
            </a:extLst>
          </p:cNvPr>
          <p:cNvSpPr txBox="1"/>
          <p:nvPr/>
        </p:nvSpPr>
        <p:spPr>
          <a:xfrm>
            <a:off x="1711187" y="2828835"/>
            <a:ext cx="8769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Helvetica" pitchFamily="2" charset="0"/>
              </a:rPr>
              <a:t>CPU Virtualization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CD0F6-C75F-1F3C-CDC7-7179D9576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7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Stack Detour </a:t>
            </a:r>
            <a:endParaRPr/>
          </a:p>
        </p:txBody>
      </p:sp>
      <p:pic>
        <p:nvPicPr>
          <p:cNvPr id="642" name="Google Shape;642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3463" y="1527586"/>
            <a:ext cx="7583486" cy="5330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0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Stack Detour </a:t>
            </a:r>
            <a:endParaRPr/>
          </a:p>
        </p:txBody>
      </p:sp>
      <p:pic>
        <p:nvPicPr>
          <p:cNvPr id="663" name="Google Shape;663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5364" y="1399716"/>
            <a:ext cx="7583487" cy="5447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51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Stack Detour </a:t>
            </a:r>
            <a:endParaRPr/>
          </a:p>
        </p:txBody>
      </p:sp>
      <p:pic>
        <p:nvPicPr>
          <p:cNvPr id="670" name="Google Shape;670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1" y="1346200"/>
            <a:ext cx="7415539" cy="54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2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Stack Detour </a:t>
            </a:r>
            <a:endParaRPr/>
          </a:p>
        </p:txBody>
      </p:sp>
      <p:pic>
        <p:nvPicPr>
          <p:cNvPr id="677" name="Google Shape;677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3463" y="1568346"/>
            <a:ext cx="7315200" cy="5226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53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Q4: What Context must be Saved?</a:t>
            </a:r>
            <a:endParaRPr/>
          </a:p>
        </p:txBody>
      </p:sp>
      <p:sp>
        <p:nvSpPr>
          <p:cNvPr id="683" name="Google Shape;683;p53"/>
          <p:cNvSpPr/>
          <p:nvPr/>
        </p:nvSpPr>
        <p:spPr>
          <a:xfrm>
            <a:off x="1512815" y="1518822"/>
            <a:ext cx="9164782" cy="526297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2000" tIns="45700" rIns="91425" bIns="45700" anchor="ctr" anchorCtr="0">
            <a:spAutoFit/>
          </a:bodyPr>
          <a:lstStyle/>
          <a:p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the registers will save and restore</a:t>
            </a:r>
            <a:endParaRPr/>
          </a:p>
          <a:p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to stop and subsequently restart a process</a:t>
            </a:r>
            <a:endParaRPr/>
          </a:p>
          <a:p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context {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eip;	</a:t>
            </a:r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Index pointer register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esp;	</a:t>
            </a:r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Stack pointer register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ebx;	</a:t>
            </a:r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Called the base register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ecx;	</a:t>
            </a:r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Called the counter register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edx;	</a:t>
            </a:r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Called the data register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esi;	</a:t>
            </a:r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Source index register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edi;	</a:t>
            </a:r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Destination index register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ebp;	</a:t>
            </a:r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Stack base pointer register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the different states a process can be in</a:t>
            </a:r>
            <a:endParaRPr/>
          </a:p>
          <a:p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proc_state { UNUSED, EMBRYO, SLEEPING,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RUNNABLE, RUNNING, ZOMBIE };</a:t>
            </a:r>
            <a:endParaRPr/>
          </a:p>
          <a:p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4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Q4: What Context must be Saved?</a:t>
            </a:r>
            <a:endParaRPr/>
          </a:p>
        </p:txBody>
      </p:sp>
      <p:pic>
        <p:nvPicPr>
          <p:cNvPr id="689" name="Google Shape;689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3206" y="1464422"/>
            <a:ext cx="9144000" cy="3929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5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Q4: What Context must be Saved?</a:t>
            </a:r>
            <a:endParaRPr/>
          </a:p>
        </p:txBody>
      </p:sp>
      <p:pic>
        <p:nvPicPr>
          <p:cNvPr id="695" name="Google Shape;695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1710" y="1378506"/>
            <a:ext cx="9116291" cy="5479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64"/>
          <p:cNvSpPr txBox="1">
            <a:spLocks noGrp="1"/>
          </p:cNvSpPr>
          <p:nvPr>
            <p:ph type="ctrTitle"/>
          </p:nvPr>
        </p:nvSpPr>
        <p:spPr>
          <a:xfrm>
            <a:off x="2209800" y="2057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Virtualization: </a:t>
            </a:r>
            <a:br>
              <a:rPr lang="en-US"/>
            </a:br>
            <a:r>
              <a:rPr lang="en-US"/>
              <a:t>The CPU</a:t>
            </a:r>
            <a:endParaRPr/>
          </a:p>
        </p:txBody>
      </p:sp>
      <p:sp>
        <p:nvSpPr>
          <p:cNvPr id="785" name="Google Shape;785;p64"/>
          <p:cNvSpPr txBox="1"/>
          <p:nvPr/>
        </p:nvSpPr>
        <p:spPr>
          <a:xfrm>
            <a:off x="3466306" y="54859"/>
            <a:ext cx="5257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RUTGERS UNIVERSITY</a:t>
            </a:r>
            <a:br>
              <a:rPr lang="en-US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Computer Sciences Department</a:t>
            </a:r>
            <a:endParaRPr/>
          </a:p>
        </p:txBody>
      </p:sp>
      <p:sp>
        <p:nvSpPr>
          <p:cNvPr id="786" name="Google Shape;786;p64"/>
          <p:cNvSpPr txBox="1"/>
          <p:nvPr/>
        </p:nvSpPr>
        <p:spPr>
          <a:xfrm>
            <a:off x="1752600" y="1143001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CS 416 Operating Systems Design</a:t>
            </a:r>
            <a:endParaRPr/>
          </a:p>
        </p:txBody>
      </p:sp>
      <p:sp>
        <p:nvSpPr>
          <p:cNvPr id="787" name="Google Shape;787;p64"/>
          <p:cNvSpPr txBox="1"/>
          <p:nvPr/>
        </p:nvSpPr>
        <p:spPr>
          <a:xfrm>
            <a:off x="7772401" y="1225951"/>
            <a:ext cx="24383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en-US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Sudarsun Kannan</a:t>
            </a:r>
            <a:endParaRPr/>
          </a:p>
        </p:txBody>
      </p:sp>
      <p:sp>
        <p:nvSpPr>
          <p:cNvPr id="788" name="Google Shape;788;p64"/>
          <p:cNvSpPr txBox="1">
            <a:spLocks noGrp="1"/>
          </p:cNvSpPr>
          <p:nvPr>
            <p:ph type="subTitle" idx="1"/>
          </p:nvPr>
        </p:nvSpPr>
        <p:spPr>
          <a:xfrm>
            <a:off x="2303464" y="3478306"/>
            <a:ext cx="7583487" cy="1752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ts val="1800"/>
            </a:pPr>
            <a:endParaRPr/>
          </a:p>
        </p:txBody>
      </p:sp>
      <p:sp>
        <p:nvSpPr>
          <p:cNvPr id="789" name="Google Shape;789;p64"/>
          <p:cNvSpPr txBox="1"/>
          <p:nvPr/>
        </p:nvSpPr>
        <p:spPr>
          <a:xfrm>
            <a:off x="1553818" y="6553200"/>
            <a:ext cx="12191999" cy="94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525" tIns="48750" rIns="97525" bIns="48750" anchor="t" anchorCtr="0">
            <a:noAutofit/>
          </a:bodyPr>
          <a:lstStyle/>
          <a:p>
            <a:pPr>
              <a:buClr>
                <a:schemeClr val="dk2"/>
              </a:buClr>
              <a:buSzPts val="1200"/>
            </a:pPr>
            <a:r>
              <a:rPr lang="en-US" sz="1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Disclaimer: Materials derived, reused, and modified from OSTEP book and lectures of Prof. Andrea and Remzi Arpaci-Dusseau and Prof. Yojip Won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640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1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Stack Detour </a:t>
            </a:r>
            <a:endParaRPr/>
          </a:p>
        </p:txBody>
      </p:sp>
      <p:pic>
        <p:nvPicPr>
          <p:cNvPr id="598" name="Google Shape;59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1534624"/>
            <a:ext cx="8229600" cy="525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2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Stack Detour </a:t>
            </a:r>
            <a:endParaRPr/>
          </a:p>
        </p:txBody>
      </p:sp>
      <p:pic>
        <p:nvPicPr>
          <p:cNvPr id="605" name="Google Shape;60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1" y="1524001"/>
            <a:ext cx="4724400" cy="5187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0800" y="1762097"/>
            <a:ext cx="4076700" cy="47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3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Stack Detour </a:t>
            </a:r>
            <a:endParaRPr/>
          </a:p>
        </p:txBody>
      </p:sp>
      <p:pic>
        <p:nvPicPr>
          <p:cNvPr id="613" name="Google Shape;61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1" y="1524001"/>
            <a:ext cx="4724400" cy="5187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0800" y="1762097"/>
            <a:ext cx="4076700" cy="47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4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Stack Detour </a:t>
            </a:r>
            <a:endParaRPr/>
          </a:p>
        </p:txBody>
      </p:sp>
      <p:pic>
        <p:nvPicPr>
          <p:cNvPr id="621" name="Google Shape;621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1391872"/>
            <a:ext cx="7583488" cy="541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5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Stack Detour </a:t>
            </a:r>
            <a:endParaRPr/>
          </a:p>
        </p:txBody>
      </p:sp>
      <p:pic>
        <p:nvPicPr>
          <p:cNvPr id="628" name="Google Shape;62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1343" y="1311535"/>
            <a:ext cx="9144000" cy="5477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6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Stack Detour </a:t>
            </a:r>
            <a:endParaRPr/>
          </a:p>
        </p:txBody>
      </p:sp>
      <p:pic>
        <p:nvPicPr>
          <p:cNvPr id="635" name="Google Shape;635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3463" y="1608870"/>
            <a:ext cx="7162800" cy="5073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8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Stack Detour </a:t>
            </a:r>
            <a:endParaRPr/>
          </a:p>
        </p:txBody>
      </p:sp>
      <p:pic>
        <p:nvPicPr>
          <p:cNvPr id="649" name="Google Shape;649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1" y="1430750"/>
            <a:ext cx="7467600" cy="54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9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Stack Detour </a:t>
            </a:r>
            <a:endParaRPr/>
          </a:p>
        </p:txBody>
      </p:sp>
      <p:pic>
        <p:nvPicPr>
          <p:cNvPr id="656" name="Google Shape;656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5550" y="1324430"/>
            <a:ext cx="7391400" cy="5403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 sz="32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32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</TotalTime>
  <Words>228</Words>
  <Application>Microsoft Macintosh PowerPoint</Application>
  <PresentationFormat>Widescreen</PresentationFormat>
  <Paragraphs>52</Paragraphs>
  <Slides>17</Slides>
  <Notes>16</Notes>
  <HiddenSlides>16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Gill Sans</vt:lpstr>
      <vt:lpstr>Helvetica</vt:lpstr>
      <vt:lpstr>Office Theme</vt:lpstr>
      <vt:lpstr>PowerPoint Presentation</vt:lpstr>
      <vt:lpstr>Stack Detour </vt:lpstr>
      <vt:lpstr>Stack Detour </vt:lpstr>
      <vt:lpstr>Stack Detour </vt:lpstr>
      <vt:lpstr>Stack Detour </vt:lpstr>
      <vt:lpstr>Stack Detour </vt:lpstr>
      <vt:lpstr>Stack Detour </vt:lpstr>
      <vt:lpstr>Stack Detour </vt:lpstr>
      <vt:lpstr>Stack Detour </vt:lpstr>
      <vt:lpstr>Stack Detour </vt:lpstr>
      <vt:lpstr>Stack Detour </vt:lpstr>
      <vt:lpstr>Stack Detour </vt:lpstr>
      <vt:lpstr>Stack Detour </vt:lpstr>
      <vt:lpstr>Q4: What Context must be Saved?</vt:lpstr>
      <vt:lpstr>Q4: What Context must be Saved?</vt:lpstr>
      <vt:lpstr>Q4: What Context must be Saved?</vt:lpstr>
      <vt:lpstr>Virtualization:  The CPU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2362</cp:revision>
  <dcterms:created xsi:type="dcterms:W3CDTF">2019-01-23T03:40:12Z</dcterms:created>
  <dcterms:modified xsi:type="dcterms:W3CDTF">2023-09-20T09:45:24Z</dcterms:modified>
</cp:coreProperties>
</file>