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38"/>
  </p:notesMasterIdLst>
  <p:handoutMasterIdLst>
    <p:handoutMasterId r:id="rId39"/>
  </p:handoutMasterIdLst>
  <p:sldIdLst>
    <p:sldId id="342" r:id="rId2"/>
    <p:sldId id="347" r:id="rId3"/>
    <p:sldId id="343" r:id="rId4"/>
    <p:sldId id="261" r:id="rId5"/>
    <p:sldId id="271" r:id="rId6"/>
    <p:sldId id="348" r:id="rId7"/>
    <p:sldId id="273" r:id="rId8"/>
    <p:sldId id="274" r:id="rId9"/>
    <p:sldId id="276" r:id="rId10"/>
    <p:sldId id="277" r:id="rId11"/>
    <p:sldId id="278" r:id="rId12"/>
    <p:sldId id="279" r:id="rId13"/>
    <p:sldId id="281" r:id="rId14"/>
    <p:sldId id="283" r:id="rId15"/>
    <p:sldId id="285" r:id="rId16"/>
    <p:sldId id="286" r:id="rId17"/>
    <p:sldId id="287" r:id="rId18"/>
    <p:sldId id="289" r:id="rId19"/>
    <p:sldId id="290" r:id="rId20"/>
    <p:sldId id="291" r:id="rId21"/>
    <p:sldId id="292" r:id="rId22"/>
    <p:sldId id="294" r:id="rId23"/>
    <p:sldId id="295" r:id="rId24"/>
    <p:sldId id="297" r:id="rId25"/>
    <p:sldId id="298" r:id="rId26"/>
    <p:sldId id="299" r:id="rId27"/>
    <p:sldId id="302" r:id="rId28"/>
    <p:sldId id="303" r:id="rId29"/>
    <p:sldId id="306" r:id="rId30"/>
    <p:sldId id="307" r:id="rId31"/>
    <p:sldId id="311" r:id="rId32"/>
    <p:sldId id="312" r:id="rId33"/>
    <p:sldId id="313" r:id="rId34"/>
    <p:sldId id="314" r:id="rId35"/>
    <p:sldId id="317" r:id="rId36"/>
    <p:sldId id="323" r:id="rId37"/>
  </p:sldIdLst>
  <p:sldSz cx="13004800" cy="9753600"/>
  <p:notesSz cx="9144000" cy="6858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22"/>
  </p:normalViewPr>
  <p:slideViewPr>
    <p:cSldViewPr snapToGrid="0" snapToObjects="1">
      <p:cViewPr varScale="1">
        <p:scale>
          <a:sx n="54" d="100"/>
          <a:sy n="54" d="100"/>
        </p:scale>
        <p:origin x="1570" y="29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9CB5E-4EF6-A542-A2EE-BB84ADA50C75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4CCAB-90B6-4446-9A2F-542B3031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7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0360989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39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2728459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4946924"/>
            <a:ext cx="10785404" cy="2492587"/>
          </a:xfrm>
        </p:spPr>
        <p:txBody>
          <a:bodyPr/>
          <a:lstStyle>
            <a:lvl1pPr marL="0" indent="0" algn="ctr">
              <a:spcBef>
                <a:spcPts val="853"/>
              </a:spcBef>
              <a:buNone/>
              <a:defRPr sz="256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25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0" y="4785360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130046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7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3413"/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lnSpc>
                <a:spcPct val="110000"/>
              </a:lnSpc>
              <a:buNone/>
              <a:defRPr sz="256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2" y="9040143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3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8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512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1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4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51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1300460" rtl="0" eaLnBrk="1" latinLnBrk="0" hangingPunct="1">
              <a:spcBef>
                <a:spcPts val="2844"/>
              </a:spcBef>
              <a:buFont typeface="Calisto MT" pitchFamily="18" charset="0"/>
              <a:buNone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3982"/>
            </a:lvl2pPr>
            <a:lvl3pPr marL="1300460" indent="0">
              <a:buNone/>
              <a:defRPr sz="3413"/>
            </a:lvl3pPr>
            <a:lvl4pPr marL="1950690" indent="0">
              <a:buNone/>
              <a:defRPr sz="2844"/>
            </a:lvl4pPr>
            <a:lvl5pPr marL="2600919" indent="0">
              <a:buNone/>
              <a:defRPr sz="2844"/>
            </a:lvl5pPr>
            <a:lvl6pPr marL="3251149" indent="0">
              <a:buNone/>
              <a:defRPr sz="2844"/>
            </a:lvl6pPr>
            <a:lvl7pPr marL="3901379" indent="0">
              <a:buNone/>
              <a:defRPr sz="2844"/>
            </a:lvl7pPr>
            <a:lvl8pPr marL="4551609" indent="0">
              <a:buNone/>
              <a:defRPr sz="2844"/>
            </a:lvl8pPr>
            <a:lvl9pPr marL="5201839" indent="0">
              <a:buNone/>
              <a:defRPr sz="2844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4" y="7171766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2560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237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553F14-5A1D-874E-8885-2717A35CF0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176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296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1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4" y="650241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1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7" y="9040143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99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964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84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414786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0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0" y="6719147"/>
            <a:ext cx="10785404" cy="1969845"/>
          </a:xfrm>
        </p:spPr>
        <p:txBody>
          <a:bodyPr anchor="ctr"/>
          <a:lstStyle>
            <a:lvl1pPr marL="0" indent="0" algn="ctr">
              <a:spcBef>
                <a:spcPts val="427"/>
              </a:spcBef>
              <a:buNone/>
              <a:defRPr sz="256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699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227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194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4226561"/>
            <a:ext cx="10785404" cy="1937173"/>
          </a:xfrm>
        </p:spPr>
        <p:txBody>
          <a:bodyPr anchor="b" anchorCtr="0"/>
          <a:lstStyle>
            <a:lvl1pPr algn="ctr" defTabSz="1300460" rtl="0" eaLnBrk="1" latinLnBrk="0" hangingPunct="1">
              <a:spcBef>
                <a:spcPct val="0"/>
              </a:spcBef>
              <a:buNone/>
              <a:defRPr sz="6827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6719147"/>
            <a:ext cx="10785404" cy="1988969"/>
          </a:xfrm>
        </p:spPr>
        <p:txBody>
          <a:bodyPr/>
          <a:lstStyle>
            <a:lvl1pPr marL="0" indent="0" algn="ctr" defTabSz="1300460" rtl="0" eaLnBrk="1" latinLnBrk="0" hangingPunct="1">
              <a:spcBef>
                <a:spcPts val="85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798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1"/>
            <a:ext cx="5071872" cy="611180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1"/>
            <a:ext cx="5071872" cy="611180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3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5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0" y="89249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7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3982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8"/>
            <a:ext cx="5071872" cy="530856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7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3982" b="0"/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8"/>
            <a:ext cx="5071872" cy="5308565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560"/>
            </a:lvl3pPr>
            <a:lvl4pPr>
              <a:defRPr sz="2560"/>
            </a:lvl4pPr>
            <a:lvl5pPr>
              <a:defRPr sz="2560"/>
            </a:lvl5pPr>
            <a:lvl6pPr>
              <a:defRPr sz="2276"/>
            </a:lvl6pPr>
            <a:lvl7pPr>
              <a:defRPr sz="2276"/>
            </a:lvl7pPr>
            <a:lvl8pPr>
              <a:defRPr sz="2276"/>
            </a:lvl8pPr>
            <a:lvl9pPr>
              <a:defRPr sz="22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83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09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4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12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43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0" y="4785360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88337"/>
            <a:ext cx="5635413" cy="2403870"/>
          </a:xfrm>
        </p:spPr>
        <p:txBody>
          <a:bodyPr anchor="b" anchorCtr="0"/>
          <a:lstStyle>
            <a:lvl1pPr marL="0" algn="ctr" defTabSz="1300460" rtl="0" eaLnBrk="1" latinLnBrk="0" hangingPunct="1">
              <a:spcBef>
                <a:spcPct val="0"/>
              </a:spcBef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39"/>
            <a:ext cx="5631078" cy="8324427"/>
          </a:xfrm>
        </p:spPr>
        <p:txBody>
          <a:bodyPr/>
          <a:lstStyle>
            <a:lvl1pPr>
              <a:defRPr sz="3413"/>
            </a:lvl1pPr>
            <a:lvl2pPr>
              <a:defRPr sz="3129"/>
            </a:lvl2pPr>
            <a:lvl3pPr>
              <a:defRPr sz="2844"/>
            </a:lvl3pPr>
            <a:lvl4pPr>
              <a:defRPr sz="2560"/>
            </a:lvl4pPr>
            <a:lvl5pPr>
              <a:defRPr sz="2560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9038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1300460" rtl="0" eaLnBrk="1" latinLnBrk="0" hangingPunct="1">
              <a:lnSpc>
                <a:spcPct val="110000"/>
              </a:lnSpc>
              <a:spcBef>
                <a:spcPts val="2844"/>
              </a:spcBef>
              <a:buNone/>
              <a:defRPr sz="256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7" y="9040143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3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1300460" rtl="0" eaLnBrk="1" latinLnBrk="0" hangingPunct="1">
              <a:defRPr sz="1707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1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512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97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0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600961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2" y="9040143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7" y="9040143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707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564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827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65023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130046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950690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2600919" algn="ctr" rtl="0" fontAlgn="base">
        <a:spcBef>
          <a:spcPct val="0"/>
        </a:spcBef>
        <a:spcAft>
          <a:spcPct val="0"/>
        </a:spcAft>
        <a:defRPr sz="6827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401878" indent="-401878" algn="l" rtl="0" eaLnBrk="0" fontAlgn="base" hangingPunct="0">
        <a:spcBef>
          <a:spcPts val="2844"/>
        </a:spcBef>
        <a:spcAft>
          <a:spcPct val="0"/>
        </a:spcAft>
        <a:buFont typeface="Calisto MT" charset="0"/>
        <a:buChar char="•"/>
        <a:defRPr sz="3413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821818" indent="-419940" algn="l" rtl="0" eaLnBrk="0" fontAlgn="base" hangingPunct="0">
        <a:spcBef>
          <a:spcPts val="853"/>
        </a:spcBef>
        <a:spcAft>
          <a:spcPct val="0"/>
        </a:spcAft>
        <a:buClr>
          <a:srgbClr val="858585"/>
        </a:buClr>
        <a:buFont typeface="Calisto MT" charset="0"/>
        <a:buChar char="•"/>
        <a:defRPr sz="3129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1223696" indent="-401878" algn="l" rtl="0" eaLnBrk="0" fontAlgn="base" hangingPunct="0">
        <a:spcBef>
          <a:spcPts val="853"/>
        </a:spcBef>
        <a:spcAft>
          <a:spcPct val="0"/>
        </a:spcAft>
        <a:buFont typeface="Calisto MT" charset="0"/>
        <a:buChar char="•"/>
        <a:defRPr sz="2844"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625575" indent="-401878" algn="l" rtl="0" eaLnBrk="0" fontAlgn="base" hangingPunct="0">
        <a:spcBef>
          <a:spcPts val="853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2027453" indent="-401878" algn="l" rtl="0" eaLnBrk="0" fontAlgn="base" hangingPunct="0">
        <a:spcBef>
          <a:spcPts val="853"/>
        </a:spcBef>
        <a:spcAft>
          <a:spcPct val="0"/>
        </a:spcAft>
        <a:buFont typeface="Calisto MT" charset="0"/>
        <a:buChar char="•"/>
        <a:defRPr kern="1200">
          <a:solidFill>
            <a:schemeClr val="bg2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ibm.com/tutorials/l-completely-fair-scheduler/" TargetMode="External"/><Relationship Id="rId2" Type="http://schemas.openxmlformats.org/officeDocument/2006/relationships/hyperlink" Target="https://en.wikipedia.org/wiki/Completely_Fair_Schedul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923865"/>
            <a:ext cx="11054080" cy="1625600"/>
          </a:xfrm>
        </p:spPr>
        <p:txBody>
          <a:bodyPr/>
          <a:lstStyle/>
          <a:p>
            <a:r>
              <a:rPr lang="en-US" dirty="0"/>
              <a:t>CPU Virtualization:</a:t>
            </a:r>
            <a:br>
              <a:rPr lang="en-US" dirty="0"/>
            </a:br>
            <a:r>
              <a:rPr lang="en-US" dirty="0"/>
              <a:t>Scheduling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846"/>
            <a:ext cx="12029440" cy="4009813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sz="3200" dirty="0"/>
              <a:t>Questions answered in this lecture:</a:t>
            </a:r>
            <a:br>
              <a:rPr lang="en-US" sz="3200" dirty="0"/>
            </a:br>
            <a:r>
              <a:rPr lang="en-US" sz="3200" dirty="0">
                <a:solidFill>
                  <a:schemeClr val="bg2"/>
                </a:solidFill>
              </a:rPr>
              <a:t>What are different scheduling policies, such as: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FCFS, SJF, STCF, RR and MLFQ?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type of workload performs well with each scheduler?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What scheduler does Linux currently use?</a:t>
            </a:r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  	</a:t>
            </a:r>
            <a:r>
              <a:rPr lang="en-US" sz="3200" dirty="0">
                <a:hlinkClick r:id="rId2"/>
              </a:rPr>
              <a:t>https://en.wikipedia.org/wiki/Completely_Fair_Scheduler</a:t>
            </a:r>
            <a:endParaRPr lang="en-US" sz="3200" dirty="0"/>
          </a:p>
          <a:p>
            <a:pPr marL="1408831" lvl="1" indent="-758601" algn="l"/>
            <a:r>
              <a:rPr lang="en-US" sz="3200" dirty="0">
                <a:solidFill>
                  <a:schemeClr val="bg2"/>
                </a:solidFill>
              </a:rPr>
              <a:t>       </a:t>
            </a:r>
            <a:r>
              <a:rPr lang="en-US" sz="3200" dirty="0">
                <a:hlinkClick r:id="rId3"/>
              </a:rPr>
              <a:t>https://developer.ibm.com</a:t>
            </a:r>
            <a:r>
              <a:rPr lang="en-US" sz="3200">
                <a:hlinkClick r:id="rId3"/>
              </a:rPr>
              <a:t>/tutorials/l-completely-fair-scheduler/</a:t>
            </a:r>
            <a:endParaRPr lang="en-US" sz="3200" dirty="0">
              <a:solidFill>
                <a:schemeClr val="bg2"/>
              </a:solidFill>
            </a:endParaRPr>
          </a:p>
          <a:p>
            <a:pPr marL="1408831" lvl="1" indent="-758601" algn="l"/>
            <a:endParaRPr lang="en-US" sz="3200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E7B68FF0-45B5-FC49-981A-8D6D0AC2C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989" y="46812"/>
            <a:ext cx="5257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RUTGERS UNIVERSITY</a:t>
            </a:r>
            <a:b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</a:b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Computer Sciences Department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8B3483B1-F967-9E46-B72C-E83A54F7B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143000"/>
            <a:ext cx="6117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CS 416 + 518 Operating Systems Design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7791A93A-2BB5-0245-A95C-D757AD45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2908" y="1333491"/>
            <a:ext cx="24383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Sudarsun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77"/>
                <a:ea typeface="+mn-ea"/>
              </a:rPr>
              <a:t> Kannan</a:t>
            </a:r>
          </a:p>
        </p:txBody>
      </p:sp>
      <p:sp>
        <p:nvSpPr>
          <p:cNvPr id="11" name="Shape 1025">
            <a:extLst>
              <a:ext uri="{FF2B5EF4-FFF2-40B4-BE49-F238E27FC236}">
                <a16:creationId xmlns:a16="http://schemas.microsoft.com/office/drawing/2014/main" id="{E5375894-FF35-5B4B-B1B3-C1DAED3F977C}"/>
              </a:ext>
            </a:extLst>
          </p:cNvPr>
          <p:cNvSpPr txBox="1">
            <a:spLocks/>
          </p:cNvSpPr>
          <p:nvPr/>
        </p:nvSpPr>
        <p:spPr>
          <a:xfrm>
            <a:off x="0" y="9282949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400" dirty="0"/>
              <a:t>Disclaimer: Materials derived, reused, and modified from OSTEP book and lectures of Prof. Andrea and </a:t>
            </a:r>
            <a:r>
              <a:rPr lang="en-US" sz="1400" dirty="0" err="1"/>
              <a:t>Remzi</a:t>
            </a:r>
            <a:r>
              <a:rPr lang="en-US" sz="1400" dirty="0"/>
              <a:t> </a:t>
            </a:r>
            <a:r>
              <a:rPr lang="en-US" sz="1400" dirty="0" err="1"/>
              <a:t>Arpaci-Dusseau</a:t>
            </a:r>
            <a:r>
              <a:rPr lang="en-US" sz="1400" dirty="0"/>
              <a:t> and Prof. </a:t>
            </a:r>
            <a:r>
              <a:rPr lang="en-US" sz="1400" dirty="0" err="1"/>
              <a:t>Yojip</a:t>
            </a:r>
            <a:r>
              <a:rPr lang="en-US" sz="1400" dirty="0"/>
              <a:t> Won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FIFO: </a:t>
            </a:r>
            <a:r>
              <a:rPr sz="6480" dirty="0">
                <a:solidFill>
                  <a:srgbClr val="FFFFFF"/>
                </a:solidFill>
              </a:rPr>
              <a:t>Event Trace</a:t>
            </a:r>
          </a:p>
        </p:txBody>
      </p:sp>
      <p:graphicFrame>
        <p:nvGraphicFramePr>
          <p:cNvPr id="181" name="Table 181"/>
          <p:cNvGraphicFramePr/>
          <p:nvPr>
            <p:extLst>
              <p:ext uri="{D42A27DB-BD31-4B8C-83A1-F6EECF244321}">
                <p14:modId xmlns:p14="http://schemas.microsoft.com/office/powerpoint/2010/main" val="1226645356"/>
              </p:ext>
            </p:extLst>
          </p:nvPr>
        </p:nvGraphicFramePr>
        <p:xfrm>
          <a:off x="6501272" y="2293876"/>
          <a:ext cx="5295900" cy="53679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918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Time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1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Event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4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0B5D12"/>
                          </a:solidFill>
                        </a:rPr>
                        <a:t>A arrives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11DBE3"/>
                          </a:solidFill>
                        </a:rPr>
                        <a:t>B arrives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BC8027"/>
                          </a:solidFill>
                        </a:rPr>
                        <a:t>C arrives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0B5D12"/>
                          </a:solidFill>
                        </a:rPr>
                        <a:t>run 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0B5D12"/>
                          </a:solidFill>
                        </a:rPr>
                        <a:t>complete 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5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11DBE3"/>
                          </a:solidFill>
                        </a:rPr>
                        <a:t>run 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11DBE3"/>
                          </a:solidFill>
                        </a:rPr>
                        <a:t>complete 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BC8027"/>
                          </a:solidFill>
                        </a:rPr>
                        <a:t>run 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6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BC8027"/>
                          </a:solidFill>
                        </a:rPr>
                        <a:t>complete 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176"/>
          <p:cNvGraphicFramePr/>
          <p:nvPr>
            <p:extLst>
              <p:ext uri="{D42A27DB-BD31-4B8C-83A1-F6EECF244321}">
                <p14:modId xmlns:p14="http://schemas.microsoft.com/office/powerpoint/2010/main" val="2526668669"/>
              </p:ext>
            </p:extLst>
          </p:nvPr>
        </p:nvGraphicFramePr>
        <p:xfrm>
          <a:off x="182589" y="2293876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FIFO (Identical JOBS)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6327375" y="2826391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597375" y="2826391"/>
            <a:ext cx="678260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6962375" y="2826391"/>
            <a:ext cx="678260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6424112" y="2262506"/>
            <a:ext cx="4584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188" name="Shape 188"/>
          <p:cNvSpPr/>
          <p:nvPr/>
        </p:nvSpPr>
        <p:spPr>
          <a:xfrm>
            <a:off x="7075266" y="2262506"/>
            <a:ext cx="4007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189" name="Shape 189"/>
          <p:cNvSpPr/>
          <p:nvPr/>
        </p:nvSpPr>
        <p:spPr>
          <a:xfrm>
            <a:off x="7680735" y="2262506"/>
            <a:ext cx="4344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190" name="Shape 190"/>
          <p:cNvSpPr/>
          <p:nvPr/>
        </p:nvSpPr>
        <p:spPr>
          <a:xfrm>
            <a:off x="6339839" y="4189081"/>
            <a:ext cx="5080000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633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6154025" y="424370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93" name="Shape 193"/>
          <p:cNvSpPr/>
          <p:nvPr/>
        </p:nvSpPr>
        <p:spPr>
          <a:xfrm>
            <a:off x="760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7306204" y="424370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195" name="Shape 195"/>
          <p:cNvSpPr/>
          <p:nvPr/>
        </p:nvSpPr>
        <p:spPr>
          <a:xfrm>
            <a:off x="887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8576204" y="424370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197" name="Shape 197"/>
          <p:cNvSpPr/>
          <p:nvPr/>
        </p:nvSpPr>
        <p:spPr>
          <a:xfrm>
            <a:off x="887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1014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9846204" y="424370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200" name="Shape 200"/>
          <p:cNvSpPr/>
          <p:nvPr/>
        </p:nvSpPr>
        <p:spPr>
          <a:xfrm>
            <a:off x="11419839" y="418908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11116204" y="424370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4291" y="6778051"/>
            <a:ext cx="12363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Gantt chart: 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Illustrates how jobs are scheduled over time on a CPU</a:t>
            </a:r>
          </a:p>
        </p:txBody>
      </p:sp>
      <p:graphicFrame>
        <p:nvGraphicFramePr>
          <p:cNvPr id="22" name="Table 176"/>
          <p:cNvGraphicFramePr/>
          <p:nvPr>
            <p:extLst>
              <p:ext uri="{D42A27DB-BD31-4B8C-83A1-F6EECF244321}">
                <p14:modId xmlns:p14="http://schemas.microsoft.com/office/powerpoint/2010/main" val="2562618160"/>
              </p:ext>
            </p:extLst>
          </p:nvPr>
        </p:nvGraphicFramePr>
        <p:xfrm>
          <a:off x="182589" y="2293876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FIFO (IDENTICAL JOBS)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258733" y="3607975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5528733" y="3607975"/>
            <a:ext cx="678260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4893733" y="3607975"/>
            <a:ext cx="678260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4355470" y="3044090"/>
            <a:ext cx="4584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208" name="Shape 208"/>
          <p:cNvSpPr/>
          <p:nvPr/>
        </p:nvSpPr>
        <p:spPr>
          <a:xfrm>
            <a:off x="5006624" y="3044090"/>
            <a:ext cx="4007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209" name="Shape 209"/>
          <p:cNvSpPr/>
          <p:nvPr/>
        </p:nvSpPr>
        <p:spPr>
          <a:xfrm>
            <a:off x="5612093" y="3044090"/>
            <a:ext cx="4344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210" name="Shape 210"/>
          <p:cNvSpPr/>
          <p:nvPr/>
        </p:nvSpPr>
        <p:spPr>
          <a:xfrm>
            <a:off x="4271197" y="4970665"/>
            <a:ext cx="5080000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>
              <a:solidFill>
                <a:schemeClr val="bg2"/>
              </a:solidFill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427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4085383" y="5025290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13" name="Shape 213"/>
          <p:cNvSpPr/>
          <p:nvPr/>
        </p:nvSpPr>
        <p:spPr>
          <a:xfrm>
            <a:off x="554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4" name="Shape 214"/>
          <p:cNvSpPr/>
          <p:nvPr/>
        </p:nvSpPr>
        <p:spPr>
          <a:xfrm>
            <a:off x="5237562" y="502529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215" name="Shape 215"/>
          <p:cNvSpPr/>
          <p:nvPr/>
        </p:nvSpPr>
        <p:spPr>
          <a:xfrm>
            <a:off x="681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6" name="Shape 216"/>
          <p:cNvSpPr/>
          <p:nvPr/>
        </p:nvSpPr>
        <p:spPr>
          <a:xfrm>
            <a:off x="6507562" y="502529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217" name="Shape 217"/>
          <p:cNvSpPr/>
          <p:nvPr/>
        </p:nvSpPr>
        <p:spPr>
          <a:xfrm>
            <a:off x="681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808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19" name="Shape 219"/>
          <p:cNvSpPr/>
          <p:nvPr/>
        </p:nvSpPr>
        <p:spPr>
          <a:xfrm>
            <a:off x="7777562" y="502529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220" name="Shape 220"/>
          <p:cNvSpPr/>
          <p:nvPr/>
        </p:nvSpPr>
        <p:spPr>
          <a:xfrm>
            <a:off x="9351197" y="4970665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9047562" y="502529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222" name="Shape 222"/>
          <p:cNvSpPr/>
          <p:nvPr/>
        </p:nvSpPr>
        <p:spPr>
          <a:xfrm>
            <a:off x="1389091" y="6967147"/>
            <a:ext cx="10226618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chemeClr val="bg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Def: </a:t>
            </a:r>
            <a:r>
              <a:rPr sz="3600" i="1" dirty="0">
                <a:solidFill>
                  <a:schemeClr val="bg2"/>
                </a:solidFill>
              </a:rPr>
              <a:t>turnaround_time</a:t>
            </a:r>
            <a:r>
              <a:rPr sz="3600" dirty="0">
                <a:solidFill>
                  <a:schemeClr val="bg2"/>
                </a:solidFill>
              </a:rPr>
              <a:t> = </a:t>
            </a:r>
            <a:r>
              <a:rPr sz="3600" i="1" dirty="0">
                <a:solidFill>
                  <a:schemeClr val="bg2"/>
                </a:solidFill>
              </a:rPr>
              <a:t>completion_time</a:t>
            </a:r>
            <a:r>
              <a:rPr sz="3600" dirty="0">
                <a:solidFill>
                  <a:schemeClr val="bg2"/>
                </a:solidFill>
              </a:rPr>
              <a:t> - </a:t>
            </a:r>
            <a:r>
              <a:rPr sz="3600" i="1" dirty="0">
                <a:solidFill>
                  <a:schemeClr val="bg2"/>
                </a:solidFill>
              </a:rPr>
              <a:t>arrival_time</a:t>
            </a:r>
          </a:p>
        </p:txBody>
      </p:sp>
      <p:sp>
        <p:nvSpPr>
          <p:cNvPr id="223" name="Shape 223"/>
          <p:cNvSpPr/>
          <p:nvPr/>
        </p:nvSpPr>
        <p:spPr>
          <a:xfrm>
            <a:off x="3414115" y="2248433"/>
            <a:ext cx="19601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2"/>
                </a:solidFill>
              </a:rPr>
              <a:t>[A,B,C arrive]</a:t>
            </a:r>
          </a:p>
        </p:txBody>
      </p:sp>
      <p:sp>
        <p:nvSpPr>
          <p:cNvPr id="224" name="Shape 224"/>
          <p:cNvSpPr/>
          <p:nvPr/>
        </p:nvSpPr>
        <p:spPr>
          <a:xfrm>
            <a:off x="4296370" y="2734736"/>
            <a:ext cx="1" cy="844138"/>
          </a:xfrm>
          <a:prstGeom prst="line">
            <a:avLst/>
          </a:prstGeom>
          <a:ln w="127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FIFO (IDENTICAL Jobs)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251" name="Shape 251"/>
          <p:cNvSpPr/>
          <p:nvPr/>
        </p:nvSpPr>
        <p:spPr>
          <a:xfrm>
            <a:off x="4258733" y="3803371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2" name="Shape 252"/>
          <p:cNvSpPr/>
          <p:nvPr/>
        </p:nvSpPr>
        <p:spPr>
          <a:xfrm>
            <a:off x="5528733" y="3803371"/>
            <a:ext cx="678260" cy="1270001"/>
          </a:xfrm>
          <a:prstGeom prst="rect">
            <a:avLst/>
          </a:prstGeom>
          <a:solidFill>
            <a:srgbClr val="BC8027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3" name="Shape 253"/>
          <p:cNvSpPr/>
          <p:nvPr/>
        </p:nvSpPr>
        <p:spPr>
          <a:xfrm>
            <a:off x="4893733" y="3803371"/>
            <a:ext cx="678260" cy="1270001"/>
          </a:xfrm>
          <a:prstGeom prst="rect">
            <a:avLst/>
          </a:prstGeom>
          <a:solidFill>
            <a:srgbClr val="11DBE3"/>
          </a:solidFill>
          <a:ln w="254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4271197" y="5166061"/>
            <a:ext cx="5080000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5" name="Shape 255"/>
          <p:cNvSpPr/>
          <p:nvPr/>
        </p:nvSpPr>
        <p:spPr>
          <a:xfrm>
            <a:off x="427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4085383" y="522068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257" name="Shape 257"/>
          <p:cNvSpPr/>
          <p:nvPr/>
        </p:nvSpPr>
        <p:spPr>
          <a:xfrm>
            <a:off x="554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58" name="Shape 258"/>
          <p:cNvSpPr/>
          <p:nvPr/>
        </p:nvSpPr>
        <p:spPr>
          <a:xfrm>
            <a:off x="5237562" y="522068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259" name="Shape 259"/>
          <p:cNvSpPr/>
          <p:nvPr/>
        </p:nvSpPr>
        <p:spPr>
          <a:xfrm>
            <a:off x="681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507562" y="522068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261" name="Shape 261"/>
          <p:cNvSpPr/>
          <p:nvPr/>
        </p:nvSpPr>
        <p:spPr>
          <a:xfrm>
            <a:off x="681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2" name="Shape 262"/>
          <p:cNvSpPr/>
          <p:nvPr/>
        </p:nvSpPr>
        <p:spPr>
          <a:xfrm>
            <a:off x="808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3" name="Shape 263"/>
          <p:cNvSpPr/>
          <p:nvPr/>
        </p:nvSpPr>
        <p:spPr>
          <a:xfrm>
            <a:off x="7777562" y="522068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264" name="Shape 264"/>
          <p:cNvSpPr/>
          <p:nvPr/>
        </p:nvSpPr>
        <p:spPr>
          <a:xfrm>
            <a:off x="9351197" y="5166061"/>
            <a:ext cx="1" cy="105438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5" name="Shape 265"/>
          <p:cNvSpPr/>
          <p:nvPr/>
        </p:nvSpPr>
        <p:spPr>
          <a:xfrm>
            <a:off x="9047562" y="522068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266" name="Shape 266"/>
          <p:cNvSpPr/>
          <p:nvPr/>
        </p:nvSpPr>
        <p:spPr>
          <a:xfrm>
            <a:off x="1450536" y="6023981"/>
            <a:ext cx="10103728" cy="1703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What is the average turnaround time? </a:t>
            </a:r>
            <a:endParaRPr sz="1100" dirty="0">
              <a:solidFill>
                <a:schemeClr val="bg2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Def: </a:t>
            </a:r>
            <a:r>
              <a:rPr sz="3600" i="1" dirty="0">
                <a:solidFill>
                  <a:schemeClr val="bg2"/>
                </a:solidFill>
              </a:rPr>
              <a:t>turnaround_time</a:t>
            </a:r>
            <a:r>
              <a:rPr sz="3600" dirty="0">
                <a:solidFill>
                  <a:schemeClr val="bg2"/>
                </a:solidFill>
              </a:rPr>
              <a:t> = </a:t>
            </a:r>
            <a:r>
              <a:rPr sz="3600" i="1" dirty="0">
                <a:solidFill>
                  <a:schemeClr val="bg2"/>
                </a:solidFill>
              </a:rPr>
              <a:t>completion_time</a:t>
            </a:r>
            <a:r>
              <a:rPr sz="3600" dirty="0">
                <a:solidFill>
                  <a:schemeClr val="bg2"/>
                </a:solidFill>
              </a:rPr>
              <a:t> - </a:t>
            </a:r>
            <a:r>
              <a:rPr sz="3600" i="1" dirty="0">
                <a:solidFill>
                  <a:schemeClr val="bg2"/>
                </a:solidFill>
              </a:rPr>
              <a:t>arrival_time</a:t>
            </a:r>
            <a:endParaRPr lang="en-US" sz="3600" i="1" dirty="0">
              <a:solidFill>
                <a:schemeClr val="bg2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(10 + 20 + 30) / 3 = </a:t>
            </a:r>
            <a:r>
              <a:rPr lang="en-US" sz="3200" b="1" dirty="0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20s</a:t>
            </a:r>
          </a:p>
        </p:txBody>
      </p:sp>
      <p:sp>
        <p:nvSpPr>
          <p:cNvPr id="267" name="Shape 267"/>
          <p:cNvSpPr/>
          <p:nvPr/>
        </p:nvSpPr>
        <p:spPr>
          <a:xfrm>
            <a:off x="4287894" y="2482571"/>
            <a:ext cx="622707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8" name="Shape 268"/>
          <p:cNvSpPr/>
          <p:nvPr/>
        </p:nvSpPr>
        <p:spPr>
          <a:xfrm>
            <a:off x="4287894" y="2990571"/>
            <a:ext cx="1267893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69" name="Shape 269"/>
          <p:cNvSpPr/>
          <p:nvPr/>
        </p:nvSpPr>
        <p:spPr>
          <a:xfrm>
            <a:off x="4287894" y="3498571"/>
            <a:ext cx="1889939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2764192" y="2184085"/>
            <a:ext cx="10756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A: 10s</a:t>
            </a:r>
          </a:p>
        </p:txBody>
      </p:sp>
      <p:sp>
        <p:nvSpPr>
          <p:cNvPr id="271" name="Shape 271"/>
          <p:cNvSpPr/>
          <p:nvPr/>
        </p:nvSpPr>
        <p:spPr>
          <a:xfrm>
            <a:off x="2786634" y="2730185"/>
            <a:ext cx="103073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B: 20s</a:t>
            </a:r>
          </a:p>
        </p:txBody>
      </p:sp>
      <p:sp>
        <p:nvSpPr>
          <p:cNvPr id="272" name="Shape 272"/>
          <p:cNvSpPr/>
          <p:nvPr/>
        </p:nvSpPr>
        <p:spPr>
          <a:xfrm>
            <a:off x="2773810" y="3238185"/>
            <a:ext cx="10563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C: 30s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299" name="Shape 299"/>
          <p:cNvSpPr>
            <a:spLocks noGrp="1"/>
          </p:cNvSpPr>
          <p:nvPr>
            <p:ph type="body" idx="4294967295"/>
          </p:nvPr>
        </p:nvSpPr>
        <p:spPr>
          <a:xfrm>
            <a:off x="8713788" y="2466975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300" name="Shape 300"/>
          <p:cNvSpPr/>
          <p:nvPr/>
        </p:nvSpPr>
        <p:spPr>
          <a:xfrm>
            <a:off x="4615971" y="2467101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>
                <a:solidFill>
                  <a:srgbClr val="7BDB45"/>
                </a:solidFill>
              </a:rPr>
              <a:t>:</a:t>
            </a:r>
            <a:br>
              <a:rPr sz="3800">
                <a:solidFill>
                  <a:srgbClr val="7BDB45"/>
                </a:solidFill>
              </a:rPr>
            </a:br>
            <a:r>
              <a:rPr sz="3800">
                <a:solidFill>
                  <a:srgbClr val="A6AAA8"/>
                </a:solidFill>
              </a:rPr>
              <a:t>	</a:t>
            </a:r>
            <a:r>
              <a:rPr sz="3800">
                <a:solidFill>
                  <a:srgbClr val="7BDB45"/>
                </a:solidFill>
              </a:rPr>
              <a:t>FIFO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SJF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STCF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RR</a:t>
            </a:r>
          </a:p>
        </p:txBody>
      </p:sp>
      <p:sp>
        <p:nvSpPr>
          <p:cNvPr id="301" name="Shape 301"/>
          <p:cNvSpPr/>
          <p:nvPr/>
        </p:nvSpPr>
        <p:spPr>
          <a:xfrm>
            <a:off x="551971" y="2467101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>
                <a:solidFill>
                  <a:srgbClr val="D45954"/>
                </a:solidFill>
              </a:rPr>
              <a:t>:</a:t>
            </a:r>
            <a:br>
              <a:rPr sz="3800">
                <a:solidFill>
                  <a:srgbClr val="D45954"/>
                </a:solidFill>
              </a:rPr>
            </a:br>
            <a:r>
              <a:rPr sz="3800">
                <a:solidFill>
                  <a:srgbClr val="A6AAA8"/>
                </a:solidFill>
              </a:rPr>
              <a:t>	</a:t>
            </a:r>
            <a:r>
              <a:rPr sz="3800">
                <a:solidFill>
                  <a:srgbClr val="D45954"/>
                </a:solidFill>
              </a:rPr>
              <a:t>arrival_time</a:t>
            </a:r>
            <a:br>
              <a:rPr sz="3800">
                <a:solidFill>
                  <a:srgbClr val="D45954"/>
                </a:solidFill>
              </a:rPr>
            </a:br>
            <a:r>
              <a:rPr sz="380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307" name="Shape 307"/>
          <p:cNvSpPr>
            <a:spLocks noGrp="1"/>
          </p:cNvSpPr>
          <p:nvPr>
            <p:ph type="body" idx="4294967295"/>
          </p:nvPr>
        </p:nvSpPr>
        <p:spPr>
          <a:xfrm>
            <a:off x="0" y="2308225"/>
            <a:ext cx="11099800" cy="502761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Any Problematic Workloads for FIFO?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10" name="Shape 310"/>
          <p:cNvSpPr/>
          <p:nvPr/>
        </p:nvSpPr>
        <p:spPr>
          <a:xfrm>
            <a:off x="508755" y="2784417"/>
            <a:ext cx="11385220" cy="53494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</a:t>
            </a:r>
            <a:r>
              <a:rPr sz="3800" dirty="0">
                <a:solidFill>
                  <a:srgbClr val="D45954"/>
                </a:solidFill>
              </a:rPr>
              <a:t>: </a:t>
            </a:r>
            <a:r>
              <a:rPr sz="3800" dirty="0">
                <a:solidFill>
                  <a:srgbClr val="333333"/>
                </a:solidFill>
              </a:rPr>
              <a:t>?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</a:t>
            </a:r>
            <a:r>
              <a:rPr sz="3800" dirty="0">
                <a:solidFill>
                  <a:srgbClr val="7BDB45"/>
                </a:solidFill>
              </a:rPr>
              <a:t>: </a:t>
            </a:r>
            <a:r>
              <a:rPr sz="3800" dirty="0">
                <a:solidFill>
                  <a:srgbClr val="333333"/>
                </a:solidFill>
              </a:rPr>
              <a:t>FIFO</a:t>
            </a:r>
          </a:p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</a:t>
            </a:r>
            <a:r>
              <a:rPr sz="3800" dirty="0">
                <a:solidFill>
                  <a:srgbClr val="1497FC"/>
                </a:solidFill>
              </a:rPr>
              <a:t>: </a:t>
            </a:r>
            <a:r>
              <a:rPr sz="3800" dirty="0">
                <a:solidFill>
                  <a:srgbClr val="333333"/>
                </a:solidFill>
              </a:rPr>
              <a:t>turnaround is high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Example: Big First Job</a:t>
            </a:r>
          </a:p>
        </p:txBody>
      </p:sp>
      <p:graphicFrame>
        <p:nvGraphicFramePr>
          <p:cNvPr id="313" name="Table 313"/>
          <p:cNvGraphicFramePr/>
          <p:nvPr>
            <p:extLst>
              <p:ext uri="{D42A27DB-BD31-4B8C-83A1-F6EECF244321}">
                <p14:modId xmlns:p14="http://schemas.microsoft.com/office/powerpoint/2010/main" val="790238502"/>
              </p:ext>
            </p:extLst>
          </p:nvPr>
        </p:nvGraphicFramePr>
        <p:xfrm>
          <a:off x="3975100" y="2286000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4" name="Shape 314"/>
          <p:cNvSpPr/>
          <p:nvPr/>
        </p:nvSpPr>
        <p:spPr>
          <a:xfrm>
            <a:off x="2230407" y="5239361"/>
            <a:ext cx="8544006" cy="1318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Draw Gantt chart for this workload and policy…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is the average turnaround time?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4798375" y="6299505"/>
            <a:ext cx="380914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322" name="Shape 322"/>
          <p:cNvSpPr/>
          <p:nvPr/>
        </p:nvSpPr>
        <p:spPr>
          <a:xfrm>
            <a:off x="9230675" y="6299506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23" name="Shape 323"/>
          <p:cNvSpPr/>
          <p:nvPr/>
        </p:nvSpPr>
        <p:spPr>
          <a:xfrm>
            <a:off x="8595675" y="6299506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324" name="Shape 324"/>
          <p:cNvSpPr/>
          <p:nvPr/>
        </p:nvSpPr>
        <p:spPr>
          <a:xfrm>
            <a:off x="4810839" y="7662196"/>
            <a:ext cx="508000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1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26" name="Shape 326"/>
          <p:cNvSpPr/>
          <p:nvPr/>
        </p:nvSpPr>
        <p:spPr>
          <a:xfrm>
            <a:off x="4625025" y="7716820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7" name="Shape 327"/>
          <p:cNvSpPr/>
          <p:nvPr/>
        </p:nvSpPr>
        <p:spPr>
          <a:xfrm>
            <a:off x="608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28" name="Shape 328"/>
          <p:cNvSpPr/>
          <p:nvPr/>
        </p:nvSpPr>
        <p:spPr>
          <a:xfrm>
            <a:off x="5777204" y="771682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29" name="Shape 329"/>
          <p:cNvSpPr/>
          <p:nvPr/>
        </p:nvSpPr>
        <p:spPr>
          <a:xfrm>
            <a:off x="735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30" name="Shape 330"/>
          <p:cNvSpPr/>
          <p:nvPr/>
        </p:nvSpPr>
        <p:spPr>
          <a:xfrm>
            <a:off x="7047204" y="771682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31" name="Shape 331"/>
          <p:cNvSpPr/>
          <p:nvPr/>
        </p:nvSpPr>
        <p:spPr>
          <a:xfrm>
            <a:off x="735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862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33" name="Shape 333"/>
          <p:cNvSpPr/>
          <p:nvPr/>
        </p:nvSpPr>
        <p:spPr>
          <a:xfrm>
            <a:off x="8317204" y="771682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34" name="Shape 334"/>
          <p:cNvSpPr/>
          <p:nvPr/>
        </p:nvSpPr>
        <p:spPr>
          <a:xfrm>
            <a:off x="9890839" y="7662196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9587204" y="7716820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36" name="Shape 336"/>
          <p:cNvSpPr/>
          <p:nvPr/>
        </p:nvSpPr>
        <p:spPr>
          <a:xfrm>
            <a:off x="4011565" y="8662334"/>
            <a:ext cx="606095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Average turnaround time: </a:t>
            </a:r>
            <a:r>
              <a:rPr sz="36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70s</a:t>
            </a:r>
          </a:p>
        </p:txBody>
      </p:sp>
      <p:sp>
        <p:nvSpPr>
          <p:cNvPr id="337" name="Shape 337"/>
          <p:cNvSpPr/>
          <p:nvPr/>
        </p:nvSpPr>
        <p:spPr>
          <a:xfrm>
            <a:off x="4827536" y="4904723"/>
            <a:ext cx="3881823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8" name="Shape 338"/>
          <p:cNvSpPr/>
          <p:nvPr/>
        </p:nvSpPr>
        <p:spPr>
          <a:xfrm flipV="1">
            <a:off x="4832413" y="5412723"/>
            <a:ext cx="4459337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39" name="Shape 339"/>
          <p:cNvSpPr/>
          <p:nvPr/>
        </p:nvSpPr>
        <p:spPr>
          <a:xfrm flipV="1">
            <a:off x="4798138" y="5920723"/>
            <a:ext cx="5105402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3303834" y="4606237"/>
            <a:ext cx="10756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A: 60s</a:t>
            </a:r>
          </a:p>
        </p:txBody>
      </p:sp>
      <p:sp>
        <p:nvSpPr>
          <p:cNvPr id="341" name="Shape 341"/>
          <p:cNvSpPr/>
          <p:nvPr/>
        </p:nvSpPr>
        <p:spPr>
          <a:xfrm>
            <a:off x="3326276" y="5152337"/>
            <a:ext cx="103073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B: 70s</a:t>
            </a:r>
          </a:p>
        </p:txBody>
      </p:sp>
      <p:sp>
        <p:nvSpPr>
          <p:cNvPr id="342" name="Shape 342"/>
          <p:cNvSpPr/>
          <p:nvPr/>
        </p:nvSpPr>
        <p:spPr>
          <a:xfrm>
            <a:off x="3313452" y="5660337"/>
            <a:ext cx="10563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C: 80s</a:t>
            </a:r>
          </a:p>
        </p:txBody>
      </p:sp>
      <p:sp>
        <p:nvSpPr>
          <p:cNvPr id="343" name="Shape 3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Example: Big First Job</a:t>
            </a:r>
          </a:p>
        </p:txBody>
      </p:sp>
      <p:graphicFrame>
        <p:nvGraphicFramePr>
          <p:cNvPr id="27" name="Table 313"/>
          <p:cNvGraphicFramePr/>
          <p:nvPr>
            <p:extLst>
              <p:ext uri="{D42A27DB-BD31-4B8C-83A1-F6EECF244321}">
                <p14:modId xmlns:p14="http://schemas.microsoft.com/office/powerpoint/2010/main" val="2357061258"/>
              </p:ext>
            </p:extLst>
          </p:nvPr>
        </p:nvGraphicFramePr>
        <p:xfrm>
          <a:off x="429683" y="2270035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Convoy Effect</a:t>
            </a:r>
          </a:p>
        </p:txBody>
      </p:sp>
      <p:pic>
        <p:nvPicPr>
          <p:cNvPr id="346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7418" y="2339782"/>
            <a:ext cx="11856728" cy="69253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728" y="2170748"/>
            <a:ext cx="12271953" cy="7265362"/>
          </a:xfrm>
        </p:spPr>
        <p:txBody>
          <a:bodyPr/>
          <a:lstStyle/>
          <a:p>
            <a:r>
              <a:rPr lang="en-US" dirty="0"/>
              <a:t>Reading:</a:t>
            </a:r>
          </a:p>
          <a:p>
            <a:pPr lvl="1"/>
            <a:r>
              <a:rPr lang="en-US" dirty="0"/>
              <a:t>Today cover Chapters 7-10</a:t>
            </a:r>
          </a:p>
          <a:p>
            <a:pPr lvl="1"/>
            <a:r>
              <a:rPr lang="en-US" dirty="0">
                <a:effectLst/>
              </a:rPr>
              <a:t>Project 1 posted</a:t>
            </a:r>
            <a:r>
              <a:rPr lang="en-US" dirty="0"/>
              <a:t>    </a:t>
            </a:r>
          </a:p>
          <a:p>
            <a:pPr marL="401878" lvl="1" indent="0">
              <a:buNone/>
            </a:pPr>
            <a:endParaRPr lang="en-US" dirty="0"/>
          </a:p>
          <a:p>
            <a:pPr marL="401878" lvl="1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Passing the Tractor</a:t>
            </a:r>
          </a:p>
        </p:txBody>
      </p:sp>
      <p:sp>
        <p:nvSpPr>
          <p:cNvPr id="349" name="Shape 349"/>
          <p:cNvSpPr>
            <a:spLocks noGrp="1"/>
          </p:cNvSpPr>
          <p:nvPr>
            <p:ph type="body" idx="4294967295"/>
          </p:nvPr>
        </p:nvSpPr>
        <p:spPr>
          <a:xfrm>
            <a:off x="0" y="2378075"/>
            <a:ext cx="10488613" cy="4468813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ea typeface="Helvetica"/>
                <a:cs typeface="Helvetica"/>
                <a:sym typeface="Helvetica"/>
              </a:rPr>
              <a:t>Problem with Previous Scheduler: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ea typeface="Helvetica"/>
                <a:cs typeface="Helvetica"/>
                <a:sym typeface="Helvetica"/>
              </a:rPr>
              <a:t>	</a:t>
            </a:r>
            <a:r>
              <a:rPr lang="en-US" sz="3800" dirty="0">
                <a:ea typeface="Helvetica"/>
                <a:cs typeface="Helvetica"/>
                <a:sym typeface="Helvetica"/>
              </a:rPr>
              <a:t>FIFO: Turnaround time can suffer when short jobs must wait for long jobs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ea typeface="Helvetica"/>
                <a:cs typeface="Helvetica"/>
                <a:sym typeface="Helvetica"/>
              </a:rPr>
              <a:t>New scheduler</a:t>
            </a:r>
            <a:r>
              <a:rPr sz="3800" dirty="0"/>
              <a:t>: </a:t>
            </a:r>
            <a:endParaRPr lang="en-US"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	</a:t>
            </a:r>
            <a:r>
              <a:rPr sz="3800" dirty="0"/>
              <a:t>SJF (Shortest Job First)</a:t>
            </a:r>
            <a:endParaRPr lang="en-US" sz="380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/>
              <a:t>	C</a:t>
            </a:r>
            <a:r>
              <a:rPr sz="3800" dirty="0"/>
              <a:t>hoose </a:t>
            </a:r>
            <a:r>
              <a:rPr lang="en-US" sz="3800" dirty="0"/>
              <a:t>job</a:t>
            </a:r>
            <a:r>
              <a:rPr sz="3800" dirty="0"/>
              <a:t> with smallest </a:t>
            </a:r>
            <a:r>
              <a:rPr sz="3800" i="1" dirty="0"/>
              <a:t>run_time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Shortest Job First</a:t>
            </a:r>
          </a:p>
        </p:txBody>
      </p:sp>
      <p:graphicFrame>
        <p:nvGraphicFramePr>
          <p:cNvPr id="352" name="Table 352"/>
          <p:cNvGraphicFramePr/>
          <p:nvPr>
            <p:extLst>
              <p:ext uri="{D42A27DB-BD31-4B8C-83A1-F6EECF244321}">
                <p14:modId xmlns:p14="http://schemas.microsoft.com/office/powerpoint/2010/main" val="3480359802"/>
              </p:ext>
            </p:extLst>
          </p:nvPr>
        </p:nvGraphicFramePr>
        <p:xfrm>
          <a:off x="3975100" y="2286000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3" name="Shape 353"/>
          <p:cNvSpPr/>
          <p:nvPr/>
        </p:nvSpPr>
        <p:spPr>
          <a:xfrm>
            <a:off x="1787167" y="5485582"/>
            <a:ext cx="9430467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SJF Turnaround Time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361" name="Shape 361"/>
          <p:cNvSpPr/>
          <p:nvPr/>
        </p:nvSpPr>
        <p:spPr>
          <a:xfrm>
            <a:off x="5528733" y="3640611"/>
            <a:ext cx="380914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2" name="Shape 362"/>
          <p:cNvSpPr/>
          <p:nvPr/>
        </p:nvSpPr>
        <p:spPr>
          <a:xfrm>
            <a:off x="4881033" y="3640611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" name="Shape 363"/>
          <p:cNvSpPr/>
          <p:nvPr/>
        </p:nvSpPr>
        <p:spPr>
          <a:xfrm>
            <a:off x="4246033" y="3640611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4" name="Shape 364"/>
          <p:cNvSpPr/>
          <p:nvPr/>
        </p:nvSpPr>
        <p:spPr>
          <a:xfrm>
            <a:off x="4271197" y="5003301"/>
            <a:ext cx="5080000" cy="1"/>
          </a:xfrm>
          <a:prstGeom prst="line">
            <a:avLst/>
          </a:prstGeom>
          <a:ln w="50800">
            <a:solidFill>
              <a:schemeClr val="bg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5" name="Shape 365"/>
          <p:cNvSpPr/>
          <p:nvPr/>
        </p:nvSpPr>
        <p:spPr>
          <a:xfrm>
            <a:off x="427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6" name="Shape 366"/>
          <p:cNvSpPr/>
          <p:nvPr/>
        </p:nvSpPr>
        <p:spPr>
          <a:xfrm>
            <a:off x="4085383" y="5057926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7" name="Shape 367"/>
          <p:cNvSpPr/>
          <p:nvPr/>
        </p:nvSpPr>
        <p:spPr>
          <a:xfrm>
            <a:off x="554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68" name="Shape 368"/>
          <p:cNvSpPr/>
          <p:nvPr/>
        </p:nvSpPr>
        <p:spPr>
          <a:xfrm>
            <a:off x="5237562" y="505792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69" name="Shape 369"/>
          <p:cNvSpPr/>
          <p:nvPr/>
        </p:nvSpPr>
        <p:spPr>
          <a:xfrm>
            <a:off x="681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0" name="Shape 370"/>
          <p:cNvSpPr/>
          <p:nvPr/>
        </p:nvSpPr>
        <p:spPr>
          <a:xfrm>
            <a:off x="6507562" y="505792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71" name="Shape 371"/>
          <p:cNvSpPr/>
          <p:nvPr/>
        </p:nvSpPr>
        <p:spPr>
          <a:xfrm>
            <a:off x="681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2" name="Shape 372"/>
          <p:cNvSpPr/>
          <p:nvPr/>
        </p:nvSpPr>
        <p:spPr>
          <a:xfrm>
            <a:off x="808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7777562" y="505792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374" name="Shape 374"/>
          <p:cNvSpPr/>
          <p:nvPr/>
        </p:nvSpPr>
        <p:spPr>
          <a:xfrm>
            <a:off x="9351197" y="5003301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5" name="Shape 375"/>
          <p:cNvSpPr/>
          <p:nvPr/>
        </p:nvSpPr>
        <p:spPr>
          <a:xfrm>
            <a:off x="9047562" y="5057926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76" name="Shape 376"/>
          <p:cNvSpPr/>
          <p:nvPr/>
        </p:nvSpPr>
        <p:spPr>
          <a:xfrm>
            <a:off x="4287894" y="2319811"/>
            <a:ext cx="5013212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7" name="Shape 377"/>
          <p:cNvSpPr/>
          <p:nvPr/>
        </p:nvSpPr>
        <p:spPr>
          <a:xfrm>
            <a:off x="4287894" y="2827811"/>
            <a:ext cx="703660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4287894" y="3335811"/>
            <a:ext cx="1282148" cy="1"/>
          </a:xfrm>
          <a:prstGeom prst="line">
            <a:avLst/>
          </a:prstGeom>
          <a:ln w="38100">
            <a:solidFill>
              <a:schemeClr val="bg2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2764192" y="2021325"/>
            <a:ext cx="10756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A: 80s</a:t>
            </a:r>
          </a:p>
        </p:txBody>
      </p:sp>
      <p:sp>
        <p:nvSpPr>
          <p:cNvPr id="380" name="Shape 380"/>
          <p:cNvSpPr/>
          <p:nvPr/>
        </p:nvSpPr>
        <p:spPr>
          <a:xfrm>
            <a:off x="2786634" y="2567425"/>
            <a:ext cx="103073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1"/>
                </a:solidFill>
              </a:rPr>
              <a:t>B: 10s</a:t>
            </a:r>
          </a:p>
        </p:txBody>
      </p:sp>
      <p:sp>
        <p:nvSpPr>
          <p:cNvPr id="381" name="Shape 381"/>
          <p:cNvSpPr/>
          <p:nvPr/>
        </p:nvSpPr>
        <p:spPr>
          <a:xfrm>
            <a:off x="2773810" y="3075425"/>
            <a:ext cx="10563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C: 20s</a:t>
            </a:r>
          </a:p>
        </p:txBody>
      </p:sp>
      <p:sp>
        <p:nvSpPr>
          <p:cNvPr id="382" name="Shape 382"/>
          <p:cNvSpPr/>
          <p:nvPr/>
        </p:nvSpPr>
        <p:spPr>
          <a:xfrm>
            <a:off x="1787167" y="5668684"/>
            <a:ext cx="9430467" cy="13798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is the average turnaround time with SJF? 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chemeClr val="bg1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(80 + 10 + 20) / 3 = </a:t>
            </a:r>
            <a:r>
              <a:rPr sz="3600" dirty="0">
                <a:solidFill>
                  <a:srgbClr val="FF2600"/>
                </a:solidFill>
              </a:rPr>
              <a:t>~</a:t>
            </a:r>
            <a:r>
              <a:rPr sz="36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36.7s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9903" y="7228955"/>
            <a:ext cx="1270840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333333"/>
                </a:solidFill>
              </a:rPr>
              <a:t>For minimizing average turnaround time (with no preemption):</a:t>
            </a:r>
          </a:p>
          <a:p>
            <a:pPr>
              <a:buNone/>
            </a:pPr>
            <a:r>
              <a:rPr lang="en-US" sz="3200" dirty="0">
                <a:solidFill>
                  <a:srgbClr val="333333"/>
                </a:solidFill>
              </a:rPr>
              <a:t>SJF is provably optimal </a:t>
            </a:r>
            <a:br>
              <a:rPr lang="en-US" sz="3200" dirty="0">
                <a:solidFill>
                  <a:srgbClr val="333333"/>
                </a:solidFill>
              </a:rPr>
            </a:br>
            <a:br>
              <a:rPr lang="en-US" sz="3200" dirty="0">
                <a:solidFill>
                  <a:srgbClr val="333333"/>
                </a:solidFill>
              </a:rPr>
            </a:br>
            <a:r>
              <a:rPr lang="en-US" sz="3200" dirty="0">
                <a:solidFill>
                  <a:srgbClr val="333333"/>
                </a:solidFill>
              </a:rPr>
              <a:t>Moving shorter job before longer job improves turnaround time of short job more than it harms turnaround time of long job</a:t>
            </a:r>
          </a:p>
        </p:txBody>
      </p:sp>
      <p:sp>
        <p:nvSpPr>
          <p:cNvPr id="2" name="Rectangle 1"/>
          <p:cNvSpPr/>
          <p:nvPr/>
        </p:nvSpPr>
        <p:spPr>
          <a:xfrm>
            <a:off x="9462546" y="6402218"/>
            <a:ext cx="3395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Average turnaround with FIFO: 70s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385" name="Shape 385"/>
          <p:cNvSpPr>
            <a:spLocks noGrp="1"/>
          </p:cNvSpPr>
          <p:nvPr>
            <p:ph type="body" idx="4294967295"/>
          </p:nvPr>
        </p:nvSpPr>
        <p:spPr>
          <a:xfrm>
            <a:off x="8713788" y="2401888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386" name="Shape 386"/>
          <p:cNvSpPr/>
          <p:nvPr/>
        </p:nvSpPr>
        <p:spPr>
          <a:xfrm>
            <a:off x="4648533" y="2401969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>
                <a:solidFill>
                  <a:srgbClr val="7BDB45"/>
                </a:solidFill>
              </a:rPr>
              <a:t>:</a:t>
            </a:r>
            <a:br>
              <a:rPr sz="3800">
                <a:solidFill>
                  <a:srgbClr val="7BDB45"/>
                </a:solidFill>
              </a:rPr>
            </a:br>
            <a:r>
              <a:rPr sz="3800">
                <a:solidFill>
                  <a:srgbClr val="A6AAA8"/>
                </a:solidFill>
              </a:rPr>
              <a:t>	</a:t>
            </a:r>
            <a:r>
              <a:rPr sz="3800">
                <a:solidFill>
                  <a:srgbClr val="7BDB45"/>
                </a:solidFill>
              </a:rPr>
              <a:t>FIFO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</a:t>
            </a:r>
            <a:r>
              <a:rPr sz="3800">
                <a:solidFill>
                  <a:srgbClr val="7BDB45"/>
                </a:solidFill>
              </a:rPr>
              <a:t>SJF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STCF</a:t>
            </a:r>
            <a:br>
              <a:rPr sz="3800">
                <a:solidFill>
                  <a:srgbClr val="53585F"/>
                </a:solidFill>
              </a:rPr>
            </a:br>
            <a:r>
              <a:rPr sz="3800">
                <a:solidFill>
                  <a:srgbClr val="53585F"/>
                </a:solidFill>
              </a:rPr>
              <a:t>	RR</a:t>
            </a:r>
          </a:p>
        </p:txBody>
      </p:sp>
      <p:sp>
        <p:nvSpPr>
          <p:cNvPr id="387" name="Shape 387"/>
          <p:cNvSpPr/>
          <p:nvPr/>
        </p:nvSpPr>
        <p:spPr>
          <a:xfrm>
            <a:off x="584533" y="2401969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>
                <a:solidFill>
                  <a:srgbClr val="D45954"/>
                </a:solidFill>
              </a:rPr>
              <a:t>:</a:t>
            </a:r>
            <a:br>
              <a:rPr sz="3800">
                <a:solidFill>
                  <a:srgbClr val="D45954"/>
                </a:solidFill>
              </a:rPr>
            </a:br>
            <a:r>
              <a:rPr sz="3800">
                <a:solidFill>
                  <a:srgbClr val="A6AAA8"/>
                </a:solidFill>
              </a:rPr>
              <a:t>	</a:t>
            </a:r>
            <a:r>
              <a:rPr sz="3800">
                <a:solidFill>
                  <a:srgbClr val="D45954"/>
                </a:solidFill>
              </a:rPr>
              <a:t>arrival_time</a:t>
            </a:r>
            <a:br>
              <a:rPr sz="3800">
                <a:solidFill>
                  <a:srgbClr val="D45954"/>
                </a:solidFill>
              </a:rPr>
            </a:br>
            <a:r>
              <a:rPr sz="380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393" name="Shape 393"/>
          <p:cNvSpPr>
            <a:spLocks noGrp="1"/>
          </p:cNvSpPr>
          <p:nvPr>
            <p:ph type="body" idx="4294967295"/>
          </p:nvPr>
        </p:nvSpPr>
        <p:spPr>
          <a:xfrm>
            <a:off x="0" y="2360613"/>
            <a:ext cx="11099800" cy="5027612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>
                <a:solidFill>
                  <a:schemeClr val="bg1"/>
                </a:solidFill>
              </a:rPr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>
                <a:solidFill>
                  <a:schemeClr val="bg1"/>
                </a:solidFill>
              </a:rPr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chemeClr val="bg1"/>
                </a:solidFill>
              </a:rPr>
              <a:t>4. The run-time of each job is known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9833">
              <a:defRPr sz="61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160">
                <a:solidFill>
                  <a:srgbClr val="FFFFFF"/>
                </a:solidFill>
              </a:rPr>
              <a:t>Shortest Job First (Arrival Time)</a:t>
            </a:r>
          </a:p>
        </p:txBody>
      </p:sp>
      <p:graphicFrame>
        <p:nvGraphicFramePr>
          <p:cNvPr id="396" name="Table 396"/>
          <p:cNvGraphicFramePr/>
          <p:nvPr>
            <p:extLst>
              <p:ext uri="{D42A27DB-BD31-4B8C-83A1-F6EECF244321}">
                <p14:modId xmlns:p14="http://schemas.microsoft.com/office/powerpoint/2010/main" val="3368502500"/>
              </p:ext>
            </p:extLst>
          </p:nvPr>
        </p:nvGraphicFramePr>
        <p:xfrm>
          <a:off x="3975100" y="2286000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7" name="Shape 397"/>
          <p:cNvSpPr/>
          <p:nvPr/>
        </p:nvSpPr>
        <p:spPr>
          <a:xfrm>
            <a:off x="1845676" y="5485582"/>
            <a:ext cx="9313447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What is the average turnaround time with SJF?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Stuck Behind a Tractor Again</a:t>
            </a:r>
          </a:p>
        </p:txBody>
      </p:sp>
      <p:sp>
        <p:nvSpPr>
          <p:cNvPr id="400" name="Shape 400"/>
          <p:cNvSpPr/>
          <p:nvPr/>
        </p:nvSpPr>
        <p:spPr>
          <a:xfrm>
            <a:off x="1972733" y="3835937"/>
            <a:ext cx="380914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01" name="Shape 401"/>
          <p:cNvSpPr/>
          <p:nvPr/>
        </p:nvSpPr>
        <p:spPr>
          <a:xfrm>
            <a:off x="6405033" y="3835937"/>
            <a:ext cx="678260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02" name="Shape 402"/>
          <p:cNvSpPr/>
          <p:nvPr/>
        </p:nvSpPr>
        <p:spPr>
          <a:xfrm>
            <a:off x="5770033" y="3835937"/>
            <a:ext cx="678260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03" name="Shape 403"/>
          <p:cNvSpPr/>
          <p:nvPr/>
        </p:nvSpPr>
        <p:spPr>
          <a:xfrm>
            <a:off x="1985197" y="5198627"/>
            <a:ext cx="508000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04" name="Shape 404"/>
          <p:cNvSpPr/>
          <p:nvPr/>
        </p:nvSpPr>
        <p:spPr>
          <a:xfrm>
            <a:off x="198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799383" y="5253252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6" name="Shape 406"/>
          <p:cNvSpPr/>
          <p:nvPr/>
        </p:nvSpPr>
        <p:spPr>
          <a:xfrm>
            <a:off x="325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07" name="Shape 407"/>
          <p:cNvSpPr/>
          <p:nvPr/>
        </p:nvSpPr>
        <p:spPr>
          <a:xfrm>
            <a:off x="2951562" y="525325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08" name="Shape 408"/>
          <p:cNvSpPr/>
          <p:nvPr/>
        </p:nvSpPr>
        <p:spPr>
          <a:xfrm>
            <a:off x="452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09" name="Shape 409"/>
          <p:cNvSpPr/>
          <p:nvPr/>
        </p:nvSpPr>
        <p:spPr>
          <a:xfrm>
            <a:off x="4221562" y="525325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10" name="Shape 410"/>
          <p:cNvSpPr/>
          <p:nvPr/>
        </p:nvSpPr>
        <p:spPr>
          <a:xfrm>
            <a:off x="452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579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491562" y="525325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413" name="Shape 413"/>
          <p:cNvSpPr/>
          <p:nvPr/>
        </p:nvSpPr>
        <p:spPr>
          <a:xfrm>
            <a:off x="7065197" y="5198627"/>
            <a:ext cx="1" cy="105438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14" name="Shape 414"/>
          <p:cNvSpPr/>
          <p:nvPr/>
        </p:nvSpPr>
        <p:spPr>
          <a:xfrm>
            <a:off x="6761562" y="525325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16" name="Shape 416"/>
          <p:cNvSpPr/>
          <p:nvPr/>
        </p:nvSpPr>
        <p:spPr>
          <a:xfrm>
            <a:off x="1907133" y="2476395"/>
            <a:ext cx="1672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chemeClr val="bg1"/>
                </a:solidFill>
              </a:rPr>
              <a:t>[B,C arrive]</a:t>
            </a:r>
          </a:p>
        </p:txBody>
      </p:sp>
      <p:sp>
        <p:nvSpPr>
          <p:cNvPr id="417" name="Shape 417"/>
          <p:cNvSpPr/>
          <p:nvPr/>
        </p:nvSpPr>
        <p:spPr>
          <a:xfrm>
            <a:off x="2645370" y="2962698"/>
            <a:ext cx="1" cy="844138"/>
          </a:xfrm>
          <a:prstGeom prst="line">
            <a:avLst/>
          </a:prstGeom>
          <a:ln w="127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22" name="Shape 458"/>
          <p:cNvSpPr/>
          <p:nvPr/>
        </p:nvSpPr>
        <p:spPr>
          <a:xfrm>
            <a:off x="701551" y="6640704"/>
            <a:ext cx="7458773" cy="825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1"/>
                </a:solidFill>
              </a:rPr>
              <a:t>What is the average turnaround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1100" dirty="0">
              <a:solidFill>
                <a:srgbClr val="FFFFFF"/>
              </a:solidFill>
            </a:endParaRPr>
          </a:p>
        </p:txBody>
      </p:sp>
      <p:graphicFrame>
        <p:nvGraphicFramePr>
          <p:cNvPr id="23" name="Table 396"/>
          <p:cNvGraphicFramePr/>
          <p:nvPr>
            <p:extLst>
              <p:ext uri="{D42A27DB-BD31-4B8C-83A1-F6EECF244321}">
                <p14:modId xmlns:p14="http://schemas.microsoft.com/office/powerpoint/2010/main" val="918301329"/>
              </p:ext>
            </p:extLst>
          </p:nvPr>
        </p:nvGraphicFramePr>
        <p:xfrm>
          <a:off x="7597643" y="2166079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1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66484" y="7522902"/>
            <a:ext cx="6151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(60 + (70 – 10) + (80 – 10)) / 3 = </a:t>
            </a:r>
            <a:r>
              <a:rPr lang="en-US" sz="28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" grpId="0" animBg="1"/>
      <p:bldP spid="402" grpId="0" animBg="1"/>
      <p:bldP spid="416" grpId="0" animBg="1"/>
      <p:bldP spid="417" grpId="0" animBg="1"/>
      <p:bldP spid="22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 dirty="0">
                <a:solidFill>
                  <a:srgbClr val="FFFFFF"/>
                </a:solidFill>
              </a:rPr>
              <a:t>Preemptive Schedu</a:t>
            </a:r>
            <a:r>
              <a:rPr lang="en-US" sz="6480" dirty="0">
                <a:solidFill>
                  <a:srgbClr val="FFFFFF"/>
                </a:solidFill>
              </a:rPr>
              <a:t>ling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468" name="Shape 468"/>
          <p:cNvSpPr>
            <a:spLocks noGrp="1"/>
          </p:cNvSpPr>
          <p:nvPr>
            <p:ph type="body" idx="4294967295"/>
          </p:nvPr>
        </p:nvSpPr>
        <p:spPr>
          <a:xfrm>
            <a:off x="387350" y="2392363"/>
            <a:ext cx="12617450" cy="71707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3800" dirty="0">
                <a:solidFill>
                  <a:srgbClr val="333333"/>
                </a:solidFill>
              </a:rPr>
              <a:t>: 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FIFO and SJF are non-preemptive</a:t>
            </a:r>
            <a:endParaRPr lang="en-US" sz="3500" b="1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  <a:effectLst/>
                <a:ea typeface="Helvetica"/>
                <a:cs typeface="Helvetica"/>
                <a:sym typeface="Helvetica"/>
              </a:rPr>
              <a:t>Only schedule new job when previous job voluntarily relinquishes CPU (performs I/O or exits)</a:t>
            </a:r>
            <a:endParaRPr sz="3500" dirty="0">
              <a:solidFill>
                <a:srgbClr val="333333"/>
              </a:solidFill>
              <a:effectLst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3800" dirty="0">
                <a:solidFill>
                  <a:srgbClr val="333333"/>
                </a:solidFill>
              </a:rPr>
              <a:t>: </a:t>
            </a:r>
            <a:endParaRPr lang="en-US" sz="38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500" dirty="0">
                <a:solidFill>
                  <a:srgbClr val="333333"/>
                </a:solidFill>
              </a:rPr>
              <a:t>Preemptive: Potentially schedule different job at any point by taking CPU away from running job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STCF (Shortest Time-to-Completion First)</a:t>
            </a:r>
            <a:endParaRPr lang="en-US" sz="3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Always </a:t>
            </a:r>
            <a:r>
              <a:rPr sz="3800" dirty="0">
                <a:solidFill>
                  <a:srgbClr val="333333"/>
                </a:solidFill>
              </a:rPr>
              <a:t>run </a:t>
            </a:r>
            <a:r>
              <a:rPr lang="en-US" sz="3800" dirty="0">
                <a:solidFill>
                  <a:srgbClr val="333333"/>
                </a:solidFill>
              </a:rPr>
              <a:t>job that </a:t>
            </a:r>
            <a:r>
              <a:rPr sz="3800" dirty="0">
                <a:solidFill>
                  <a:srgbClr val="333333"/>
                </a:solidFill>
              </a:rPr>
              <a:t>will complete the quickest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NON-PREEMPTIVE: </a:t>
            </a:r>
            <a:r>
              <a:rPr sz="6480" dirty="0">
                <a:solidFill>
                  <a:srgbClr val="FFFFFF"/>
                </a:solidFill>
              </a:rPr>
              <a:t>SJF</a:t>
            </a:r>
          </a:p>
        </p:txBody>
      </p:sp>
      <p:sp>
        <p:nvSpPr>
          <p:cNvPr id="471" name="Shape 471"/>
          <p:cNvSpPr/>
          <p:nvPr/>
        </p:nvSpPr>
        <p:spPr>
          <a:xfrm>
            <a:off x="5248082" y="4525364"/>
            <a:ext cx="380914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72" name="Shape 472"/>
          <p:cNvSpPr/>
          <p:nvPr/>
        </p:nvSpPr>
        <p:spPr>
          <a:xfrm>
            <a:off x="9680382" y="4525365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3" name="Shape 473"/>
          <p:cNvSpPr/>
          <p:nvPr/>
        </p:nvSpPr>
        <p:spPr>
          <a:xfrm>
            <a:off x="9045382" y="4525365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474" name="Shape 474"/>
          <p:cNvSpPr/>
          <p:nvPr/>
        </p:nvSpPr>
        <p:spPr>
          <a:xfrm>
            <a:off x="5260546" y="5888055"/>
            <a:ext cx="5080000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475" name="Shape 475"/>
          <p:cNvSpPr/>
          <p:nvPr/>
        </p:nvSpPr>
        <p:spPr>
          <a:xfrm>
            <a:off x="526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76" name="Shape 476"/>
          <p:cNvSpPr/>
          <p:nvPr/>
        </p:nvSpPr>
        <p:spPr>
          <a:xfrm>
            <a:off x="5074732" y="5942679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477" name="Shape 477"/>
          <p:cNvSpPr/>
          <p:nvPr/>
        </p:nvSpPr>
        <p:spPr>
          <a:xfrm>
            <a:off x="653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6226911" y="5942679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479" name="Shape 479"/>
          <p:cNvSpPr/>
          <p:nvPr/>
        </p:nvSpPr>
        <p:spPr>
          <a:xfrm>
            <a:off x="780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0" name="Shape 480"/>
          <p:cNvSpPr/>
          <p:nvPr/>
        </p:nvSpPr>
        <p:spPr>
          <a:xfrm>
            <a:off x="7496911" y="5942679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481" name="Shape 481"/>
          <p:cNvSpPr/>
          <p:nvPr/>
        </p:nvSpPr>
        <p:spPr>
          <a:xfrm>
            <a:off x="780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2" name="Shape 482"/>
          <p:cNvSpPr/>
          <p:nvPr/>
        </p:nvSpPr>
        <p:spPr>
          <a:xfrm>
            <a:off x="907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8766911" y="5942679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484" name="Shape 484"/>
          <p:cNvSpPr/>
          <p:nvPr/>
        </p:nvSpPr>
        <p:spPr>
          <a:xfrm>
            <a:off x="10340546" y="5888055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10036911" y="5942679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486" name="Shape 486"/>
          <p:cNvSpPr/>
          <p:nvPr/>
        </p:nvSpPr>
        <p:spPr>
          <a:xfrm>
            <a:off x="4845992" y="7269193"/>
            <a:ext cx="52915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Average turnaround time: 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5182482" y="3165823"/>
            <a:ext cx="1672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[B,C arrive</a:t>
            </a:r>
            <a:r>
              <a:rPr sz="2400" dirty="0">
                <a:solidFill>
                  <a:srgbClr val="FFFFFF"/>
                </a:solidFill>
              </a:rPr>
              <a:t>]</a:t>
            </a:r>
          </a:p>
        </p:txBody>
      </p:sp>
      <p:sp>
        <p:nvSpPr>
          <p:cNvPr id="488" name="Shape 488"/>
          <p:cNvSpPr/>
          <p:nvPr/>
        </p:nvSpPr>
        <p:spPr>
          <a:xfrm>
            <a:off x="5920719" y="3652125"/>
            <a:ext cx="1" cy="844139"/>
          </a:xfrm>
          <a:prstGeom prst="line">
            <a:avLst/>
          </a:prstGeom>
          <a:ln w="127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graphicFrame>
        <p:nvGraphicFramePr>
          <p:cNvPr id="21" name="Table 396"/>
          <p:cNvGraphicFramePr/>
          <p:nvPr>
            <p:extLst>
              <p:ext uri="{D42A27DB-BD31-4B8C-83A1-F6EECF244321}">
                <p14:modId xmlns:p14="http://schemas.microsoft.com/office/powerpoint/2010/main" val="906275890"/>
              </p:ext>
            </p:extLst>
          </p:nvPr>
        </p:nvGraphicFramePr>
        <p:xfrm>
          <a:off x="245297" y="2293331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4484160" y="8005969"/>
            <a:ext cx="6151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dirty="0"/>
              <a:t>(60 + (70 – 10) + (80 – 10)) / 3 = </a:t>
            </a:r>
            <a:r>
              <a:rPr lang="en-US" sz="28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63.3s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PREEMPTIVE: </a:t>
            </a:r>
            <a:r>
              <a:rPr sz="6480" dirty="0">
                <a:solidFill>
                  <a:srgbClr val="FFFFFF"/>
                </a:solidFill>
              </a:rPr>
              <a:t>STCF</a:t>
            </a:r>
          </a:p>
        </p:txBody>
      </p:sp>
      <p:sp>
        <p:nvSpPr>
          <p:cNvPr id="534" name="Shape 534"/>
          <p:cNvSpPr/>
          <p:nvPr/>
        </p:nvSpPr>
        <p:spPr>
          <a:xfrm>
            <a:off x="6432296" y="4905587"/>
            <a:ext cx="678260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35" name="Shape 535"/>
          <p:cNvSpPr/>
          <p:nvPr/>
        </p:nvSpPr>
        <p:spPr>
          <a:xfrm>
            <a:off x="7689596" y="4905588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36" name="Shape 536"/>
          <p:cNvSpPr/>
          <p:nvPr/>
        </p:nvSpPr>
        <p:spPr>
          <a:xfrm>
            <a:off x="7054596" y="4905588"/>
            <a:ext cx="678261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37" name="Shape 537"/>
          <p:cNvSpPr/>
          <p:nvPr/>
        </p:nvSpPr>
        <p:spPr>
          <a:xfrm>
            <a:off x="6444760" y="6268278"/>
            <a:ext cx="5080000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38" name="Shape 538"/>
          <p:cNvSpPr/>
          <p:nvPr/>
        </p:nvSpPr>
        <p:spPr>
          <a:xfrm>
            <a:off x="644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39" name="Shape 539"/>
          <p:cNvSpPr/>
          <p:nvPr/>
        </p:nvSpPr>
        <p:spPr>
          <a:xfrm>
            <a:off x="6258946" y="6322902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40" name="Shape 540"/>
          <p:cNvSpPr/>
          <p:nvPr/>
        </p:nvSpPr>
        <p:spPr>
          <a:xfrm>
            <a:off x="771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1" name="Shape 541"/>
          <p:cNvSpPr/>
          <p:nvPr/>
        </p:nvSpPr>
        <p:spPr>
          <a:xfrm>
            <a:off x="7411125" y="632290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542" name="Shape 542"/>
          <p:cNvSpPr/>
          <p:nvPr/>
        </p:nvSpPr>
        <p:spPr>
          <a:xfrm>
            <a:off x="898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3" name="Shape 543"/>
          <p:cNvSpPr/>
          <p:nvPr/>
        </p:nvSpPr>
        <p:spPr>
          <a:xfrm>
            <a:off x="8681125" y="632290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544" name="Shape 544"/>
          <p:cNvSpPr/>
          <p:nvPr/>
        </p:nvSpPr>
        <p:spPr>
          <a:xfrm>
            <a:off x="898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1025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6" name="Shape 546"/>
          <p:cNvSpPr/>
          <p:nvPr/>
        </p:nvSpPr>
        <p:spPr>
          <a:xfrm>
            <a:off x="9951125" y="632290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547" name="Shape 547"/>
          <p:cNvSpPr/>
          <p:nvPr/>
        </p:nvSpPr>
        <p:spPr>
          <a:xfrm>
            <a:off x="11524760" y="6268278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1221125" y="6322902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549" name="Shape 549"/>
          <p:cNvSpPr/>
          <p:nvPr/>
        </p:nvSpPr>
        <p:spPr>
          <a:xfrm>
            <a:off x="4920931" y="7649416"/>
            <a:ext cx="7510069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Average turnaround time</a:t>
            </a:r>
            <a:r>
              <a:rPr lang="en-US" sz="3600" dirty="0">
                <a:solidFill>
                  <a:schemeClr val="bg2"/>
                </a:solidFill>
              </a:rPr>
              <a:t> with STCF?</a:t>
            </a:r>
          </a:p>
        </p:txBody>
      </p:sp>
      <p:sp>
        <p:nvSpPr>
          <p:cNvPr id="550" name="Shape 550"/>
          <p:cNvSpPr/>
          <p:nvPr/>
        </p:nvSpPr>
        <p:spPr>
          <a:xfrm>
            <a:off x="8342389" y="4905587"/>
            <a:ext cx="3169048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51" name="Shape 551"/>
          <p:cNvSpPr/>
          <p:nvPr/>
        </p:nvSpPr>
        <p:spPr>
          <a:xfrm>
            <a:off x="6461457" y="3637805"/>
            <a:ext cx="5013212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2" name="Shape 552"/>
          <p:cNvSpPr/>
          <p:nvPr/>
        </p:nvSpPr>
        <p:spPr>
          <a:xfrm>
            <a:off x="7043849" y="4145805"/>
            <a:ext cx="699756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3" name="Shape 553"/>
          <p:cNvSpPr/>
          <p:nvPr/>
        </p:nvSpPr>
        <p:spPr>
          <a:xfrm>
            <a:off x="7078124" y="4653805"/>
            <a:ext cx="1247873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54" name="Shape 554"/>
          <p:cNvSpPr/>
          <p:nvPr/>
        </p:nvSpPr>
        <p:spPr>
          <a:xfrm>
            <a:off x="4937755" y="3339319"/>
            <a:ext cx="10756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A: 80s</a:t>
            </a:r>
          </a:p>
        </p:txBody>
      </p:sp>
      <p:sp>
        <p:nvSpPr>
          <p:cNvPr id="555" name="Shape 555"/>
          <p:cNvSpPr/>
          <p:nvPr/>
        </p:nvSpPr>
        <p:spPr>
          <a:xfrm>
            <a:off x="4960197" y="3885419"/>
            <a:ext cx="1030731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B: 10s</a:t>
            </a:r>
          </a:p>
        </p:txBody>
      </p:sp>
      <p:sp>
        <p:nvSpPr>
          <p:cNvPr id="556" name="Shape 556"/>
          <p:cNvSpPr/>
          <p:nvPr/>
        </p:nvSpPr>
        <p:spPr>
          <a:xfrm>
            <a:off x="4947373" y="4393419"/>
            <a:ext cx="105637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C: 20s</a:t>
            </a:r>
          </a:p>
        </p:txBody>
      </p:sp>
      <p:graphicFrame>
        <p:nvGraphicFramePr>
          <p:cNvPr id="26" name="Table 396"/>
          <p:cNvGraphicFramePr/>
          <p:nvPr>
            <p:extLst>
              <p:ext uri="{D42A27DB-BD31-4B8C-83A1-F6EECF244321}">
                <p14:modId xmlns:p14="http://schemas.microsoft.com/office/powerpoint/2010/main" val="1260250874"/>
              </p:ext>
            </p:extLst>
          </p:nvPr>
        </p:nvGraphicFramePr>
        <p:xfrm>
          <a:off x="245297" y="2293331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60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 dirty="0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2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b="1">
                          <a:solidFill>
                            <a:schemeClr val="bg2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~10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Shape 487"/>
          <p:cNvSpPr/>
          <p:nvPr/>
        </p:nvSpPr>
        <p:spPr>
          <a:xfrm>
            <a:off x="6337283" y="2882235"/>
            <a:ext cx="167213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[B,C arrive]</a:t>
            </a:r>
          </a:p>
        </p:txBody>
      </p:sp>
      <p:sp>
        <p:nvSpPr>
          <p:cNvPr id="28" name="Shape 488"/>
          <p:cNvSpPr/>
          <p:nvPr/>
        </p:nvSpPr>
        <p:spPr>
          <a:xfrm flipH="1">
            <a:off x="7075521" y="3339359"/>
            <a:ext cx="2603" cy="1562864"/>
          </a:xfrm>
          <a:prstGeom prst="line">
            <a:avLst/>
          </a:prstGeom>
          <a:ln w="127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053890" y="8356183"/>
            <a:ext cx="14948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36.6</a:t>
            </a:r>
          </a:p>
        </p:txBody>
      </p:sp>
      <p:sp>
        <p:nvSpPr>
          <p:cNvPr id="30" name="Shape 486"/>
          <p:cNvSpPr/>
          <p:nvPr/>
        </p:nvSpPr>
        <p:spPr>
          <a:xfrm>
            <a:off x="4651137" y="8822503"/>
            <a:ext cx="830035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Average turnaround time</a:t>
            </a:r>
            <a:r>
              <a:rPr lang="en-US" sz="3600" dirty="0">
                <a:solidFill>
                  <a:schemeClr val="bg2"/>
                </a:solidFill>
              </a:rPr>
              <a:t> with SJF</a:t>
            </a:r>
            <a:r>
              <a:rPr sz="3600" dirty="0">
                <a:solidFill>
                  <a:schemeClr val="bg2"/>
                </a:solidFill>
              </a:rPr>
              <a:t>: </a:t>
            </a:r>
            <a:r>
              <a:rPr lang="en-US" sz="36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63.3</a:t>
            </a:r>
            <a:r>
              <a:rPr sz="3600" b="1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  <p:bldP spid="535" grpId="0" animBg="1"/>
      <p:bldP spid="536" grpId="0" animBg="1"/>
      <p:bldP spid="549" grpId="0" animBg="1"/>
      <p:bldP spid="550" grpId="0" animBg="1"/>
      <p:bldP spid="551" grpId="0" animBg="1"/>
      <p:bldP spid="552" grpId="0" animBg="1"/>
      <p:bldP spid="553" grpId="0" animBg="1"/>
      <p:bldP spid="554" grpId="0" animBg="1"/>
      <p:bldP spid="555" grpId="0" animBg="1"/>
      <p:bldP spid="556" grpId="0" animBg="1"/>
      <p:bldP spid="27" grpId="0" animBg="1"/>
      <p:bldP spid="28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Virtualization:</a:t>
            </a:r>
            <a:br>
              <a:rPr lang="en-US" dirty="0"/>
            </a:br>
            <a:r>
              <a:rPr lang="en-US" dirty="0"/>
              <a:t>Two Components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87334" y="2600961"/>
            <a:ext cx="11406641" cy="61118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Dispatcher (Previous lecture)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Low-level mechanism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Performs context-switch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Switch from user mode to kernel mode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Save execution state (registers) of old process in PCB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Insert PCB in ready queue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Load state of next process from PCB to registers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Switch from kernel to user mode</a:t>
            </a:r>
          </a:p>
          <a:p>
            <a:pPr lvl="2">
              <a:lnSpc>
                <a:spcPct val="90000"/>
              </a:lnSpc>
            </a:pPr>
            <a:r>
              <a:rPr lang="en-US" sz="2600" dirty="0"/>
              <a:t>Jump to instruction in new user process</a:t>
            </a:r>
          </a:p>
          <a:p>
            <a:pPr>
              <a:lnSpc>
                <a:spcPct val="90000"/>
              </a:lnSpc>
            </a:pPr>
            <a:r>
              <a:rPr lang="en-US" dirty="0"/>
              <a:t>Scheduler (Today)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Policy to determine which process gets CPU when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559" name="Shape 559"/>
          <p:cNvSpPr>
            <a:spLocks noGrp="1"/>
          </p:cNvSpPr>
          <p:nvPr>
            <p:ph type="body" idx="4294967295"/>
          </p:nvPr>
        </p:nvSpPr>
        <p:spPr>
          <a:xfrm>
            <a:off x="8713788" y="2759075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560" name="Shape 560"/>
          <p:cNvSpPr/>
          <p:nvPr/>
        </p:nvSpPr>
        <p:spPr>
          <a:xfrm>
            <a:off x="4762500" y="2759704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 dirty="0">
                <a:solidFill>
                  <a:srgbClr val="7BDB45"/>
                </a:solidFill>
              </a:rPr>
              <a:t>:</a:t>
            </a:r>
            <a:br>
              <a:rPr sz="3800" dirty="0">
                <a:solidFill>
                  <a:srgbClr val="7BDB45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FIFO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SJF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STCF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RR</a:t>
            </a:r>
          </a:p>
        </p:txBody>
      </p:sp>
      <p:sp>
        <p:nvSpPr>
          <p:cNvPr id="561" name="Shape 561"/>
          <p:cNvSpPr/>
          <p:nvPr/>
        </p:nvSpPr>
        <p:spPr>
          <a:xfrm>
            <a:off x="698500" y="2759704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 dirty="0">
                <a:solidFill>
                  <a:srgbClr val="D45954"/>
                </a:solidFill>
              </a:rPr>
              <a:t>: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D45954"/>
                </a:solidFill>
              </a:rPr>
              <a:t>arrival_time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Response Time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4696" y="2615951"/>
            <a:ext cx="12291934" cy="6111805"/>
          </a:xfr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Sometimes care about when job starts instead of when it finishes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New metric: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600" i="1" dirty="0" err="1">
                <a:solidFill>
                  <a:schemeClr val="bg1"/>
                </a:solidFill>
              </a:rPr>
              <a:t>response_time</a:t>
            </a:r>
            <a:r>
              <a:rPr lang="en-US" sz="3600" dirty="0">
                <a:solidFill>
                  <a:schemeClr val="bg1"/>
                </a:solidFill>
              </a:rPr>
              <a:t> = </a:t>
            </a:r>
            <a:r>
              <a:rPr lang="en-US" sz="3600" i="1" dirty="0" err="1">
                <a:solidFill>
                  <a:schemeClr val="bg1"/>
                </a:solidFill>
              </a:rPr>
              <a:t>first_run_time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i="1" dirty="0" err="1">
                <a:solidFill>
                  <a:schemeClr val="bg1"/>
                </a:solidFill>
              </a:rPr>
              <a:t>arrival_time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Response vs. Turnaround</a:t>
            </a:r>
          </a:p>
        </p:txBody>
      </p:sp>
      <p:sp>
        <p:nvSpPr>
          <p:cNvPr id="577" name="Shape 577"/>
          <p:cNvSpPr/>
          <p:nvPr/>
        </p:nvSpPr>
        <p:spPr>
          <a:xfrm>
            <a:off x="4258733" y="3281374"/>
            <a:ext cx="1360171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578" name="Shape 578"/>
          <p:cNvSpPr/>
          <p:nvPr/>
        </p:nvSpPr>
        <p:spPr>
          <a:xfrm>
            <a:off x="4271197" y="4644064"/>
            <a:ext cx="5080000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579" name="Shape 579"/>
          <p:cNvSpPr/>
          <p:nvPr/>
        </p:nvSpPr>
        <p:spPr>
          <a:xfrm>
            <a:off x="427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0" name="Shape 580"/>
          <p:cNvSpPr/>
          <p:nvPr/>
        </p:nvSpPr>
        <p:spPr>
          <a:xfrm>
            <a:off x="4085383" y="4698688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581" name="Shape 581"/>
          <p:cNvSpPr/>
          <p:nvPr/>
        </p:nvSpPr>
        <p:spPr>
          <a:xfrm>
            <a:off x="554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2" name="Shape 582"/>
          <p:cNvSpPr/>
          <p:nvPr/>
        </p:nvSpPr>
        <p:spPr>
          <a:xfrm>
            <a:off x="5237562" y="4698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583" name="Shape 583"/>
          <p:cNvSpPr/>
          <p:nvPr/>
        </p:nvSpPr>
        <p:spPr>
          <a:xfrm>
            <a:off x="681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6507562" y="4698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40</a:t>
            </a:r>
          </a:p>
        </p:txBody>
      </p:sp>
      <p:sp>
        <p:nvSpPr>
          <p:cNvPr id="585" name="Shape 585"/>
          <p:cNvSpPr/>
          <p:nvPr/>
        </p:nvSpPr>
        <p:spPr>
          <a:xfrm>
            <a:off x="681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808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7777562" y="4698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60</a:t>
            </a:r>
          </a:p>
        </p:txBody>
      </p:sp>
      <p:sp>
        <p:nvSpPr>
          <p:cNvPr id="588" name="Shape 588"/>
          <p:cNvSpPr/>
          <p:nvPr/>
        </p:nvSpPr>
        <p:spPr>
          <a:xfrm>
            <a:off x="9351197" y="4644064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89" name="Shape 589"/>
          <p:cNvSpPr/>
          <p:nvPr/>
        </p:nvSpPr>
        <p:spPr>
          <a:xfrm>
            <a:off x="9047562" y="4698688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80</a:t>
            </a:r>
          </a:p>
        </p:txBody>
      </p:sp>
      <p:sp>
        <p:nvSpPr>
          <p:cNvPr id="590" name="Shape 590"/>
          <p:cNvSpPr/>
          <p:nvPr/>
        </p:nvSpPr>
        <p:spPr>
          <a:xfrm>
            <a:off x="4917196" y="2902591"/>
            <a:ext cx="622708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91" name="Shape 591"/>
          <p:cNvSpPr/>
          <p:nvPr/>
        </p:nvSpPr>
        <p:spPr>
          <a:xfrm>
            <a:off x="4911628" y="2394591"/>
            <a:ext cx="1385571" cy="1"/>
          </a:xfrm>
          <a:prstGeom prst="line">
            <a:avLst/>
          </a:prstGeom>
          <a:ln w="38100">
            <a:solidFill>
              <a:schemeClr val="bg1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592" name="Shape 592"/>
          <p:cNvSpPr/>
          <p:nvPr/>
        </p:nvSpPr>
        <p:spPr>
          <a:xfrm>
            <a:off x="1566824" y="2108844"/>
            <a:ext cx="319095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B’s turnaround: 20s</a:t>
            </a:r>
          </a:p>
        </p:txBody>
      </p:sp>
      <p:sp>
        <p:nvSpPr>
          <p:cNvPr id="593" name="Shape 593"/>
          <p:cNvSpPr/>
          <p:nvPr/>
        </p:nvSpPr>
        <p:spPr>
          <a:xfrm>
            <a:off x="5516033" y="3281374"/>
            <a:ext cx="678261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600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594" name="Shape 594"/>
          <p:cNvSpPr/>
          <p:nvPr/>
        </p:nvSpPr>
        <p:spPr>
          <a:xfrm>
            <a:off x="4305444" y="5476821"/>
            <a:ext cx="144751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chemeClr val="bg2"/>
                </a:solidFill>
              </a:rPr>
              <a:t>[B arrives]</a:t>
            </a:r>
          </a:p>
        </p:txBody>
      </p:sp>
      <p:sp>
        <p:nvSpPr>
          <p:cNvPr id="595" name="Shape 595"/>
          <p:cNvSpPr/>
          <p:nvPr/>
        </p:nvSpPr>
        <p:spPr>
          <a:xfrm flipV="1">
            <a:off x="4931370" y="4694134"/>
            <a:ext cx="1" cy="844139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596" name="Shape 596"/>
          <p:cNvSpPr/>
          <p:nvPr/>
        </p:nvSpPr>
        <p:spPr>
          <a:xfrm>
            <a:off x="2080761" y="2616805"/>
            <a:ext cx="267701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B’s response: 10s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" grpId="0" animBg="1"/>
      <p:bldP spid="591" grpId="0" animBg="1"/>
      <p:bldP spid="592" grpId="0" animBg="1"/>
      <p:bldP spid="59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Round-Robin Scheduler</a:t>
            </a:r>
          </a:p>
        </p:txBody>
      </p:sp>
      <p:sp>
        <p:nvSpPr>
          <p:cNvPr id="599" name="Shape 599"/>
          <p:cNvSpPr>
            <a:spLocks noGrp="1"/>
          </p:cNvSpPr>
          <p:nvPr>
            <p:ph type="body" idx="4294967295"/>
          </p:nvPr>
        </p:nvSpPr>
        <p:spPr>
          <a:xfrm>
            <a:off x="387350" y="2378075"/>
            <a:ext cx="12617450" cy="4468813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Prev schedulers</a:t>
            </a:r>
            <a:r>
              <a:rPr sz="3800" dirty="0">
                <a:solidFill>
                  <a:srgbClr val="333333"/>
                </a:solidFill>
              </a:rPr>
              <a:t>: </a:t>
            </a:r>
            <a:endParaRPr lang="en-US"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rgbClr val="333333"/>
                </a:solidFill>
              </a:rPr>
              <a:t>	</a:t>
            </a:r>
            <a:r>
              <a:rPr sz="3800" dirty="0">
                <a:solidFill>
                  <a:srgbClr val="333333"/>
                </a:solidFill>
              </a:rPr>
              <a:t>FIFO, SJF, and STCF </a:t>
            </a:r>
            <a:r>
              <a:rPr lang="en-US" sz="3800" dirty="0">
                <a:solidFill>
                  <a:srgbClr val="333333"/>
                </a:solidFill>
              </a:rPr>
              <a:t>can have</a:t>
            </a:r>
            <a:r>
              <a:rPr sz="3800" dirty="0">
                <a:solidFill>
                  <a:srgbClr val="333333"/>
                </a:solidFill>
              </a:rPr>
              <a:t> poo</a:t>
            </a:r>
            <a:r>
              <a:rPr lang="en-US" sz="3800" dirty="0">
                <a:solidFill>
                  <a:srgbClr val="333333"/>
                </a:solidFill>
              </a:rPr>
              <a:t>r </a:t>
            </a:r>
            <a:r>
              <a:rPr sz="3800" dirty="0">
                <a:solidFill>
                  <a:srgbClr val="333333"/>
                </a:solidFill>
              </a:rPr>
              <a:t>response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New scheduler</a:t>
            </a:r>
            <a:r>
              <a:rPr sz="3800" dirty="0">
                <a:solidFill>
                  <a:srgbClr val="333333"/>
                </a:solidFill>
              </a:rPr>
              <a:t>: RR (Round Robin)</a:t>
            </a:r>
            <a:endParaRPr lang="en-US" sz="3800" dirty="0">
              <a:solidFill>
                <a:srgbClr val="333333"/>
              </a:solidFill>
            </a:endParaRPr>
          </a:p>
          <a:p>
            <a:pPr marL="401878" lvl="1" indent="0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Alternate ready processes </a:t>
            </a:r>
            <a:r>
              <a:rPr lang="en-US" sz="3500" dirty="0">
                <a:solidFill>
                  <a:srgbClr val="333333"/>
                </a:solidFill>
              </a:rPr>
              <a:t>every </a:t>
            </a:r>
            <a:r>
              <a:rPr sz="3500" dirty="0">
                <a:solidFill>
                  <a:srgbClr val="333333"/>
                </a:solidFill>
              </a:rPr>
              <a:t>fixed-length </a:t>
            </a:r>
            <a:r>
              <a:rPr lang="en-US" sz="3500" dirty="0">
                <a:solidFill>
                  <a:srgbClr val="333333"/>
                </a:solidFill>
              </a:rPr>
              <a:t>time-</a:t>
            </a:r>
            <a:r>
              <a:rPr sz="3500" dirty="0">
                <a:solidFill>
                  <a:srgbClr val="333333"/>
                </a:solidFill>
              </a:rPr>
              <a:t>slice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</a:t>
            </a:r>
            <a:r>
              <a:rPr lang="en-US" dirty="0" err="1"/>
              <a:t>vs</a:t>
            </a:r>
            <a:r>
              <a:rPr lang="en-US" dirty="0"/>
              <a:t> RR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64583" y="2245966"/>
            <a:ext cx="5536054" cy="2666339"/>
            <a:chOff x="6929710" y="1942245"/>
            <a:chExt cx="5536054" cy="2666339"/>
          </a:xfrm>
        </p:grpSpPr>
        <p:sp>
          <p:nvSpPr>
            <p:cNvPr id="602" name="Shape 602"/>
            <p:cNvSpPr/>
            <p:nvPr/>
          </p:nvSpPr>
          <p:spPr>
            <a:xfrm>
              <a:off x="7103061" y="2534680"/>
              <a:ext cx="1241426" cy="1270001"/>
            </a:xfrm>
            <a:prstGeom prst="rect">
              <a:avLst/>
            </a:prstGeom>
            <a:solidFill>
              <a:srgbClr val="0B5D12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7115524" y="3897370"/>
              <a:ext cx="5080001" cy="1"/>
            </a:xfrm>
            <a:prstGeom prst="line">
              <a:avLst/>
            </a:prstGeom>
            <a:ln w="50800">
              <a:solidFill>
                <a:srgbClr val="FFFFFF"/>
              </a:solidFill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711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6929710" y="3951994"/>
              <a:ext cx="33823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0</a:t>
              </a:r>
            </a:p>
          </p:txBody>
        </p:sp>
        <p:sp>
          <p:nvSpPr>
            <p:cNvPr id="606" name="Shape 606"/>
            <p:cNvSpPr/>
            <p:nvPr/>
          </p:nvSpPr>
          <p:spPr>
            <a:xfrm>
              <a:off x="838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8199710" y="3951994"/>
              <a:ext cx="33823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2"/>
                  </a:solidFill>
                </a:rPr>
                <a:t>5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965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9351889" y="3951994"/>
              <a:ext cx="57387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965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0925524" y="3897370"/>
              <a:ext cx="1" cy="10543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0621889" y="3951994"/>
              <a:ext cx="57387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11891889" y="3951994"/>
              <a:ext cx="573875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20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8373061" y="2534680"/>
              <a:ext cx="1241425" cy="1270001"/>
            </a:xfrm>
            <a:prstGeom prst="rect">
              <a:avLst/>
            </a:prstGeom>
            <a:solidFill>
              <a:srgbClr val="11DBE3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9643061" y="2534680"/>
              <a:ext cx="1241426" cy="1270001"/>
            </a:xfrm>
            <a:prstGeom prst="rect">
              <a:avLst/>
            </a:prstGeom>
            <a:solidFill>
              <a:srgbClr val="BC8027"/>
            </a:solidFill>
            <a:ln w="25400">
              <a:solid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2600"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7494544" y="1942245"/>
              <a:ext cx="458460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8793398" y="1942245"/>
              <a:ext cx="400751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10046566" y="1942245"/>
              <a:ext cx="434414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>
                  <a:solidFill>
                    <a:schemeClr val="bg2"/>
                  </a:solidFill>
                </a:rPr>
                <a:t>C</a:t>
              </a:r>
            </a:p>
          </p:txBody>
        </p:sp>
      </p:grpSp>
      <p:sp>
        <p:nvSpPr>
          <p:cNvPr id="616" name="Shape 616"/>
          <p:cNvSpPr/>
          <p:nvPr/>
        </p:nvSpPr>
        <p:spPr>
          <a:xfrm>
            <a:off x="6899976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7" name="Shape 617"/>
          <p:cNvSpPr/>
          <p:nvPr/>
        </p:nvSpPr>
        <p:spPr>
          <a:xfrm>
            <a:off x="6912440" y="4166109"/>
            <a:ext cx="50800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18" name="Shape 618"/>
          <p:cNvSpPr/>
          <p:nvPr/>
        </p:nvSpPr>
        <p:spPr>
          <a:xfrm>
            <a:off x="691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6726626" y="4220733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620" name="Shape 620"/>
          <p:cNvSpPr/>
          <p:nvPr/>
        </p:nvSpPr>
        <p:spPr>
          <a:xfrm>
            <a:off x="818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1" name="Shape 621"/>
          <p:cNvSpPr/>
          <p:nvPr/>
        </p:nvSpPr>
        <p:spPr>
          <a:xfrm>
            <a:off x="7996626" y="4220733"/>
            <a:ext cx="33823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622" name="Shape 622"/>
          <p:cNvSpPr/>
          <p:nvPr/>
        </p:nvSpPr>
        <p:spPr>
          <a:xfrm>
            <a:off x="945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3" name="Shape 623"/>
          <p:cNvSpPr/>
          <p:nvPr/>
        </p:nvSpPr>
        <p:spPr>
          <a:xfrm>
            <a:off x="9148806" y="4220733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624" name="Shape 624"/>
          <p:cNvSpPr/>
          <p:nvPr/>
        </p:nvSpPr>
        <p:spPr>
          <a:xfrm>
            <a:off x="945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5" name="Shape 625"/>
          <p:cNvSpPr/>
          <p:nvPr/>
        </p:nvSpPr>
        <p:spPr>
          <a:xfrm>
            <a:off x="1072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6" name="Shape 626"/>
          <p:cNvSpPr/>
          <p:nvPr/>
        </p:nvSpPr>
        <p:spPr>
          <a:xfrm>
            <a:off x="10418806" y="4220733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15</a:t>
            </a:r>
          </a:p>
        </p:txBody>
      </p:sp>
      <p:sp>
        <p:nvSpPr>
          <p:cNvPr id="627" name="Shape 627"/>
          <p:cNvSpPr/>
          <p:nvPr/>
        </p:nvSpPr>
        <p:spPr>
          <a:xfrm>
            <a:off x="11992440" y="4166109"/>
            <a:ext cx="1" cy="105437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600"/>
            </a:pPr>
            <a:endParaRPr/>
          </a:p>
        </p:txBody>
      </p:sp>
      <p:sp>
        <p:nvSpPr>
          <p:cNvPr id="628" name="Shape 628"/>
          <p:cNvSpPr/>
          <p:nvPr/>
        </p:nvSpPr>
        <p:spPr>
          <a:xfrm>
            <a:off x="11688806" y="4220733"/>
            <a:ext cx="57387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20</a:t>
            </a:r>
          </a:p>
        </p:txBody>
      </p:sp>
      <p:sp>
        <p:nvSpPr>
          <p:cNvPr id="629" name="Shape 629"/>
          <p:cNvSpPr/>
          <p:nvPr/>
        </p:nvSpPr>
        <p:spPr>
          <a:xfrm>
            <a:off x="7153976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0" name="Shape 630"/>
          <p:cNvSpPr/>
          <p:nvPr/>
        </p:nvSpPr>
        <p:spPr>
          <a:xfrm>
            <a:off x="7407976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1" name="Shape 631"/>
          <p:cNvSpPr/>
          <p:nvPr/>
        </p:nvSpPr>
        <p:spPr>
          <a:xfrm>
            <a:off x="7661977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2" name="Shape 632"/>
          <p:cNvSpPr/>
          <p:nvPr/>
        </p:nvSpPr>
        <p:spPr>
          <a:xfrm>
            <a:off x="7915977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3" name="Shape 633"/>
          <p:cNvSpPr/>
          <p:nvPr/>
        </p:nvSpPr>
        <p:spPr>
          <a:xfrm>
            <a:off x="8169977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4" name="Shape 634"/>
          <p:cNvSpPr/>
          <p:nvPr/>
        </p:nvSpPr>
        <p:spPr>
          <a:xfrm>
            <a:off x="8423977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5" name="Shape 635"/>
          <p:cNvSpPr/>
          <p:nvPr/>
        </p:nvSpPr>
        <p:spPr>
          <a:xfrm>
            <a:off x="8677977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6" name="Shape 636"/>
          <p:cNvSpPr/>
          <p:nvPr/>
        </p:nvSpPr>
        <p:spPr>
          <a:xfrm>
            <a:off x="8931977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7" name="Shape 637"/>
          <p:cNvSpPr/>
          <p:nvPr/>
        </p:nvSpPr>
        <p:spPr>
          <a:xfrm>
            <a:off x="9185977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8" name="Shape 638"/>
          <p:cNvSpPr/>
          <p:nvPr/>
        </p:nvSpPr>
        <p:spPr>
          <a:xfrm>
            <a:off x="9439977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39" name="Shape 639"/>
          <p:cNvSpPr/>
          <p:nvPr/>
        </p:nvSpPr>
        <p:spPr>
          <a:xfrm>
            <a:off x="9693977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0" name="Shape 640"/>
          <p:cNvSpPr/>
          <p:nvPr/>
        </p:nvSpPr>
        <p:spPr>
          <a:xfrm>
            <a:off x="9947977" y="2803419"/>
            <a:ext cx="225426" cy="1270001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1" name="Shape 641"/>
          <p:cNvSpPr/>
          <p:nvPr/>
        </p:nvSpPr>
        <p:spPr>
          <a:xfrm>
            <a:off x="10201977" y="2803419"/>
            <a:ext cx="225426" cy="1270001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2" name="Shape 642"/>
          <p:cNvSpPr/>
          <p:nvPr/>
        </p:nvSpPr>
        <p:spPr>
          <a:xfrm>
            <a:off x="10455977" y="2803419"/>
            <a:ext cx="225426" cy="1270001"/>
          </a:xfrm>
          <a:prstGeom prst="rect">
            <a:avLst/>
          </a:prstGeom>
          <a:solidFill>
            <a:srgbClr val="BC802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646" name="Shape 646"/>
          <p:cNvSpPr/>
          <p:nvPr/>
        </p:nvSpPr>
        <p:spPr>
          <a:xfrm>
            <a:off x="6783460" y="2210984"/>
            <a:ext cx="45846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chemeClr val="bg2"/>
                </a:solidFill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7066314" y="2210984"/>
            <a:ext cx="40075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7303482" y="2210984"/>
            <a:ext cx="43441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7615939" y="2215428"/>
            <a:ext cx="5715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54" name="Shape 755"/>
          <p:cNvSpPr/>
          <p:nvPr/>
        </p:nvSpPr>
        <p:spPr>
          <a:xfrm>
            <a:off x="6889308" y="5045529"/>
            <a:ext cx="422231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(0+1+2)/3 = </a:t>
            </a:r>
            <a:r>
              <a:rPr sz="36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1</a:t>
            </a:r>
          </a:p>
        </p:txBody>
      </p:sp>
      <p:sp>
        <p:nvSpPr>
          <p:cNvPr id="55" name="Shape 756"/>
          <p:cNvSpPr/>
          <p:nvPr/>
        </p:nvSpPr>
        <p:spPr>
          <a:xfrm>
            <a:off x="995769" y="4987418"/>
            <a:ext cx="422231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Avg Response Time?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(0+5+10)/3 = </a:t>
            </a:r>
            <a:r>
              <a:rPr sz="36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9144" y="7702904"/>
            <a:ext cx="11973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Other reasons why RR could be better?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If don’t know run-time of each job, gives short jobs a chance to run and finish fast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7541" y="640498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In what way is RR worse?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Ave. turn-around time with equal job lengths is horrible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" grpId="0" animBg="1"/>
      <p:bldP spid="629" grpId="0" animBg="1"/>
      <p:bldP spid="631" grpId="0" animBg="1"/>
      <p:bldP spid="632" grpId="0" animBg="1"/>
      <p:bldP spid="634" grpId="0" animBg="1"/>
      <p:bldP spid="635" grpId="0" animBg="1"/>
      <p:bldP spid="636" grpId="0" animBg="1"/>
      <p:bldP spid="637" grpId="0" animBg="1"/>
      <p:bldP spid="638" grpId="0" animBg="1"/>
      <p:bldP spid="639" grpId="0" animBg="1"/>
      <p:bldP spid="640" grpId="0" animBg="1"/>
      <p:bldP spid="641" grpId="0" animBg="1"/>
      <p:bldP spid="642" grpId="0" animBg="1"/>
      <p:bldP spid="54" grpId="0" animBg="1"/>
      <p:bldP spid="55" grpId="0" animBg="1"/>
      <p:bldP spid="58" grpId="0" build="p"/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Shape 7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760" name="Shape 760"/>
          <p:cNvSpPr>
            <a:spLocks noGrp="1"/>
          </p:cNvSpPr>
          <p:nvPr>
            <p:ph type="body" idx="4294967295"/>
          </p:nvPr>
        </p:nvSpPr>
        <p:spPr>
          <a:xfrm>
            <a:off x="8713788" y="2555875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1497FC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761" name="Shape 761"/>
          <p:cNvSpPr/>
          <p:nvPr/>
        </p:nvSpPr>
        <p:spPr>
          <a:xfrm>
            <a:off x="4762500" y="2555444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 dirty="0">
                <a:solidFill>
                  <a:srgbClr val="7BDB45"/>
                </a:solidFill>
              </a:rPr>
              <a:t>:</a:t>
            </a:r>
            <a:br>
              <a:rPr sz="3800" dirty="0">
                <a:solidFill>
                  <a:srgbClr val="7BDB45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FIFO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SJF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STCF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  <a:r>
              <a:rPr sz="3800" dirty="0">
                <a:solidFill>
                  <a:srgbClr val="7BDB45"/>
                </a:solidFill>
              </a:rPr>
              <a:t>RR</a:t>
            </a:r>
          </a:p>
        </p:txBody>
      </p:sp>
      <p:sp>
        <p:nvSpPr>
          <p:cNvPr id="762" name="Shape 762"/>
          <p:cNvSpPr/>
          <p:nvPr/>
        </p:nvSpPr>
        <p:spPr>
          <a:xfrm>
            <a:off x="698500" y="2555444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 dirty="0">
                <a:solidFill>
                  <a:srgbClr val="D45954"/>
                </a:solidFill>
              </a:rPr>
              <a:t>: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D45954"/>
                </a:solidFill>
              </a:rPr>
              <a:t>arrival_time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D45954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Review- </a:t>
            </a:r>
            <a:r>
              <a:rPr sz="6480" dirty="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820" name="Shape 820"/>
          <p:cNvSpPr>
            <a:spLocks noGrp="1"/>
          </p:cNvSpPr>
          <p:nvPr>
            <p:ph type="body" idx="4294967295"/>
          </p:nvPr>
        </p:nvSpPr>
        <p:spPr>
          <a:xfrm>
            <a:off x="0" y="2581275"/>
            <a:ext cx="11099800" cy="5027613"/>
          </a:xfrm>
          <a:prstGeom prst="rect">
            <a:avLst/>
          </a:prstGeom>
        </p:spPr>
        <p:txBody>
          <a:bodyPr/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strike="sngStrike" dirty="0"/>
              <a:t>4. The run-time of each job is known</a:t>
            </a:r>
            <a:br>
              <a:rPr sz="3800" strike="sngStrike" dirty="0"/>
            </a:br>
            <a:r>
              <a:rPr sz="3800" dirty="0">
                <a:solidFill>
                  <a:srgbClr val="FF0000"/>
                </a:solidFill>
              </a:rPr>
              <a:t>    (need smarter, fancier scheduler)</a:t>
            </a:r>
          </a:p>
        </p:txBody>
      </p:sp>
    </p:spTree>
    <p:extLst>
      <p:ext uri="{BB962C8B-B14F-4D97-AF65-F5344CB8AC3E}">
        <p14:creationId xmlns:p14="http://schemas.microsoft.com/office/powerpoint/2010/main" val="10524605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Review: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sz="6480" dirty="0">
                <a:solidFill>
                  <a:srgbClr val="FFFFFF"/>
                </a:solidFill>
              </a:rPr>
              <a:t>State Transitions</a:t>
            </a:r>
          </a:p>
        </p:txBody>
      </p:sp>
      <p:sp>
        <p:nvSpPr>
          <p:cNvPr id="76" name="Shape 76"/>
          <p:cNvSpPr/>
          <p:nvPr/>
        </p:nvSpPr>
        <p:spPr>
          <a:xfrm>
            <a:off x="2963333" y="2725665"/>
            <a:ext cx="2051051" cy="2051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Running</a:t>
            </a:r>
          </a:p>
        </p:txBody>
      </p:sp>
      <p:sp>
        <p:nvSpPr>
          <p:cNvPr id="77" name="Shape 77"/>
          <p:cNvSpPr/>
          <p:nvPr/>
        </p:nvSpPr>
        <p:spPr>
          <a:xfrm>
            <a:off x="7916333" y="2725665"/>
            <a:ext cx="2051051" cy="2051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Ready</a:t>
            </a:r>
          </a:p>
        </p:txBody>
      </p:sp>
      <p:sp>
        <p:nvSpPr>
          <p:cNvPr id="78" name="Shape 78"/>
          <p:cNvSpPr/>
          <p:nvPr/>
        </p:nvSpPr>
        <p:spPr>
          <a:xfrm>
            <a:off x="5503333" y="5250898"/>
            <a:ext cx="2051051" cy="2051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FFFFFF"/>
                </a:solidFill>
              </a:rPr>
              <a:t>Blocked</a:t>
            </a:r>
          </a:p>
        </p:txBody>
      </p:sp>
      <p:sp>
        <p:nvSpPr>
          <p:cNvPr id="79" name="Shape 79"/>
          <p:cNvSpPr/>
          <p:nvPr/>
        </p:nvSpPr>
        <p:spPr>
          <a:xfrm>
            <a:off x="5207576" y="3535819"/>
            <a:ext cx="2515565" cy="1"/>
          </a:xfrm>
          <a:prstGeom prst="line">
            <a:avLst/>
          </a:prstGeom>
          <a:ln w="635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0" name="Shape 80"/>
          <p:cNvSpPr/>
          <p:nvPr/>
        </p:nvSpPr>
        <p:spPr>
          <a:xfrm flipH="1" flipV="1">
            <a:off x="5207576" y="4043819"/>
            <a:ext cx="2515565" cy="1"/>
          </a:xfrm>
          <a:prstGeom prst="line">
            <a:avLst/>
          </a:prstGeom>
          <a:ln w="635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1" name="Shape 81"/>
          <p:cNvSpPr/>
          <p:nvPr/>
        </p:nvSpPr>
        <p:spPr>
          <a:xfrm>
            <a:off x="4264733" y="4963432"/>
            <a:ext cx="1138541" cy="916547"/>
          </a:xfrm>
          <a:prstGeom prst="line">
            <a:avLst/>
          </a:prstGeom>
          <a:ln w="635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82" name="Shape 82"/>
          <p:cNvSpPr/>
          <p:nvPr/>
        </p:nvSpPr>
        <p:spPr>
          <a:xfrm flipV="1">
            <a:off x="7566733" y="4963432"/>
            <a:ext cx="1138541" cy="916547"/>
          </a:xfrm>
          <a:prstGeom prst="line">
            <a:avLst/>
          </a:prstGeom>
          <a:ln w="63500">
            <a:solidFill>
              <a:schemeClr val="bg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664831" y="4076060"/>
            <a:ext cx="1675138" cy="5334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Scheduled</a:t>
            </a:r>
          </a:p>
        </p:txBody>
      </p:sp>
      <p:sp>
        <p:nvSpPr>
          <p:cNvPr id="84" name="Shape 84"/>
          <p:cNvSpPr/>
          <p:nvPr/>
        </p:nvSpPr>
        <p:spPr>
          <a:xfrm>
            <a:off x="5466860" y="2933060"/>
            <a:ext cx="207108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Descheduled</a:t>
            </a:r>
          </a:p>
        </p:txBody>
      </p:sp>
      <p:sp>
        <p:nvSpPr>
          <p:cNvPr id="85" name="Shape 85"/>
          <p:cNvSpPr/>
          <p:nvPr/>
        </p:nvSpPr>
        <p:spPr>
          <a:xfrm>
            <a:off x="2981361" y="5396860"/>
            <a:ext cx="196207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chemeClr val="bg2"/>
                </a:solidFill>
              </a:rPr>
              <a:t>I/O: initiate</a:t>
            </a:r>
          </a:p>
        </p:txBody>
      </p:sp>
      <p:sp>
        <p:nvSpPr>
          <p:cNvPr id="86" name="Shape 86"/>
          <p:cNvSpPr/>
          <p:nvPr/>
        </p:nvSpPr>
        <p:spPr>
          <a:xfrm>
            <a:off x="8089052" y="5396860"/>
            <a:ext cx="1652697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2"/>
                </a:solidFill>
              </a:rPr>
              <a:t>I/O: done</a:t>
            </a:r>
          </a:p>
        </p:txBody>
      </p:sp>
      <p:sp>
        <p:nvSpPr>
          <p:cNvPr id="15" name="Shape 99"/>
          <p:cNvSpPr/>
          <p:nvPr/>
        </p:nvSpPr>
        <p:spPr>
          <a:xfrm>
            <a:off x="1908682" y="7742381"/>
            <a:ext cx="7232749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How to transition?	(“mechanism”)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chemeClr val="bg2"/>
                </a:solidFill>
              </a:rPr>
              <a:t>When to transition?	(“policy”)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Vocabulary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7846" y="2265186"/>
            <a:ext cx="12126604" cy="7087287"/>
          </a:xfrm>
        </p:spPr>
        <p:txBody>
          <a:bodyPr>
            <a:normAutofit/>
          </a:bodyPr>
          <a:lstStyle/>
          <a:p>
            <a:pPr lvl="0">
              <a:spcBef>
                <a:spcPts val="42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</a:t>
            </a:r>
            <a:r>
              <a:rPr lang="en-US" sz="3800" dirty="0">
                <a:solidFill>
                  <a:srgbClr val="D45954"/>
                </a:solidFill>
              </a:rPr>
              <a:t>: </a:t>
            </a:r>
            <a:r>
              <a:rPr lang="en-US" sz="3800" dirty="0"/>
              <a:t>set of </a:t>
            </a:r>
            <a:r>
              <a:rPr lang="en-US" sz="3800" b="1" dirty="0"/>
              <a:t>job</a:t>
            </a:r>
            <a:r>
              <a:rPr lang="en-US" sz="3800" dirty="0"/>
              <a:t> </a:t>
            </a:r>
            <a:r>
              <a:rPr lang="en-US" sz="3800"/>
              <a:t>descriptions (</a:t>
            </a:r>
            <a:r>
              <a:rPr lang="en-US" sz="3800" dirty="0"/>
              <a:t>arrival time, </a:t>
            </a:r>
            <a:r>
              <a:rPr lang="en-US" sz="3800" dirty="0" err="1"/>
              <a:t>run_time</a:t>
            </a:r>
            <a:r>
              <a:rPr lang="en-US" sz="3800" dirty="0"/>
              <a:t>)</a:t>
            </a:r>
          </a:p>
          <a:p>
            <a:pPr lvl="1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Job: View as current CPU burst of a process</a:t>
            </a:r>
          </a:p>
          <a:p>
            <a:pPr lvl="1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lang="en-US" sz="3700" dirty="0"/>
              <a:t>Process alternates between CPU and I/O</a:t>
            </a:r>
            <a:br>
              <a:rPr lang="en-US" sz="3700" dirty="0"/>
            </a:br>
            <a:r>
              <a:rPr lang="en-US" sz="3700" dirty="0"/>
              <a:t>process moves between ready and blocked queues</a:t>
            </a:r>
            <a:endParaRPr lang="en-US" sz="3800" dirty="0"/>
          </a:p>
          <a:p>
            <a:pPr lvl="0">
              <a:spcBef>
                <a:spcPts val="42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</a:t>
            </a:r>
            <a:r>
              <a:rPr lang="en-US" sz="3800" dirty="0">
                <a:solidFill>
                  <a:srgbClr val="7BDB45"/>
                </a:solidFill>
              </a:rPr>
              <a:t>: </a:t>
            </a:r>
            <a:r>
              <a:rPr lang="en-US" sz="3800" dirty="0">
                <a:solidFill>
                  <a:srgbClr val="333333"/>
                </a:solidFill>
              </a:rPr>
              <a:t>logic that decides which ready job to run</a:t>
            </a:r>
          </a:p>
          <a:p>
            <a:pPr lvl="0">
              <a:spcBef>
                <a:spcPts val="42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</a:t>
            </a:r>
            <a:r>
              <a:rPr lang="en-US" sz="3800" dirty="0">
                <a:solidFill>
                  <a:srgbClr val="1497FC"/>
                </a:solidFill>
              </a:rPr>
              <a:t>: </a:t>
            </a:r>
            <a:r>
              <a:rPr lang="en-US" sz="3800" dirty="0">
                <a:solidFill>
                  <a:srgbClr val="333333"/>
                </a:solidFill>
              </a:rPr>
              <a:t>measurement of scheduling quality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Scheduling Performance Metrics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433493" y="2149150"/>
            <a:ext cx="12029440" cy="76044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Minimize turnaround time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Do not want to wait long for job to complete</a:t>
            </a:r>
          </a:p>
          <a:p>
            <a:pPr lvl="1">
              <a:lnSpc>
                <a:spcPct val="90000"/>
              </a:lnSpc>
            </a:pPr>
            <a:r>
              <a:rPr lang="en-US" sz="2800" b="1" dirty="0" err="1">
                <a:solidFill>
                  <a:schemeClr val="bg1"/>
                </a:solidFill>
              </a:rPr>
              <a:t>Completion_time</a:t>
            </a:r>
            <a:r>
              <a:rPr lang="en-US" sz="2800" b="1" dirty="0">
                <a:solidFill>
                  <a:schemeClr val="bg1"/>
                </a:solidFill>
              </a:rPr>
              <a:t> – </a:t>
            </a:r>
            <a:r>
              <a:rPr lang="en-US" sz="2800" b="1" dirty="0" err="1">
                <a:solidFill>
                  <a:schemeClr val="bg1"/>
                </a:solidFill>
              </a:rPr>
              <a:t>arrival_time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Minimize response time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Schedule interactive jobs promptly so users see output quickly</a:t>
            </a:r>
          </a:p>
          <a:p>
            <a:pPr lvl="1">
              <a:lnSpc>
                <a:spcPct val="90000"/>
              </a:lnSpc>
            </a:pPr>
            <a:r>
              <a:rPr lang="en-US" sz="2800" b="1" dirty="0" err="1">
                <a:solidFill>
                  <a:schemeClr val="bg1"/>
                </a:solidFill>
              </a:rPr>
              <a:t>Initial_schedule_time</a:t>
            </a:r>
            <a:r>
              <a:rPr lang="en-US" sz="2800" b="1" dirty="0">
                <a:solidFill>
                  <a:schemeClr val="bg1"/>
                </a:solidFill>
              </a:rPr>
              <a:t> – </a:t>
            </a:r>
            <a:r>
              <a:rPr lang="en-US" sz="2800" b="1" dirty="0" err="1">
                <a:solidFill>
                  <a:schemeClr val="bg1"/>
                </a:solidFill>
              </a:rPr>
              <a:t>arrival_time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/>
              <a:t>Minimize waiting time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Do not want to spend much time in Ready queue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Maximize throughput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Want many jobs to complete per unit of time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Maximize resource utilization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Keep expensive devices busy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Minimize overhead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Reduce number of context switches</a:t>
            </a:r>
          </a:p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0070C0"/>
                </a:solidFill>
              </a:rPr>
              <a:t>Maximize fairness</a:t>
            </a:r>
          </a:p>
          <a:p>
            <a:pPr lvl="1">
              <a:lnSpc>
                <a:spcPct val="90000"/>
              </a:lnSpc>
            </a:pPr>
            <a:r>
              <a:rPr lang="en-US" sz="2800" dirty="0">
                <a:solidFill>
                  <a:srgbClr val="0070C0"/>
                </a:solidFill>
              </a:rPr>
              <a:t>All jobs get same amount of CPU over some time interval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Workload Assumptions</a:t>
            </a:r>
          </a:p>
        </p:txBody>
      </p:sp>
      <p:sp>
        <p:nvSpPr>
          <p:cNvPr id="163" name="Shape 163"/>
          <p:cNvSpPr>
            <a:spLocks noGrp="1"/>
          </p:cNvSpPr>
          <p:nvPr>
            <p:ph type="body" idx="4294967295"/>
          </p:nvPr>
        </p:nvSpPr>
        <p:spPr>
          <a:xfrm>
            <a:off x="0" y="2360613"/>
            <a:ext cx="11099800" cy="5027612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1. Each job runs for the same amount of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2. All jobs arrive at the same time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3. All jobs only use the CPU (no I/O)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/>
              <a:t>4. </a:t>
            </a:r>
            <a:r>
              <a:rPr lang="en-US" sz="3800" dirty="0"/>
              <a:t>R</a:t>
            </a:r>
            <a:r>
              <a:rPr sz="3800" dirty="0"/>
              <a:t>un-time of each job is known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Scheduling Basics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4294967295"/>
          </p:nvPr>
        </p:nvSpPr>
        <p:spPr>
          <a:xfrm>
            <a:off x="8713788" y="2914650"/>
            <a:ext cx="4291012" cy="26638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Metrics</a:t>
            </a:r>
            <a:r>
              <a:rPr sz="3800" dirty="0">
                <a:solidFill>
                  <a:srgbClr val="1497FC"/>
                </a:solidFill>
              </a:rPr>
              <a:t>:</a:t>
            </a:r>
            <a:br>
              <a:rPr sz="3800" dirty="0">
                <a:solidFill>
                  <a:srgbClr val="1497FC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turnaround_time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response_time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</a:t>
            </a:r>
          </a:p>
        </p:txBody>
      </p:sp>
      <p:sp>
        <p:nvSpPr>
          <p:cNvPr id="167" name="Shape 167"/>
          <p:cNvSpPr/>
          <p:nvPr/>
        </p:nvSpPr>
        <p:spPr>
          <a:xfrm>
            <a:off x="4762500" y="2914682"/>
            <a:ext cx="3086100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Schedulers</a:t>
            </a:r>
            <a:r>
              <a:rPr sz="3800" dirty="0">
                <a:solidFill>
                  <a:srgbClr val="7BDB45"/>
                </a:solidFill>
              </a:rPr>
              <a:t>:</a:t>
            </a:r>
            <a:br>
              <a:rPr sz="3800" dirty="0">
                <a:solidFill>
                  <a:srgbClr val="7BDB45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53585F"/>
                </a:solidFill>
              </a:rPr>
              <a:t>FIFO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SJF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STCF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RR</a:t>
            </a:r>
          </a:p>
        </p:txBody>
      </p:sp>
      <p:sp>
        <p:nvSpPr>
          <p:cNvPr id="168" name="Shape 168"/>
          <p:cNvSpPr/>
          <p:nvPr/>
        </p:nvSpPr>
        <p:spPr>
          <a:xfrm>
            <a:off x="698500" y="2914682"/>
            <a:ext cx="3275079" cy="3620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spcBef>
                <a:spcPts val="4200"/>
              </a:spcBef>
              <a:defRPr sz="1800">
                <a:solidFill>
                  <a:srgbClr val="000000"/>
                </a:solidFill>
              </a:defRPr>
            </a:pPr>
            <a:r>
              <a:rPr sz="3800" b="1" dirty="0">
                <a:solidFill>
                  <a:srgbClr val="D45954"/>
                </a:solidFill>
                <a:latin typeface="Helvetica"/>
                <a:ea typeface="Helvetica"/>
                <a:cs typeface="Helvetica"/>
                <a:sym typeface="Helvetica"/>
              </a:rPr>
              <a:t>Workloads</a:t>
            </a:r>
            <a:r>
              <a:rPr sz="3800" dirty="0">
                <a:solidFill>
                  <a:srgbClr val="D45954"/>
                </a:solidFill>
              </a:rPr>
              <a:t>:</a:t>
            </a:r>
            <a:br>
              <a:rPr sz="3800" dirty="0">
                <a:solidFill>
                  <a:srgbClr val="D45954"/>
                </a:solidFill>
              </a:rPr>
            </a:br>
            <a:r>
              <a:rPr sz="3800" dirty="0">
                <a:solidFill>
                  <a:srgbClr val="A6AAA8"/>
                </a:solidFill>
              </a:rPr>
              <a:t>	</a:t>
            </a:r>
            <a:r>
              <a:rPr sz="3800" dirty="0">
                <a:solidFill>
                  <a:srgbClr val="53585F"/>
                </a:solidFill>
              </a:rPr>
              <a:t>arrival_time</a:t>
            </a:r>
            <a:br>
              <a:rPr sz="3800" dirty="0">
                <a:solidFill>
                  <a:srgbClr val="53585F"/>
                </a:solidFill>
              </a:rPr>
            </a:br>
            <a:r>
              <a:rPr sz="3800" dirty="0">
                <a:solidFill>
                  <a:srgbClr val="53585F"/>
                </a:solidFill>
              </a:rPr>
              <a:t>	run_time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119">
                <a:solidFill>
                  <a:srgbClr val="FFFFFF"/>
                </a:solidFill>
              </a:rPr>
              <a:t>Example: workload, scheduler, metric</a:t>
            </a:r>
          </a:p>
        </p:txBody>
      </p:sp>
      <p:graphicFrame>
        <p:nvGraphicFramePr>
          <p:cNvPr id="176" name="Table 176"/>
          <p:cNvGraphicFramePr/>
          <p:nvPr>
            <p:extLst>
              <p:ext uri="{D42A27DB-BD31-4B8C-83A1-F6EECF244321}">
                <p14:modId xmlns:p14="http://schemas.microsoft.com/office/powerpoint/2010/main" val="2207406066"/>
              </p:ext>
            </p:extLst>
          </p:nvPr>
        </p:nvGraphicFramePr>
        <p:xfrm>
          <a:off x="3975100" y="2323856"/>
          <a:ext cx="5295900" cy="217297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31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rgbClr val="FFFFFF"/>
                          </a:solidFill>
                        </a:rPr>
                        <a:t>JOB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arrival_time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rgbClr val="FFFFFF"/>
                          </a:solidFill>
                        </a:rPr>
                        <a:t>run_time (s)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459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~0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8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7" name="Shape 177"/>
          <p:cNvSpPr/>
          <p:nvPr/>
        </p:nvSpPr>
        <p:spPr>
          <a:xfrm>
            <a:off x="723900" y="4782575"/>
            <a:ext cx="11328400" cy="234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 defTabSz="554990"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sz="3609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FIFO</a:t>
            </a:r>
            <a:r>
              <a:rPr sz="3609" dirty="0">
                <a:solidFill>
                  <a:srgbClr val="7BDB45"/>
                </a:solidFill>
              </a:rPr>
              <a:t>: </a:t>
            </a:r>
            <a:r>
              <a:rPr sz="3609" dirty="0">
                <a:solidFill>
                  <a:srgbClr val="333333"/>
                </a:solidFill>
              </a:rPr>
              <a:t>First In, First Out </a:t>
            </a:r>
            <a:br>
              <a:rPr lang="en-US" sz="3609" dirty="0">
                <a:solidFill>
                  <a:srgbClr val="333333"/>
                </a:solidFill>
              </a:rPr>
            </a:br>
            <a:r>
              <a:rPr lang="en-US" sz="3609" dirty="0">
                <a:solidFill>
                  <a:srgbClr val="333333"/>
                </a:solidFill>
              </a:rPr>
              <a:t>	- also called FCFS (first come first served)</a:t>
            </a:r>
            <a:br>
              <a:rPr lang="en-US" sz="3609" dirty="0">
                <a:solidFill>
                  <a:srgbClr val="333333"/>
                </a:solidFill>
              </a:rPr>
            </a:br>
            <a:r>
              <a:rPr lang="en-US" sz="3609" dirty="0">
                <a:solidFill>
                  <a:srgbClr val="333333"/>
                </a:solidFill>
              </a:rPr>
              <a:t> 	- run jobs in </a:t>
            </a:r>
            <a:r>
              <a:rPr lang="en-US" sz="3609" i="1" dirty="0">
                <a:solidFill>
                  <a:srgbClr val="333333"/>
                </a:solidFill>
              </a:rPr>
              <a:t>arrival_time</a:t>
            </a:r>
            <a:r>
              <a:rPr lang="en-US" sz="3609" dirty="0">
                <a:solidFill>
                  <a:srgbClr val="333333"/>
                </a:solidFill>
              </a:rPr>
              <a:t> order</a:t>
            </a:r>
          </a:p>
        </p:txBody>
      </p:sp>
      <p:sp>
        <p:nvSpPr>
          <p:cNvPr id="178" name="Shape 178"/>
          <p:cNvSpPr/>
          <p:nvPr/>
        </p:nvSpPr>
        <p:spPr>
          <a:xfrm>
            <a:off x="952500" y="7314437"/>
            <a:ext cx="11099800" cy="759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defTabSz="519937">
              <a:spcBef>
                <a:spcPts val="3700"/>
              </a:spcBef>
              <a:defRPr sz="1800">
                <a:solidFill>
                  <a:srgbClr val="000000"/>
                </a:solidFill>
              </a:defRPr>
            </a:pPr>
            <a:r>
              <a:rPr sz="3382" b="1" dirty="0">
                <a:solidFill>
                  <a:schemeClr val="bg2"/>
                </a:solidFill>
                <a:latin typeface="Helvetica"/>
                <a:ea typeface="Helvetica"/>
                <a:cs typeface="Helvetica"/>
                <a:sym typeface="Helvetica"/>
              </a:rPr>
              <a:t>What is our turnaround?</a:t>
            </a:r>
            <a:r>
              <a:rPr sz="3382" dirty="0">
                <a:solidFill>
                  <a:schemeClr val="bg2"/>
                </a:solidFill>
              </a:rPr>
              <a:t>: </a:t>
            </a:r>
            <a:r>
              <a:rPr sz="3382" i="1" dirty="0">
                <a:solidFill>
                  <a:schemeClr val="bg2"/>
                </a:solidFill>
              </a:rPr>
              <a:t>completion_time</a:t>
            </a:r>
            <a:r>
              <a:rPr sz="3382" dirty="0">
                <a:solidFill>
                  <a:schemeClr val="bg2"/>
                </a:solidFill>
              </a:rPr>
              <a:t> - </a:t>
            </a:r>
            <a:r>
              <a:rPr sz="3382" i="1" dirty="0">
                <a:solidFill>
                  <a:schemeClr val="bg2"/>
                </a:solidFill>
              </a:rPr>
              <a:t>arrival_time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7484</TotalTime>
  <Words>1806</Words>
  <Application>Microsoft Office PowerPoint</Application>
  <PresentationFormat>Custom</PresentationFormat>
  <Paragraphs>422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Avenir Book</vt:lpstr>
      <vt:lpstr>Calibri</vt:lpstr>
      <vt:lpstr>Calisto MT</vt:lpstr>
      <vt:lpstr>Gill Sans MT</vt:lpstr>
      <vt:lpstr>Helvetica</vt:lpstr>
      <vt:lpstr>Marker Felt</vt:lpstr>
      <vt:lpstr>Perpetua Titling MT</vt:lpstr>
      <vt:lpstr>1_Precedent</vt:lpstr>
      <vt:lpstr>CPU Virtualization: Scheduling</vt:lpstr>
      <vt:lpstr>Announcements</vt:lpstr>
      <vt:lpstr>CPU Virtualization: Two Components</vt:lpstr>
      <vt:lpstr>Review: State Transitions</vt:lpstr>
      <vt:lpstr>Vocabulary</vt:lpstr>
      <vt:lpstr>Scheduling Performance Metrics</vt:lpstr>
      <vt:lpstr>Workload Assumptions</vt:lpstr>
      <vt:lpstr>Scheduling Basics</vt:lpstr>
      <vt:lpstr>Example: workload, scheduler, metric</vt:lpstr>
      <vt:lpstr>FIFO: Event Trace</vt:lpstr>
      <vt:lpstr>FIFO (Identical JOBS)</vt:lpstr>
      <vt:lpstr>FIFO (IDENTICAL JOBS)</vt:lpstr>
      <vt:lpstr>FIFO (IDENTICAL Jobs)</vt:lpstr>
      <vt:lpstr>Scheduling Basics</vt:lpstr>
      <vt:lpstr>Workload Assumptions</vt:lpstr>
      <vt:lpstr>Any Problematic Workloads for FIFO?</vt:lpstr>
      <vt:lpstr>Example: Big First Job</vt:lpstr>
      <vt:lpstr>Example: Big First Job</vt:lpstr>
      <vt:lpstr>Convoy Effect</vt:lpstr>
      <vt:lpstr>Passing the Tractor</vt:lpstr>
      <vt:lpstr>Shortest Job First</vt:lpstr>
      <vt:lpstr>SJF Turnaround Time</vt:lpstr>
      <vt:lpstr>Scheduling Basics</vt:lpstr>
      <vt:lpstr>Workload Assumptions</vt:lpstr>
      <vt:lpstr>Shortest Job First (Arrival Time)</vt:lpstr>
      <vt:lpstr>Stuck Behind a Tractor Again</vt:lpstr>
      <vt:lpstr>Preemptive Scheduling</vt:lpstr>
      <vt:lpstr>NON-PREEMPTIVE: SJF</vt:lpstr>
      <vt:lpstr>PREEMPTIVE: STCF</vt:lpstr>
      <vt:lpstr>Scheduling Basics</vt:lpstr>
      <vt:lpstr>Response Time</vt:lpstr>
      <vt:lpstr>Response vs. Turnaround</vt:lpstr>
      <vt:lpstr>Round-Robin Scheduler</vt:lpstr>
      <vt:lpstr>FIFO vs RR</vt:lpstr>
      <vt:lpstr>Scheduling Basics</vt:lpstr>
      <vt:lpstr>Review- Workload Assumptions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Schedulers</dc:title>
  <dc:creator>Sudarsun Kannan</dc:creator>
  <cp:lastModifiedBy>Sudarsun Kannan</cp:lastModifiedBy>
  <cp:revision>87</cp:revision>
  <cp:lastPrinted>2019-02-04T03:22:50Z</cp:lastPrinted>
  <dcterms:created xsi:type="dcterms:W3CDTF">2015-09-10T02:36:14Z</dcterms:created>
  <dcterms:modified xsi:type="dcterms:W3CDTF">2022-02-02T22:24:52Z</dcterms:modified>
</cp:coreProperties>
</file>