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87" r:id="rId2"/>
    <p:sldId id="1138" r:id="rId3"/>
    <p:sldId id="1147" r:id="rId4"/>
    <p:sldId id="1148" r:id="rId5"/>
    <p:sldId id="1149" r:id="rId6"/>
    <p:sldId id="1069" r:id="rId7"/>
    <p:sldId id="1070" r:id="rId8"/>
    <p:sldId id="1072" r:id="rId9"/>
    <p:sldId id="910" r:id="rId10"/>
    <p:sldId id="1055" r:id="rId11"/>
    <p:sldId id="1073" r:id="rId12"/>
    <p:sldId id="867" r:id="rId13"/>
    <p:sldId id="864" r:id="rId14"/>
    <p:sldId id="842" r:id="rId15"/>
    <p:sldId id="912" r:id="rId16"/>
    <p:sldId id="115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11"/>
    <p:restoredTop sz="94664"/>
  </p:normalViewPr>
  <p:slideViewPr>
    <p:cSldViewPr snapToGrid="0" snapToObjects="1">
      <p:cViewPr varScale="1">
        <p:scale>
          <a:sx n="108" d="100"/>
          <a:sy n="108" d="100"/>
        </p:scale>
        <p:origin x="22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Routing (part 3)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25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E8BF-3D3A-2749-BB6B-B16374F7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Next 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16EB-E44D-C742-B3FF-D022B28A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149"/>
            <a:ext cx="10515600" cy="4351338"/>
          </a:xfrm>
        </p:spPr>
        <p:txBody>
          <a:bodyPr/>
          <a:lstStyle/>
          <a:p>
            <a:r>
              <a:rPr lang="en-US" dirty="0"/>
              <a:t>Suppose router 1c </a:t>
            </a:r>
            <a:r>
              <a:rPr lang="en-US" dirty="0">
                <a:solidFill>
                  <a:srgbClr val="C00000"/>
                </a:solidFill>
              </a:rPr>
              <a:t>imports </a:t>
            </a:r>
            <a:r>
              <a:rPr lang="en-US" dirty="0"/>
              <a:t>the path (more on this soon)</a:t>
            </a:r>
          </a:p>
          <a:p>
            <a:r>
              <a:rPr lang="en-US" dirty="0"/>
              <a:t>Router 1c will propagate the announcement </a:t>
            </a:r>
            <a:r>
              <a:rPr lang="en-US" dirty="0">
                <a:solidFill>
                  <a:srgbClr val="C00000"/>
                </a:solidFill>
              </a:rPr>
              <a:t>inside the AS </a:t>
            </a:r>
            <a:r>
              <a:rPr lang="en-US" dirty="0"/>
              <a:t>using </a:t>
            </a:r>
            <a:r>
              <a:rPr lang="en-US" dirty="0">
                <a:solidFill>
                  <a:srgbClr val="C00000"/>
                </a:solidFill>
              </a:rPr>
              <a:t>iBGP</a:t>
            </a:r>
          </a:p>
          <a:p>
            <a:r>
              <a:rPr lang="en-US" dirty="0"/>
              <a:t>The next hop of this (iBGP) announcement is set to 1c</a:t>
            </a:r>
          </a:p>
          <a:p>
            <a:pPr lvl="1"/>
            <a:r>
              <a:rPr lang="en-US" dirty="0"/>
              <a:t>In particular, the next hop is an AS1 </a:t>
            </a:r>
            <a:r>
              <a:rPr lang="en-US" dirty="0">
                <a:solidFill>
                  <a:srgbClr val="C00000"/>
                </a:solidFill>
              </a:rPr>
              <a:t>internal </a:t>
            </a:r>
            <a:r>
              <a:rPr lang="en-US" dirty="0"/>
              <a:t>address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555F5C-2AA6-D044-BEC8-2022CD0AE1BF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FA9D285A-A6EF-9F43-9D98-1ECEF488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F21A0F-6263-A74E-B68B-9CB896B7296E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76394EA-BD4C-4448-9351-6A25BECA197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6" name="Group 327">
                  <a:extLst>
                    <a:ext uri="{FF2B5EF4-FFF2-40B4-BE49-F238E27FC236}">
                      <a16:creationId xmlns:a16="http://schemas.microsoft.com/office/drawing/2014/main" id="{ACA58F12-55FB-0B44-97FC-068D2C7ABA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34F217C-8159-634E-AF75-5ADFE9A7396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A9F9A56-CE03-064C-9EAC-AB4FBE2613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635EA43-E2AD-AD45-AF11-34720918425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EF8F9385-18E3-CE49-A017-2DD777F3BB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Freeform 63">
                    <a:extLst>
                      <a:ext uri="{FF2B5EF4-FFF2-40B4-BE49-F238E27FC236}">
                        <a16:creationId xmlns:a16="http://schemas.microsoft.com/office/drawing/2014/main" id="{81D0EC69-7FC9-F54B-8E85-599B0044E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ACA45312-A3F6-9C41-93D0-3251BB902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B71E2A24-521E-A24B-9177-247345376F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875F18B-6D48-BE47-B918-A118FB86AD50}"/>
                      </a:ext>
                    </a:extLst>
                  </p:cNvPr>
                  <p:cNvCxnSpPr>
                    <a:endCxn id="6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038F8FF-9AAB-5549-AA09-F0F43EBD8A6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F6C71F5-3136-F947-8ECA-85B038B76E5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573D0474-8703-3F49-90DE-24F02131A2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886509B-2BE0-8D40-BC58-604B4C471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8E78CEE-27A1-754B-A3C2-E94E4341695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3" name="Group 327">
                  <a:extLst>
                    <a:ext uri="{FF2B5EF4-FFF2-40B4-BE49-F238E27FC236}">
                      <a16:creationId xmlns:a16="http://schemas.microsoft.com/office/drawing/2014/main" id="{899B0C5D-E41D-5549-AE5E-13921E28F8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0A6890F-BFBF-C44B-A518-8CD79DF7555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CD8EFAA-BC71-4B42-B56F-7116CD11E5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7625606-FDB9-2442-9C07-E65F3E2A3E7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B514AB89-6941-4041-87B9-75C03D133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CC70769A-32AC-8140-BECA-EA3B721E8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48665AD7-7514-3748-B97F-928ED5BFFE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38F5870C-6B39-614A-984E-3F9B3E86F8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5B6A585-AB06-C04D-B629-69DF8A91AE7B}"/>
                      </a:ext>
                    </a:extLst>
                  </p:cNvPr>
                  <p:cNvCxnSpPr>
                    <a:endCxn id="4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38615FA8-F792-4241-B7EA-027EB5E46B1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6DD7DB3-EAE4-F748-BA51-6D01A83E5C3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E49457A-D5D9-3743-A02E-CD31354B64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9AABC0C-B569-8E4A-95A1-C4AA147A8D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50AD1A-7191-3248-A9AC-02E8A1F57571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0" name="Group 327">
                  <a:extLst>
                    <a:ext uri="{FF2B5EF4-FFF2-40B4-BE49-F238E27FC236}">
                      <a16:creationId xmlns:a16="http://schemas.microsoft.com/office/drawing/2014/main" id="{EB7B3FC1-81E6-D147-B2EB-383982C70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BBD70E6-4801-8448-8CE8-9D968A9289E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C3A1BA-7F4B-704B-9D6E-3592485A4E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A260432-50DF-154D-B41D-5DB7B2FA2C4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83653950-71A6-BB4F-869B-19706C1A2F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8FA545E3-FB92-AB45-97F0-529A919F2E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43AD663E-F8B0-F049-B3EE-6707C16F87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EDC6661-A21C-D84F-BACE-018982609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516F953-3C64-0D41-8B60-60A2FF16F396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EC350FA-B3DD-D04E-917E-C159205CD09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50C652B-FD5F-D140-9C04-C84790E0BA7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B4C117E-7239-FC47-9674-AAEFC385A2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270FDE1-728B-8E4D-B2E3-B16399EA35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2C7AEC-939F-8A4D-8229-A99C1824C30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7" name="Group 327">
                  <a:extLst>
                    <a:ext uri="{FF2B5EF4-FFF2-40B4-BE49-F238E27FC236}">
                      <a16:creationId xmlns:a16="http://schemas.microsoft.com/office/drawing/2014/main" id="{B934326E-6D05-1E45-B1DE-1FEA58DBC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ADB3B2-6DB5-5148-AFF8-C58532B8FB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5FF8EB8-9243-7C48-B710-10358C6D4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7405867D-85C1-4042-8C87-F9D73D2E658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A1EAEF73-E962-4146-B2FE-C5B126C22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F264A627-0B7D-F64D-B290-5911AEA5E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5E518295-B5FF-D74E-8B0A-F109E5C1D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6F17E758-1476-BB4F-87EA-8DECB4EC0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2ED331F-8186-9C43-9D5D-7AE620DB085A}"/>
                      </a:ext>
                    </a:extLst>
                  </p:cNvPr>
                  <p:cNvCxnSpPr>
                    <a:endCxn id="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B8767C7-C029-844A-9AE1-59526A7824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1215B679-440F-654B-AA5E-A588DD7F481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455FA45-4D24-ED4D-843F-CB35FE9CAF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D95D5-14A5-BB4E-8F98-DF55FC512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D901B3-FC3C-374E-A31C-CB25E8AA5889}"/>
                  </a:ext>
                </a:extLst>
              </p:cNvPr>
              <p:cNvCxnSpPr>
                <a:stCxn id="59" idx="2"/>
                <a:endCxn id="46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4776100-1D2F-2A40-A421-F8769655450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BC914CD-EC43-1343-BA44-134301EF5D50}"/>
                  </a:ext>
                </a:extLst>
              </p:cNvPr>
              <p:cNvCxnSpPr>
                <a:stCxn id="60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4BC08D0-0FA5-C343-A49D-23EC5B82332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A245B2-CEF9-B449-917F-2F2CB371D9B6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AC264D-D273-B943-BA79-3BCDFF897BE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C8FAA8-2916-9E49-91D3-77B5388C03E0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5CEA7D89-0CD6-2940-A383-A35BA6299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A9121FD-2993-B34B-83F0-DC32920C8D2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4968791-7A41-F347-A12B-3CE5D874A4BC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1" name="Group 327">
                  <a:extLst>
                    <a:ext uri="{FF2B5EF4-FFF2-40B4-BE49-F238E27FC236}">
                      <a16:creationId xmlns:a16="http://schemas.microsoft.com/office/drawing/2014/main" id="{EEEFA9B4-49D2-EB4B-8EB8-AFD1DD93A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B2130BBC-8F63-004E-8822-10B4F2A8680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F22313A0-2028-7A41-9928-9C2C98361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A93F12-D6DF-2A4D-AD7E-31DD76B23B2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1E39B108-D9E2-244E-A380-76977E49BB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589672DD-EBC6-4646-BE9C-D66768ED72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A5C6027E-5B61-6942-BA10-65A918A93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5D1640E4-0B90-E943-871E-A6CEEB9E9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5D804CD-B03A-2941-9624-6D3186AA2D90}"/>
                      </a:ext>
                    </a:extLst>
                  </p:cNvPr>
                  <p:cNvCxnSpPr>
                    <a:endCxn id="12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5C7386DB-0A3A-1D4E-AB6F-B3C709D46E7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0FAF099-510B-024A-8596-F8645D9FBB7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B53D8907-83C3-D246-BC73-D2EC7D3553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D96D04ED-BA7C-B240-9AED-F019BBB78BB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BA784C9-FD42-154D-9F72-CDE514C14873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08" name="Group 327">
                  <a:extLst>
                    <a:ext uri="{FF2B5EF4-FFF2-40B4-BE49-F238E27FC236}">
                      <a16:creationId xmlns:a16="http://schemas.microsoft.com/office/drawing/2014/main" id="{CD6B5B4A-406D-A94A-955B-FF9E08B3AB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EAED1377-76FD-CA48-9215-F2026393164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9BA8642-A309-E545-844E-E0241FFAFD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8D5F5D7-2249-AE45-A31C-83B308E9E9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1078D27C-74C6-064D-A209-493186C4E3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673E2AAF-062D-2A43-BB54-72C7C408C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F51F119-0908-024A-B06F-2F16DCB2BD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F188FA2A-0DAE-6B44-89A1-D8C7FBA2D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7C31056-C155-6848-AB41-FA7409C57463}"/>
                      </a:ext>
                    </a:extLst>
                  </p:cNvPr>
                  <p:cNvCxnSpPr>
                    <a:endCxn id="11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4FD4BA7-4249-F24F-8A1C-BF95961945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40101605-8825-DA44-B455-0B2EF28863C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5D1211-0F56-034A-B268-0F0CA913F6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B2C2A2C-A4F5-024A-8462-FAF91C3D0EC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FBB5BB5-035F-E142-A128-11B8EBF007E5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5" name="Group 327">
                  <a:extLst>
                    <a:ext uri="{FF2B5EF4-FFF2-40B4-BE49-F238E27FC236}">
                      <a16:creationId xmlns:a16="http://schemas.microsoft.com/office/drawing/2014/main" id="{903BA61C-84C7-1E4F-AFCF-6E43A20549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DBC1D02-9BAD-614C-8D50-BBFDB6567AB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7B030103-EC1A-B94B-8B5D-6E059168AB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78B4A17-07F0-B844-8A47-8CFD9354466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3699A9ED-27D1-214E-BA8A-1A3FCB23DA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Freeform 102">
                    <a:extLst>
                      <a:ext uri="{FF2B5EF4-FFF2-40B4-BE49-F238E27FC236}">
                        <a16:creationId xmlns:a16="http://schemas.microsoft.com/office/drawing/2014/main" id="{D05B1407-19B3-DA49-81C8-736FF17596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AE603AE-8B23-F048-9F38-E92740707C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40B9E22F-FAD3-1A45-A8E4-778977A2B9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2CC8DFA4-A290-FC4D-A277-645FCDAF21CB}"/>
                      </a:ext>
                    </a:extLst>
                  </p:cNvPr>
                  <p:cNvCxnSpPr>
                    <a:endCxn id="10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066BE3B9-C4ED-4F44-A952-B4C9AC0BB97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109565D-EE2C-2A4F-9C23-A6CD3872720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FEA1CDF9-76C8-9748-B4D8-9B10D711F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6A215A8-3C9C-A446-9216-0C7E410942B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AD8B8A4-49E1-A945-9883-6C6067C0CA31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2" name="Group 327">
                  <a:extLst>
                    <a:ext uri="{FF2B5EF4-FFF2-40B4-BE49-F238E27FC236}">
                      <a16:creationId xmlns:a16="http://schemas.microsoft.com/office/drawing/2014/main" id="{1DCF3B06-683A-4F4A-ACD5-90A895729F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CB05DE90-6E76-7644-9E2D-5D4A12C15AC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6C28FC-743D-EC41-BD17-E417C877B6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A5F2948-9796-5B48-AB90-03246B4696E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F66A736D-5366-4241-8508-B4BF821DF3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D40C9EEF-3563-F740-B023-D53E88AB83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058DA424-4618-DE49-981C-D64F8DBC52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8CEDFCB2-6A26-F540-BA2A-D46455DAF6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E5B5E884-FD20-1F4A-BE29-7EDFDA2495BC}"/>
                      </a:ext>
                    </a:extLst>
                  </p:cNvPr>
                  <p:cNvCxnSpPr>
                    <a:endCxn id="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24EF8D5-4897-EA4D-B479-AB609B9092C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1314562-88B4-B443-8BF9-EF41BF56FBC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EB42120-B631-CD45-81A9-65A736D0C2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33D4871-D894-8545-8218-B642F7FFE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E1F0B4-62E5-9D46-A984-41B4C9AF9717}"/>
                  </a:ext>
                </a:extLst>
              </p:cNvPr>
              <p:cNvCxnSpPr>
                <a:stCxn id="124" idx="2"/>
                <a:endCxn id="111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A5DE29A-5A41-3445-B03F-F33EC395DAB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AF7797F-AA33-8D43-B49A-9FBD3C323499}"/>
                  </a:ext>
                </a:extLst>
              </p:cNvPr>
              <p:cNvCxnSpPr>
                <a:stCxn id="125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C81A35-BD41-E34D-B812-C70228B97D87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2EB00CD-BC52-8E4F-BD2B-8BA696B49F8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CEDEBAB-F03E-A34A-BDC5-06AB45C6B5A3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4799B00-CEA8-AE41-9740-98666CF06234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61ACCC-9BA6-0F44-BE6A-64A29A0EBEB5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0413F3-B550-C84B-A464-D2A33B73AAD2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118">
            <a:extLst>
              <a:ext uri="{FF2B5EF4-FFF2-40B4-BE49-F238E27FC236}">
                <a16:creationId xmlns:a16="http://schemas.microsoft.com/office/drawing/2014/main" id="{67548858-2537-074C-83A6-478B69B3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119">
            <a:extLst>
              <a:ext uri="{FF2B5EF4-FFF2-40B4-BE49-F238E27FC236}">
                <a16:creationId xmlns:a16="http://schemas.microsoft.com/office/drawing/2014/main" id="{598F6ECC-3AB9-B04B-B257-B95BA62B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8" y="6150047"/>
            <a:ext cx="27174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565A40-0AA6-324A-BC55-A7EE836C633A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F98DBFF-28B0-C44D-86EB-A2CDD6289E4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2BA6A294-71BB-4749-B4CE-B1C90854C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" name="Group 327">
                <a:extLst>
                  <a:ext uri="{FF2B5EF4-FFF2-40B4-BE49-F238E27FC236}">
                    <a16:creationId xmlns:a16="http://schemas.microsoft.com/office/drawing/2014/main" id="{90FE4A07-ACAE-3644-8631-E7EC1878D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1A11557-385B-0C48-A48E-26E8F767B766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E915242-45C0-FD49-8602-500EE0B42E4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B3645BE-2EFF-AE48-866D-06B6E7392E6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C0E24E1F-E9D3-0A49-BF0C-69EFCC2E5868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6EEE49B9-C48A-6E46-B127-A34FF097107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6D14B83-6C3F-C641-BE3D-48C449715D5E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DF405222-0A38-304E-B17E-B9ACAA63A3CD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4AC564C7-9139-3347-9846-9679CC5377B7}"/>
                    </a:ext>
                  </a:extLst>
                </p:cNvPr>
                <p:cNvCxnSpPr>
                  <a:endCxn id="14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BF19813-FE8C-7C4F-BCE3-5585608552D6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0E36FE4-01B1-5743-83D9-E5683BC25677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31764174-596B-FC4D-B89B-CEA38FDEC59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AC087D1-0E41-984C-8ED3-81E210F51F79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1699E9-39AF-614A-BF08-8ED617F996F5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FEC53D6-0B81-F444-A6BA-0A6830BBCDC6}"/>
              </a:ext>
            </a:extLst>
          </p:cNvPr>
          <p:cNvCxnSpPr/>
          <p:nvPr/>
        </p:nvCxnSpPr>
        <p:spPr>
          <a:xfrm flipH="1" flipV="1">
            <a:off x="4414280" y="4591338"/>
            <a:ext cx="733670" cy="4097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ABF09DD-859D-8843-9852-754FF356FB2F}"/>
              </a:ext>
            </a:extLst>
          </p:cNvPr>
          <p:cNvCxnSpPr>
            <a:cxnSpLocks/>
          </p:cNvCxnSpPr>
          <p:nvPr/>
        </p:nvCxnSpPr>
        <p:spPr>
          <a:xfrm flipH="1">
            <a:off x="3725285" y="5111828"/>
            <a:ext cx="886070" cy="246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E116999-5741-D44E-A41A-82F7F4D3226A}"/>
              </a:ext>
            </a:extLst>
          </p:cNvPr>
          <p:cNvCxnSpPr>
            <a:cxnSpLocks/>
          </p:cNvCxnSpPr>
          <p:nvPr/>
        </p:nvCxnSpPr>
        <p:spPr>
          <a:xfrm flipH="1">
            <a:off x="4337974" y="5659707"/>
            <a:ext cx="502763" cy="51887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9" name="Picture 158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8E3F9F-A5D0-724F-9A89-830ECFB2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39" y="365125"/>
            <a:ext cx="1508676" cy="12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26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7391-5535-0043-AF4E-DFD82C63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87704-A8E2-D240-AA6B-4AA8EBAE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BGP router does </a:t>
            </a:r>
            <a:r>
              <a:rPr lang="en-US" i="1" dirty="0"/>
              <a:t>not</a:t>
            </a:r>
            <a:r>
              <a:rPr lang="en-US" dirty="0"/>
              <a:t> consider every routing advertisement it receives by default to make routing decisions!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import policy </a:t>
            </a:r>
            <a:r>
              <a:rPr lang="en-US" dirty="0"/>
              <a:t>determines whether a route is even considered a candidate</a:t>
            </a:r>
          </a:p>
          <a:p>
            <a:r>
              <a:rPr lang="en-US" dirty="0"/>
              <a:t>Once imported, the router performs </a:t>
            </a:r>
            <a:r>
              <a:rPr lang="en-US" dirty="0">
                <a:solidFill>
                  <a:srgbClr val="C00000"/>
                </a:solidFill>
              </a:rPr>
              <a:t>route selection</a:t>
            </a:r>
          </a:p>
          <a:p>
            <a:r>
              <a:rPr lang="en-US" dirty="0"/>
              <a:t>A BGP router does </a:t>
            </a:r>
            <a:r>
              <a:rPr lang="en-US" i="1" dirty="0"/>
              <a:t>not </a:t>
            </a:r>
            <a:r>
              <a:rPr lang="en-US" dirty="0"/>
              <a:t>propagate its chosen path to a destination to all other </a:t>
            </a:r>
            <a:r>
              <a:rPr lang="en-US" dirty="0" err="1"/>
              <a:t>AS’es</a:t>
            </a:r>
            <a:r>
              <a:rPr lang="en-US" dirty="0"/>
              <a:t> by default!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export policy </a:t>
            </a:r>
            <a:r>
              <a:rPr lang="en-US" dirty="0"/>
              <a:t>determines whether a (chosen) path can be advertised to other </a:t>
            </a:r>
            <a:r>
              <a:rPr lang="en-US" dirty="0" err="1"/>
              <a:t>AS’es</a:t>
            </a:r>
            <a:r>
              <a:rPr lang="en-US" dirty="0"/>
              <a:t> and routers</a:t>
            </a:r>
          </a:p>
          <a:p>
            <a:endParaRPr lang="en-US" dirty="0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3884C199-0546-4746-83AA-A16502DB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307" y="230188"/>
            <a:ext cx="1730525" cy="1139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069292-BBC9-1442-8703-C338C6A32A74}"/>
              </a:ext>
            </a:extLst>
          </p:cNvPr>
          <p:cNvSpPr txBox="1"/>
          <p:nvPr/>
        </p:nvSpPr>
        <p:spPr>
          <a:xfrm>
            <a:off x="568411" y="5597611"/>
            <a:ext cx="11318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Policy considerations make BGP very different from intra-domain (LS / DV) protocols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A59ED-12CE-2745-8CE9-B5739444D03F}"/>
              </a:ext>
            </a:extLst>
          </p:cNvPr>
          <p:cNvSpPr txBox="1"/>
          <p:nvPr/>
        </p:nvSpPr>
        <p:spPr>
          <a:xfrm>
            <a:off x="10292148" y="3429000"/>
            <a:ext cx="1739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Programmed by network operator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A0677D-4E4E-A542-BB6D-4F85F97A0119}"/>
              </a:ext>
            </a:extLst>
          </p:cNvPr>
          <p:cNvCxnSpPr>
            <a:cxnSpLocks/>
          </p:cNvCxnSpPr>
          <p:nvPr/>
        </p:nvCxnSpPr>
        <p:spPr>
          <a:xfrm flipH="1" flipV="1">
            <a:off x="3484606" y="3064476"/>
            <a:ext cx="6774591" cy="464880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A4DEB5-329F-3A4E-B44D-D98FDF8AE632}"/>
              </a:ext>
            </a:extLst>
          </p:cNvPr>
          <p:cNvCxnSpPr>
            <a:cxnSpLocks/>
          </p:cNvCxnSpPr>
          <p:nvPr/>
        </p:nvCxnSpPr>
        <p:spPr>
          <a:xfrm flipH="1">
            <a:off x="3793525" y="4249483"/>
            <a:ext cx="6437870" cy="60384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96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B862-A59D-8A41-B672-9301393E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in BGP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224ED-5E04-0D4E-BF2D-D24B14838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39947395-D1FD-3A48-97DF-D4EE5830C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361" y="3429000"/>
            <a:ext cx="1730525" cy="113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6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DEDB-5DF1-7648-955F-E8359A26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7917" cy="1325563"/>
          </a:xfrm>
        </p:spPr>
        <p:txBody>
          <a:bodyPr/>
          <a:lstStyle/>
          <a:p>
            <a:r>
              <a:rPr lang="en-US" dirty="0"/>
              <a:t>Policy arises from business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1AD4-8F11-D84C-9C86-D6F53B3B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1227421" cy="5032376"/>
          </a:xfrm>
        </p:spPr>
        <p:txBody>
          <a:bodyPr>
            <a:normAutofit/>
          </a:bodyPr>
          <a:lstStyle/>
          <a:p>
            <a:r>
              <a:rPr lang="en-US" dirty="0"/>
              <a:t>Customer-provider relationships:</a:t>
            </a:r>
          </a:p>
          <a:p>
            <a:pPr lvl="1"/>
            <a:r>
              <a:rPr lang="en-US" dirty="0"/>
              <a:t>E.g., Rutgers is a customer of AT&amp;T</a:t>
            </a:r>
          </a:p>
          <a:p>
            <a:pPr lvl="1"/>
            <a:endParaRPr lang="en-US" dirty="0"/>
          </a:p>
          <a:p>
            <a:r>
              <a:rPr lang="en-US" dirty="0"/>
              <a:t>Peer-peer relationships:</a:t>
            </a:r>
          </a:p>
          <a:p>
            <a:pPr lvl="1"/>
            <a:r>
              <a:rPr lang="en-US" dirty="0"/>
              <a:t>E.g., Verizon is a peer of AT&amp;T</a:t>
            </a:r>
          </a:p>
          <a:p>
            <a:pPr lvl="1"/>
            <a:endParaRPr lang="en-US" dirty="0"/>
          </a:p>
          <a:p>
            <a:r>
              <a:rPr lang="en-US" dirty="0"/>
              <a:t>Business relationships depend on </a:t>
            </a:r>
            <a:r>
              <a:rPr lang="en-US" dirty="0">
                <a:solidFill>
                  <a:srgbClr val="C00000"/>
                </a:solidFill>
              </a:rPr>
              <a:t>where</a:t>
            </a:r>
            <a:r>
              <a:rPr lang="en-US" dirty="0"/>
              <a:t> connectivity occurs</a:t>
            </a:r>
          </a:p>
          <a:p>
            <a:pPr lvl="1"/>
            <a:r>
              <a:rPr lang="en-US" dirty="0"/>
              <a:t>“Where”, also called a “point of presence” (</a:t>
            </a:r>
            <a:r>
              <a:rPr lang="en-US" dirty="0" err="1"/>
              <a:t>PoP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e.g., customers at one </a:t>
            </a:r>
            <a:r>
              <a:rPr lang="en-US" dirty="0" err="1"/>
              <a:t>PoP</a:t>
            </a:r>
            <a:r>
              <a:rPr lang="en-US" dirty="0"/>
              <a:t> but peers at another</a:t>
            </a:r>
          </a:p>
          <a:p>
            <a:pPr lvl="1"/>
            <a:r>
              <a:rPr lang="en-US" dirty="0"/>
              <a:t>Internet-</a:t>
            </a:r>
            <a:r>
              <a:rPr lang="en-US" dirty="0" err="1"/>
              <a:t>eXchange</a:t>
            </a:r>
            <a:r>
              <a:rPr lang="en-US" dirty="0"/>
              <a:t> Points (IXPs) are large </a:t>
            </a:r>
            <a:r>
              <a:rPr lang="en-US" dirty="0" err="1"/>
              <a:t>PoPs</a:t>
            </a:r>
            <a:r>
              <a:rPr lang="en-US" dirty="0"/>
              <a:t> where ISPs come together to connect with each other (often for free)</a:t>
            </a:r>
          </a:p>
        </p:txBody>
      </p:sp>
    </p:spTree>
    <p:extLst>
      <p:ext uri="{BB962C8B-B14F-4D97-AF65-F5344CB8AC3E}">
        <p14:creationId xmlns:p14="http://schemas.microsoft.com/office/powerpoint/2010/main" val="305526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A,B,C are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provider networks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X,W,Y are customers (of provider networks)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X is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dual-homed:</a:t>
            </a:r>
            <a:r>
              <a:rPr lang="en-US" sz="2800" dirty="0">
                <a:latin typeface="Helvetica" pitchFamily="2" charset="0"/>
              </a:rPr>
              <a:t> attached to two networks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policy to enforce: X does not want to route from B to C via X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So, X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will not announce </a:t>
            </a:r>
            <a:r>
              <a:rPr lang="en-US" sz="2400" dirty="0">
                <a:latin typeface="Helvetica" pitchFamily="2" charset="0"/>
              </a:rPr>
              <a:t>to B a route to C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Export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only wants to route traffic to/from its customer networks (does not want to carry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transit traffic </a:t>
            </a:r>
            <a:r>
              <a:rPr lang="en-US" sz="2800" dirty="0">
                <a:latin typeface="Helvetica" pitchFamily="2" charset="0"/>
              </a:rPr>
              <a:t>between other ISPs)</a:t>
            </a:r>
          </a:p>
        </p:txBody>
      </p:sp>
      <p:pic>
        <p:nvPicPr>
          <p:cNvPr id="43" name="Picture 42" descr="Shape&#10;&#10;Description automatically generated with low confidence">
            <a:extLst>
              <a:ext uri="{FF2B5EF4-FFF2-40B4-BE49-F238E27FC236}">
                <a16:creationId xmlns:a16="http://schemas.microsoft.com/office/drawing/2014/main" id="{4DB9E5E2-506E-D445-9698-C1D8E8A31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6" y="381347"/>
            <a:ext cx="1218996" cy="802637"/>
          </a:xfrm>
          <a:prstGeom prst="rect">
            <a:avLst/>
          </a:prstGeom>
        </p:spPr>
      </p:pic>
      <p:pic>
        <p:nvPicPr>
          <p:cNvPr id="44" name="Picture 43" descr="Shape&#10;&#10;Description automatically generated with medium confidence">
            <a:extLst>
              <a:ext uri="{FF2B5EF4-FFF2-40B4-BE49-F238E27FC236}">
                <a16:creationId xmlns:a16="http://schemas.microsoft.com/office/drawing/2014/main" id="{CE144EB7-1BC1-9547-AFA3-89F8EECE1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23" y="352425"/>
            <a:ext cx="1036109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8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 announces path Aw to B and to C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B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will not announce </a:t>
            </a:r>
            <a:r>
              <a:rPr lang="en-US" sz="2800" dirty="0" err="1">
                <a:latin typeface="Helvetica" pitchFamily="2" charset="0"/>
              </a:rPr>
              <a:t>BAw</a:t>
            </a:r>
            <a:r>
              <a:rPr lang="en-US" sz="2800" dirty="0">
                <a:latin typeface="Helvetica" pitchFamily="2" charset="0"/>
              </a:rPr>
              <a:t> to C: 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B gets no </a:t>
            </a:r>
            <a:r>
              <a:rPr lang="ja-JP" altLang="en-US" sz="2400">
                <a:latin typeface="Helvetica" pitchFamily="2" charset="0"/>
              </a:rPr>
              <a:t>“</a:t>
            </a:r>
            <a:r>
              <a:rPr lang="en-US" altLang="ja-JP" sz="2400" dirty="0">
                <a:latin typeface="Helvetica" pitchFamily="2" charset="0"/>
              </a:rPr>
              <a:t>revenue</a:t>
            </a:r>
            <a:r>
              <a:rPr lang="ja-JP" altLang="en-US" sz="2400">
                <a:latin typeface="Helvetica" pitchFamily="2" charset="0"/>
              </a:rPr>
              <a:t>”</a:t>
            </a:r>
            <a:r>
              <a:rPr lang="en-US" altLang="ja-JP" sz="2400" dirty="0">
                <a:latin typeface="Helvetica" pitchFamily="2" charset="0"/>
              </a:rPr>
              <a:t> for routing </a:t>
            </a:r>
            <a:r>
              <a:rPr lang="en-US" altLang="ja-JP" sz="2400" dirty="0" err="1">
                <a:latin typeface="Helvetica" pitchFamily="2" charset="0"/>
              </a:rPr>
              <a:t>CBAw</a:t>
            </a:r>
            <a:r>
              <a:rPr lang="en-US" altLang="ja-JP" sz="2400" dirty="0">
                <a:latin typeface="Helvetica" pitchFamily="2" charset="0"/>
              </a:rPr>
              <a:t>, since none of C, A, w are B</a:t>
            </a:r>
            <a:r>
              <a:rPr lang="ja-JP" altLang="en-US" sz="2400">
                <a:latin typeface="Helvetica" pitchFamily="2" charset="0"/>
              </a:rPr>
              <a:t>’</a:t>
            </a:r>
            <a:r>
              <a:rPr lang="en-US" altLang="ja-JP" sz="2400" dirty="0">
                <a:latin typeface="Helvetica" pitchFamily="2" charset="0"/>
              </a:rPr>
              <a:t>s customers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C will route </a:t>
            </a:r>
            <a:r>
              <a:rPr lang="en-US" sz="2800" dirty="0" err="1">
                <a:latin typeface="Helvetica" pitchFamily="2" charset="0"/>
              </a:rPr>
              <a:t>CAw</a:t>
            </a:r>
            <a:r>
              <a:rPr lang="en-US" sz="2800" dirty="0">
                <a:latin typeface="Helvetica" pitchFamily="2" charset="0"/>
              </a:rPr>
              <a:t> (not using B) to get to w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Arial" panose="020B0604020202020204" pitchFamily="34" charset="0"/>
              <a:buChar char="•"/>
            </a:pPr>
            <a:endParaRPr lang="en-US" sz="32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Export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only wants to route traffic to/from its customer networks (does not want to carry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transit traffic </a:t>
            </a:r>
            <a:r>
              <a:rPr lang="en-US" sz="2800" dirty="0">
                <a:latin typeface="Helvetica" pitchFamily="2" charset="0"/>
              </a:rPr>
              <a:t>between other ISPs)</a:t>
            </a:r>
          </a:p>
        </p:txBody>
      </p:sp>
      <p:pic>
        <p:nvPicPr>
          <p:cNvPr id="43" name="Picture 42" descr="Shape&#10;&#10;Description automatically generated with low confidence">
            <a:extLst>
              <a:ext uri="{FF2B5EF4-FFF2-40B4-BE49-F238E27FC236}">
                <a16:creationId xmlns:a16="http://schemas.microsoft.com/office/drawing/2014/main" id="{DE07F3DD-8D6F-3B4B-AA73-BF552689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6" y="381347"/>
            <a:ext cx="1218996" cy="802637"/>
          </a:xfrm>
          <a:prstGeom prst="rect">
            <a:avLst/>
          </a:prstGeom>
        </p:spPr>
      </p:pic>
      <p:pic>
        <p:nvPicPr>
          <p:cNvPr id="44" name="Picture 43" descr="Shape&#10;&#10;Description automatically generated with medium confidence">
            <a:extLst>
              <a:ext uri="{FF2B5EF4-FFF2-40B4-BE49-F238E27FC236}">
                <a16:creationId xmlns:a16="http://schemas.microsoft.com/office/drawing/2014/main" id="{BBEEC914-CF5F-4B47-B801-EAF262B6D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823" y="352425"/>
            <a:ext cx="1036109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40">
            <a:extLst>
              <a:ext uri="{FF2B5EF4-FFF2-40B4-BE49-F238E27FC236}">
                <a16:creationId xmlns:a16="http://schemas.microsoft.com/office/drawing/2014/main" id="{5D265CB1-BE9B-1F86-1C10-8E7B6969A503}"/>
              </a:ext>
            </a:extLst>
          </p:cNvPr>
          <p:cNvSpPr>
            <a:spLocks/>
          </p:cNvSpPr>
          <p:nvPr/>
        </p:nvSpPr>
        <p:spPr bwMode="auto">
          <a:xfrm>
            <a:off x="9397935" y="979200"/>
            <a:ext cx="901785" cy="459811"/>
          </a:xfrm>
          <a:custGeom>
            <a:avLst/>
            <a:gdLst>
              <a:gd name="T0" fmla="*/ 162 w 563"/>
              <a:gd name="T1" fmla="*/ 0 h 362"/>
              <a:gd name="T2" fmla="*/ 132 w 563"/>
              <a:gd name="T3" fmla="*/ 5 h 362"/>
              <a:gd name="T4" fmla="*/ 108 w 563"/>
              <a:gd name="T5" fmla="*/ 13 h 362"/>
              <a:gd name="T6" fmla="*/ 81 w 563"/>
              <a:gd name="T7" fmla="*/ 30 h 362"/>
              <a:gd name="T8" fmla="*/ 60 w 563"/>
              <a:gd name="T9" fmla="*/ 48 h 362"/>
              <a:gd name="T10" fmla="*/ 35 w 563"/>
              <a:gd name="T11" fmla="*/ 72 h 362"/>
              <a:gd name="T12" fmla="*/ 14 w 563"/>
              <a:gd name="T13" fmla="*/ 102 h 362"/>
              <a:gd name="T14" fmla="*/ 3 w 563"/>
              <a:gd name="T15" fmla="*/ 126 h 362"/>
              <a:gd name="T16" fmla="*/ 0 w 563"/>
              <a:gd name="T17" fmla="*/ 140 h 362"/>
              <a:gd name="T18" fmla="*/ 0 w 563"/>
              <a:gd name="T19" fmla="*/ 156 h 362"/>
              <a:gd name="T20" fmla="*/ 3 w 563"/>
              <a:gd name="T21" fmla="*/ 180 h 362"/>
              <a:gd name="T22" fmla="*/ 17 w 563"/>
              <a:gd name="T23" fmla="*/ 212 h 362"/>
              <a:gd name="T24" fmla="*/ 35 w 563"/>
              <a:gd name="T25" fmla="*/ 241 h 362"/>
              <a:gd name="T26" fmla="*/ 60 w 563"/>
              <a:gd name="T27" fmla="*/ 268 h 362"/>
              <a:gd name="T28" fmla="*/ 81 w 563"/>
              <a:gd name="T29" fmla="*/ 292 h 362"/>
              <a:gd name="T30" fmla="*/ 103 w 563"/>
              <a:gd name="T31" fmla="*/ 316 h 362"/>
              <a:gd name="T32" fmla="*/ 119 w 563"/>
              <a:gd name="T33" fmla="*/ 327 h 362"/>
              <a:gd name="T34" fmla="*/ 135 w 563"/>
              <a:gd name="T35" fmla="*/ 335 h 362"/>
              <a:gd name="T36" fmla="*/ 156 w 563"/>
              <a:gd name="T37" fmla="*/ 341 h 362"/>
              <a:gd name="T38" fmla="*/ 183 w 563"/>
              <a:gd name="T39" fmla="*/ 346 h 362"/>
              <a:gd name="T40" fmla="*/ 200 w 563"/>
              <a:gd name="T41" fmla="*/ 349 h 362"/>
              <a:gd name="T42" fmla="*/ 240 w 563"/>
              <a:gd name="T43" fmla="*/ 354 h 362"/>
              <a:gd name="T44" fmla="*/ 286 w 563"/>
              <a:gd name="T45" fmla="*/ 357 h 362"/>
              <a:gd name="T46" fmla="*/ 334 w 563"/>
              <a:gd name="T47" fmla="*/ 359 h 362"/>
              <a:gd name="T48" fmla="*/ 385 w 563"/>
              <a:gd name="T49" fmla="*/ 362 h 362"/>
              <a:gd name="T50" fmla="*/ 434 w 563"/>
              <a:gd name="T51" fmla="*/ 359 h 362"/>
              <a:gd name="T52" fmla="*/ 477 w 563"/>
              <a:gd name="T53" fmla="*/ 351 h 362"/>
              <a:gd name="T54" fmla="*/ 504 w 563"/>
              <a:gd name="T55" fmla="*/ 343 h 362"/>
              <a:gd name="T56" fmla="*/ 517 w 563"/>
              <a:gd name="T57" fmla="*/ 335 h 362"/>
              <a:gd name="T58" fmla="*/ 528 w 563"/>
              <a:gd name="T59" fmla="*/ 325 h 362"/>
              <a:gd name="T60" fmla="*/ 541 w 563"/>
              <a:gd name="T61" fmla="*/ 306 h 362"/>
              <a:gd name="T62" fmla="*/ 555 w 563"/>
              <a:gd name="T63" fmla="*/ 274 h 362"/>
              <a:gd name="T64" fmla="*/ 560 w 563"/>
              <a:gd name="T65" fmla="*/ 236 h 362"/>
              <a:gd name="T66" fmla="*/ 563 w 563"/>
              <a:gd name="T67" fmla="*/ 193 h 362"/>
              <a:gd name="T68" fmla="*/ 560 w 563"/>
              <a:gd name="T69" fmla="*/ 153 h 362"/>
              <a:gd name="T70" fmla="*/ 557 w 563"/>
              <a:gd name="T71" fmla="*/ 113 h 362"/>
              <a:gd name="T72" fmla="*/ 552 w 563"/>
              <a:gd name="T73" fmla="*/ 78 h 362"/>
              <a:gd name="T74" fmla="*/ 547 w 563"/>
              <a:gd name="T75" fmla="*/ 59 h 362"/>
              <a:gd name="T76" fmla="*/ 544 w 563"/>
              <a:gd name="T77" fmla="*/ 46 h 362"/>
              <a:gd name="T78" fmla="*/ 539 w 563"/>
              <a:gd name="T79" fmla="*/ 30 h 362"/>
              <a:gd name="T80" fmla="*/ 533 w 563"/>
              <a:gd name="T81" fmla="*/ 22 h 362"/>
              <a:gd name="T82" fmla="*/ 522 w 563"/>
              <a:gd name="T83" fmla="*/ 19 h 362"/>
              <a:gd name="T84" fmla="*/ 506 w 563"/>
              <a:gd name="T85" fmla="*/ 16 h 362"/>
              <a:gd name="T86" fmla="*/ 479 w 563"/>
              <a:gd name="T87" fmla="*/ 16 h 362"/>
              <a:gd name="T88" fmla="*/ 466 w 563"/>
              <a:gd name="T89" fmla="*/ 13 h 362"/>
              <a:gd name="T90" fmla="*/ 450 w 563"/>
              <a:gd name="T91" fmla="*/ 11 h 362"/>
              <a:gd name="T92" fmla="*/ 409 w 563"/>
              <a:gd name="T93" fmla="*/ 11 h 362"/>
              <a:gd name="T94" fmla="*/ 364 w 563"/>
              <a:gd name="T95" fmla="*/ 13 h 362"/>
              <a:gd name="T96" fmla="*/ 321 w 563"/>
              <a:gd name="T97" fmla="*/ 13 h 362"/>
              <a:gd name="T98" fmla="*/ 283 w 563"/>
              <a:gd name="T99" fmla="*/ 11 h 362"/>
              <a:gd name="T100" fmla="*/ 248 w 563"/>
              <a:gd name="T101" fmla="*/ 5 h 362"/>
              <a:gd name="T102" fmla="*/ 213 w 563"/>
              <a:gd name="T103" fmla="*/ 0 h 362"/>
              <a:gd name="T104" fmla="*/ 186 w 563"/>
              <a:gd name="T105" fmla="*/ 0 h 362"/>
              <a:gd name="T106" fmla="*/ 175 w 563"/>
              <a:gd name="T107" fmla="*/ 0 h 3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563"/>
              <a:gd name="T163" fmla="*/ 0 h 362"/>
              <a:gd name="T164" fmla="*/ 563 w 563"/>
              <a:gd name="T165" fmla="*/ 362 h 36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563" h="362">
                <a:moveTo>
                  <a:pt x="175" y="0"/>
                </a:moveTo>
                <a:lnTo>
                  <a:pt x="162" y="0"/>
                </a:lnTo>
                <a:lnTo>
                  <a:pt x="148" y="3"/>
                </a:lnTo>
                <a:lnTo>
                  <a:pt x="132" y="5"/>
                </a:lnTo>
                <a:lnTo>
                  <a:pt x="119" y="11"/>
                </a:lnTo>
                <a:lnTo>
                  <a:pt x="108" y="13"/>
                </a:lnTo>
                <a:lnTo>
                  <a:pt x="95" y="22"/>
                </a:lnTo>
                <a:lnTo>
                  <a:pt x="81" y="30"/>
                </a:lnTo>
                <a:lnTo>
                  <a:pt x="70" y="38"/>
                </a:lnTo>
                <a:lnTo>
                  <a:pt x="60" y="48"/>
                </a:lnTo>
                <a:lnTo>
                  <a:pt x="46" y="59"/>
                </a:lnTo>
                <a:lnTo>
                  <a:pt x="35" y="72"/>
                </a:lnTo>
                <a:lnTo>
                  <a:pt x="25" y="89"/>
                </a:lnTo>
                <a:lnTo>
                  <a:pt x="14" y="102"/>
                </a:lnTo>
                <a:lnTo>
                  <a:pt x="8" y="118"/>
                </a:lnTo>
                <a:lnTo>
                  <a:pt x="3" y="126"/>
                </a:lnTo>
                <a:lnTo>
                  <a:pt x="3" y="134"/>
                </a:lnTo>
                <a:lnTo>
                  <a:pt x="0" y="140"/>
                </a:lnTo>
                <a:lnTo>
                  <a:pt x="0" y="148"/>
                </a:lnTo>
                <a:lnTo>
                  <a:pt x="0" y="156"/>
                </a:lnTo>
                <a:lnTo>
                  <a:pt x="0" y="164"/>
                </a:lnTo>
                <a:lnTo>
                  <a:pt x="3" y="180"/>
                </a:lnTo>
                <a:lnTo>
                  <a:pt x="8" y="196"/>
                </a:lnTo>
                <a:lnTo>
                  <a:pt x="17" y="212"/>
                </a:lnTo>
                <a:lnTo>
                  <a:pt x="27" y="225"/>
                </a:lnTo>
                <a:lnTo>
                  <a:pt x="35" y="241"/>
                </a:lnTo>
                <a:lnTo>
                  <a:pt x="49" y="255"/>
                </a:lnTo>
                <a:lnTo>
                  <a:pt x="60" y="268"/>
                </a:lnTo>
                <a:lnTo>
                  <a:pt x="70" y="282"/>
                </a:lnTo>
                <a:lnTo>
                  <a:pt x="81" y="292"/>
                </a:lnTo>
                <a:lnTo>
                  <a:pt x="92" y="306"/>
                </a:lnTo>
                <a:lnTo>
                  <a:pt x="103" y="316"/>
                </a:lnTo>
                <a:lnTo>
                  <a:pt x="111" y="322"/>
                </a:lnTo>
                <a:lnTo>
                  <a:pt x="119" y="327"/>
                </a:lnTo>
                <a:lnTo>
                  <a:pt x="127" y="330"/>
                </a:lnTo>
                <a:lnTo>
                  <a:pt x="135" y="335"/>
                </a:lnTo>
                <a:lnTo>
                  <a:pt x="146" y="338"/>
                </a:lnTo>
                <a:lnTo>
                  <a:pt x="156" y="341"/>
                </a:lnTo>
                <a:lnTo>
                  <a:pt x="170" y="343"/>
                </a:lnTo>
                <a:lnTo>
                  <a:pt x="183" y="346"/>
                </a:lnTo>
                <a:lnTo>
                  <a:pt x="191" y="346"/>
                </a:lnTo>
                <a:lnTo>
                  <a:pt x="200" y="349"/>
                </a:lnTo>
                <a:lnTo>
                  <a:pt x="218" y="351"/>
                </a:lnTo>
                <a:lnTo>
                  <a:pt x="240" y="354"/>
                </a:lnTo>
                <a:lnTo>
                  <a:pt x="261" y="354"/>
                </a:lnTo>
                <a:lnTo>
                  <a:pt x="286" y="357"/>
                </a:lnTo>
                <a:lnTo>
                  <a:pt x="310" y="359"/>
                </a:lnTo>
                <a:lnTo>
                  <a:pt x="334" y="359"/>
                </a:lnTo>
                <a:lnTo>
                  <a:pt x="361" y="362"/>
                </a:lnTo>
                <a:lnTo>
                  <a:pt x="385" y="362"/>
                </a:lnTo>
                <a:lnTo>
                  <a:pt x="409" y="359"/>
                </a:lnTo>
                <a:lnTo>
                  <a:pt x="434" y="359"/>
                </a:lnTo>
                <a:lnTo>
                  <a:pt x="455" y="357"/>
                </a:lnTo>
                <a:lnTo>
                  <a:pt x="477" y="351"/>
                </a:lnTo>
                <a:lnTo>
                  <a:pt x="493" y="346"/>
                </a:lnTo>
                <a:lnTo>
                  <a:pt x="504" y="343"/>
                </a:lnTo>
                <a:lnTo>
                  <a:pt x="509" y="338"/>
                </a:lnTo>
                <a:lnTo>
                  <a:pt x="517" y="335"/>
                </a:lnTo>
                <a:lnTo>
                  <a:pt x="522" y="330"/>
                </a:lnTo>
                <a:lnTo>
                  <a:pt x="528" y="325"/>
                </a:lnTo>
                <a:lnTo>
                  <a:pt x="533" y="319"/>
                </a:lnTo>
                <a:lnTo>
                  <a:pt x="541" y="306"/>
                </a:lnTo>
                <a:lnTo>
                  <a:pt x="549" y="292"/>
                </a:lnTo>
                <a:lnTo>
                  <a:pt x="555" y="274"/>
                </a:lnTo>
                <a:lnTo>
                  <a:pt x="557" y="255"/>
                </a:lnTo>
                <a:lnTo>
                  <a:pt x="560" y="236"/>
                </a:lnTo>
                <a:lnTo>
                  <a:pt x="563" y="215"/>
                </a:lnTo>
                <a:lnTo>
                  <a:pt x="563" y="193"/>
                </a:lnTo>
                <a:lnTo>
                  <a:pt x="560" y="172"/>
                </a:lnTo>
                <a:lnTo>
                  <a:pt x="560" y="153"/>
                </a:lnTo>
                <a:lnTo>
                  <a:pt x="557" y="131"/>
                </a:lnTo>
                <a:lnTo>
                  <a:pt x="557" y="113"/>
                </a:lnTo>
                <a:lnTo>
                  <a:pt x="555" y="94"/>
                </a:lnTo>
                <a:lnTo>
                  <a:pt x="552" y="78"/>
                </a:lnTo>
                <a:lnTo>
                  <a:pt x="549" y="64"/>
                </a:lnTo>
                <a:lnTo>
                  <a:pt x="547" y="59"/>
                </a:lnTo>
                <a:lnTo>
                  <a:pt x="547" y="54"/>
                </a:lnTo>
                <a:lnTo>
                  <a:pt x="544" y="46"/>
                </a:lnTo>
                <a:lnTo>
                  <a:pt x="541" y="38"/>
                </a:lnTo>
                <a:lnTo>
                  <a:pt x="539" y="30"/>
                </a:lnTo>
                <a:lnTo>
                  <a:pt x="536" y="27"/>
                </a:lnTo>
                <a:lnTo>
                  <a:pt x="533" y="22"/>
                </a:lnTo>
                <a:lnTo>
                  <a:pt x="528" y="19"/>
                </a:lnTo>
                <a:lnTo>
                  <a:pt x="522" y="19"/>
                </a:lnTo>
                <a:lnTo>
                  <a:pt x="520" y="16"/>
                </a:lnTo>
                <a:lnTo>
                  <a:pt x="506" y="16"/>
                </a:lnTo>
                <a:lnTo>
                  <a:pt x="495" y="16"/>
                </a:lnTo>
                <a:lnTo>
                  <a:pt x="479" y="16"/>
                </a:lnTo>
                <a:lnTo>
                  <a:pt x="474" y="13"/>
                </a:lnTo>
                <a:lnTo>
                  <a:pt x="466" y="13"/>
                </a:lnTo>
                <a:lnTo>
                  <a:pt x="458" y="13"/>
                </a:lnTo>
                <a:lnTo>
                  <a:pt x="450" y="11"/>
                </a:lnTo>
                <a:lnTo>
                  <a:pt x="431" y="11"/>
                </a:lnTo>
                <a:lnTo>
                  <a:pt x="409" y="11"/>
                </a:lnTo>
                <a:lnTo>
                  <a:pt x="388" y="13"/>
                </a:lnTo>
                <a:lnTo>
                  <a:pt x="364" y="13"/>
                </a:lnTo>
                <a:lnTo>
                  <a:pt x="342" y="13"/>
                </a:lnTo>
                <a:lnTo>
                  <a:pt x="321" y="13"/>
                </a:lnTo>
                <a:lnTo>
                  <a:pt x="302" y="13"/>
                </a:lnTo>
                <a:lnTo>
                  <a:pt x="283" y="11"/>
                </a:lnTo>
                <a:lnTo>
                  <a:pt x="264" y="11"/>
                </a:lnTo>
                <a:lnTo>
                  <a:pt x="248" y="5"/>
                </a:lnTo>
                <a:lnTo>
                  <a:pt x="229" y="3"/>
                </a:lnTo>
                <a:lnTo>
                  <a:pt x="213" y="0"/>
                </a:lnTo>
                <a:lnTo>
                  <a:pt x="200" y="0"/>
                </a:lnTo>
                <a:lnTo>
                  <a:pt x="186" y="0"/>
                </a:lnTo>
                <a:lnTo>
                  <a:pt x="181" y="0"/>
                </a:lnTo>
                <a:lnTo>
                  <a:pt x="175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00C1E5D3-F1A2-1914-71A5-CF9C62969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920" y="2162175"/>
            <a:ext cx="554508" cy="544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356E66-A30D-3E56-2AA9-71E543D28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Thumb rules for export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E6660-0284-77BA-1E32-CCFF64282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813"/>
            <a:ext cx="8512277" cy="53201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Export customer-learned routes to the rest of the Internet</a:t>
            </a:r>
          </a:p>
          <a:p>
            <a:pPr lvl="1"/>
            <a:r>
              <a:rPr lang="en-US" dirty="0"/>
              <a:t>Financially attractive if the Internet uses your AS to get to a customer</a:t>
            </a:r>
          </a:p>
          <a:p>
            <a:pPr lvl="1"/>
            <a:r>
              <a:rPr lang="en-US" dirty="0"/>
              <a:t>OK to export customer-learned route to a provider since the customer must be reachable from the rest of the Internet</a:t>
            </a:r>
          </a:p>
          <a:p>
            <a:r>
              <a:rPr lang="en-US" dirty="0"/>
              <a:t>Do not export a provider-learned route to another provider</a:t>
            </a:r>
          </a:p>
          <a:p>
            <a:pPr lvl="1"/>
            <a:r>
              <a:rPr lang="en-US" dirty="0"/>
              <a:t>Don’t lose money on both sides</a:t>
            </a:r>
          </a:p>
          <a:p>
            <a:r>
              <a:rPr lang="en-US" dirty="0"/>
              <a:t>Do not export peer-learned route to another peer</a:t>
            </a:r>
          </a:p>
          <a:p>
            <a:pPr lvl="1"/>
            <a:r>
              <a:rPr lang="en-US" dirty="0"/>
              <a:t>The resources of your AS are used but no financial gains from free “transit” service</a:t>
            </a:r>
          </a:p>
          <a:p>
            <a:r>
              <a:rPr lang="en-US" dirty="0"/>
              <a:t>OK to export provider-learned route to a customer</a:t>
            </a:r>
          </a:p>
          <a:p>
            <a:pPr lvl="1"/>
            <a:r>
              <a:rPr lang="en-US" dirty="0"/>
              <a:t>Customer must be able to reach the rest of the Internet</a:t>
            </a:r>
          </a:p>
          <a:p>
            <a:pPr lvl="1"/>
            <a:r>
              <a:rPr lang="en-US" dirty="0"/>
              <a:t>Also financially attractive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reeform 40">
            <a:extLst>
              <a:ext uri="{FF2B5EF4-FFF2-40B4-BE49-F238E27FC236}">
                <a16:creationId xmlns:a16="http://schemas.microsoft.com/office/drawing/2014/main" id="{0AB82D6F-8EA9-4984-09C3-227D421BF169}"/>
              </a:ext>
            </a:extLst>
          </p:cNvPr>
          <p:cNvSpPr>
            <a:spLocks/>
          </p:cNvSpPr>
          <p:nvPr/>
        </p:nvSpPr>
        <p:spPr bwMode="auto">
          <a:xfrm>
            <a:off x="10504362" y="1763993"/>
            <a:ext cx="901785" cy="459811"/>
          </a:xfrm>
          <a:custGeom>
            <a:avLst/>
            <a:gdLst>
              <a:gd name="T0" fmla="*/ 162 w 563"/>
              <a:gd name="T1" fmla="*/ 0 h 362"/>
              <a:gd name="T2" fmla="*/ 132 w 563"/>
              <a:gd name="T3" fmla="*/ 5 h 362"/>
              <a:gd name="T4" fmla="*/ 108 w 563"/>
              <a:gd name="T5" fmla="*/ 13 h 362"/>
              <a:gd name="T6" fmla="*/ 81 w 563"/>
              <a:gd name="T7" fmla="*/ 30 h 362"/>
              <a:gd name="T8" fmla="*/ 60 w 563"/>
              <a:gd name="T9" fmla="*/ 48 h 362"/>
              <a:gd name="T10" fmla="*/ 35 w 563"/>
              <a:gd name="T11" fmla="*/ 72 h 362"/>
              <a:gd name="T12" fmla="*/ 14 w 563"/>
              <a:gd name="T13" fmla="*/ 102 h 362"/>
              <a:gd name="T14" fmla="*/ 3 w 563"/>
              <a:gd name="T15" fmla="*/ 126 h 362"/>
              <a:gd name="T16" fmla="*/ 0 w 563"/>
              <a:gd name="T17" fmla="*/ 140 h 362"/>
              <a:gd name="T18" fmla="*/ 0 w 563"/>
              <a:gd name="T19" fmla="*/ 156 h 362"/>
              <a:gd name="T20" fmla="*/ 3 w 563"/>
              <a:gd name="T21" fmla="*/ 180 h 362"/>
              <a:gd name="T22" fmla="*/ 17 w 563"/>
              <a:gd name="T23" fmla="*/ 212 h 362"/>
              <a:gd name="T24" fmla="*/ 35 w 563"/>
              <a:gd name="T25" fmla="*/ 241 h 362"/>
              <a:gd name="T26" fmla="*/ 60 w 563"/>
              <a:gd name="T27" fmla="*/ 268 h 362"/>
              <a:gd name="T28" fmla="*/ 81 w 563"/>
              <a:gd name="T29" fmla="*/ 292 h 362"/>
              <a:gd name="T30" fmla="*/ 103 w 563"/>
              <a:gd name="T31" fmla="*/ 316 h 362"/>
              <a:gd name="T32" fmla="*/ 119 w 563"/>
              <a:gd name="T33" fmla="*/ 327 h 362"/>
              <a:gd name="T34" fmla="*/ 135 w 563"/>
              <a:gd name="T35" fmla="*/ 335 h 362"/>
              <a:gd name="T36" fmla="*/ 156 w 563"/>
              <a:gd name="T37" fmla="*/ 341 h 362"/>
              <a:gd name="T38" fmla="*/ 183 w 563"/>
              <a:gd name="T39" fmla="*/ 346 h 362"/>
              <a:gd name="T40" fmla="*/ 200 w 563"/>
              <a:gd name="T41" fmla="*/ 349 h 362"/>
              <a:gd name="T42" fmla="*/ 240 w 563"/>
              <a:gd name="T43" fmla="*/ 354 h 362"/>
              <a:gd name="T44" fmla="*/ 286 w 563"/>
              <a:gd name="T45" fmla="*/ 357 h 362"/>
              <a:gd name="T46" fmla="*/ 334 w 563"/>
              <a:gd name="T47" fmla="*/ 359 h 362"/>
              <a:gd name="T48" fmla="*/ 385 w 563"/>
              <a:gd name="T49" fmla="*/ 362 h 362"/>
              <a:gd name="T50" fmla="*/ 434 w 563"/>
              <a:gd name="T51" fmla="*/ 359 h 362"/>
              <a:gd name="T52" fmla="*/ 477 w 563"/>
              <a:gd name="T53" fmla="*/ 351 h 362"/>
              <a:gd name="T54" fmla="*/ 504 w 563"/>
              <a:gd name="T55" fmla="*/ 343 h 362"/>
              <a:gd name="T56" fmla="*/ 517 w 563"/>
              <a:gd name="T57" fmla="*/ 335 h 362"/>
              <a:gd name="T58" fmla="*/ 528 w 563"/>
              <a:gd name="T59" fmla="*/ 325 h 362"/>
              <a:gd name="T60" fmla="*/ 541 w 563"/>
              <a:gd name="T61" fmla="*/ 306 h 362"/>
              <a:gd name="T62" fmla="*/ 555 w 563"/>
              <a:gd name="T63" fmla="*/ 274 h 362"/>
              <a:gd name="T64" fmla="*/ 560 w 563"/>
              <a:gd name="T65" fmla="*/ 236 h 362"/>
              <a:gd name="T66" fmla="*/ 563 w 563"/>
              <a:gd name="T67" fmla="*/ 193 h 362"/>
              <a:gd name="T68" fmla="*/ 560 w 563"/>
              <a:gd name="T69" fmla="*/ 153 h 362"/>
              <a:gd name="T70" fmla="*/ 557 w 563"/>
              <a:gd name="T71" fmla="*/ 113 h 362"/>
              <a:gd name="T72" fmla="*/ 552 w 563"/>
              <a:gd name="T73" fmla="*/ 78 h 362"/>
              <a:gd name="T74" fmla="*/ 547 w 563"/>
              <a:gd name="T75" fmla="*/ 59 h 362"/>
              <a:gd name="T76" fmla="*/ 544 w 563"/>
              <a:gd name="T77" fmla="*/ 46 h 362"/>
              <a:gd name="T78" fmla="*/ 539 w 563"/>
              <a:gd name="T79" fmla="*/ 30 h 362"/>
              <a:gd name="T80" fmla="*/ 533 w 563"/>
              <a:gd name="T81" fmla="*/ 22 h 362"/>
              <a:gd name="T82" fmla="*/ 522 w 563"/>
              <a:gd name="T83" fmla="*/ 19 h 362"/>
              <a:gd name="T84" fmla="*/ 506 w 563"/>
              <a:gd name="T85" fmla="*/ 16 h 362"/>
              <a:gd name="T86" fmla="*/ 479 w 563"/>
              <a:gd name="T87" fmla="*/ 16 h 362"/>
              <a:gd name="T88" fmla="*/ 466 w 563"/>
              <a:gd name="T89" fmla="*/ 13 h 362"/>
              <a:gd name="T90" fmla="*/ 450 w 563"/>
              <a:gd name="T91" fmla="*/ 11 h 362"/>
              <a:gd name="T92" fmla="*/ 409 w 563"/>
              <a:gd name="T93" fmla="*/ 11 h 362"/>
              <a:gd name="T94" fmla="*/ 364 w 563"/>
              <a:gd name="T95" fmla="*/ 13 h 362"/>
              <a:gd name="T96" fmla="*/ 321 w 563"/>
              <a:gd name="T97" fmla="*/ 13 h 362"/>
              <a:gd name="T98" fmla="*/ 283 w 563"/>
              <a:gd name="T99" fmla="*/ 11 h 362"/>
              <a:gd name="T100" fmla="*/ 248 w 563"/>
              <a:gd name="T101" fmla="*/ 5 h 362"/>
              <a:gd name="T102" fmla="*/ 213 w 563"/>
              <a:gd name="T103" fmla="*/ 0 h 362"/>
              <a:gd name="T104" fmla="*/ 186 w 563"/>
              <a:gd name="T105" fmla="*/ 0 h 362"/>
              <a:gd name="T106" fmla="*/ 175 w 563"/>
              <a:gd name="T107" fmla="*/ 0 h 3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563"/>
              <a:gd name="T163" fmla="*/ 0 h 362"/>
              <a:gd name="T164" fmla="*/ 563 w 563"/>
              <a:gd name="T165" fmla="*/ 362 h 36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563" h="362">
                <a:moveTo>
                  <a:pt x="175" y="0"/>
                </a:moveTo>
                <a:lnTo>
                  <a:pt x="162" y="0"/>
                </a:lnTo>
                <a:lnTo>
                  <a:pt x="148" y="3"/>
                </a:lnTo>
                <a:lnTo>
                  <a:pt x="132" y="5"/>
                </a:lnTo>
                <a:lnTo>
                  <a:pt x="119" y="11"/>
                </a:lnTo>
                <a:lnTo>
                  <a:pt x="108" y="13"/>
                </a:lnTo>
                <a:lnTo>
                  <a:pt x="95" y="22"/>
                </a:lnTo>
                <a:lnTo>
                  <a:pt x="81" y="30"/>
                </a:lnTo>
                <a:lnTo>
                  <a:pt x="70" y="38"/>
                </a:lnTo>
                <a:lnTo>
                  <a:pt x="60" y="48"/>
                </a:lnTo>
                <a:lnTo>
                  <a:pt x="46" y="59"/>
                </a:lnTo>
                <a:lnTo>
                  <a:pt x="35" y="72"/>
                </a:lnTo>
                <a:lnTo>
                  <a:pt x="25" y="89"/>
                </a:lnTo>
                <a:lnTo>
                  <a:pt x="14" y="102"/>
                </a:lnTo>
                <a:lnTo>
                  <a:pt x="8" y="118"/>
                </a:lnTo>
                <a:lnTo>
                  <a:pt x="3" y="126"/>
                </a:lnTo>
                <a:lnTo>
                  <a:pt x="3" y="134"/>
                </a:lnTo>
                <a:lnTo>
                  <a:pt x="0" y="140"/>
                </a:lnTo>
                <a:lnTo>
                  <a:pt x="0" y="148"/>
                </a:lnTo>
                <a:lnTo>
                  <a:pt x="0" y="156"/>
                </a:lnTo>
                <a:lnTo>
                  <a:pt x="0" y="164"/>
                </a:lnTo>
                <a:lnTo>
                  <a:pt x="3" y="180"/>
                </a:lnTo>
                <a:lnTo>
                  <a:pt x="8" y="196"/>
                </a:lnTo>
                <a:lnTo>
                  <a:pt x="17" y="212"/>
                </a:lnTo>
                <a:lnTo>
                  <a:pt x="27" y="225"/>
                </a:lnTo>
                <a:lnTo>
                  <a:pt x="35" y="241"/>
                </a:lnTo>
                <a:lnTo>
                  <a:pt x="49" y="255"/>
                </a:lnTo>
                <a:lnTo>
                  <a:pt x="60" y="268"/>
                </a:lnTo>
                <a:lnTo>
                  <a:pt x="70" y="282"/>
                </a:lnTo>
                <a:lnTo>
                  <a:pt x="81" y="292"/>
                </a:lnTo>
                <a:lnTo>
                  <a:pt x="92" y="306"/>
                </a:lnTo>
                <a:lnTo>
                  <a:pt x="103" y="316"/>
                </a:lnTo>
                <a:lnTo>
                  <a:pt x="111" y="322"/>
                </a:lnTo>
                <a:lnTo>
                  <a:pt x="119" y="327"/>
                </a:lnTo>
                <a:lnTo>
                  <a:pt x="127" y="330"/>
                </a:lnTo>
                <a:lnTo>
                  <a:pt x="135" y="335"/>
                </a:lnTo>
                <a:lnTo>
                  <a:pt x="146" y="338"/>
                </a:lnTo>
                <a:lnTo>
                  <a:pt x="156" y="341"/>
                </a:lnTo>
                <a:lnTo>
                  <a:pt x="170" y="343"/>
                </a:lnTo>
                <a:lnTo>
                  <a:pt x="183" y="346"/>
                </a:lnTo>
                <a:lnTo>
                  <a:pt x="191" y="346"/>
                </a:lnTo>
                <a:lnTo>
                  <a:pt x="200" y="349"/>
                </a:lnTo>
                <a:lnTo>
                  <a:pt x="218" y="351"/>
                </a:lnTo>
                <a:lnTo>
                  <a:pt x="240" y="354"/>
                </a:lnTo>
                <a:lnTo>
                  <a:pt x="261" y="354"/>
                </a:lnTo>
                <a:lnTo>
                  <a:pt x="286" y="357"/>
                </a:lnTo>
                <a:lnTo>
                  <a:pt x="310" y="359"/>
                </a:lnTo>
                <a:lnTo>
                  <a:pt x="334" y="359"/>
                </a:lnTo>
                <a:lnTo>
                  <a:pt x="361" y="362"/>
                </a:lnTo>
                <a:lnTo>
                  <a:pt x="385" y="362"/>
                </a:lnTo>
                <a:lnTo>
                  <a:pt x="409" y="359"/>
                </a:lnTo>
                <a:lnTo>
                  <a:pt x="434" y="359"/>
                </a:lnTo>
                <a:lnTo>
                  <a:pt x="455" y="357"/>
                </a:lnTo>
                <a:lnTo>
                  <a:pt x="477" y="351"/>
                </a:lnTo>
                <a:lnTo>
                  <a:pt x="493" y="346"/>
                </a:lnTo>
                <a:lnTo>
                  <a:pt x="504" y="343"/>
                </a:lnTo>
                <a:lnTo>
                  <a:pt x="509" y="338"/>
                </a:lnTo>
                <a:lnTo>
                  <a:pt x="517" y="335"/>
                </a:lnTo>
                <a:lnTo>
                  <a:pt x="522" y="330"/>
                </a:lnTo>
                <a:lnTo>
                  <a:pt x="528" y="325"/>
                </a:lnTo>
                <a:lnTo>
                  <a:pt x="533" y="319"/>
                </a:lnTo>
                <a:lnTo>
                  <a:pt x="541" y="306"/>
                </a:lnTo>
                <a:lnTo>
                  <a:pt x="549" y="292"/>
                </a:lnTo>
                <a:lnTo>
                  <a:pt x="555" y="274"/>
                </a:lnTo>
                <a:lnTo>
                  <a:pt x="557" y="255"/>
                </a:lnTo>
                <a:lnTo>
                  <a:pt x="560" y="236"/>
                </a:lnTo>
                <a:lnTo>
                  <a:pt x="563" y="215"/>
                </a:lnTo>
                <a:lnTo>
                  <a:pt x="563" y="193"/>
                </a:lnTo>
                <a:lnTo>
                  <a:pt x="560" y="172"/>
                </a:lnTo>
                <a:lnTo>
                  <a:pt x="560" y="153"/>
                </a:lnTo>
                <a:lnTo>
                  <a:pt x="557" y="131"/>
                </a:lnTo>
                <a:lnTo>
                  <a:pt x="557" y="113"/>
                </a:lnTo>
                <a:lnTo>
                  <a:pt x="555" y="94"/>
                </a:lnTo>
                <a:lnTo>
                  <a:pt x="552" y="78"/>
                </a:lnTo>
                <a:lnTo>
                  <a:pt x="549" y="64"/>
                </a:lnTo>
                <a:lnTo>
                  <a:pt x="547" y="59"/>
                </a:lnTo>
                <a:lnTo>
                  <a:pt x="547" y="54"/>
                </a:lnTo>
                <a:lnTo>
                  <a:pt x="544" y="46"/>
                </a:lnTo>
                <a:lnTo>
                  <a:pt x="541" y="38"/>
                </a:lnTo>
                <a:lnTo>
                  <a:pt x="539" y="30"/>
                </a:lnTo>
                <a:lnTo>
                  <a:pt x="536" y="27"/>
                </a:lnTo>
                <a:lnTo>
                  <a:pt x="533" y="22"/>
                </a:lnTo>
                <a:lnTo>
                  <a:pt x="528" y="19"/>
                </a:lnTo>
                <a:lnTo>
                  <a:pt x="522" y="19"/>
                </a:lnTo>
                <a:lnTo>
                  <a:pt x="520" y="16"/>
                </a:lnTo>
                <a:lnTo>
                  <a:pt x="506" y="16"/>
                </a:lnTo>
                <a:lnTo>
                  <a:pt x="495" y="16"/>
                </a:lnTo>
                <a:lnTo>
                  <a:pt x="479" y="16"/>
                </a:lnTo>
                <a:lnTo>
                  <a:pt x="474" y="13"/>
                </a:lnTo>
                <a:lnTo>
                  <a:pt x="466" y="13"/>
                </a:lnTo>
                <a:lnTo>
                  <a:pt x="458" y="13"/>
                </a:lnTo>
                <a:lnTo>
                  <a:pt x="450" y="11"/>
                </a:lnTo>
                <a:lnTo>
                  <a:pt x="431" y="11"/>
                </a:lnTo>
                <a:lnTo>
                  <a:pt x="409" y="11"/>
                </a:lnTo>
                <a:lnTo>
                  <a:pt x="388" y="13"/>
                </a:lnTo>
                <a:lnTo>
                  <a:pt x="364" y="13"/>
                </a:lnTo>
                <a:lnTo>
                  <a:pt x="342" y="13"/>
                </a:lnTo>
                <a:lnTo>
                  <a:pt x="321" y="13"/>
                </a:lnTo>
                <a:lnTo>
                  <a:pt x="302" y="13"/>
                </a:lnTo>
                <a:lnTo>
                  <a:pt x="283" y="11"/>
                </a:lnTo>
                <a:lnTo>
                  <a:pt x="264" y="11"/>
                </a:lnTo>
                <a:lnTo>
                  <a:pt x="248" y="5"/>
                </a:lnTo>
                <a:lnTo>
                  <a:pt x="229" y="3"/>
                </a:lnTo>
                <a:lnTo>
                  <a:pt x="213" y="0"/>
                </a:lnTo>
                <a:lnTo>
                  <a:pt x="200" y="0"/>
                </a:lnTo>
                <a:lnTo>
                  <a:pt x="186" y="0"/>
                </a:lnTo>
                <a:lnTo>
                  <a:pt x="181" y="0"/>
                </a:lnTo>
                <a:lnTo>
                  <a:pt x="175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41">
            <a:extLst>
              <a:ext uri="{FF2B5EF4-FFF2-40B4-BE49-F238E27FC236}">
                <a16:creationId xmlns:a16="http://schemas.microsoft.com/office/drawing/2014/main" id="{77557E87-6CC5-EB3D-DDD1-7CDC738458D4}"/>
              </a:ext>
            </a:extLst>
          </p:cNvPr>
          <p:cNvSpPr>
            <a:spLocks/>
          </p:cNvSpPr>
          <p:nvPr/>
        </p:nvSpPr>
        <p:spPr bwMode="auto">
          <a:xfrm>
            <a:off x="11661656" y="1825623"/>
            <a:ext cx="346075" cy="336550"/>
          </a:xfrm>
          <a:custGeom>
            <a:avLst/>
            <a:gdLst>
              <a:gd name="T0" fmla="*/ 100 w 218"/>
              <a:gd name="T1" fmla="*/ 0 h 212"/>
              <a:gd name="T2" fmla="*/ 78 w 218"/>
              <a:gd name="T3" fmla="*/ 6 h 212"/>
              <a:gd name="T4" fmla="*/ 57 w 218"/>
              <a:gd name="T5" fmla="*/ 14 h 212"/>
              <a:gd name="T6" fmla="*/ 41 w 218"/>
              <a:gd name="T7" fmla="*/ 25 h 212"/>
              <a:gd name="T8" fmla="*/ 24 w 218"/>
              <a:gd name="T9" fmla="*/ 38 h 212"/>
              <a:gd name="T10" fmla="*/ 14 w 218"/>
              <a:gd name="T11" fmla="*/ 57 h 212"/>
              <a:gd name="T12" fmla="*/ 6 w 218"/>
              <a:gd name="T13" fmla="*/ 76 h 212"/>
              <a:gd name="T14" fmla="*/ 0 w 218"/>
              <a:gd name="T15" fmla="*/ 94 h 212"/>
              <a:gd name="T16" fmla="*/ 0 w 218"/>
              <a:gd name="T17" fmla="*/ 116 h 212"/>
              <a:gd name="T18" fmla="*/ 6 w 218"/>
              <a:gd name="T19" fmla="*/ 137 h 212"/>
              <a:gd name="T20" fmla="*/ 14 w 218"/>
              <a:gd name="T21" fmla="*/ 156 h 212"/>
              <a:gd name="T22" fmla="*/ 24 w 218"/>
              <a:gd name="T23" fmla="*/ 172 h 212"/>
              <a:gd name="T24" fmla="*/ 41 w 218"/>
              <a:gd name="T25" fmla="*/ 188 h 212"/>
              <a:gd name="T26" fmla="*/ 57 w 218"/>
              <a:gd name="T27" fmla="*/ 199 h 212"/>
              <a:gd name="T28" fmla="*/ 78 w 218"/>
              <a:gd name="T29" fmla="*/ 207 h 212"/>
              <a:gd name="T30" fmla="*/ 100 w 218"/>
              <a:gd name="T31" fmla="*/ 212 h 212"/>
              <a:gd name="T32" fmla="*/ 121 w 218"/>
              <a:gd name="T33" fmla="*/ 212 h 212"/>
              <a:gd name="T34" fmla="*/ 143 w 218"/>
              <a:gd name="T35" fmla="*/ 207 h 212"/>
              <a:gd name="T36" fmla="*/ 162 w 218"/>
              <a:gd name="T37" fmla="*/ 199 h 212"/>
              <a:gd name="T38" fmla="*/ 178 w 218"/>
              <a:gd name="T39" fmla="*/ 188 h 212"/>
              <a:gd name="T40" fmla="*/ 194 w 218"/>
              <a:gd name="T41" fmla="*/ 172 h 212"/>
              <a:gd name="T42" fmla="*/ 205 w 218"/>
              <a:gd name="T43" fmla="*/ 156 h 212"/>
              <a:gd name="T44" fmla="*/ 213 w 218"/>
              <a:gd name="T45" fmla="*/ 137 h 212"/>
              <a:gd name="T46" fmla="*/ 218 w 218"/>
              <a:gd name="T47" fmla="*/ 116 h 212"/>
              <a:gd name="T48" fmla="*/ 218 w 218"/>
              <a:gd name="T49" fmla="*/ 94 h 212"/>
              <a:gd name="T50" fmla="*/ 213 w 218"/>
              <a:gd name="T51" fmla="*/ 76 h 212"/>
              <a:gd name="T52" fmla="*/ 205 w 218"/>
              <a:gd name="T53" fmla="*/ 57 h 212"/>
              <a:gd name="T54" fmla="*/ 194 w 218"/>
              <a:gd name="T55" fmla="*/ 38 h 212"/>
              <a:gd name="T56" fmla="*/ 178 w 218"/>
              <a:gd name="T57" fmla="*/ 25 h 212"/>
              <a:gd name="T58" fmla="*/ 162 w 218"/>
              <a:gd name="T59" fmla="*/ 14 h 212"/>
              <a:gd name="T60" fmla="*/ 143 w 218"/>
              <a:gd name="T61" fmla="*/ 6 h 212"/>
              <a:gd name="T62" fmla="*/ 121 w 218"/>
              <a:gd name="T63" fmla="*/ 0 h 21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2"/>
              <a:gd name="T98" fmla="*/ 218 w 218"/>
              <a:gd name="T99" fmla="*/ 212 h 21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2">
                <a:moveTo>
                  <a:pt x="111" y="0"/>
                </a:moveTo>
                <a:lnTo>
                  <a:pt x="100" y="0"/>
                </a:lnTo>
                <a:lnTo>
                  <a:pt x="89" y="3"/>
                </a:lnTo>
                <a:lnTo>
                  <a:pt x="78" y="6"/>
                </a:lnTo>
                <a:lnTo>
                  <a:pt x="67" y="8"/>
                </a:lnTo>
                <a:lnTo>
                  <a:pt x="57" y="14"/>
                </a:lnTo>
                <a:lnTo>
                  <a:pt x="49" y="19"/>
                </a:lnTo>
                <a:lnTo>
                  <a:pt x="41" y="25"/>
                </a:lnTo>
                <a:lnTo>
                  <a:pt x="33" y="33"/>
                </a:lnTo>
                <a:lnTo>
                  <a:pt x="24" y="38"/>
                </a:lnTo>
                <a:lnTo>
                  <a:pt x="19" y="46"/>
                </a:lnTo>
                <a:lnTo>
                  <a:pt x="14" y="57"/>
                </a:lnTo>
                <a:lnTo>
                  <a:pt x="8" y="65"/>
                </a:lnTo>
                <a:lnTo>
                  <a:pt x="6" y="76"/>
                </a:lnTo>
                <a:lnTo>
                  <a:pt x="3" y="84"/>
                </a:lnTo>
                <a:lnTo>
                  <a:pt x="0" y="94"/>
                </a:lnTo>
                <a:lnTo>
                  <a:pt x="0" y="105"/>
                </a:lnTo>
                <a:lnTo>
                  <a:pt x="0" y="116"/>
                </a:lnTo>
                <a:lnTo>
                  <a:pt x="3" y="126"/>
                </a:lnTo>
                <a:lnTo>
                  <a:pt x="6" y="137"/>
                </a:lnTo>
                <a:lnTo>
                  <a:pt x="8" y="148"/>
                </a:lnTo>
                <a:lnTo>
                  <a:pt x="14" y="156"/>
                </a:lnTo>
                <a:lnTo>
                  <a:pt x="19" y="164"/>
                </a:lnTo>
                <a:lnTo>
                  <a:pt x="24" y="172"/>
                </a:lnTo>
                <a:lnTo>
                  <a:pt x="33" y="180"/>
                </a:lnTo>
                <a:lnTo>
                  <a:pt x="41" y="188"/>
                </a:lnTo>
                <a:lnTo>
                  <a:pt x="49" y="193"/>
                </a:lnTo>
                <a:lnTo>
                  <a:pt x="57" y="199"/>
                </a:lnTo>
                <a:lnTo>
                  <a:pt x="67" y="204"/>
                </a:lnTo>
                <a:lnTo>
                  <a:pt x="78" y="207"/>
                </a:lnTo>
                <a:lnTo>
                  <a:pt x="89" y="210"/>
                </a:lnTo>
                <a:lnTo>
                  <a:pt x="100" y="212"/>
                </a:lnTo>
                <a:lnTo>
                  <a:pt x="111" y="212"/>
                </a:lnTo>
                <a:lnTo>
                  <a:pt x="121" y="212"/>
                </a:lnTo>
                <a:lnTo>
                  <a:pt x="132" y="210"/>
                </a:lnTo>
                <a:lnTo>
                  <a:pt x="143" y="207"/>
                </a:lnTo>
                <a:lnTo>
                  <a:pt x="154" y="204"/>
                </a:lnTo>
                <a:lnTo>
                  <a:pt x="162" y="199"/>
                </a:lnTo>
                <a:lnTo>
                  <a:pt x="170" y="193"/>
                </a:lnTo>
                <a:lnTo>
                  <a:pt x="178" y="188"/>
                </a:lnTo>
                <a:lnTo>
                  <a:pt x="186" y="180"/>
                </a:lnTo>
                <a:lnTo>
                  <a:pt x="194" y="172"/>
                </a:lnTo>
                <a:lnTo>
                  <a:pt x="199" y="164"/>
                </a:lnTo>
                <a:lnTo>
                  <a:pt x="205" y="156"/>
                </a:lnTo>
                <a:lnTo>
                  <a:pt x="210" y="148"/>
                </a:lnTo>
                <a:lnTo>
                  <a:pt x="213" y="137"/>
                </a:lnTo>
                <a:lnTo>
                  <a:pt x="215" y="126"/>
                </a:lnTo>
                <a:lnTo>
                  <a:pt x="218" y="116"/>
                </a:lnTo>
                <a:lnTo>
                  <a:pt x="218" y="105"/>
                </a:lnTo>
                <a:lnTo>
                  <a:pt x="218" y="94"/>
                </a:lnTo>
                <a:lnTo>
                  <a:pt x="215" y="84"/>
                </a:lnTo>
                <a:lnTo>
                  <a:pt x="213" y="76"/>
                </a:lnTo>
                <a:lnTo>
                  <a:pt x="210" y="65"/>
                </a:lnTo>
                <a:lnTo>
                  <a:pt x="205" y="57"/>
                </a:lnTo>
                <a:lnTo>
                  <a:pt x="199" y="46"/>
                </a:lnTo>
                <a:lnTo>
                  <a:pt x="194" y="38"/>
                </a:lnTo>
                <a:lnTo>
                  <a:pt x="186" y="33"/>
                </a:lnTo>
                <a:lnTo>
                  <a:pt x="178" y="25"/>
                </a:lnTo>
                <a:lnTo>
                  <a:pt x="170" y="19"/>
                </a:lnTo>
                <a:lnTo>
                  <a:pt x="162" y="14"/>
                </a:lnTo>
                <a:lnTo>
                  <a:pt x="154" y="8"/>
                </a:lnTo>
                <a:lnTo>
                  <a:pt x="143" y="6"/>
                </a:lnTo>
                <a:lnTo>
                  <a:pt x="132" y="3"/>
                </a:lnTo>
                <a:lnTo>
                  <a:pt x="121" y="0"/>
                </a:lnTo>
                <a:lnTo>
                  <a:pt x="111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40">
            <a:extLst>
              <a:ext uri="{FF2B5EF4-FFF2-40B4-BE49-F238E27FC236}">
                <a16:creationId xmlns:a16="http://schemas.microsoft.com/office/drawing/2014/main" id="{384A8280-97BB-6A9B-6A69-428358CA2024}"/>
              </a:ext>
            </a:extLst>
          </p:cNvPr>
          <p:cNvSpPr>
            <a:spLocks/>
          </p:cNvSpPr>
          <p:nvPr/>
        </p:nvSpPr>
        <p:spPr bwMode="auto">
          <a:xfrm>
            <a:off x="9206958" y="1567015"/>
            <a:ext cx="1145027" cy="853769"/>
          </a:xfrm>
          <a:custGeom>
            <a:avLst/>
            <a:gdLst>
              <a:gd name="T0" fmla="*/ 162 w 563"/>
              <a:gd name="T1" fmla="*/ 0 h 362"/>
              <a:gd name="T2" fmla="*/ 132 w 563"/>
              <a:gd name="T3" fmla="*/ 5 h 362"/>
              <a:gd name="T4" fmla="*/ 108 w 563"/>
              <a:gd name="T5" fmla="*/ 13 h 362"/>
              <a:gd name="T6" fmla="*/ 81 w 563"/>
              <a:gd name="T7" fmla="*/ 30 h 362"/>
              <a:gd name="T8" fmla="*/ 60 w 563"/>
              <a:gd name="T9" fmla="*/ 48 h 362"/>
              <a:gd name="T10" fmla="*/ 35 w 563"/>
              <a:gd name="T11" fmla="*/ 72 h 362"/>
              <a:gd name="T12" fmla="*/ 14 w 563"/>
              <a:gd name="T13" fmla="*/ 102 h 362"/>
              <a:gd name="T14" fmla="*/ 3 w 563"/>
              <a:gd name="T15" fmla="*/ 126 h 362"/>
              <a:gd name="T16" fmla="*/ 0 w 563"/>
              <a:gd name="T17" fmla="*/ 140 h 362"/>
              <a:gd name="T18" fmla="*/ 0 w 563"/>
              <a:gd name="T19" fmla="*/ 156 h 362"/>
              <a:gd name="T20" fmla="*/ 3 w 563"/>
              <a:gd name="T21" fmla="*/ 180 h 362"/>
              <a:gd name="T22" fmla="*/ 17 w 563"/>
              <a:gd name="T23" fmla="*/ 212 h 362"/>
              <a:gd name="T24" fmla="*/ 35 w 563"/>
              <a:gd name="T25" fmla="*/ 241 h 362"/>
              <a:gd name="T26" fmla="*/ 60 w 563"/>
              <a:gd name="T27" fmla="*/ 268 h 362"/>
              <a:gd name="T28" fmla="*/ 81 w 563"/>
              <a:gd name="T29" fmla="*/ 292 h 362"/>
              <a:gd name="T30" fmla="*/ 103 w 563"/>
              <a:gd name="T31" fmla="*/ 316 h 362"/>
              <a:gd name="T32" fmla="*/ 119 w 563"/>
              <a:gd name="T33" fmla="*/ 327 h 362"/>
              <a:gd name="T34" fmla="*/ 135 w 563"/>
              <a:gd name="T35" fmla="*/ 335 h 362"/>
              <a:gd name="T36" fmla="*/ 156 w 563"/>
              <a:gd name="T37" fmla="*/ 341 h 362"/>
              <a:gd name="T38" fmla="*/ 183 w 563"/>
              <a:gd name="T39" fmla="*/ 346 h 362"/>
              <a:gd name="T40" fmla="*/ 200 w 563"/>
              <a:gd name="T41" fmla="*/ 349 h 362"/>
              <a:gd name="T42" fmla="*/ 240 w 563"/>
              <a:gd name="T43" fmla="*/ 354 h 362"/>
              <a:gd name="T44" fmla="*/ 286 w 563"/>
              <a:gd name="T45" fmla="*/ 357 h 362"/>
              <a:gd name="T46" fmla="*/ 334 w 563"/>
              <a:gd name="T47" fmla="*/ 359 h 362"/>
              <a:gd name="T48" fmla="*/ 385 w 563"/>
              <a:gd name="T49" fmla="*/ 362 h 362"/>
              <a:gd name="T50" fmla="*/ 434 w 563"/>
              <a:gd name="T51" fmla="*/ 359 h 362"/>
              <a:gd name="T52" fmla="*/ 477 w 563"/>
              <a:gd name="T53" fmla="*/ 351 h 362"/>
              <a:gd name="T54" fmla="*/ 504 w 563"/>
              <a:gd name="T55" fmla="*/ 343 h 362"/>
              <a:gd name="T56" fmla="*/ 517 w 563"/>
              <a:gd name="T57" fmla="*/ 335 h 362"/>
              <a:gd name="T58" fmla="*/ 528 w 563"/>
              <a:gd name="T59" fmla="*/ 325 h 362"/>
              <a:gd name="T60" fmla="*/ 541 w 563"/>
              <a:gd name="T61" fmla="*/ 306 h 362"/>
              <a:gd name="T62" fmla="*/ 555 w 563"/>
              <a:gd name="T63" fmla="*/ 274 h 362"/>
              <a:gd name="T64" fmla="*/ 560 w 563"/>
              <a:gd name="T65" fmla="*/ 236 h 362"/>
              <a:gd name="T66" fmla="*/ 563 w 563"/>
              <a:gd name="T67" fmla="*/ 193 h 362"/>
              <a:gd name="T68" fmla="*/ 560 w 563"/>
              <a:gd name="T69" fmla="*/ 153 h 362"/>
              <a:gd name="T70" fmla="*/ 557 w 563"/>
              <a:gd name="T71" fmla="*/ 113 h 362"/>
              <a:gd name="T72" fmla="*/ 552 w 563"/>
              <a:gd name="T73" fmla="*/ 78 h 362"/>
              <a:gd name="T74" fmla="*/ 547 w 563"/>
              <a:gd name="T75" fmla="*/ 59 h 362"/>
              <a:gd name="T76" fmla="*/ 544 w 563"/>
              <a:gd name="T77" fmla="*/ 46 h 362"/>
              <a:gd name="T78" fmla="*/ 539 w 563"/>
              <a:gd name="T79" fmla="*/ 30 h 362"/>
              <a:gd name="T80" fmla="*/ 533 w 563"/>
              <a:gd name="T81" fmla="*/ 22 h 362"/>
              <a:gd name="T82" fmla="*/ 522 w 563"/>
              <a:gd name="T83" fmla="*/ 19 h 362"/>
              <a:gd name="T84" fmla="*/ 506 w 563"/>
              <a:gd name="T85" fmla="*/ 16 h 362"/>
              <a:gd name="T86" fmla="*/ 479 w 563"/>
              <a:gd name="T87" fmla="*/ 16 h 362"/>
              <a:gd name="T88" fmla="*/ 466 w 563"/>
              <a:gd name="T89" fmla="*/ 13 h 362"/>
              <a:gd name="T90" fmla="*/ 450 w 563"/>
              <a:gd name="T91" fmla="*/ 11 h 362"/>
              <a:gd name="T92" fmla="*/ 409 w 563"/>
              <a:gd name="T93" fmla="*/ 11 h 362"/>
              <a:gd name="T94" fmla="*/ 364 w 563"/>
              <a:gd name="T95" fmla="*/ 13 h 362"/>
              <a:gd name="T96" fmla="*/ 321 w 563"/>
              <a:gd name="T97" fmla="*/ 13 h 362"/>
              <a:gd name="T98" fmla="*/ 283 w 563"/>
              <a:gd name="T99" fmla="*/ 11 h 362"/>
              <a:gd name="T100" fmla="*/ 248 w 563"/>
              <a:gd name="T101" fmla="*/ 5 h 362"/>
              <a:gd name="T102" fmla="*/ 213 w 563"/>
              <a:gd name="T103" fmla="*/ 0 h 362"/>
              <a:gd name="T104" fmla="*/ 186 w 563"/>
              <a:gd name="T105" fmla="*/ 0 h 362"/>
              <a:gd name="T106" fmla="*/ 175 w 563"/>
              <a:gd name="T107" fmla="*/ 0 h 3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563"/>
              <a:gd name="T163" fmla="*/ 0 h 362"/>
              <a:gd name="T164" fmla="*/ 563 w 563"/>
              <a:gd name="T165" fmla="*/ 362 h 36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563" h="362">
                <a:moveTo>
                  <a:pt x="175" y="0"/>
                </a:moveTo>
                <a:lnTo>
                  <a:pt x="162" y="0"/>
                </a:lnTo>
                <a:lnTo>
                  <a:pt x="148" y="3"/>
                </a:lnTo>
                <a:lnTo>
                  <a:pt x="132" y="5"/>
                </a:lnTo>
                <a:lnTo>
                  <a:pt x="119" y="11"/>
                </a:lnTo>
                <a:lnTo>
                  <a:pt x="108" y="13"/>
                </a:lnTo>
                <a:lnTo>
                  <a:pt x="95" y="22"/>
                </a:lnTo>
                <a:lnTo>
                  <a:pt x="81" y="30"/>
                </a:lnTo>
                <a:lnTo>
                  <a:pt x="70" y="38"/>
                </a:lnTo>
                <a:lnTo>
                  <a:pt x="60" y="48"/>
                </a:lnTo>
                <a:lnTo>
                  <a:pt x="46" y="59"/>
                </a:lnTo>
                <a:lnTo>
                  <a:pt x="35" y="72"/>
                </a:lnTo>
                <a:lnTo>
                  <a:pt x="25" y="89"/>
                </a:lnTo>
                <a:lnTo>
                  <a:pt x="14" y="102"/>
                </a:lnTo>
                <a:lnTo>
                  <a:pt x="8" y="118"/>
                </a:lnTo>
                <a:lnTo>
                  <a:pt x="3" y="126"/>
                </a:lnTo>
                <a:lnTo>
                  <a:pt x="3" y="134"/>
                </a:lnTo>
                <a:lnTo>
                  <a:pt x="0" y="140"/>
                </a:lnTo>
                <a:lnTo>
                  <a:pt x="0" y="148"/>
                </a:lnTo>
                <a:lnTo>
                  <a:pt x="0" y="156"/>
                </a:lnTo>
                <a:lnTo>
                  <a:pt x="0" y="164"/>
                </a:lnTo>
                <a:lnTo>
                  <a:pt x="3" y="180"/>
                </a:lnTo>
                <a:lnTo>
                  <a:pt x="8" y="196"/>
                </a:lnTo>
                <a:lnTo>
                  <a:pt x="17" y="212"/>
                </a:lnTo>
                <a:lnTo>
                  <a:pt x="27" y="225"/>
                </a:lnTo>
                <a:lnTo>
                  <a:pt x="35" y="241"/>
                </a:lnTo>
                <a:lnTo>
                  <a:pt x="49" y="255"/>
                </a:lnTo>
                <a:lnTo>
                  <a:pt x="60" y="268"/>
                </a:lnTo>
                <a:lnTo>
                  <a:pt x="70" y="282"/>
                </a:lnTo>
                <a:lnTo>
                  <a:pt x="81" y="292"/>
                </a:lnTo>
                <a:lnTo>
                  <a:pt x="92" y="306"/>
                </a:lnTo>
                <a:lnTo>
                  <a:pt x="103" y="316"/>
                </a:lnTo>
                <a:lnTo>
                  <a:pt x="111" y="322"/>
                </a:lnTo>
                <a:lnTo>
                  <a:pt x="119" y="327"/>
                </a:lnTo>
                <a:lnTo>
                  <a:pt x="127" y="330"/>
                </a:lnTo>
                <a:lnTo>
                  <a:pt x="135" y="335"/>
                </a:lnTo>
                <a:lnTo>
                  <a:pt x="146" y="338"/>
                </a:lnTo>
                <a:lnTo>
                  <a:pt x="156" y="341"/>
                </a:lnTo>
                <a:lnTo>
                  <a:pt x="170" y="343"/>
                </a:lnTo>
                <a:lnTo>
                  <a:pt x="183" y="346"/>
                </a:lnTo>
                <a:lnTo>
                  <a:pt x="191" y="346"/>
                </a:lnTo>
                <a:lnTo>
                  <a:pt x="200" y="349"/>
                </a:lnTo>
                <a:lnTo>
                  <a:pt x="218" y="351"/>
                </a:lnTo>
                <a:lnTo>
                  <a:pt x="240" y="354"/>
                </a:lnTo>
                <a:lnTo>
                  <a:pt x="261" y="354"/>
                </a:lnTo>
                <a:lnTo>
                  <a:pt x="286" y="357"/>
                </a:lnTo>
                <a:lnTo>
                  <a:pt x="310" y="359"/>
                </a:lnTo>
                <a:lnTo>
                  <a:pt x="334" y="359"/>
                </a:lnTo>
                <a:lnTo>
                  <a:pt x="361" y="362"/>
                </a:lnTo>
                <a:lnTo>
                  <a:pt x="385" y="362"/>
                </a:lnTo>
                <a:lnTo>
                  <a:pt x="409" y="359"/>
                </a:lnTo>
                <a:lnTo>
                  <a:pt x="434" y="359"/>
                </a:lnTo>
                <a:lnTo>
                  <a:pt x="455" y="357"/>
                </a:lnTo>
                <a:lnTo>
                  <a:pt x="477" y="351"/>
                </a:lnTo>
                <a:lnTo>
                  <a:pt x="493" y="346"/>
                </a:lnTo>
                <a:lnTo>
                  <a:pt x="504" y="343"/>
                </a:lnTo>
                <a:lnTo>
                  <a:pt x="509" y="338"/>
                </a:lnTo>
                <a:lnTo>
                  <a:pt x="517" y="335"/>
                </a:lnTo>
                <a:lnTo>
                  <a:pt x="522" y="330"/>
                </a:lnTo>
                <a:lnTo>
                  <a:pt x="528" y="325"/>
                </a:lnTo>
                <a:lnTo>
                  <a:pt x="533" y="319"/>
                </a:lnTo>
                <a:lnTo>
                  <a:pt x="541" y="306"/>
                </a:lnTo>
                <a:lnTo>
                  <a:pt x="549" y="292"/>
                </a:lnTo>
                <a:lnTo>
                  <a:pt x="555" y="274"/>
                </a:lnTo>
                <a:lnTo>
                  <a:pt x="557" y="255"/>
                </a:lnTo>
                <a:lnTo>
                  <a:pt x="560" y="236"/>
                </a:lnTo>
                <a:lnTo>
                  <a:pt x="563" y="215"/>
                </a:lnTo>
                <a:lnTo>
                  <a:pt x="563" y="193"/>
                </a:lnTo>
                <a:lnTo>
                  <a:pt x="560" y="172"/>
                </a:lnTo>
                <a:lnTo>
                  <a:pt x="560" y="153"/>
                </a:lnTo>
                <a:lnTo>
                  <a:pt x="557" y="131"/>
                </a:lnTo>
                <a:lnTo>
                  <a:pt x="557" y="113"/>
                </a:lnTo>
                <a:lnTo>
                  <a:pt x="555" y="94"/>
                </a:lnTo>
                <a:lnTo>
                  <a:pt x="552" y="78"/>
                </a:lnTo>
                <a:lnTo>
                  <a:pt x="549" y="64"/>
                </a:lnTo>
                <a:lnTo>
                  <a:pt x="547" y="59"/>
                </a:lnTo>
                <a:lnTo>
                  <a:pt x="547" y="54"/>
                </a:lnTo>
                <a:lnTo>
                  <a:pt x="544" y="46"/>
                </a:lnTo>
                <a:lnTo>
                  <a:pt x="541" y="38"/>
                </a:lnTo>
                <a:lnTo>
                  <a:pt x="539" y="30"/>
                </a:lnTo>
                <a:lnTo>
                  <a:pt x="536" y="27"/>
                </a:lnTo>
                <a:lnTo>
                  <a:pt x="533" y="22"/>
                </a:lnTo>
                <a:lnTo>
                  <a:pt x="528" y="19"/>
                </a:lnTo>
                <a:lnTo>
                  <a:pt x="522" y="19"/>
                </a:lnTo>
                <a:lnTo>
                  <a:pt x="520" y="16"/>
                </a:lnTo>
                <a:lnTo>
                  <a:pt x="506" y="16"/>
                </a:lnTo>
                <a:lnTo>
                  <a:pt x="495" y="16"/>
                </a:lnTo>
                <a:lnTo>
                  <a:pt x="479" y="16"/>
                </a:lnTo>
                <a:lnTo>
                  <a:pt x="474" y="13"/>
                </a:lnTo>
                <a:lnTo>
                  <a:pt x="466" y="13"/>
                </a:lnTo>
                <a:lnTo>
                  <a:pt x="458" y="13"/>
                </a:lnTo>
                <a:lnTo>
                  <a:pt x="450" y="11"/>
                </a:lnTo>
                <a:lnTo>
                  <a:pt x="431" y="11"/>
                </a:lnTo>
                <a:lnTo>
                  <a:pt x="409" y="11"/>
                </a:lnTo>
                <a:lnTo>
                  <a:pt x="388" y="13"/>
                </a:lnTo>
                <a:lnTo>
                  <a:pt x="364" y="13"/>
                </a:lnTo>
                <a:lnTo>
                  <a:pt x="342" y="13"/>
                </a:lnTo>
                <a:lnTo>
                  <a:pt x="321" y="13"/>
                </a:lnTo>
                <a:lnTo>
                  <a:pt x="302" y="13"/>
                </a:lnTo>
                <a:lnTo>
                  <a:pt x="283" y="11"/>
                </a:lnTo>
                <a:lnTo>
                  <a:pt x="264" y="11"/>
                </a:lnTo>
                <a:lnTo>
                  <a:pt x="248" y="5"/>
                </a:lnTo>
                <a:lnTo>
                  <a:pt x="229" y="3"/>
                </a:lnTo>
                <a:lnTo>
                  <a:pt x="213" y="0"/>
                </a:lnTo>
                <a:lnTo>
                  <a:pt x="200" y="0"/>
                </a:lnTo>
                <a:lnTo>
                  <a:pt x="186" y="0"/>
                </a:lnTo>
                <a:lnTo>
                  <a:pt x="181" y="0"/>
                </a:lnTo>
                <a:lnTo>
                  <a:pt x="175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D1758-3023-9F1A-4007-C5E188D03D4C}"/>
              </a:ext>
            </a:extLst>
          </p:cNvPr>
          <p:cNvCxnSpPr/>
          <p:nvPr/>
        </p:nvCxnSpPr>
        <p:spPr>
          <a:xfrm flipH="1">
            <a:off x="11009000" y="1993898"/>
            <a:ext cx="79429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FF1D8C-DA42-FBCF-E2DA-710A773FFD16}"/>
              </a:ext>
            </a:extLst>
          </p:cNvPr>
          <p:cNvCxnSpPr/>
          <p:nvPr/>
        </p:nvCxnSpPr>
        <p:spPr>
          <a:xfrm flipH="1">
            <a:off x="10023263" y="1998814"/>
            <a:ext cx="794294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BB593C-4AC6-A56A-EA3D-1AD935E985B4}"/>
              </a:ext>
            </a:extLst>
          </p:cNvPr>
          <p:cNvCxnSpPr>
            <a:cxnSpLocks/>
          </p:cNvCxnSpPr>
          <p:nvPr/>
        </p:nvCxnSpPr>
        <p:spPr>
          <a:xfrm flipH="1" flipV="1">
            <a:off x="10150920" y="1314350"/>
            <a:ext cx="538354" cy="488832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FBFFB6-7E77-BA6D-D8CC-397D5AB1DA94}"/>
              </a:ext>
            </a:extLst>
          </p:cNvPr>
          <p:cNvCxnSpPr>
            <a:cxnSpLocks/>
            <a:stCxn id="4" idx="50"/>
          </p:cNvCxnSpPr>
          <p:nvPr/>
        </p:nvCxnSpPr>
        <p:spPr>
          <a:xfrm flipH="1" flipV="1">
            <a:off x="10657923" y="1314350"/>
            <a:ext cx="243673" cy="455994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40">
            <a:extLst>
              <a:ext uri="{FF2B5EF4-FFF2-40B4-BE49-F238E27FC236}">
                <a16:creationId xmlns:a16="http://schemas.microsoft.com/office/drawing/2014/main" id="{D7FC40ED-DB41-C1FA-788D-504824EB465D}"/>
              </a:ext>
            </a:extLst>
          </p:cNvPr>
          <p:cNvSpPr>
            <a:spLocks/>
          </p:cNvSpPr>
          <p:nvPr/>
        </p:nvSpPr>
        <p:spPr bwMode="auto">
          <a:xfrm>
            <a:off x="9400338" y="2972234"/>
            <a:ext cx="901785" cy="459811"/>
          </a:xfrm>
          <a:custGeom>
            <a:avLst/>
            <a:gdLst>
              <a:gd name="T0" fmla="*/ 162 w 563"/>
              <a:gd name="T1" fmla="*/ 0 h 362"/>
              <a:gd name="T2" fmla="*/ 132 w 563"/>
              <a:gd name="T3" fmla="*/ 5 h 362"/>
              <a:gd name="T4" fmla="*/ 108 w 563"/>
              <a:gd name="T5" fmla="*/ 13 h 362"/>
              <a:gd name="T6" fmla="*/ 81 w 563"/>
              <a:gd name="T7" fmla="*/ 30 h 362"/>
              <a:gd name="T8" fmla="*/ 60 w 563"/>
              <a:gd name="T9" fmla="*/ 48 h 362"/>
              <a:gd name="T10" fmla="*/ 35 w 563"/>
              <a:gd name="T11" fmla="*/ 72 h 362"/>
              <a:gd name="T12" fmla="*/ 14 w 563"/>
              <a:gd name="T13" fmla="*/ 102 h 362"/>
              <a:gd name="T14" fmla="*/ 3 w 563"/>
              <a:gd name="T15" fmla="*/ 126 h 362"/>
              <a:gd name="T16" fmla="*/ 0 w 563"/>
              <a:gd name="T17" fmla="*/ 140 h 362"/>
              <a:gd name="T18" fmla="*/ 0 w 563"/>
              <a:gd name="T19" fmla="*/ 156 h 362"/>
              <a:gd name="T20" fmla="*/ 3 w 563"/>
              <a:gd name="T21" fmla="*/ 180 h 362"/>
              <a:gd name="T22" fmla="*/ 17 w 563"/>
              <a:gd name="T23" fmla="*/ 212 h 362"/>
              <a:gd name="T24" fmla="*/ 35 w 563"/>
              <a:gd name="T25" fmla="*/ 241 h 362"/>
              <a:gd name="T26" fmla="*/ 60 w 563"/>
              <a:gd name="T27" fmla="*/ 268 h 362"/>
              <a:gd name="T28" fmla="*/ 81 w 563"/>
              <a:gd name="T29" fmla="*/ 292 h 362"/>
              <a:gd name="T30" fmla="*/ 103 w 563"/>
              <a:gd name="T31" fmla="*/ 316 h 362"/>
              <a:gd name="T32" fmla="*/ 119 w 563"/>
              <a:gd name="T33" fmla="*/ 327 h 362"/>
              <a:gd name="T34" fmla="*/ 135 w 563"/>
              <a:gd name="T35" fmla="*/ 335 h 362"/>
              <a:gd name="T36" fmla="*/ 156 w 563"/>
              <a:gd name="T37" fmla="*/ 341 h 362"/>
              <a:gd name="T38" fmla="*/ 183 w 563"/>
              <a:gd name="T39" fmla="*/ 346 h 362"/>
              <a:gd name="T40" fmla="*/ 200 w 563"/>
              <a:gd name="T41" fmla="*/ 349 h 362"/>
              <a:gd name="T42" fmla="*/ 240 w 563"/>
              <a:gd name="T43" fmla="*/ 354 h 362"/>
              <a:gd name="T44" fmla="*/ 286 w 563"/>
              <a:gd name="T45" fmla="*/ 357 h 362"/>
              <a:gd name="T46" fmla="*/ 334 w 563"/>
              <a:gd name="T47" fmla="*/ 359 h 362"/>
              <a:gd name="T48" fmla="*/ 385 w 563"/>
              <a:gd name="T49" fmla="*/ 362 h 362"/>
              <a:gd name="T50" fmla="*/ 434 w 563"/>
              <a:gd name="T51" fmla="*/ 359 h 362"/>
              <a:gd name="T52" fmla="*/ 477 w 563"/>
              <a:gd name="T53" fmla="*/ 351 h 362"/>
              <a:gd name="T54" fmla="*/ 504 w 563"/>
              <a:gd name="T55" fmla="*/ 343 h 362"/>
              <a:gd name="T56" fmla="*/ 517 w 563"/>
              <a:gd name="T57" fmla="*/ 335 h 362"/>
              <a:gd name="T58" fmla="*/ 528 w 563"/>
              <a:gd name="T59" fmla="*/ 325 h 362"/>
              <a:gd name="T60" fmla="*/ 541 w 563"/>
              <a:gd name="T61" fmla="*/ 306 h 362"/>
              <a:gd name="T62" fmla="*/ 555 w 563"/>
              <a:gd name="T63" fmla="*/ 274 h 362"/>
              <a:gd name="T64" fmla="*/ 560 w 563"/>
              <a:gd name="T65" fmla="*/ 236 h 362"/>
              <a:gd name="T66" fmla="*/ 563 w 563"/>
              <a:gd name="T67" fmla="*/ 193 h 362"/>
              <a:gd name="T68" fmla="*/ 560 w 563"/>
              <a:gd name="T69" fmla="*/ 153 h 362"/>
              <a:gd name="T70" fmla="*/ 557 w 563"/>
              <a:gd name="T71" fmla="*/ 113 h 362"/>
              <a:gd name="T72" fmla="*/ 552 w 563"/>
              <a:gd name="T73" fmla="*/ 78 h 362"/>
              <a:gd name="T74" fmla="*/ 547 w 563"/>
              <a:gd name="T75" fmla="*/ 59 h 362"/>
              <a:gd name="T76" fmla="*/ 544 w 563"/>
              <a:gd name="T77" fmla="*/ 46 h 362"/>
              <a:gd name="T78" fmla="*/ 539 w 563"/>
              <a:gd name="T79" fmla="*/ 30 h 362"/>
              <a:gd name="T80" fmla="*/ 533 w 563"/>
              <a:gd name="T81" fmla="*/ 22 h 362"/>
              <a:gd name="T82" fmla="*/ 522 w 563"/>
              <a:gd name="T83" fmla="*/ 19 h 362"/>
              <a:gd name="T84" fmla="*/ 506 w 563"/>
              <a:gd name="T85" fmla="*/ 16 h 362"/>
              <a:gd name="T86" fmla="*/ 479 w 563"/>
              <a:gd name="T87" fmla="*/ 16 h 362"/>
              <a:gd name="T88" fmla="*/ 466 w 563"/>
              <a:gd name="T89" fmla="*/ 13 h 362"/>
              <a:gd name="T90" fmla="*/ 450 w 563"/>
              <a:gd name="T91" fmla="*/ 11 h 362"/>
              <a:gd name="T92" fmla="*/ 409 w 563"/>
              <a:gd name="T93" fmla="*/ 11 h 362"/>
              <a:gd name="T94" fmla="*/ 364 w 563"/>
              <a:gd name="T95" fmla="*/ 13 h 362"/>
              <a:gd name="T96" fmla="*/ 321 w 563"/>
              <a:gd name="T97" fmla="*/ 13 h 362"/>
              <a:gd name="T98" fmla="*/ 283 w 563"/>
              <a:gd name="T99" fmla="*/ 11 h 362"/>
              <a:gd name="T100" fmla="*/ 248 w 563"/>
              <a:gd name="T101" fmla="*/ 5 h 362"/>
              <a:gd name="T102" fmla="*/ 213 w 563"/>
              <a:gd name="T103" fmla="*/ 0 h 362"/>
              <a:gd name="T104" fmla="*/ 186 w 563"/>
              <a:gd name="T105" fmla="*/ 0 h 362"/>
              <a:gd name="T106" fmla="*/ 175 w 563"/>
              <a:gd name="T107" fmla="*/ 0 h 3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563"/>
              <a:gd name="T163" fmla="*/ 0 h 362"/>
              <a:gd name="T164" fmla="*/ 563 w 563"/>
              <a:gd name="T165" fmla="*/ 362 h 36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563" h="362">
                <a:moveTo>
                  <a:pt x="175" y="0"/>
                </a:moveTo>
                <a:lnTo>
                  <a:pt x="162" y="0"/>
                </a:lnTo>
                <a:lnTo>
                  <a:pt x="148" y="3"/>
                </a:lnTo>
                <a:lnTo>
                  <a:pt x="132" y="5"/>
                </a:lnTo>
                <a:lnTo>
                  <a:pt x="119" y="11"/>
                </a:lnTo>
                <a:lnTo>
                  <a:pt x="108" y="13"/>
                </a:lnTo>
                <a:lnTo>
                  <a:pt x="95" y="22"/>
                </a:lnTo>
                <a:lnTo>
                  <a:pt x="81" y="30"/>
                </a:lnTo>
                <a:lnTo>
                  <a:pt x="70" y="38"/>
                </a:lnTo>
                <a:lnTo>
                  <a:pt x="60" y="48"/>
                </a:lnTo>
                <a:lnTo>
                  <a:pt x="46" y="59"/>
                </a:lnTo>
                <a:lnTo>
                  <a:pt x="35" y="72"/>
                </a:lnTo>
                <a:lnTo>
                  <a:pt x="25" y="89"/>
                </a:lnTo>
                <a:lnTo>
                  <a:pt x="14" y="102"/>
                </a:lnTo>
                <a:lnTo>
                  <a:pt x="8" y="118"/>
                </a:lnTo>
                <a:lnTo>
                  <a:pt x="3" y="126"/>
                </a:lnTo>
                <a:lnTo>
                  <a:pt x="3" y="134"/>
                </a:lnTo>
                <a:lnTo>
                  <a:pt x="0" y="140"/>
                </a:lnTo>
                <a:lnTo>
                  <a:pt x="0" y="148"/>
                </a:lnTo>
                <a:lnTo>
                  <a:pt x="0" y="156"/>
                </a:lnTo>
                <a:lnTo>
                  <a:pt x="0" y="164"/>
                </a:lnTo>
                <a:lnTo>
                  <a:pt x="3" y="180"/>
                </a:lnTo>
                <a:lnTo>
                  <a:pt x="8" y="196"/>
                </a:lnTo>
                <a:lnTo>
                  <a:pt x="17" y="212"/>
                </a:lnTo>
                <a:lnTo>
                  <a:pt x="27" y="225"/>
                </a:lnTo>
                <a:lnTo>
                  <a:pt x="35" y="241"/>
                </a:lnTo>
                <a:lnTo>
                  <a:pt x="49" y="255"/>
                </a:lnTo>
                <a:lnTo>
                  <a:pt x="60" y="268"/>
                </a:lnTo>
                <a:lnTo>
                  <a:pt x="70" y="282"/>
                </a:lnTo>
                <a:lnTo>
                  <a:pt x="81" y="292"/>
                </a:lnTo>
                <a:lnTo>
                  <a:pt x="92" y="306"/>
                </a:lnTo>
                <a:lnTo>
                  <a:pt x="103" y="316"/>
                </a:lnTo>
                <a:lnTo>
                  <a:pt x="111" y="322"/>
                </a:lnTo>
                <a:lnTo>
                  <a:pt x="119" y="327"/>
                </a:lnTo>
                <a:lnTo>
                  <a:pt x="127" y="330"/>
                </a:lnTo>
                <a:lnTo>
                  <a:pt x="135" y="335"/>
                </a:lnTo>
                <a:lnTo>
                  <a:pt x="146" y="338"/>
                </a:lnTo>
                <a:lnTo>
                  <a:pt x="156" y="341"/>
                </a:lnTo>
                <a:lnTo>
                  <a:pt x="170" y="343"/>
                </a:lnTo>
                <a:lnTo>
                  <a:pt x="183" y="346"/>
                </a:lnTo>
                <a:lnTo>
                  <a:pt x="191" y="346"/>
                </a:lnTo>
                <a:lnTo>
                  <a:pt x="200" y="349"/>
                </a:lnTo>
                <a:lnTo>
                  <a:pt x="218" y="351"/>
                </a:lnTo>
                <a:lnTo>
                  <a:pt x="240" y="354"/>
                </a:lnTo>
                <a:lnTo>
                  <a:pt x="261" y="354"/>
                </a:lnTo>
                <a:lnTo>
                  <a:pt x="286" y="357"/>
                </a:lnTo>
                <a:lnTo>
                  <a:pt x="310" y="359"/>
                </a:lnTo>
                <a:lnTo>
                  <a:pt x="334" y="359"/>
                </a:lnTo>
                <a:lnTo>
                  <a:pt x="361" y="362"/>
                </a:lnTo>
                <a:lnTo>
                  <a:pt x="385" y="362"/>
                </a:lnTo>
                <a:lnTo>
                  <a:pt x="409" y="359"/>
                </a:lnTo>
                <a:lnTo>
                  <a:pt x="434" y="359"/>
                </a:lnTo>
                <a:lnTo>
                  <a:pt x="455" y="357"/>
                </a:lnTo>
                <a:lnTo>
                  <a:pt x="477" y="351"/>
                </a:lnTo>
                <a:lnTo>
                  <a:pt x="493" y="346"/>
                </a:lnTo>
                <a:lnTo>
                  <a:pt x="504" y="343"/>
                </a:lnTo>
                <a:lnTo>
                  <a:pt x="509" y="338"/>
                </a:lnTo>
                <a:lnTo>
                  <a:pt x="517" y="335"/>
                </a:lnTo>
                <a:lnTo>
                  <a:pt x="522" y="330"/>
                </a:lnTo>
                <a:lnTo>
                  <a:pt x="528" y="325"/>
                </a:lnTo>
                <a:lnTo>
                  <a:pt x="533" y="319"/>
                </a:lnTo>
                <a:lnTo>
                  <a:pt x="541" y="306"/>
                </a:lnTo>
                <a:lnTo>
                  <a:pt x="549" y="292"/>
                </a:lnTo>
                <a:lnTo>
                  <a:pt x="555" y="274"/>
                </a:lnTo>
                <a:lnTo>
                  <a:pt x="557" y="255"/>
                </a:lnTo>
                <a:lnTo>
                  <a:pt x="560" y="236"/>
                </a:lnTo>
                <a:lnTo>
                  <a:pt x="563" y="215"/>
                </a:lnTo>
                <a:lnTo>
                  <a:pt x="563" y="193"/>
                </a:lnTo>
                <a:lnTo>
                  <a:pt x="560" y="172"/>
                </a:lnTo>
                <a:lnTo>
                  <a:pt x="560" y="153"/>
                </a:lnTo>
                <a:lnTo>
                  <a:pt x="557" y="131"/>
                </a:lnTo>
                <a:lnTo>
                  <a:pt x="557" y="113"/>
                </a:lnTo>
                <a:lnTo>
                  <a:pt x="555" y="94"/>
                </a:lnTo>
                <a:lnTo>
                  <a:pt x="552" y="78"/>
                </a:lnTo>
                <a:lnTo>
                  <a:pt x="549" y="64"/>
                </a:lnTo>
                <a:lnTo>
                  <a:pt x="547" y="59"/>
                </a:lnTo>
                <a:lnTo>
                  <a:pt x="547" y="54"/>
                </a:lnTo>
                <a:lnTo>
                  <a:pt x="544" y="46"/>
                </a:lnTo>
                <a:lnTo>
                  <a:pt x="541" y="38"/>
                </a:lnTo>
                <a:lnTo>
                  <a:pt x="539" y="30"/>
                </a:lnTo>
                <a:lnTo>
                  <a:pt x="536" y="27"/>
                </a:lnTo>
                <a:lnTo>
                  <a:pt x="533" y="22"/>
                </a:lnTo>
                <a:lnTo>
                  <a:pt x="528" y="19"/>
                </a:lnTo>
                <a:lnTo>
                  <a:pt x="522" y="19"/>
                </a:lnTo>
                <a:lnTo>
                  <a:pt x="520" y="16"/>
                </a:lnTo>
                <a:lnTo>
                  <a:pt x="506" y="16"/>
                </a:lnTo>
                <a:lnTo>
                  <a:pt x="495" y="16"/>
                </a:lnTo>
                <a:lnTo>
                  <a:pt x="479" y="16"/>
                </a:lnTo>
                <a:lnTo>
                  <a:pt x="474" y="13"/>
                </a:lnTo>
                <a:lnTo>
                  <a:pt x="466" y="13"/>
                </a:lnTo>
                <a:lnTo>
                  <a:pt x="458" y="13"/>
                </a:lnTo>
                <a:lnTo>
                  <a:pt x="450" y="11"/>
                </a:lnTo>
                <a:lnTo>
                  <a:pt x="431" y="11"/>
                </a:lnTo>
                <a:lnTo>
                  <a:pt x="409" y="11"/>
                </a:lnTo>
                <a:lnTo>
                  <a:pt x="388" y="13"/>
                </a:lnTo>
                <a:lnTo>
                  <a:pt x="364" y="13"/>
                </a:lnTo>
                <a:lnTo>
                  <a:pt x="342" y="13"/>
                </a:lnTo>
                <a:lnTo>
                  <a:pt x="321" y="13"/>
                </a:lnTo>
                <a:lnTo>
                  <a:pt x="302" y="13"/>
                </a:lnTo>
                <a:lnTo>
                  <a:pt x="283" y="11"/>
                </a:lnTo>
                <a:lnTo>
                  <a:pt x="264" y="11"/>
                </a:lnTo>
                <a:lnTo>
                  <a:pt x="248" y="5"/>
                </a:lnTo>
                <a:lnTo>
                  <a:pt x="229" y="3"/>
                </a:lnTo>
                <a:lnTo>
                  <a:pt x="213" y="0"/>
                </a:lnTo>
                <a:lnTo>
                  <a:pt x="200" y="0"/>
                </a:lnTo>
                <a:lnTo>
                  <a:pt x="186" y="0"/>
                </a:lnTo>
                <a:lnTo>
                  <a:pt x="181" y="0"/>
                </a:lnTo>
                <a:lnTo>
                  <a:pt x="175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reeform 41">
            <a:extLst>
              <a:ext uri="{FF2B5EF4-FFF2-40B4-BE49-F238E27FC236}">
                <a16:creationId xmlns:a16="http://schemas.microsoft.com/office/drawing/2014/main" id="{CD6CBD1B-A254-2100-981C-58010275927A}"/>
              </a:ext>
            </a:extLst>
          </p:cNvPr>
          <p:cNvSpPr>
            <a:spLocks/>
          </p:cNvSpPr>
          <p:nvPr/>
        </p:nvSpPr>
        <p:spPr bwMode="auto">
          <a:xfrm>
            <a:off x="10311848" y="3680950"/>
            <a:ext cx="346075" cy="336550"/>
          </a:xfrm>
          <a:custGeom>
            <a:avLst/>
            <a:gdLst>
              <a:gd name="T0" fmla="*/ 100 w 218"/>
              <a:gd name="T1" fmla="*/ 0 h 212"/>
              <a:gd name="T2" fmla="*/ 78 w 218"/>
              <a:gd name="T3" fmla="*/ 6 h 212"/>
              <a:gd name="T4" fmla="*/ 57 w 218"/>
              <a:gd name="T5" fmla="*/ 14 h 212"/>
              <a:gd name="T6" fmla="*/ 41 w 218"/>
              <a:gd name="T7" fmla="*/ 25 h 212"/>
              <a:gd name="T8" fmla="*/ 24 w 218"/>
              <a:gd name="T9" fmla="*/ 38 h 212"/>
              <a:gd name="T10" fmla="*/ 14 w 218"/>
              <a:gd name="T11" fmla="*/ 57 h 212"/>
              <a:gd name="T12" fmla="*/ 6 w 218"/>
              <a:gd name="T13" fmla="*/ 76 h 212"/>
              <a:gd name="T14" fmla="*/ 0 w 218"/>
              <a:gd name="T15" fmla="*/ 94 h 212"/>
              <a:gd name="T16" fmla="*/ 0 w 218"/>
              <a:gd name="T17" fmla="*/ 116 h 212"/>
              <a:gd name="T18" fmla="*/ 6 w 218"/>
              <a:gd name="T19" fmla="*/ 137 h 212"/>
              <a:gd name="T20" fmla="*/ 14 w 218"/>
              <a:gd name="T21" fmla="*/ 156 h 212"/>
              <a:gd name="T22" fmla="*/ 24 w 218"/>
              <a:gd name="T23" fmla="*/ 172 h 212"/>
              <a:gd name="T24" fmla="*/ 41 w 218"/>
              <a:gd name="T25" fmla="*/ 188 h 212"/>
              <a:gd name="T26" fmla="*/ 57 w 218"/>
              <a:gd name="T27" fmla="*/ 199 h 212"/>
              <a:gd name="T28" fmla="*/ 78 w 218"/>
              <a:gd name="T29" fmla="*/ 207 h 212"/>
              <a:gd name="T30" fmla="*/ 100 w 218"/>
              <a:gd name="T31" fmla="*/ 212 h 212"/>
              <a:gd name="T32" fmla="*/ 121 w 218"/>
              <a:gd name="T33" fmla="*/ 212 h 212"/>
              <a:gd name="T34" fmla="*/ 143 w 218"/>
              <a:gd name="T35" fmla="*/ 207 h 212"/>
              <a:gd name="T36" fmla="*/ 162 w 218"/>
              <a:gd name="T37" fmla="*/ 199 h 212"/>
              <a:gd name="T38" fmla="*/ 178 w 218"/>
              <a:gd name="T39" fmla="*/ 188 h 212"/>
              <a:gd name="T40" fmla="*/ 194 w 218"/>
              <a:gd name="T41" fmla="*/ 172 h 212"/>
              <a:gd name="T42" fmla="*/ 205 w 218"/>
              <a:gd name="T43" fmla="*/ 156 h 212"/>
              <a:gd name="T44" fmla="*/ 213 w 218"/>
              <a:gd name="T45" fmla="*/ 137 h 212"/>
              <a:gd name="T46" fmla="*/ 218 w 218"/>
              <a:gd name="T47" fmla="*/ 116 h 212"/>
              <a:gd name="T48" fmla="*/ 218 w 218"/>
              <a:gd name="T49" fmla="*/ 94 h 212"/>
              <a:gd name="T50" fmla="*/ 213 w 218"/>
              <a:gd name="T51" fmla="*/ 76 h 212"/>
              <a:gd name="T52" fmla="*/ 205 w 218"/>
              <a:gd name="T53" fmla="*/ 57 h 212"/>
              <a:gd name="T54" fmla="*/ 194 w 218"/>
              <a:gd name="T55" fmla="*/ 38 h 212"/>
              <a:gd name="T56" fmla="*/ 178 w 218"/>
              <a:gd name="T57" fmla="*/ 25 h 212"/>
              <a:gd name="T58" fmla="*/ 162 w 218"/>
              <a:gd name="T59" fmla="*/ 14 h 212"/>
              <a:gd name="T60" fmla="*/ 143 w 218"/>
              <a:gd name="T61" fmla="*/ 6 h 212"/>
              <a:gd name="T62" fmla="*/ 121 w 218"/>
              <a:gd name="T63" fmla="*/ 0 h 21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2"/>
              <a:gd name="T98" fmla="*/ 218 w 218"/>
              <a:gd name="T99" fmla="*/ 212 h 21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2">
                <a:moveTo>
                  <a:pt x="111" y="0"/>
                </a:moveTo>
                <a:lnTo>
                  <a:pt x="100" y="0"/>
                </a:lnTo>
                <a:lnTo>
                  <a:pt x="89" y="3"/>
                </a:lnTo>
                <a:lnTo>
                  <a:pt x="78" y="6"/>
                </a:lnTo>
                <a:lnTo>
                  <a:pt x="67" y="8"/>
                </a:lnTo>
                <a:lnTo>
                  <a:pt x="57" y="14"/>
                </a:lnTo>
                <a:lnTo>
                  <a:pt x="49" y="19"/>
                </a:lnTo>
                <a:lnTo>
                  <a:pt x="41" y="25"/>
                </a:lnTo>
                <a:lnTo>
                  <a:pt x="33" y="33"/>
                </a:lnTo>
                <a:lnTo>
                  <a:pt x="24" y="38"/>
                </a:lnTo>
                <a:lnTo>
                  <a:pt x="19" y="46"/>
                </a:lnTo>
                <a:lnTo>
                  <a:pt x="14" y="57"/>
                </a:lnTo>
                <a:lnTo>
                  <a:pt x="8" y="65"/>
                </a:lnTo>
                <a:lnTo>
                  <a:pt x="6" y="76"/>
                </a:lnTo>
                <a:lnTo>
                  <a:pt x="3" y="84"/>
                </a:lnTo>
                <a:lnTo>
                  <a:pt x="0" y="94"/>
                </a:lnTo>
                <a:lnTo>
                  <a:pt x="0" y="105"/>
                </a:lnTo>
                <a:lnTo>
                  <a:pt x="0" y="116"/>
                </a:lnTo>
                <a:lnTo>
                  <a:pt x="3" y="126"/>
                </a:lnTo>
                <a:lnTo>
                  <a:pt x="6" y="137"/>
                </a:lnTo>
                <a:lnTo>
                  <a:pt x="8" y="148"/>
                </a:lnTo>
                <a:lnTo>
                  <a:pt x="14" y="156"/>
                </a:lnTo>
                <a:lnTo>
                  <a:pt x="19" y="164"/>
                </a:lnTo>
                <a:lnTo>
                  <a:pt x="24" y="172"/>
                </a:lnTo>
                <a:lnTo>
                  <a:pt x="33" y="180"/>
                </a:lnTo>
                <a:lnTo>
                  <a:pt x="41" y="188"/>
                </a:lnTo>
                <a:lnTo>
                  <a:pt x="49" y="193"/>
                </a:lnTo>
                <a:lnTo>
                  <a:pt x="57" y="199"/>
                </a:lnTo>
                <a:lnTo>
                  <a:pt x="67" y="204"/>
                </a:lnTo>
                <a:lnTo>
                  <a:pt x="78" y="207"/>
                </a:lnTo>
                <a:lnTo>
                  <a:pt x="89" y="210"/>
                </a:lnTo>
                <a:lnTo>
                  <a:pt x="100" y="212"/>
                </a:lnTo>
                <a:lnTo>
                  <a:pt x="111" y="212"/>
                </a:lnTo>
                <a:lnTo>
                  <a:pt x="121" y="212"/>
                </a:lnTo>
                <a:lnTo>
                  <a:pt x="132" y="210"/>
                </a:lnTo>
                <a:lnTo>
                  <a:pt x="143" y="207"/>
                </a:lnTo>
                <a:lnTo>
                  <a:pt x="154" y="204"/>
                </a:lnTo>
                <a:lnTo>
                  <a:pt x="162" y="199"/>
                </a:lnTo>
                <a:lnTo>
                  <a:pt x="170" y="193"/>
                </a:lnTo>
                <a:lnTo>
                  <a:pt x="178" y="188"/>
                </a:lnTo>
                <a:lnTo>
                  <a:pt x="186" y="180"/>
                </a:lnTo>
                <a:lnTo>
                  <a:pt x="194" y="172"/>
                </a:lnTo>
                <a:lnTo>
                  <a:pt x="199" y="164"/>
                </a:lnTo>
                <a:lnTo>
                  <a:pt x="205" y="156"/>
                </a:lnTo>
                <a:lnTo>
                  <a:pt x="210" y="148"/>
                </a:lnTo>
                <a:lnTo>
                  <a:pt x="213" y="137"/>
                </a:lnTo>
                <a:lnTo>
                  <a:pt x="215" y="126"/>
                </a:lnTo>
                <a:lnTo>
                  <a:pt x="218" y="116"/>
                </a:lnTo>
                <a:lnTo>
                  <a:pt x="218" y="105"/>
                </a:lnTo>
                <a:lnTo>
                  <a:pt x="218" y="94"/>
                </a:lnTo>
                <a:lnTo>
                  <a:pt x="215" y="84"/>
                </a:lnTo>
                <a:lnTo>
                  <a:pt x="213" y="76"/>
                </a:lnTo>
                <a:lnTo>
                  <a:pt x="210" y="65"/>
                </a:lnTo>
                <a:lnTo>
                  <a:pt x="205" y="57"/>
                </a:lnTo>
                <a:lnTo>
                  <a:pt x="199" y="46"/>
                </a:lnTo>
                <a:lnTo>
                  <a:pt x="194" y="38"/>
                </a:lnTo>
                <a:lnTo>
                  <a:pt x="186" y="33"/>
                </a:lnTo>
                <a:lnTo>
                  <a:pt x="178" y="25"/>
                </a:lnTo>
                <a:lnTo>
                  <a:pt x="170" y="19"/>
                </a:lnTo>
                <a:lnTo>
                  <a:pt x="162" y="14"/>
                </a:lnTo>
                <a:lnTo>
                  <a:pt x="154" y="8"/>
                </a:lnTo>
                <a:lnTo>
                  <a:pt x="143" y="6"/>
                </a:lnTo>
                <a:lnTo>
                  <a:pt x="132" y="3"/>
                </a:lnTo>
                <a:lnTo>
                  <a:pt x="121" y="0"/>
                </a:lnTo>
                <a:lnTo>
                  <a:pt x="111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reeform 40">
            <a:extLst>
              <a:ext uri="{FF2B5EF4-FFF2-40B4-BE49-F238E27FC236}">
                <a16:creationId xmlns:a16="http://schemas.microsoft.com/office/drawing/2014/main" id="{0B131643-E954-6B6E-5FEF-984D89315130}"/>
              </a:ext>
            </a:extLst>
          </p:cNvPr>
          <p:cNvSpPr>
            <a:spLocks/>
          </p:cNvSpPr>
          <p:nvPr/>
        </p:nvSpPr>
        <p:spPr bwMode="auto">
          <a:xfrm>
            <a:off x="10817557" y="2972234"/>
            <a:ext cx="901785" cy="459811"/>
          </a:xfrm>
          <a:custGeom>
            <a:avLst/>
            <a:gdLst>
              <a:gd name="T0" fmla="*/ 162 w 563"/>
              <a:gd name="T1" fmla="*/ 0 h 362"/>
              <a:gd name="T2" fmla="*/ 132 w 563"/>
              <a:gd name="T3" fmla="*/ 5 h 362"/>
              <a:gd name="T4" fmla="*/ 108 w 563"/>
              <a:gd name="T5" fmla="*/ 13 h 362"/>
              <a:gd name="T6" fmla="*/ 81 w 563"/>
              <a:gd name="T7" fmla="*/ 30 h 362"/>
              <a:gd name="T8" fmla="*/ 60 w 563"/>
              <a:gd name="T9" fmla="*/ 48 h 362"/>
              <a:gd name="T10" fmla="*/ 35 w 563"/>
              <a:gd name="T11" fmla="*/ 72 h 362"/>
              <a:gd name="T12" fmla="*/ 14 w 563"/>
              <a:gd name="T13" fmla="*/ 102 h 362"/>
              <a:gd name="T14" fmla="*/ 3 w 563"/>
              <a:gd name="T15" fmla="*/ 126 h 362"/>
              <a:gd name="T16" fmla="*/ 0 w 563"/>
              <a:gd name="T17" fmla="*/ 140 h 362"/>
              <a:gd name="T18" fmla="*/ 0 w 563"/>
              <a:gd name="T19" fmla="*/ 156 h 362"/>
              <a:gd name="T20" fmla="*/ 3 w 563"/>
              <a:gd name="T21" fmla="*/ 180 h 362"/>
              <a:gd name="T22" fmla="*/ 17 w 563"/>
              <a:gd name="T23" fmla="*/ 212 h 362"/>
              <a:gd name="T24" fmla="*/ 35 w 563"/>
              <a:gd name="T25" fmla="*/ 241 h 362"/>
              <a:gd name="T26" fmla="*/ 60 w 563"/>
              <a:gd name="T27" fmla="*/ 268 h 362"/>
              <a:gd name="T28" fmla="*/ 81 w 563"/>
              <a:gd name="T29" fmla="*/ 292 h 362"/>
              <a:gd name="T30" fmla="*/ 103 w 563"/>
              <a:gd name="T31" fmla="*/ 316 h 362"/>
              <a:gd name="T32" fmla="*/ 119 w 563"/>
              <a:gd name="T33" fmla="*/ 327 h 362"/>
              <a:gd name="T34" fmla="*/ 135 w 563"/>
              <a:gd name="T35" fmla="*/ 335 h 362"/>
              <a:gd name="T36" fmla="*/ 156 w 563"/>
              <a:gd name="T37" fmla="*/ 341 h 362"/>
              <a:gd name="T38" fmla="*/ 183 w 563"/>
              <a:gd name="T39" fmla="*/ 346 h 362"/>
              <a:gd name="T40" fmla="*/ 200 w 563"/>
              <a:gd name="T41" fmla="*/ 349 h 362"/>
              <a:gd name="T42" fmla="*/ 240 w 563"/>
              <a:gd name="T43" fmla="*/ 354 h 362"/>
              <a:gd name="T44" fmla="*/ 286 w 563"/>
              <a:gd name="T45" fmla="*/ 357 h 362"/>
              <a:gd name="T46" fmla="*/ 334 w 563"/>
              <a:gd name="T47" fmla="*/ 359 h 362"/>
              <a:gd name="T48" fmla="*/ 385 w 563"/>
              <a:gd name="T49" fmla="*/ 362 h 362"/>
              <a:gd name="T50" fmla="*/ 434 w 563"/>
              <a:gd name="T51" fmla="*/ 359 h 362"/>
              <a:gd name="T52" fmla="*/ 477 w 563"/>
              <a:gd name="T53" fmla="*/ 351 h 362"/>
              <a:gd name="T54" fmla="*/ 504 w 563"/>
              <a:gd name="T55" fmla="*/ 343 h 362"/>
              <a:gd name="T56" fmla="*/ 517 w 563"/>
              <a:gd name="T57" fmla="*/ 335 h 362"/>
              <a:gd name="T58" fmla="*/ 528 w 563"/>
              <a:gd name="T59" fmla="*/ 325 h 362"/>
              <a:gd name="T60" fmla="*/ 541 w 563"/>
              <a:gd name="T61" fmla="*/ 306 h 362"/>
              <a:gd name="T62" fmla="*/ 555 w 563"/>
              <a:gd name="T63" fmla="*/ 274 h 362"/>
              <a:gd name="T64" fmla="*/ 560 w 563"/>
              <a:gd name="T65" fmla="*/ 236 h 362"/>
              <a:gd name="T66" fmla="*/ 563 w 563"/>
              <a:gd name="T67" fmla="*/ 193 h 362"/>
              <a:gd name="T68" fmla="*/ 560 w 563"/>
              <a:gd name="T69" fmla="*/ 153 h 362"/>
              <a:gd name="T70" fmla="*/ 557 w 563"/>
              <a:gd name="T71" fmla="*/ 113 h 362"/>
              <a:gd name="T72" fmla="*/ 552 w 563"/>
              <a:gd name="T73" fmla="*/ 78 h 362"/>
              <a:gd name="T74" fmla="*/ 547 w 563"/>
              <a:gd name="T75" fmla="*/ 59 h 362"/>
              <a:gd name="T76" fmla="*/ 544 w 563"/>
              <a:gd name="T77" fmla="*/ 46 h 362"/>
              <a:gd name="T78" fmla="*/ 539 w 563"/>
              <a:gd name="T79" fmla="*/ 30 h 362"/>
              <a:gd name="T80" fmla="*/ 533 w 563"/>
              <a:gd name="T81" fmla="*/ 22 h 362"/>
              <a:gd name="T82" fmla="*/ 522 w 563"/>
              <a:gd name="T83" fmla="*/ 19 h 362"/>
              <a:gd name="T84" fmla="*/ 506 w 563"/>
              <a:gd name="T85" fmla="*/ 16 h 362"/>
              <a:gd name="T86" fmla="*/ 479 w 563"/>
              <a:gd name="T87" fmla="*/ 16 h 362"/>
              <a:gd name="T88" fmla="*/ 466 w 563"/>
              <a:gd name="T89" fmla="*/ 13 h 362"/>
              <a:gd name="T90" fmla="*/ 450 w 563"/>
              <a:gd name="T91" fmla="*/ 11 h 362"/>
              <a:gd name="T92" fmla="*/ 409 w 563"/>
              <a:gd name="T93" fmla="*/ 11 h 362"/>
              <a:gd name="T94" fmla="*/ 364 w 563"/>
              <a:gd name="T95" fmla="*/ 13 h 362"/>
              <a:gd name="T96" fmla="*/ 321 w 563"/>
              <a:gd name="T97" fmla="*/ 13 h 362"/>
              <a:gd name="T98" fmla="*/ 283 w 563"/>
              <a:gd name="T99" fmla="*/ 11 h 362"/>
              <a:gd name="T100" fmla="*/ 248 w 563"/>
              <a:gd name="T101" fmla="*/ 5 h 362"/>
              <a:gd name="T102" fmla="*/ 213 w 563"/>
              <a:gd name="T103" fmla="*/ 0 h 362"/>
              <a:gd name="T104" fmla="*/ 186 w 563"/>
              <a:gd name="T105" fmla="*/ 0 h 362"/>
              <a:gd name="T106" fmla="*/ 175 w 563"/>
              <a:gd name="T107" fmla="*/ 0 h 3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563"/>
              <a:gd name="T163" fmla="*/ 0 h 362"/>
              <a:gd name="T164" fmla="*/ 563 w 563"/>
              <a:gd name="T165" fmla="*/ 362 h 36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563" h="362">
                <a:moveTo>
                  <a:pt x="175" y="0"/>
                </a:moveTo>
                <a:lnTo>
                  <a:pt x="162" y="0"/>
                </a:lnTo>
                <a:lnTo>
                  <a:pt x="148" y="3"/>
                </a:lnTo>
                <a:lnTo>
                  <a:pt x="132" y="5"/>
                </a:lnTo>
                <a:lnTo>
                  <a:pt x="119" y="11"/>
                </a:lnTo>
                <a:lnTo>
                  <a:pt x="108" y="13"/>
                </a:lnTo>
                <a:lnTo>
                  <a:pt x="95" y="22"/>
                </a:lnTo>
                <a:lnTo>
                  <a:pt x="81" y="30"/>
                </a:lnTo>
                <a:lnTo>
                  <a:pt x="70" y="38"/>
                </a:lnTo>
                <a:lnTo>
                  <a:pt x="60" y="48"/>
                </a:lnTo>
                <a:lnTo>
                  <a:pt x="46" y="59"/>
                </a:lnTo>
                <a:lnTo>
                  <a:pt x="35" y="72"/>
                </a:lnTo>
                <a:lnTo>
                  <a:pt x="25" y="89"/>
                </a:lnTo>
                <a:lnTo>
                  <a:pt x="14" y="102"/>
                </a:lnTo>
                <a:lnTo>
                  <a:pt x="8" y="118"/>
                </a:lnTo>
                <a:lnTo>
                  <a:pt x="3" y="126"/>
                </a:lnTo>
                <a:lnTo>
                  <a:pt x="3" y="134"/>
                </a:lnTo>
                <a:lnTo>
                  <a:pt x="0" y="140"/>
                </a:lnTo>
                <a:lnTo>
                  <a:pt x="0" y="148"/>
                </a:lnTo>
                <a:lnTo>
                  <a:pt x="0" y="156"/>
                </a:lnTo>
                <a:lnTo>
                  <a:pt x="0" y="164"/>
                </a:lnTo>
                <a:lnTo>
                  <a:pt x="3" y="180"/>
                </a:lnTo>
                <a:lnTo>
                  <a:pt x="8" y="196"/>
                </a:lnTo>
                <a:lnTo>
                  <a:pt x="17" y="212"/>
                </a:lnTo>
                <a:lnTo>
                  <a:pt x="27" y="225"/>
                </a:lnTo>
                <a:lnTo>
                  <a:pt x="35" y="241"/>
                </a:lnTo>
                <a:lnTo>
                  <a:pt x="49" y="255"/>
                </a:lnTo>
                <a:lnTo>
                  <a:pt x="60" y="268"/>
                </a:lnTo>
                <a:lnTo>
                  <a:pt x="70" y="282"/>
                </a:lnTo>
                <a:lnTo>
                  <a:pt x="81" y="292"/>
                </a:lnTo>
                <a:lnTo>
                  <a:pt x="92" y="306"/>
                </a:lnTo>
                <a:lnTo>
                  <a:pt x="103" y="316"/>
                </a:lnTo>
                <a:lnTo>
                  <a:pt x="111" y="322"/>
                </a:lnTo>
                <a:lnTo>
                  <a:pt x="119" y="327"/>
                </a:lnTo>
                <a:lnTo>
                  <a:pt x="127" y="330"/>
                </a:lnTo>
                <a:lnTo>
                  <a:pt x="135" y="335"/>
                </a:lnTo>
                <a:lnTo>
                  <a:pt x="146" y="338"/>
                </a:lnTo>
                <a:lnTo>
                  <a:pt x="156" y="341"/>
                </a:lnTo>
                <a:lnTo>
                  <a:pt x="170" y="343"/>
                </a:lnTo>
                <a:lnTo>
                  <a:pt x="183" y="346"/>
                </a:lnTo>
                <a:lnTo>
                  <a:pt x="191" y="346"/>
                </a:lnTo>
                <a:lnTo>
                  <a:pt x="200" y="349"/>
                </a:lnTo>
                <a:lnTo>
                  <a:pt x="218" y="351"/>
                </a:lnTo>
                <a:lnTo>
                  <a:pt x="240" y="354"/>
                </a:lnTo>
                <a:lnTo>
                  <a:pt x="261" y="354"/>
                </a:lnTo>
                <a:lnTo>
                  <a:pt x="286" y="357"/>
                </a:lnTo>
                <a:lnTo>
                  <a:pt x="310" y="359"/>
                </a:lnTo>
                <a:lnTo>
                  <a:pt x="334" y="359"/>
                </a:lnTo>
                <a:lnTo>
                  <a:pt x="361" y="362"/>
                </a:lnTo>
                <a:lnTo>
                  <a:pt x="385" y="362"/>
                </a:lnTo>
                <a:lnTo>
                  <a:pt x="409" y="359"/>
                </a:lnTo>
                <a:lnTo>
                  <a:pt x="434" y="359"/>
                </a:lnTo>
                <a:lnTo>
                  <a:pt x="455" y="357"/>
                </a:lnTo>
                <a:lnTo>
                  <a:pt x="477" y="351"/>
                </a:lnTo>
                <a:lnTo>
                  <a:pt x="493" y="346"/>
                </a:lnTo>
                <a:lnTo>
                  <a:pt x="504" y="343"/>
                </a:lnTo>
                <a:lnTo>
                  <a:pt x="509" y="338"/>
                </a:lnTo>
                <a:lnTo>
                  <a:pt x="517" y="335"/>
                </a:lnTo>
                <a:lnTo>
                  <a:pt x="522" y="330"/>
                </a:lnTo>
                <a:lnTo>
                  <a:pt x="528" y="325"/>
                </a:lnTo>
                <a:lnTo>
                  <a:pt x="533" y="319"/>
                </a:lnTo>
                <a:lnTo>
                  <a:pt x="541" y="306"/>
                </a:lnTo>
                <a:lnTo>
                  <a:pt x="549" y="292"/>
                </a:lnTo>
                <a:lnTo>
                  <a:pt x="555" y="274"/>
                </a:lnTo>
                <a:lnTo>
                  <a:pt x="557" y="255"/>
                </a:lnTo>
                <a:lnTo>
                  <a:pt x="560" y="236"/>
                </a:lnTo>
                <a:lnTo>
                  <a:pt x="563" y="215"/>
                </a:lnTo>
                <a:lnTo>
                  <a:pt x="563" y="193"/>
                </a:lnTo>
                <a:lnTo>
                  <a:pt x="560" y="172"/>
                </a:lnTo>
                <a:lnTo>
                  <a:pt x="560" y="153"/>
                </a:lnTo>
                <a:lnTo>
                  <a:pt x="557" y="131"/>
                </a:lnTo>
                <a:lnTo>
                  <a:pt x="557" y="113"/>
                </a:lnTo>
                <a:lnTo>
                  <a:pt x="555" y="94"/>
                </a:lnTo>
                <a:lnTo>
                  <a:pt x="552" y="78"/>
                </a:lnTo>
                <a:lnTo>
                  <a:pt x="549" y="64"/>
                </a:lnTo>
                <a:lnTo>
                  <a:pt x="547" y="59"/>
                </a:lnTo>
                <a:lnTo>
                  <a:pt x="547" y="54"/>
                </a:lnTo>
                <a:lnTo>
                  <a:pt x="544" y="46"/>
                </a:lnTo>
                <a:lnTo>
                  <a:pt x="541" y="38"/>
                </a:lnTo>
                <a:lnTo>
                  <a:pt x="539" y="30"/>
                </a:lnTo>
                <a:lnTo>
                  <a:pt x="536" y="27"/>
                </a:lnTo>
                <a:lnTo>
                  <a:pt x="533" y="22"/>
                </a:lnTo>
                <a:lnTo>
                  <a:pt x="528" y="19"/>
                </a:lnTo>
                <a:lnTo>
                  <a:pt x="522" y="19"/>
                </a:lnTo>
                <a:lnTo>
                  <a:pt x="520" y="16"/>
                </a:lnTo>
                <a:lnTo>
                  <a:pt x="506" y="16"/>
                </a:lnTo>
                <a:lnTo>
                  <a:pt x="495" y="16"/>
                </a:lnTo>
                <a:lnTo>
                  <a:pt x="479" y="16"/>
                </a:lnTo>
                <a:lnTo>
                  <a:pt x="474" y="13"/>
                </a:lnTo>
                <a:lnTo>
                  <a:pt x="466" y="13"/>
                </a:lnTo>
                <a:lnTo>
                  <a:pt x="458" y="13"/>
                </a:lnTo>
                <a:lnTo>
                  <a:pt x="450" y="11"/>
                </a:lnTo>
                <a:lnTo>
                  <a:pt x="431" y="11"/>
                </a:lnTo>
                <a:lnTo>
                  <a:pt x="409" y="11"/>
                </a:lnTo>
                <a:lnTo>
                  <a:pt x="388" y="13"/>
                </a:lnTo>
                <a:lnTo>
                  <a:pt x="364" y="13"/>
                </a:lnTo>
                <a:lnTo>
                  <a:pt x="342" y="13"/>
                </a:lnTo>
                <a:lnTo>
                  <a:pt x="321" y="13"/>
                </a:lnTo>
                <a:lnTo>
                  <a:pt x="302" y="13"/>
                </a:lnTo>
                <a:lnTo>
                  <a:pt x="283" y="11"/>
                </a:lnTo>
                <a:lnTo>
                  <a:pt x="264" y="11"/>
                </a:lnTo>
                <a:lnTo>
                  <a:pt x="248" y="5"/>
                </a:lnTo>
                <a:lnTo>
                  <a:pt x="229" y="3"/>
                </a:lnTo>
                <a:lnTo>
                  <a:pt x="213" y="0"/>
                </a:lnTo>
                <a:lnTo>
                  <a:pt x="200" y="0"/>
                </a:lnTo>
                <a:lnTo>
                  <a:pt x="186" y="0"/>
                </a:lnTo>
                <a:lnTo>
                  <a:pt x="181" y="0"/>
                </a:lnTo>
                <a:lnTo>
                  <a:pt x="175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7D8DD5-5AB8-712A-605B-69E73CA3E73B}"/>
              </a:ext>
            </a:extLst>
          </p:cNvPr>
          <p:cNvCxnSpPr>
            <a:cxnSpLocks/>
          </p:cNvCxnSpPr>
          <p:nvPr/>
        </p:nvCxnSpPr>
        <p:spPr>
          <a:xfrm>
            <a:off x="10041224" y="3258517"/>
            <a:ext cx="347631" cy="50544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8B262A-25DD-9826-63B5-806B798BCDE2}"/>
              </a:ext>
            </a:extLst>
          </p:cNvPr>
          <p:cNvCxnSpPr>
            <a:cxnSpLocks/>
          </p:cNvCxnSpPr>
          <p:nvPr/>
        </p:nvCxnSpPr>
        <p:spPr>
          <a:xfrm flipV="1">
            <a:off x="10579082" y="3266531"/>
            <a:ext cx="504330" cy="449836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A68CA4EB-4AB0-9E9B-7124-47ED24F46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759" y="3428785"/>
            <a:ext cx="504330" cy="504330"/>
          </a:xfrm>
          <a:prstGeom prst="rect">
            <a:avLst/>
          </a:prstGeom>
        </p:spPr>
      </p:pic>
      <p:sp>
        <p:nvSpPr>
          <p:cNvPr id="28" name="Freeform 40">
            <a:extLst>
              <a:ext uri="{FF2B5EF4-FFF2-40B4-BE49-F238E27FC236}">
                <a16:creationId xmlns:a16="http://schemas.microsoft.com/office/drawing/2014/main" id="{71987D4D-8D58-A768-8628-D26DC1AB850E}"/>
              </a:ext>
            </a:extLst>
          </p:cNvPr>
          <p:cNvSpPr>
            <a:spLocks/>
          </p:cNvSpPr>
          <p:nvPr/>
        </p:nvSpPr>
        <p:spPr bwMode="auto">
          <a:xfrm>
            <a:off x="10053469" y="4488937"/>
            <a:ext cx="901785" cy="459811"/>
          </a:xfrm>
          <a:custGeom>
            <a:avLst/>
            <a:gdLst>
              <a:gd name="T0" fmla="*/ 162 w 563"/>
              <a:gd name="T1" fmla="*/ 0 h 362"/>
              <a:gd name="T2" fmla="*/ 132 w 563"/>
              <a:gd name="T3" fmla="*/ 5 h 362"/>
              <a:gd name="T4" fmla="*/ 108 w 563"/>
              <a:gd name="T5" fmla="*/ 13 h 362"/>
              <a:gd name="T6" fmla="*/ 81 w 563"/>
              <a:gd name="T7" fmla="*/ 30 h 362"/>
              <a:gd name="T8" fmla="*/ 60 w 563"/>
              <a:gd name="T9" fmla="*/ 48 h 362"/>
              <a:gd name="T10" fmla="*/ 35 w 563"/>
              <a:gd name="T11" fmla="*/ 72 h 362"/>
              <a:gd name="T12" fmla="*/ 14 w 563"/>
              <a:gd name="T13" fmla="*/ 102 h 362"/>
              <a:gd name="T14" fmla="*/ 3 w 563"/>
              <a:gd name="T15" fmla="*/ 126 h 362"/>
              <a:gd name="T16" fmla="*/ 0 w 563"/>
              <a:gd name="T17" fmla="*/ 140 h 362"/>
              <a:gd name="T18" fmla="*/ 0 w 563"/>
              <a:gd name="T19" fmla="*/ 156 h 362"/>
              <a:gd name="T20" fmla="*/ 3 w 563"/>
              <a:gd name="T21" fmla="*/ 180 h 362"/>
              <a:gd name="T22" fmla="*/ 17 w 563"/>
              <a:gd name="T23" fmla="*/ 212 h 362"/>
              <a:gd name="T24" fmla="*/ 35 w 563"/>
              <a:gd name="T25" fmla="*/ 241 h 362"/>
              <a:gd name="T26" fmla="*/ 60 w 563"/>
              <a:gd name="T27" fmla="*/ 268 h 362"/>
              <a:gd name="T28" fmla="*/ 81 w 563"/>
              <a:gd name="T29" fmla="*/ 292 h 362"/>
              <a:gd name="T30" fmla="*/ 103 w 563"/>
              <a:gd name="T31" fmla="*/ 316 h 362"/>
              <a:gd name="T32" fmla="*/ 119 w 563"/>
              <a:gd name="T33" fmla="*/ 327 h 362"/>
              <a:gd name="T34" fmla="*/ 135 w 563"/>
              <a:gd name="T35" fmla="*/ 335 h 362"/>
              <a:gd name="T36" fmla="*/ 156 w 563"/>
              <a:gd name="T37" fmla="*/ 341 h 362"/>
              <a:gd name="T38" fmla="*/ 183 w 563"/>
              <a:gd name="T39" fmla="*/ 346 h 362"/>
              <a:gd name="T40" fmla="*/ 200 w 563"/>
              <a:gd name="T41" fmla="*/ 349 h 362"/>
              <a:gd name="T42" fmla="*/ 240 w 563"/>
              <a:gd name="T43" fmla="*/ 354 h 362"/>
              <a:gd name="T44" fmla="*/ 286 w 563"/>
              <a:gd name="T45" fmla="*/ 357 h 362"/>
              <a:gd name="T46" fmla="*/ 334 w 563"/>
              <a:gd name="T47" fmla="*/ 359 h 362"/>
              <a:gd name="T48" fmla="*/ 385 w 563"/>
              <a:gd name="T49" fmla="*/ 362 h 362"/>
              <a:gd name="T50" fmla="*/ 434 w 563"/>
              <a:gd name="T51" fmla="*/ 359 h 362"/>
              <a:gd name="T52" fmla="*/ 477 w 563"/>
              <a:gd name="T53" fmla="*/ 351 h 362"/>
              <a:gd name="T54" fmla="*/ 504 w 563"/>
              <a:gd name="T55" fmla="*/ 343 h 362"/>
              <a:gd name="T56" fmla="*/ 517 w 563"/>
              <a:gd name="T57" fmla="*/ 335 h 362"/>
              <a:gd name="T58" fmla="*/ 528 w 563"/>
              <a:gd name="T59" fmla="*/ 325 h 362"/>
              <a:gd name="T60" fmla="*/ 541 w 563"/>
              <a:gd name="T61" fmla="*/ 306 h 362"/>
              <a:gd name="T62" fmla="*/ 555 w 563"/>
              <a:gd name="T63" fmla="*/ 274 h 362"/>
              <a:gd name="T64" fmla="*/ 560 w 563"/>
              <a:gd name="T65" fmla="*/ 236 h 362"/>
              <a:gd name="T66" fmla="*/ 563 w 563"/>
              <a:gd name="T67" fmla="*/ 193 h 362"/>
              <a:gd name="T68" fmla="*/ 560 w 563"/>
              <a:gd name="T69" fmla="*/ 153 h 362"/>
              <a:gd name="T70" fmla="*/ 557 w 563"/>
              <a:gd name="T71" fmla="*/ 113 h 362"/>
              <a:gd name="T72" fmla="*/ 552 w 563"/>
              <a:gd name="T73" fmla="*/ 78 h 362"/>
              <a:gd name="T74" fmla="*/ 547 w 563"/>
              <a:gd name="T75" fmla="*/ 59 h 362"/>
              <a:gd name="T76" fmla="*/ 544 w 563"/>
              <a:gd name="T77" fmla="*/ 46 h 362"/>
              <a:gd name="T78" fmla="*/ 539 w 563"/>
              <a:gd name="T79" fmla="*/ 30 h 362"/>
              <a:gd name="T80" fmla="*/ 533 w 563"/>
              <a:gd name="T81" fmla="*/ 22 h 362"/>
              <a:gd name="T82" fmla="*/ 522 w 563"/>
              <a:gd name="T83" fmla="*/ 19 h 362"/>
              <a:gd name="T84" fmla="*/ 506 w 563"/>
              <a:gd name="T85" fmla="*/ 16 h 362"/>
              <a:gd name="T86" fmla="*/ 479 w 563"/>
              <a:gd name="T87" fmla="*/ 16 h 362"/>
              <a:gd name="T88" fmla="*/ 466 w 563"/>
              <a:gd name="T89" fmla="*/ 13 h 362"/>
              <a:gd name="T90" fmla="*/ 450 w 563"/>
              <a:gd name="T91" fmla="*/ 11 h 362"/>
              <a:gd name="T92" fmla="*/ 409 w 563"/>
              <a:gd name="T93" fmla="*/ 11 h 362"/>
              <a:gd name="T94" fmla="*/ 364 w 563"/>
              <a:gd name="T95" fmla="*/ 13 h 362"/>
              <a:gd name="T96" fmla="*/ 321 w 563"/>
              <a:gd name="T97" fmla="*/ 13 h 362"/>
              <a:gd name="T98" fmla="*/ 283 w 563"/>
              <a:gd name="T99" fmla="*/ 11 h 362"/>
              <a:gd name="T100" fmla="*/ 248 w 563"/>
              <a:gd name="T101" fmla="*/ 5 h 362"/>
              <a:gd name="T102" fmla="*/ 213 w 563"/>
              <a:gd name="T103" fmla="*/ 0 h 362"/>
              <a:gd name="T104" fmla="*/ 186 w 563"/>
              <a:gd name="T105" fmla="*/ 0 h 362"/>
              <a:gd name="T106" fmla="*/ 175 w 563"/>
              <a:gd name="T107" fmla="*/ 0 h 3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563"/>
              <a:gd name="T163" fmla="*/ 0 h 362"/>
              <a:gd name="T164" fmla="*/ 563 w 563"/>
              <a:gd name="T165" fmla="*/ 362 h 36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563" h="362">
                <a:moveTo>
                  <a:pt x="175" y="0"/>
                </a:moveTo>
                <a:lnTo>
                  <a:pt x="162" y="0"/>
                </a:lnTo>
                <a:lnTo>
                  <a:pt x="148" y="3"/>
                </a:lnTo>
                <a:lnTo>
                  <a:pt x="132" y="5"/>
                </a:lnTo>
                <a:lnTo>
                  <a:pt x="119" y="11"/>
                </a:lnTo>
                <a:lnTo>
                  <a:pt x="108" y="13"/>
                </a:lnTo>
                <a:lnTo>
                  <a:pt x="95" y="22"/>
                </a:lnTo>
                <a:lnTo>
                  <a:pt x="81" y="30"/>
                </a:lnTo>
                <a:lnTo>
                  <a:pt x="70" y="38"/>
                </a:lnTo>
                <a:lnTo>
                  <a:pt x="60" y="48"/>
                </a:lnTo>
                <a:lnTo>
                  <a:pt x="46" y="59"/>
                </a:lnTo>
                <a:lnTo>
                  <a:pt x="35" y="72"/>
                </a:lnTo>
                <a:lnTo>
                  <a:pt x="25" y="89"/>
                </a:lnTo>
                <a:lnTo>
                  <a:pt x="14" y="102"/>
                </a:lnTo>
                <a:lnTo>
                  <a:pt x="8" y="118"/>
                </a:lnTo>
                <a:lnTo>
                  <a:pt x="3" y="126"/>
                </a:lnTo>
                <a:lnTo>
                  <a:pt x="3" y="134"/>
                </a:lnTo>
                <a:lnTo>
                  <a:pt x="0" y="140"/>
                </a:lnTo>
                <a:lnTo>
                  <a:pt x="0" y="148"/>
                </a:lnTo>
                <a:lnTo>
                  <a:pt x="0" y="156"/>
                </a:lnTo>
                <a:lnTo>
                  <a:pt x="0" y="164"/>
                </a:lnTo>
                <a:lnTo>
                  <a:pt x="3" y="180"/>
                </a:lnTo>
                <a:lnTo>
                  <a:pt x="8" y="196"/>
                </a:lnTo>
                <a:lnTo>
                  <a:pt x="17" y="212"/>
                </a:lnTo>
                <a:lnTo>
                  <a:pt x="27" y="225"/>
                </a:lnTo>
                <a:lnTo>
                  <a:pt x="35" y="241"/>
                </a:lnTo>
                <a:lnTo>
                  <a:pt x="49" y="255"/>
                </a:lnTo>
                <a:lnTo>
                  <a:pt x="60" y="268"/>
                </a:lnTo>
                <a:lnTo>
                  <a:pt x="70" y="282"/>
                </a:lnTo>
                <a:lnTo>
                  <a:pt x="81" y="292"/>
                </a:lnTo>
                <a:lnTo>
                  <a:pt x="92" y="306"/>
                </a:lnTo>
                <a:lnTo>
                  <a:pt x="103" y="316"/>
                </a:lnTo>
                <a:lnTo>
                  <a:pt x="111" y="322"/>
                </a:lnTo>
                <a:lnTo>
                  <a:pt x="119" y="327"/>
                </a:lnTo>
                <a:lnTo>
                  <a:pt x="127" y="330"/>
                </a:lnTo>
                <a:lnTo>
                  <a:pt x="135" y="335"/>
                </a:lnTo>
                <a:lnTo>
                  <a:pt x="146" y="338"/>
                </a:lnTo>
                <a:lnTo>
                  <a:pt x="156" y="341"/>
                </a:lnTo>
                <a:lnTo>
                  <a:pt x="170" y="343"/>
                </a:lnTo>
                <a:lnTo>
                  <a:pt x="183" y="346"/>
                </a:lnTo>
                <a:lnTo>
                  <a:pt x="191" y="346"/>
                </a:lnTo>
                <a:lnTo>
                  <a:pt x="200" y="349"/>
                </a:lnTo>
                <a:lnTo>
                  <a:pt x="218" y="351"/>
                </a:lnTo>
                <a:lnTo>
                  <a:pt x="240" y="354"/>
                </a:lnTo>
                <a:lnTo>
                  <a:pt x="261" y="354"/>
                </a:lnTo>
                <a:lnTo>
                  <a:pt x="286" y="357"/>
                </a:lnTo>
                <a:lnTo>
                  <a:pt x="310" y="359"/>
                </a:lnTo>
                <a:lnTo>
                  <a:pt x="334" y="359"/>
                </a:lnTo>
                <a:lnTo>
                  <a:pt x="361" y="362"/>
                </a:lnTo>
                <a:lnTo>
                  <a:pt x="385" y="362"/>
                </a:lnTo>
                <a:lnTo>
                  <a:pt x="409" y="359"/>
                </a:lnTo>
                <a:lnTo>
                  <a:pt x="434" y="359"/>
                </a:lnTo>
                <a:lnTo>
                  <a:pt x="455" y="357"/>
                </a:lnTo>
                <a:lnTo>
                  <a:pt x="477" y="351"/>
                </a:lnTo>
                <a:lnTo>
                  <a:pt x="493" y="346"/>
                </a:lnTo>
                <a:lnTo>
                  <a:pt x="504" y="343"/>
                </a:lnTo>
                <a:lnTo>
                  <a:pt x="509" y="338"/>
                </a:lnTo>
                <a:lnTo>
                  <a:pt x="517" y="335"/>
                </a:lnTo>
                <a:lnTo>
                  <a:pt x="522" y="330"/>
                </a:lnTo>
                <a:lnTo>
                  <a:pt x="528" y="325"/>
                </a:lnTo>
                <a:lnTo>
                  <a:pt x="533" y="319"/>
                </a:lnTo>
                <a:lnTo>
                  <a:pt x="541" y="306"/>
                </a:lnTo>
                <a:lnTo>
                  <a:pt x="549" y="292"/>
                </a:lnTo>
                <a:lnTo>
                  <a:pt x="555" y="274"/>
                </a:lnTo>
                <a:lnTo>
                  <a:pt x="557" y="255"/>
                </a:lnTo>
                <a:lnTo>
                  <a:pt x="560" y="236"/>
                </a:lnTo>
                <a:lnTo>
                  <a:pt x="563" y="215"/>
                </a:lnTo>
                <a:lnTo>
                  <a:pt x="563" y="193"/>
                </a:lnTo>
                <a:lnTo>
                  <a:pt x="560" y="172"/>
                </a:lnTo>
                <a:lnTo>
                  <a:pt x="560" y="153"/>
                </a:lnTo>
                <a:lnTo>
                  <a:pt x="557" y="131"/>
                </a:lnTo>
                <a:lnTo>
                  <a:pt x="557" y="113"/>
                </a:lnTo>
                <a:lnTo>
                  <a:pt x="555" y="94"/>
                </a:lnTo>
                <a:lnTo>
                  <a:pt x="552" y="78"/>
                </a:lnTo>
                <a:lnTo>
                  <a:pt x="549" y="64"/>
                </a:lnTo>
                <a:lnTo>
                  <a:pt x="547" y="59"/>
                </a:lnTo>
                <a:lnTo>
                  <a:pt x="547" y="54"/>
                </a:lnTo>
                <a:lnTo>
                  <a:pt x="544" y="46"/>
                </a:lnTo>
                <a:lnTo>
                  <a:pt x="541" y="38"/>
                </a:lnTo>
                <a:lnTo>
                  <a:pt x="539" y="30"/>
                </a:lnTo>
                <a:lnTo>
                  <a:pt x="536" y="27"/>
                </a:lnTo>
                <a:lnTo>
                  <a:pt x="533" y="22"/>
                </a:lnTo>
                <a:lnTo>
                  <a:pt x="528" y="19"/>
                </a:lnTo>
                <a:lnTo>
                  <a:pt x="522" y="19"/>
                </a:lnTo>
                <a:lnTo>
                  <a:pt x="520" y="16"/>
                </a:lnTo>
                <a:lnTo>
                  <a:pt x="506" y="16"/>
                </a:lnTo>
                <a:lnTo>
                  <a:pt x="495" y="16"/>
                </a:lnTo>
                <a:lnTo>
                  <a:pt x="479" y="16"/>
                </a:lnTo>
                <a:lnTo>
                  <a:pt x="474" y="13"/>
                </a:lnTo>
                <a:lnTo>
                  <a:pt x="466" y="13"/>
                </a:lnTo>
                <a:lnTo>
                  <a:pt x="458" y="13"/>
                </a:lnTo>
                <a:lnTo>
                  <a:pt x="450" y="11"/>
                </a:lnTo>
                <a:lnTo>
                  <a:pt x="431" y="11"/>
                </a:lnTo>
                <a:lnTo>
                  <a:pt x="409" y="11"/>
                </a:lnTo>
                <a:lnTo>
                  <a:pt x="388" y="13"/>
                </a:lnTo>
                <a:lnTo>
                  <a:pt x="364" y="13"/>
                </a:lnTo>
                <a:lnTo>
                  <a:pt x="342" y="13"/>
                </a:lnTo>
                <a:lnTo>
                  <a:pt x="321" y="13"/>
                </a:lnTo>
                <a:lnTo>
                  <a:pt x="302" y="13"/>
                </a:lnTo>
                <a:lnTo>
                  <a:pt x="283" y="11"/>
                </a:lnTo>
                <a:lnTo>
                  <a:pt x="264" y="11"/>
                </a:lnTo>
                <a:lnTo>
                  <a:pt x="248" y="5"/>
                </a:lnTo>
                <a:lnTo>
                  <a:pt x="229" y="3"/>
                </a:lnTo>
                <a:lnTo>
                  <a:pt x="213" y="0"/>
                </a:lnTo>
                <a:lnTo>
                  <a:pt x="200" y="0"/>
                </a:lnTo>
                <a:lnTo>
                  <a:pt x="186" y="0"/>
                </a:lnTo>
                <a:lnTo>
                  <a:pt x="181" y="0"/>
                </a:lnTo>
                <a:lnTo>
                  <a:pt x="175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Freeform 40">
            <a:extLst>
              <a:ext uri="{FF2B5EF4-FFF2-40B4-BE49-F238E27FC236}">
                <a16:creationId xmlns:a16="http://schemas.microsoft.com/office/drawing/2014/main" id="{CAF2C013-E74C-FC39-E78F-1FB4050C99A5}"/>
              </a:ext>
            </a:extLst>
          </p:cNvPr>
          <p:cNvSpPr>
            <a:spLocks/>
          </p:cNvSpPr>
          <p:nvPr/>
        </p:nvSpPr>
        <p:spPr bwMode="auto">
          <a:xfrm>
            <a:off x="8887729" y="4488936"/>
            <a:ext cx="901785" cy="459811"/>
          </a:xfrm>
          <a:custGeom>
            <a:avLst/>
            <a:gdLst>
              <a:gd name="T0" fmla="*/ 162 w 563"/>
              <a:gd name="T1" fmla="*/ 0 h 362"/>
              <a:gd name="T2" fmla="*/ 132 w 563"/>
              <a:gd name="T3" fmla="*/ 5 h 362"/>
              <a:gd name="T4" fmla="*/ 108 w 563"/>
              <a:gd name="T5" fmla="*/ 13 h 362"/>
              <a:gd name="T6" fmla="*/ 81 w 563"/>
              <a:gd name="T7" fmla="*/ 30 h 362"/>
              <a:gd name="T8" fmla="*/ 60 w 563"/>
              <a:gd name="T9" fmla="*/ 48 h 362"/>
              <a:gd name="T10" fmla="*/ 35 w 563"/>
              <a:gd name="T11" fmla="*/ 72 h 362"/>
              <a:gd name="T12" fmla="*/ 14 w 563"/>
              <a:gd name="T13" fmla="*/ 102 h 362"/>
              <a:gd name="T14" fmla="*/ 3 w 563"/>
              <a:gd name="T15" fmla="*/ 126 h 362"/>
              <a:gd name="T16" fmla="*/ 0 w 563"/>
              <a:gd name="T17" fmla="*/ 140 h 362"/>
              <a:gd name="T18" fmla="*/ 0 w 563"/>
              <a:gd name="T19" fmla="*/ 156 h 362"/>
              <a:gd name="T20" fmla="*/ 3 w 563"/>
              <a:gd name="T21" fmla="*/ 180 h 362"/>
              <a:gd name="T22" fmla="*/ 17 w 563"/>
              <a:gd name="T23" fmla="*/ 212 h 362"/>
              <a:gd name="T24" fmla="*/ 35 w 563"/>
              <a:gd name="T25" fmla="*/ 241 h 362"/>
              <a:gd name="T26" fmla="*/ 60 w 563"/>
              <a:gd name="T27" fmla="*/ 268 h 362"/>
              <a:gd name="T28" fmla="*/ 81 w 563"/>
              <a:gd name="T29" fmla="*/ 292 h 362"/>
              <a:gd name="T30" fmla="*/ 103 w 563"/>
              <a:gd name="T31" fmla="*/ 316 h 362"/>
              <a:gd name="T32" fmla="*/ 119 w 563"/>
              <a:gd name="T33" fmla="*/ 327 h 362"/>
              <a:gd name="T34" fmla="*/ 135 w 563"/>
              <a:gd name="T35" fmla="*/ 335 h 362"/>
              <a:gd name="T36" fmla="*/ 156 w 563"/>
              <a:gd name="T37" fmla="*/ 341 h 362"/>
              <a:gd name="T38" fmla="*/ 183 w 563"/>
              <a:gd name="T39" fmla="*/ 346 h 362"/>
              <a:gd name="T40" fmla="*/ 200 w 563"/>
              <a:gd name="T41" fmla="*/ 349 h 362"/>
              <a:gd name="T42" fmla="*/ 240 w 563"/>
              <a:gd name="T43" fmla="*/ 354 h 362"/>
              <a:gd name="T44" fmla="*/ 286 w 563"/>
              <a:gd name="T45" fmla="*/ 357 h 362"/>
              <a:gd name="T46" fmla="*/ 334 w 563"/>
              <a:gd name="T47" fmla="*/ 359 h 362"/>
              <a:gd name="T48" fmla="*/ 385 w 563"/>
              <a:gd name="T49" fmla="*/ 362 h 362"/>
              <a:gd name="T50" fmla="*/ 434 w 563"/>
              <a:gd name="T51" fmla="*/ 359 h 362"/>
              <a:gd name="T52" fmla="*/ 477 w 563"/>
              <a:gd name="T53" fmla="*/ 351 h 362"/>
              <a:gd name="T54" fmla="*/ 504 w 563"/>
              <a:gd name="T55" fmla="*/ 343 h 362"/>
              <a:gd name="T56" fmla="*/ 517 w 563"/>
              <a:gd name="T57" fmla="*/ 335 h 362"/>
              <a:gd name="T58" fmla="*/ 528 w 563"/>
              <a:gd name="T59" fmla="*/ 325 h 362"/>
              <a:gd name="T60" fmla="*/ 541 w 563"/>
              <a:gd name="T61" fmla="*/ 306 h 362"/>
              <a:gd name="T62" fmla="*/ 555 w 563"/>
              <a:gd name="T63" fmla="*/ 274 h 362"/>
              <a:gd name="T64" fmla="*/ 560 w 563"/>
              <a:gd name="T65" fmla="*/ 236 h 362"/>
              <a:gd name="T66" fmla="*/ 563 w 563"/>
              <a:gd name="T67" fmla="*/ 193 h 362"/>
              <a:gd name="T68" fmla="*/ 560 w 563"/>
              <a:gd name="T69" fmla="*/ 153 h 362"/>
              <a:gd name="T70" fmla="*/ 557 w 563"/>
              <a:gd name="T71" fmla="*/ 113 h 362"/>
              <a:gd name="T72" fmla="*/ 552 w 563"/>
              <a:gd name="T73" fmla="*/ 78 h 362"/>
              <a:gd name="T74" fmla="*/ 547 w 563"/>
              <a:gd name="T75" fmla="*/ 59 h 362"/>
              <a:gd name="T76" fmla="*/ 544 w 563"/>
              <a:gd name="T77" fmla="*/ 46 h 362"/>
              <a:gd name="T78" fmla="*/ 539 w 563"/>
              <a:gd name="T79" fmla="*/ 30 h 362"/>
              <a:gd name="T80" fmla="*/ 533 w 563"/>
              <a:gd name="T81" fmla="*/ 22 h 362"/>
              <a:gd name="T82" fmla="*/ 522 w 563"/>
              <a:gd name="T83" fmla="*/ 19 h 362"/>
              <a:gd name="T84" fmla="*/ 506 w 563"/>
              <a:gd name="T85" fmla="*/ 16 h 362"/>
              <a:gd name="T86" fmla="*/ 479 w 563"/>
              <a:gd name="T87" fmla="*/ 16 h 362"/>
              <a:gd name="T88" fmla="*/ 466 w 563"/>
              <a:gd name="T89" fmla="*/ 13 h 362"/>
              <a:gd name="T90" fmla="*/ 450 w 563"/>
              <a:gd name="T91" fmla="*/ 11 h 362"/>
              <a:gd name="T92" fmla="*/ 409 w 563"/>
              <a:gd name="T93" fmla="*/ 11 h 362"/>
              <a:gd name="T94" fmla="*/ 364 w 563"/>
              <a:gd name="T95" fmla="*/ 13 h 362"/>
              <a:gd name="T96" fmla="*/ 321 w 563"/>
              <a:gd name="T97" fmla="*/ 13 h 362"/>
              <a:gd name="T98" fmla="*/ 283 w 563"/>
              <a:gd name="T99" fmla="*/ 11 h 362"/>
              <a:gd name="T100" fmla="*/ 248 w 563"/>
              <a:gd name="T101" fmla="*/ 5 h 362"/>
              <a:gd name="T102" fmla="*/ 213 w 563"/>
              <a:gd name="T103" fmla="*/ 0 h 362"/>
              <a:gd name="T104" fmla="*/ 186 w 563"/>
              <a:gd name="T105" fmla="*/ 0 h 362"/>
              <a:gd name="T106" fmla="*/ 175 w 563"/>
              <a:gd name="T107" fmla="*/ 0 h 3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563"/>
              <a:gd name="T163" fmla="*/ 0 h 362"/>
              <a:gd name="T164" fmla="*/ 563 w 563"/>
              <a:gd name="T165" fmla="*/ 362 h 36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563" h="362">
                <a:moveTo>
                  <a:pt x="175" y="0"/>
                </a:moveTo>
                <a:lnTo>
                  <a:pt x="162" y="0"/>
                </a:lnTo>
                <a:lnTo>
                  <a:pt x="148" y="3"/>
                </a:lnTo>
                <a:lnTo>
                  <a:pt x="132" y="5"/>
                </a:lnTo>
                <a:lnTo>
                  <a:pt x="119" y="11"/>
                </a:lnTo>
                <a:lnTo>
                  <a:pt x="108" y="13"/>
                </a:lnTo>
                <a:lnTo>
                  <a:pt x="95" y="22"/>
                </a:lnTo>
                <a:lnTo>
                  <a:pt x="81" y="30"/>
                </a:lnTo>
                <a:lnTo>
                  <a:pt x="70" y="38"/>
                </a:lnTo>
                <a:lnTo>
                  <a:pt x="60" y="48"/>
                </a:lnTo>
                <a:lnTo>
                  <a:pt x="46" y="59"/>
                </a:lnTo>
                <a:lnTo>
                  <a:pt x="35" y="72"/>
                </a:lnTo>
                <a:lnTo>
                  <a:pt x="25" y="89"/>
                </a:lnTo>
                <a:lnTo>
                  <a:pt x="14" y="102"/>
                </a:lnTo>
                <a:lnTo>
                  <a:pt x="8" y="118"/>
                </a:lnTo>
                <a:lnTo>
                  <a:pt x="3" y="126"/>
                </a:lnTo>
                <a:lnTo>
                  <a:pt x="3" y="134"/>
                </a:lnTo>
                <a:lnTo>
                  <a:pt x="0" y="140"/>
                </a:lnTo>
                <a:lnTo>
                  <a:pt x="0" y="148"/>
                </a:lnTo>
                <a:lnTo>
                  <a:pt x="0" y="156"/>
                </a:lnTo>
                <a:lnTo>
                  <a:pt x="0" y="164"/>
                </a:lnTo>
                <a:lnTo>
                  <a:pt x="3" y="180"/>
                </a:lnTo>
                <a:lnTo>
                  <a:pt x="8" y="196"/>
                </a:lnTo>
                <a:lnTo>
                  <a:pt x="17" y="212"/>
                </a:lnTo>
                <a:lnTo>
                  <a:pt x="27" y="225"/>
                </a:lnTo>
                <a:lnTo>
                  <a:pt x="35" y="241"/>
                </a:lnTo>
                <a:lnTo>
                  <a:pt x="49" y="255"/>
                </a:lnTo>
                <a:lnTo>
                  <a:pt x="60" y="268"/>
                </a:lnTo>
                <a:lnTo>
                  <a:pt x="70" y="282"/>
                </a:lnTo>
                <a:lnTo>
                  <a:pt x="81" y="292"/>
                </a:lnTo>
                <a:lnTo>
                  <a:pt x="92" y="306"/>
                </a:lnTo>
                <a:lnTo>
                  <a:pt x="103" y="316"/>
                </a:lnTo>
                <a:lnTo>
                  <a:pt x="111" y="322"/>
                </a:lnTo>
                <a:lnTo>
                  <a:pt x="119" y="327"/>
                </a:lnTo>
                <a:lnTo>
                  <a:pt x="127" y="330"/>
                </a:lnTo>
                <a:lnTo>
                  <a:pt x="135" y="335"/>
                </a:lnTo>
                <a:lnTo>
                  <a:pt x="146" y="338"/>
                </a:lnTo>
                <a:lnTo>
                  <a:pt x="156" y="341"/>
                </a:lnTo>
                <a:lnTo>
                  <a:pt x="170" y="343"/>
                </a:lnTo>
                <a:lnTo>
                  <a:pt x="183" y="346"/>
                </a:lnTo>
                <a:lnTo>
                  <a:pt x="191" y="346"/>
                </a:lnTo>
                <a:lnTo>
                  <a:pt x="200" y="349"/>
                </a:lnTo>
                <a:lnTo>
                  <a:pt x="218" y="351"/>
                </a:lnTo>
                <a:lnTo>
                  <a:pt x="240" y="354"/>
                </a:lnTo>
                <a:lnTo>
                  <a:pt x="261" y="354"/>
                </a:lnTo>
                <a:lnTo>
                  <a:pt x="286" y="357"/>
                </a:lnTo>
                <a:lnTo>
                  <a:pt x="310" y="359"/>
                </a:lnTo>
                <a:lnTo>
                  <a:pt x="334" y="359"/>
                </a:lnTo>
                <a:lnTo>
                  <a:pt x="361" y="362"/>
                </a:lnTo>
                <a:lnTo>
                  <a:pt x="385" y="362"/>
                </a:lnTo>
                <a:lnTo>
                  <a:pt x="409" y="359"/>
                </a:lnTo>
                <a:lnTo>
                  <a:pt x="434" y="359"/>
                </a:lnTo>
                <a:lnTo>
                  <a:pt x="455" y="357"/>
                </a:lnTo>
                <a:lnTo>
                  <a:pt x="477" y="351"/>
                </a:lnTo>
                <a:lnTo>
                  <a:pt x="493" y="346"/>
                </a:lnTo>
                <a:lnTo>
                  <a:pt x="504" y="343"/>
                </a:lnTo>
                <a:lnTo>
                  <a:pt x="509" y="338"/>
                </a:lnTo>
                <a:lnTo>
                  <a:pt x="517" y="335"/>
                </a:lnTo>
                <a:lnTo>
                  <a:pt x="522" y="330"/>
                </a:lnTo>
                <a:lnTo>
                  <a:pt x="528" y="325"/>
                </a:lnTo>
                <a:lnTo>
                  <a:pt x="533" y="319"/>
                </a:lnTo>
                <a:lnTo>
                  <a:pt x="541" y="306"/>
                </a:lnTo>
                <a:lnTo>
                  <a:pt x="549" y="292"/>
                </a:lnTo>
                <a:lnTo>
                  <a:pt x="555" y="274"/>
                </a:lnTo>
                <a:lnTo>
                  <a:pt x="557" y="255"/>
                </a:lnTo>
                <a:lnTo>
                  <a:pt x="560" y="236"/>
                </a:lnTo>
                <a:lnTo>
                  <a:pt x="563" y="215"/>
                </a:lnTo>
                <a:lnTo>
                  <a:pt x="563" y="193"/>
                </a:lnTo>
                <a:lnTo>
                  <a:pt x="560" y="172"/>
                </a:lnTo>
                <a:lnTo>
                  <a:pt x="560" y="153"/>
                </a:lnTo>
                <a:lnTo>
                  <a:pt x="557" y="131"/>
                </a:lnTo>
                <a:lnTo>
                  <a:pt x="557" y="113"/>
                </a:lnTo>
                <a:lnTo>
                  <a:pt x="555" y="94"/>
                </a:lnTo>
                <a:lnTo>
                  <a:pt x="552" y="78"/>
                </a:lnTo>
                <a:lnTo>
                  <a:pt x="549" y="64"/>
                </a:lnTo>
                <a:lnTo>
                  <a:pt x="547" y="59"/>
                </a:lnTo>
                <a:lnTo>
                  <a:pt x="547" y="54"/>
                </a:lnTo>
                <a:lnTo>
                  <a:pt x="544" y="46"/>
                </a:lnTo>
                <a:lnTo>
                  <a:pt x="541" y="38"/>
                </a:lnTo>
                <a:lnTo>
                  <a:pt x="539" y="30"/>
                </a:lnTo>
                <a:lnTo>
                  <a:pt x="536" y="27"/>
                </a:lnTo>
                <a:lnTo>
                  <a:pt x="533" y="22"/>
                </a:lnTo>
                <a:lnTo>
                  <a:pt x="528" y="19"/>
                </a:lnTo>
                <a:lnTo>
                  <a:pt x="522" y="19"/>
                </a:lnTo>
                <a:lnTo>
                  <a:pt x="520" y="16"/>
                </a:lnTo>
                <a:lnTo>
                  <a:pt x="506" y="16"/>
                </a:lnTo>
                <a:lnTo>
                  <a:pt x="495" y="16"/>
                </a:lnTo>
                <a:lnTo>
                  <a:pt x="479" y="16"/>
                </a:lnTo>
                <a:lnTo>
                  <a:pt x="474" y="13"/>
                </a:lnTo>
                <a:lnTo>
                  <a:pt x="466" y="13"/>
                </a:lnTo>
                <a:lnTo>
                  <a:pt x="458" y="13"/>
                </a:lnTo>
                <a:lnTo>
                  <a:pt x="450" y="11"/>
                </a:lnTo>
                <a:lnTo>
                  <a:pt x="431" y="11"/>
                </a:lnTo>
                <a:lnTo>
                  <a:pt x="409" y="11"/>
                </a:lnTo>
                <a:lnTo>
                  <a:pt x="388" y="13"/>
                </a:lnTo>
                <a:lnTo>
                  <a:pt x="364" y="13"/>
                </a:lnTo>
                <a:lnTo>
                  <a:pt x="342" y="13"/>
                </a:lnTo>
                <a:lnTo>
                  <a:pt x="321" y="13"/>
                </a:lnTo>
                <a:lnTo>
                  <a:pt x="302" y="13"/>
                </a:lnTo>
                <a:lnTo>
                  <a:pt x="283" y="11"/>
                </a:lnTo>
                <a:lnTo>
                  <a:pt x="264" y="11"/>
                </a:lnTo>
                <a:lnTo>
                  <a:pt x="248" y="5"/>
                </a:lnTo>
                <a:lnTo>
                  <a:pt x="229" y="3"/>
                </a:lnTo>
                <a:lnTo>
                  <a:pt x="213" y="0"/>
                </a:lnTo>
                <a:lnTo>
                  <a:pt x="200" y="0"/>
                </a:lnTo>
                <a:lnTo>
                  <a:pt x="186" y="0"/>
                </a:lnTo>
                <a:lnTo>
                  <a:pt x="181" y="0"/>
                </a:lnTo>
                <a:lnTo>
                  <a:pt x="175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40">
            <a:extLst>
              <a:ext uri="{FF2B5EF4-FFF2-40B4-BE49-F238E27FC236}">
                <a16:creationId xmlns:a16="http://schemas.microsoft.com/office/drawing/2014/main" id="{5C3830DC-F8D3-5F08-1E39-49AA7FB7B1B8}"/>
              </a:ext>
            </a:extLst>
          </p:cNvPr>
          <p:cNvSpPr>
            <a:spLocks/>
          </p:cNvSpPr>
          <p:nvPr/>
        </p:nvSpPr>
        <p:spPr bwMode="auto">
          <a:xfrm>
            <a:off x="11092952" y="4521209"/>
            <a:ext cx="901785" cy="459811"/>
          </a:xfrm>
          <a:custGeom>
            <a:avLst/>
            <a:gdLst>
              <a:gd name="T0" fmla="*/ 162 w 563"/>
              <a:gd name="T1" fmla="*/ 0 h 362"/>
              <a:gd name="T2" fmla="*/ 132 w 563"/>
              <a:gd name="T3" fmla="*/ 5 h 362"/>
              <a:gd name="T4" fmla="*/ 108 w 563"/>
              <a:gd name="T5" fmla="*/ 13 h 362"/>
              <a:gd name="T6" fmla="*/ 81 w 563"/>
              <a:gd name="T7" fmla="*/ 30 h 362"/>
              <a:gd name="T8" fmla="*/ 60 w 563"/>
              <a:gd name="T9" fmla="*/ 48 h 362"/>
              <a:gd name="T10" fmla="*/ 35 w 563"/>
              <a:gd name="T11" fmla="*/ 72 h 362"/>
              <a:gd name="T12" fmla="*/ 14 w 563"/>
              <a:gd name="T13" fmla="*/ 102 h 362"/>
              <a:gd name="T14" fmla="*/ 3 w 563"/>
              <a:gd name="T15" fmla="*/ 126 h 362"/>
              <a:gd name="T16" fmla="*/ 0 w 563"/>
              <a:gd name="T17" fmla="*/ 140 h 362"/>
              <a:gd name="T18" fmla="*/ 0 w 563"/>
              <a:gd name="T19" fmla="*/ 156 h 362"/>
              <a:gd name="T20" fmla="*/ 3 w 563"/>
              <a:gd name="T21" fmla="*/ 180 h 362"/>
              <a:gd name="T22" fmla="*/ 17 w 563"/>
              <a:gd name="T23" fmla="*/ 212 h 362"/>
              <a:gd name="T24" fmla="*/ 35 w 563"/>
              <a:gd name="T25" fmla="*/ 241 h 362"/>
              <a:gd name="T26" fmla="*/ 60 w 563"/>
              <a:gd name="T27" fmla="*/ 268 h 362"/>
              <a:gd name="T28" fmla="*/ 81 w 563"/>
              <a:gd name="T29" fmla="*/ 292 h 362"/>
              <a:gd name="T30" fmla="*/ 103 w 563"/>
              <a:gd name="T31" fmla="*/ 316 h 362"/>
              <a:gd name="T32" fmla="*/ 119 w 563"/>
              <a:gd name="T33" fmla="*/ 327 h 362"/>
              <a:gd name="T34" fmla="*/ 135 w 563"/>
              <a:gd name="T35" fmla="*/ 335 h 362"/>
              <a:gd name="T36" fmla="*/ 156 w 563"/>
              <a:gd name="T37" fmla="*/ 341 h 362"/>
              <a:gd name="T38" fmla="*/ 183 w 563"/>
              <a:gd name="T39" fmla="*/ 346 h 362"/>
              <a:gd name="T40" fmla="*/ 200 w 563"/>
              <a:gd name="T41" fmla="*/ 349 h 362"/>
              <a:gd name="T42" fmla="*/ 240 w 563"/>
              <a:gd name="T43" fmla="*/ 354 h 362"/>
              <a:gd name="T44" fmla="*/ 286 w 563"/>
              <a:gd name="T45" fmla="*/ 357 h 362"/>
              <a:gd name="T46" fmla="*/ 334 w 563"/>
              <a:gd name="T47" fmla="*/ 359 h 362"/>
              <a:gd name="T48" fmla="*/ 385 w 563"/>
              <a:gd name="T49" fmla="*/ 362 h 362"/>
              <a:gd name="T50" fmla="*/ 434 w 563"/>
              <a:gd name="T51" fmla="*/ 359 h 362"/>
              <a:gd name="T52" fmla="*/ 477 w 563"/>
              <a:gd name="T53" fmla="*/ 351 h 362"/>
              <a:gd name="T54" fmla="*/ 504 w 563"/>
              <a:gd name="T55" fmla="*/ 343 h 362"/>
              <a:gd name="T56" fmla="*/ 517 w 563"/>
              <a:gd name="T57" fmla="*/ 335 h 362"/>
              <a:gd name="T58" fmla="*/ 528 w 563"/>
              <a:gd name="T59" fmla="*/ 325 h 362"/>
              <a:gd name="T60" fmla="*/ 541 w 563"/>
              <a:gd name="T61" fmla="*/ 306 h 362"/>
              <a:gd name="T62" fmla="*/ 555 w 563"/>
              <a:gd name="T63" fmla="*/ 274 h 362"/>
              <a:gd name="T64" fmla="*/ 560 w 563"/>
              <a:gd name="T65" fmla="*/ 236 h 362"/>
              <a:gd name="T66" fmla="*/ 563 w 563"/>
              <a:gd name="T67" fmla="*/ 193 h 362"/>
              <a:gd name="T68" fmla="*/ 560 w 563"/>
              <a:gd name="T69" fmla="*/ 153 h 362"/>
              <a:gd name="T70" fmla="*/ 557 w 563"/>
              <a:gd name="T71" fmla="*/ 113 h 362"/>
              <a:gd name="T72" fmla="*/ 552 w 563"/>
              <a:gd name="T73" fmla="*/ 78 h 362"/>
              <a:gd name="T74" fmla="*/ 547 w 563"/>
              <a:gd name="T75" fmla="*/ 59 h 362"/>
              <a:gd name="T76" fmla="*/ 544 w 563"/>
              <a:gd name="T77" fmla="*/ 46 h 362"/>
              <a:gd name="T78" fmla="*/ 539 w 563"/>
              <a:gd name="T79" fmla="*/ 30 h 362"/>
              <a:gd name="T80" fmla="*/ 533 w 563"/>
              <a:gd name="T81" fmla="*/ 22 h 362"/>
              <a:gd name="T82" fmla="*/ 522 w 563"/>
              <a:gd name="T83" fmla="*/ 19 h 362"/>
              <a:gd name="T84" fmla="*/ 506 w 563"/>
              <a:gd name="T85" fmla="*/ 16 h 362"/>
              <a:gd name="T86" fmla="*/ 479 w 563"/>
              <a:gd name="T87" fmla="*/ 16 h 362"/>
              <a:gd name="T88" fmla="*/ 466 w 563"/>
              <a:gd name="T89" fmla="*/ 13 h 362"/>
              <a:gd name="T90" fmla="*/ 450 w 563"/>
              <a:gd name="T91" fmla="*/ 11 h 362"/>
              <a:gd name="T92" fmla="*/ 409 w 563"/>
              <a:gd name="T93" fmla="*/ 11 h 362"/>
              <a:gd name="T94" fmla="*/ 364 w 563"/>
              <a:gd name="T95" fmla="*/ 13 h 362"/>
              <a:gd name="T96" fmla="*/ 321 w 563"/>
              <a:gd name="T97" fmla="*/ 13 h 362"/>
              <a:gd name="T98" fmla="*/ 283 w 563"/>
              <a:gd name="T99" fmla="*/ 11 h 362"/>
              <a:gd name="T100" fmla="*/ 248 w 563"/>
              <a:gd name="T101" fmla="*/ 5 h 362"/>
              <a:gd name="T102" fmla="*/ 213 w 563"/>
              <a:gd name="T103" fmla="*/ 0 h 362"/>
              <a:gd name="T104" fmla="*/ 186 w 563"/>
              <a:gd name="T105" fmla="*/ 0 h 362"/>
              <a:gd name="T106" fmla="*/ 175 w 563"/>
              <a:gd name="T107" fmla="*/ 0 h 3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563"/>
              <a:gd name="T163" fmla="*/ 0 h 362"/>
              <a:gd name="T164" fmla="*/ 563 w 563"/>
              <a:gd name="T165" fmla="*/ 362 h 36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563" h="362">
                <a:moveTo>
                  <a:pt x="175" y="0"/>
                </a:moveTo>
                <a:lnTo>
                  <a:pt x="162" y="0"/>
                </a:lnTo>
                <a:lnTo>
                  <a:pt x="148" y="3"/>
                </a:lnTo>
                <a:lnTo>
                  <a:pt x="132" y="5"/>
                </a:lnTo>
                <a:lnTo>
                  <a:pt x="119" y="11"/>
                </a:lnTo>
                <a:lnTo>
                  <a:pt x="108" y="13"/>
                </a:lnTo>
                <a:lnTo>
                  <a:pt x="95" y="22"/>
                </a:lnTo>
                <a:lnTo>
                  <a:pt x="81" y="30"/>
                </a:lnTo>
                <a:lnTo>
                  <a:pt x="70" y="38"/>
                </a:lnTo>
                <a:lnTo>
                  <a:pt x="60" y="48"/>
                </a:lnTo>
                <a:lnTo>
                  <a:pt x="46" y="59"/>
                </a:lnTo>
                <a:lnTo>
                  <a:pt x="35" y="72"/>
                </a:lnTo>
                <a:lnTo>
                  <a:pt x="25" y="89"/>
                </a:lnTo>
                <a:lnTo>
                  <a:pt x="14" y="102"/>
                </a:lnTo>
                <a:lnTo>
                  <a:pt x="8" y="118"/>
                </a:lnTo>
                <a:lnTo>
                  <a:pt x="3" y="126"/>
                </a:lnTo>
                <a:lnTo>
                  <a:pt x="3" y="134"/>
                </a:lnTo>
                <a:lnTo>
                  <a:pt x="0" y="140"/>
                </a:lnTo>
                <a:lnTo>
                  <a:pt x="0" y="148"/>
                </a:lnTo>
                <a:lnTo>
                  <a:pt x="0" y="156"/>
                </a:lnTo>
                <a:lnTo>
                  <a:pt x="0" y="164"/>
                </a:lnTo>
                <a:lnTo>
                  <a:pt x="3" y="180"/>
                </a:lnTo>
                <a:lnTo>
                  <a:pt x="8" y="196"/>
                </a:lnTo>
                <a:lnTo>
                  <a:pt x="17" y="212"/>
                </a:lnTo>
                <a:lnTo>
                  <a:pt x="27" y="225"/>
                </a:lnTo>
                <a:lnTo>
                  <a:pt x="35" y="241"/>
                </a:lnTo>
                <a:lnTo>
                  <a:pt x="49" y="255"/>
                </a:lnTo>
                <a:lnTo>
                  <a:pt x="60" y="268"/>
                </a:lnTo>
                <a:lnTo>
                  <a:pt x="70" y="282"/>
                </a:lnTo>
                <a:lnTo>
                  <a:pt x="81" y="292"/>
                </a:lnTo>
                <a:lnTo>
                  <a:pt x="92" y="306"/>
                </a:lnTo>
                <a:lnTo>
                  <a:pt x="103" y="316"/>
                </a:lnTo>
                <a:lnTo>
                  <a:pt x="111" y="322"/>
                </a:lnTo>
                <a:lnTo>
                  <a:pt x="119" y="327"/>
                </a:lnTo>
                <a:lnTo>
                  <a:pt x="127" y="330"/>
                </a:lnTo>
                <a:lnTo>
                  <a:pt x="135" y="335"/>
                </a:lnTo>
                <a:lnTo>
                  <a:pt x="146" y="338"/>
                </a:lnTo>
                <a:lnTo>
                  <a:pt x="156" y="341"/>
                </a:lnTo>
                <a:lnTo>
                  <a:pt x="170" y="343"/>
                </a:lnTo>
                <a:lnTo>
                  <a:pt x="183" y="346"/>
                </a:lnTo>
                <a:lnTo>
                  <a:pt x="191" y="346"/>
                </a:lnTo>
                <a:lnTo>
                  <a:pt x="200" y="349"/>
                </a:lnTo>
                <a:lnTo>
                  <a:pt x="218" y="351"/>
                </a:lnTo>
                <a:lnTo>
                  <a:pt x="240" y="354"/>
                </a:lnTo>
                <a:lnTo>
                  <a:pt x="261" y="354"/>
                </a:lnTo>
                <a:lnTo>
                  <a:pt x="286" y="357"/>
                </a:lnTo>
                <a:lnTo>
                  <a:pt x="310" y="359"/>
                </a:lnTo>
                <a:lnTo>
                  <a:pt x="334" y="359"/>
                </a:lnTo>
                <a:lnTo>
                  <a:pt x="361" y="362"/>
                </a:lnTo>
                <a:lnTo>
                  <a:pt x="385" y="362"/>
                </a:lnTo>
                <a:lnTo>
                  <a:pt x="409" y="359"/>
                </a:lnTo>
                <a:lnTo>
                  <a:pt x="434" y="359"/>
                </a:lnTo>
                <a:lnTo>
                  <a:pt x="455" y="357"/>
                </a:lnTo>
                <a:lnTo>
                  <a:pt x="477" y="351"/>
                </a:lnTo>
                <a:lnTo>
                  <a:pt x="493" y="346"/>
                </a:lnTo>
                <a:lnTo>
                  <a:pt x="504" y="343"/>
                </a:lnTo>
                <a:lnTo>
                  <a:pt x="509" y="338"/>
                </a:lnTo>
                <a:lnTo>
                  <a:pt x="517" y="335"/>
                </a:lnTo>
                <a:lnTo>
                  <a:pt x="522" y="330"/>
                </a:lnTo>
                <a:lnTo>
                  <a:pt x="528" y="325"/>
                </a:lnTo>
                <a:lnTo>
                  <a:pt x="533" y="319"/>
                </a:lnTo>
                <a:lnTo>
                  <a:pt x="541" y="306"/>
                </a:lnTo>
                <a:lnTo>
                  <a:pt x="549" y="292"/>
                </a:lnTo>
                <a:lnTo>
                  <a:pt x="555" y="274"/>
                </a:lnTo>
                <a:lnTo>
                  <a:pt x="557" y="255"/>
                </a:lnTo>
                <a:lnTo>
                  <a:pt x="560" y="236"/>
                </a:lnTo>
                <a:lnTo>
                  <a:pt x="563" y="215"/>
                </a:lnTo>
                <a:lnTo>
                  <a:pt x="563" y="193"/>
                </a:lnTo>
                <a:lnTo>
                  <a:pt x="560" y="172"/>
                </a:lnTo>
                <a:lnTo>
                  <a:pt x="560" y="153"/>
                </a:lnTo>
                <a:lnTo>
                  <a:pt x="557" y="131"/>
                </a:lnTo>
                <a:lnTo>
                  <a:pt x="557" y="113"/>
                </a:lnTo>
                <a:lnTo>
                  <a:pt x="555" y="94"/>
                </a:lnTo>
                <a:lnTo>
                  <a:pt x="552" y="78"/>
                </a:lnTo>
                <a:lnTo>
                  <a:pt x="549" y="64"/>
                </a:lnTo>
                <a:lnTo>
                  <a:pt x="547" y="59"/>
                </a:lnTo>
                <a:lnTo>
                  <a:pt x="547" y="54"/>
                </a:lnTo>
                <a:lnTo>
                  <a:pt x="544" y="46"/>
                </a:lnTo>
                <a:lnTo>
                  <a:pt x="541" y="38"/>
                </a:lnTo>
                <a:lnTo>
                  <a:pt x="539" y="30"/>
                </a:lnTo>
                <a:lnTo>
                  <a:pt x="536" y="27"/>
                </a:lnTo>
                <a:lnTo>
                  <a:pt x="533" y="22"/>
                </a:lnTo>
                <a:lnTo>
                  <a:pt x="528" y="19"/>
                </a:lnTo>
                <a:lnTo>
                  <a:pt x="522" y="19"/>
                </a:lnTo>
                <a:lnTo>
                  <a:pt x="520" y="16"/>
                </a:lnTo>
                <a:lnTo>
                  <a:pt x="506" y="16"/>
                </a:lnTo>
                <a:lnTo>
                  <a:pt x="495" y="16"/>
                </a:lnTo>
                <a:lnTo>
                  <a:pt x="479" y="16"/>
                </a:lnTo>
                <a:lnTo>
                  <a:pt x="474" y="13"/>
                </a:lnTo>
                <a:lnTo>
                  <a:pt x="466" y="13"/>
                </a:lnTo>
                <a:lnTo>
                  <a:pt x="458" y="13"/>
                </a:lnTo>
                <a:lnTo>
                  <a:pt x="450" y="11"/>
                </a:lnTo>
                <a:lnTo>
                  <a:pt x="431" y="11"/>
                </a:lnTo>
                <a:lnTo>
                  <a:pt x="409" y="11"/>
                </a:lnTo>
                <a:lnTo>
                  <a:pt x="388" y="13"/>
                </a:lnTo>
                <a:lnTo>
                  <a:pt x="364" y="13"/>
                </a:lnTo>
                <a:lnTo>
                  <a:pt x="342" y="13"/>
                </a:lnTo>
                <a:lnTo>
                  <a:pt x="321" y="13"/>
                </a:lnTo>
                <a:lnTo>
                  <a:pt x="302" y="13"/>
                </a:lnTo>
                <a:lnTo>
                  <a:pt x="283" y="11"/>
                </a:lnTo>
                <a:lnTo>
                  <a:pt x="264" y="11"/>
                </a:lnTo>
                <a:lnTo>
                  <a:pt x="248" y="5"/>
                </a:lnTo>
                <a:lnTo>
                  <a:pt x="229" y="3"/>
                </a:lnTo>
                <a:lnTo>
                  <a:pt x="213" y="0"/>
                </a:lnTo>
                <a:lnTo>
                  <a:pt x="200" y="0"/>
                </a:lnTo>
                <a:lnTo>
                  <a:pt x="186" y="0"/>
                </a:lnTo>
                <a:lnTo>
                  <a:pt x="181" y="0"/>
                </a:lnTo>
                <a:lnTo>
                  <a:pt x="175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47B57B-7D93-06BF-7BA9-692BE51009BE}"/>
              </a:ext>
            </a:extLst>
          </p:cNvPr>
          <p:cNvCxnSpPr>
            <a:cxnSpLocks/>
          </p:cNvCxnSpPr>
          <p:nvPr/>
        </p:nvCxnSpPr>
        <p:spPr>
          <a:xfrm>
            <a:off x="9591466" y="4718841"/>
            <a:ext cx="72038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D69756-751F-6164-8674-788D870FFF72}"/>
              </a:ext>
            </a:extLst>
          </p:cNvPr>
          <p:cNvCxnSpPr>
            <a:cxnSpLocks/>
          </p:cNvCxnSpPr>
          <p:nvPr/>
        </p:nvCxnSpPr>
        <p:spPr>
          <a:xfrm>
            <a:off x="10817557" y="4751114"/>
            <a:ext cx="720382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3760E30A-9ED2-7196-A2CD-7231E07D1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771" y="4234722"/>
            <a:ext cx="504330" cy="504330"/>
          </a:xfrm>
          <a:prstGeom prst="rect">
            <a:avLst/>
          </a:prstGeom>
        </p:spPr>
      </p:pic>
      <p:pic>
        <p:nvPicPr>
          <p:cNvPr id="35" name="Picture 34" descr="A picture containing icon&#10;&#10;Description automatically generated">
            <a:extLst>
              <a:ext uri="{FF2B5EF4-FFF2-40B4-BE49-F238E27FC236}">
                <a16:creationId xmlns:a16="http://schemas.microsoft.com/office/drawing/2014/main" id="{CB333134-0C93-B64D-5268-41A73537A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086" y="5964150"/>
            <a:ext cx="554508" cy="544892"/>
          </a:xfrm>
          <a:prstGeom prst="rect">
            <a:avLst/>
          </a:prstGeom>
        </p:spPr>
      </p:pic>
      <p:sp>
        <p:nvSpPr>
          <p:cNvPr id="36" name="Freeform 40">
            <a:extLst>
              <a:ext uri="{FF2B5EF4-FFF2-40B4-BE49-F238E27FC236}">
                <a16:creationId xmlns:a16="http://schemas.microsoft.com/office/drawing/2014/main" id="{1ED77BDD-9C84-90CD-4948-D76102D78A3F}"/>
              </a:ext>
            </a:extLst>
          </p:cNvPr>
          <p:cNvSpPr>
            <a:spLocks/>
          </p:cNvSpPr>
          <p:nvPr/>
        </p:nvSpPr>
        <p:spPr bwMode="auto">
          <a:xfrm>
            <a:off x="10517356" y="5608511"/>
            <a:ext cx="901785" cy="459811"/>
          </a:xfrm>
          <a:custGeom>
            <a:avLst/>
            <a:gdLst>
              <a:gd name="T0" fmla="*/ 162 w 563"/>
              <a:gd name="T1" fmla="*/ 0 h 362"/>
              <a:gd name="T2" fmla="*/ 132 w 563"/>
              <a:gd name="T3" fmla="*/ 5 h 362"/>
              <a:gd name="T4" fmla="*/ 108 w 563"/>
              <a:gd name="T5" fmla="*/ 13 h 362"/>
              <a:gd name="T6" fmla="*/ 81 w 563"/>
              <a:gd name="T7" fmla="*/ 30 h 362"/>
              <a:gd name="T8" fmla="*/ 60 w 563"/>
              <a:gd name="T9" fmla="*/ 48 h 362"/>
              <a:gd name="T10" fmla="*/ 35 w 563"/>
              <a:gd name="T11" fmla="*/ 72 h 362"/>
              <a:gd name="T12" fmla="*/ 14 w 563"/>
              <a:gd name="T13" fmla="*/ 102 h 362"/>
              <a:gd name="T14" fmla="*/ 3 w 563"/>
              <a:gd name="T15" fmla="*/ 126 h 362"/>
              <a:gd name="T16" fmla="*/ 0 w 563"/>
              <a:gd name="T17" fmla="*/ 140 h 362"/>
              <a:gd name="T18" fmla="*/ 0 w 563"/>
              <a:gd name="T19" fmla="*/ 156 h 362"/>
              <a:gd name="T20" fmla="*/ 3 w 563"/>
              <a:gd name="T21" fmla="*/ 180 h 362"/>
              <a:gd name="T22" fmla="*/ 17 w 563"/>
              <a:gd name="T23" fmla="*/ 212 h 362"/>
              <a:gd name="T24" fmla="*/ 35 w 563"/>
              <a:gd name="T25" fmla="*/ 241 h 362"/>
              <a:gd name="T26" fmla="*/ 60 w 563"/>
              <a:gd name="T27" fmla="*/ 268 h 362"/>
              <a:gd name="T28" fmla="*/ 81 w 563"/>
              <a:gd name="T29" fmla="*/ 292 h 362"/>
              <a:gd name="T30" fmla="*/ 103 w 563"/>
              <a:gd name="T31" fmla="*/ 316 h 362"/>
              <a:gd name="T32" fmla="*/ 119 w 563"/>
              <a:gd name="T33" fmla="*/ 327 h 362"/>
              <a:gd name="T34" fmla="*/ 135 w 563"/>
              <a:gd name="T35" fmla="*/ 335 h 362"/>
              <a:gd name="T36" fmla="*/ 156 w 563"/>
              <a:gd name="T37" fmla="*/ 341 h 362"/>
              <a:gd name="T38" fmla="*/ 183 w 563"/>
              <a:gd name="T39" fmla="*/ 346 h 362"/>
              <a:gd name="T40" fmla="*/ 200 w 563"/>
              <a:gd name="T41" fmla="*/ 349 h 362"/>
              <a:gd name="T42" fmla="*/ 240 w 563"/>
              <a:gd name="T43" fmla="*/ 354 h 362"/>
              <a:gd name="T44" fmla="*/ 286 w 563"/>
              <a:gd name="T45" fmla="*/ 357 h 362"/>
              <a:gd name="T46" fmla="*/ 334 w 563"/>
              <a:gd name="T47" fmla="*/ 359 h 362"/>
              <a:gd name="T48" fmla="*/ 385 w 563"/>
              <a:gd name="T49" fmla="*/ 362 h 362"/>
              <a:gd name="T50" fmla="*/ 434 w 563"/>
              <a:gd name="T51" fmla="*/ 359 h 362"/>
              <a:gd name="T52" fmla="*/ 477 w 563"/>
              <a:gd name="T53" fmla="*/ 351 h 362"/>
              <a:gd name="T54" fmla="*/ 504 w 563"/>
              <a:gd name="T55" fmla="*/ 343 h 362"/>
              <a:gd name="T56" fmla="*/ 517 w 563"/>
              <a:gd name="T57" fmla="*/ 335 h 362"/>
              <a:gd name="T58" fmla="*/ 528 w 563"/>
              <a:gd name="T59" fmla="*/ 325 h 362"/>
              <a:gd name="T60" fmla="*/ 541 w 563"/>
              <a:gd name="T61" fmla="*/ 306 h 362"/>
              <a:gd name="T62" fmla="*/ 555 w 563"/>
              <a:gd name="T63" fmla="*/ 274 h 362"/>
              <a:gd name="T64" fmla="*/ 560 w 563"/>
              <a:gd name="T65" fmla="*/ 236 h 362"/>
              <a:gd name="T66" fmla="*/ 563 w 563"/>
              <a:gd name="T67" fmla="*/ 193 h 362"/>
              <a:gd name="T68" fmla="*/ 560 w 563"/>
              <a:gd name="T69" fmla="*/ 153 h 362"/>
              <a:gd name="T70" fmla="*/ 557 w 563"/>
              <a:gd name="T71" fmla="*/ 113 h 362"/>
              <a:gd name="T72" fmla="*/ 552 w 563"/>
              <a:gd name="T73" fmla="*/ 78 h 362"/>
              <a:gd name="T74" fmla="*/ 547 w 563"/>
              <a:gd name="T75" fmla="*/ 59 h 362"/>
              <a:gd name="T76" fmla="*/ 544 w 563"/>
              <a:gd name="T77" fmla="*/ 46 h 362"/>
              <a:gd name="T78" fmla="*/ 539 w 563"/>
              <a:gd name="T79" fmla="*/ 30 h 362"/>
              <a:gd name="T80" fmla="*/ 533 w 563"/>
              <a:gd name="T81" fmla="*/ 22 h 362"/>
              <a:gd name="T82" fmla="*/ 522 w 563"/>
              <a:gd name="T83" fmla="*/ 19 h 362"/>
              <a:gd name="T84" fmla="*/ 506 w 563"/>
              <a:gd name="T85" fmla="*/ 16 h 362"/>
              <a:gd name="T86" fmla="*/ 479 w 563"/>
              <a:gd name="T87" fmla="*/ 16 h 362"/>
              <a:gd name="T88" fmla="*/ 466 w 563"/>
              <a:gd name="T89" fmla="*/ 13 h 362"/>
              <a:gd name="T90" fmla="*/ 450 w 563"/>
              <a:gd name="T91" fmla="*/ 11 h 362"/>
              <a:gd name="T92" fmla="*/ 409 w 563"/>
              <a:gd name="T93" fmla="*/ 11 h 362"/>
              <a:gd name="T94" fmla="*/ 364 w 563"/>
              <a:gd name="T95" fmla="*/ 13 h 362"/>
              <a:gd name="T96" fmla="*/ 321 w 563"/>
              <a:gd name="T97" fmla="*/ 13 h 362"/>
              <a:gd name="T98" fmla="*/ 283 w 563"/>
              <a:gd name="T99" fmla="*/ 11 h 362"/>
              <a:gd name="T100" fmla="*/ 248 w 563"/>
              <a:gd name="T101" fmla="*/ 5 h 362"/>
              <a:gd name="T102" fmla="*/ 213 w 563"/>
              <a:gd name="T103" fmla="*/ 0 h 362"/>
              <a:gd name="T104" fmla="*/ 186 w 563"/>
              <a:gd name="T105" fmla="*/ 0 h 362"/>
              <a:gd name="T106" fmla="*/ 175 w 563"/>
              <a:gd name="T107" fmla="*/ 0 h 3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563"/>
              <a:gd name="T163" fmla="*/ 0 h 362"/>
              <a:gd name="T164" fmla="*/ 563 w 563"/>
              <a:gd name="T165" fmla="*/ 362 h 36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563" h="362">
                <a:moveTo>
                  <a:pt x="175" y="0"/>
                </a:moveTo>
                <a:lnTo>
                  <a:pt x="162" y="0"/>
                </a:lnTo>
                <a:lnTo>
                  <a:pt x="148" y="3"/>
                </a:lnTo>
                <a:lnTo>
                  <a:pt x="132" y="5"/>
                </a:lnTo>
                <a:lnTo>
                  <a:pt x="119" y="11"/>
                </a:lnTo>
                <a:lnTo>
                  <a:pt x="108" y="13"/>
                </a:lnTo>
                <a:lnTo>
                  <a:pt x="95" y="22"/>
                </a:lnTo>
                <a:lnTo>
                  <a:pt x="81" y="30"/>
                </a:lnTo>
                <a:lnTo>
                  <a:pt x="70" y="38"/>
                </a:lnTo>
                <a:lnTo>
                  <a:pt x="60" y="48"/>
                </a:lnTo>
                <a:lnTo>
                  <a:pt x="46" y="59"/>
                </a:lnTo>
                <a:lnTo>
                  <a:pt x="35" y="72"/>
                </a:lnTo>
                <a:lnTo>
                  <a:pt x="25" y="89"/>
                </a:lnTo>
                <a:lnTo>
                  <a:pt x="14" y="102"/>
                </a:lnTo>
                <a:lnTo>
                  <a:pt x="8" y="118"/>
                </a:lnTo>
                <a:lnTo>
                  <a:pt x="3" y="126"/>
                </a:lnTo>
                <a:lnTo>
                  <a:pt x="3" y="134"/>
                </a:lnTo>
                <a:lnTo>
                  <a:pt x="0" y="140"/>
                </a:lnTo>
                <a:lnTo>
                  <a:pt x="0" y="148"/>
                </a:lnTo>
                <a:lnTo>
                  <a:pt x="0" y="156"/>
                </a:lnTo>
                <a:lnTo>
                  <a:pt x="0" y="164"/>
                </a:lnTo>
                <a:lnTo>
                  <a:pt x="3" y="180"/>
                </a:lnTo>
                <a:lnTo>
                  <a:pt x="8" y="196"/>
                </a:lnTo>
                <a:lnTo>
                  <a:pt x="17" y="212"/>
                </a:lnTo>
                <a:lnTo>
                  <a:pt x="27" y="225"/>
                </a:lnTo>
                <a:lnTo>
                  <a:pt x="35" y="241"/>
                </a:lnTo>
                <a:lnTo>
                  <a:pt x="49" y="255"/>
                </a:lnTo>
                <a:lnTo>
                  <a:pt x="60" y="268"/>
                </a:lnTo>
                <a:lnTo>
                  <a:pt x="70" y="282"/>
                </a:lnTo>
                <a:lnTo>
                  <a:pt x="81" y="292"/>
                </a:lnTo>
                <a:lnTo>
                  <a:pt x="92" y="306"/>
                </a:lnTo>
                <a:lnTo>
                  <a:pt x="103" y="316"/>
                </a:lnTo>
                <a:lnTo>
                  <a:pt x="111" y="322"/>
                </a:lnTo>
                <a:lnTo>
                  <a:pt x="119" y="327"/>
                </a:lnTo>
                <a:lnTo>
                  <a:pt x="127" y="330"/>
                </a:lnTo>
                <a:lnTo>
                  <a:pt x="135" y="335"/>
                </a:lnTo>
                <a:lnTo>
                  <a:pt x="146" y="338"/>
                </a:lnTo>
                <a:lnTo>
                  <a:pt x="156" y="341"/>
                </a:lnTo>
                <a:lnTo>
                  <a:pt x="170" y="343"/>
                </a:lnTo>
                <a:lnTo>
                  <a:pt x="183" y="346"/>
                </a:lnTo>
                <a:lnTo>
                  <a:pt x="191" y="346"/>
                </a:lnTo>
                <a:lnTo>
                  <a:pt x="200" y="349"/>
                </a:lnTo>
                <a:lnTo>
                  <a:pt x="218" y="351"/>
                </a:lnTo>
                <a:lnTo>
                  <a:pt x="240" y="354"/>
                </a:lnTo>
                <a:lnTo>
                  <a:pt x="261" y="354"/>
                </a:lnTo>
                <a:lnTo>
                  <a:pt x="286" y="357"/>
                </a:lnTo>
                <a:lnTo>
                  <a:pt x="310" y="359"/>
                </a:lnTo>
                <a:lnTo>
                  <a:pt x="334" y="359"/>
                </a:lnTo>
                <a:lnTo>
                  <a:pt x="361" y="362"/>
                </a:lnTo>
                <a:lnTo>
                  <a:pt x="385" y="362"/>
                </a:lnTo>
                <a:lnTo>
                  <a:pt x="409" y="359"/>
                </a:lnTo>
                <a:lnTo>
                  <a:pt x="434" y="359"/>
                </a:lnTo>
                <a:lnTo>
                  <a:pt x="455" y="357"/>
                </a:lnTo>
                <a:lnTo>
                  <a:pt x="477" y="351"/>
                </a:lnTo>
                <a:lnTo>
                  <a:pt x="493" y="346"/>
                </a:lnTo>
                <a:lnTo>
                  <a:pt x="504" y="343"/>
                </a:lnTo>
                <a:lnTo>
                  <a:pt x="509" y="338"/>
                </a:lnTo>
                <a:lnTo>
                  <a:pt x="517" y="335"/>
                </a:lnTo>
                <a:lnTo>
                  <a:pt x="522" y="330"/>
                </a:lnTo>
                <a:lnTo>
                  <a:pt x="528" y="325"/>
                </a:lnTo>
                <a:lnTo>
                  <a:pt x="533" y="319"/>
                </a:lnTo>
                <a:lnTo>
                  <a:pt x="541" y="306"/>
                </a:lnTo>
                <a:lnTo>
                  <a:pt x="549" y="292"/>
                </a:lnTo>
                <a:lnTo>
                  <a:pt x="555" y="274"/>
                </a:lnTo>
                <a:lnTo>
                  <a:pt x="557" y="255"/>
                </a:lnTo>
                <a:lnTo>
                  <a:pt x="560" y="236"/>
                </a:lnTo>
                <a:lnTo>
                  <a:pt x="563" y="215"/>
                </a:lnTo>
                <a:lnTo>
                  <a:pt x="563" y="193"/>
                </a:lnTo>
                <a:lnTo>
                  <a:pt x="560" y="172"/>
                </a:lnTo>
                <a:lnTo>
                  <a:pt x="560" y="153"/>
                </a:lnTo>
                <a:lnTo>
                  <a:pt x="557" y="131"/>
                </a:lnTo>
                <a:lnTo>
                  <a:pt x="557" y="113"/>
                </a:lnTo>
                <a:lnTo>
                  <a:pt x="555" y="94"/>
                </a:lnTo>
                <a:lnTo>
                  <a:pt x="552" y="78"/>
                </a:lnTo>
                <a:lnTo>
                  <a:pt x="549" y="64"/>
                </a:lnTo>
                <a:lnTo>
                  <a:pt x="547" y="59"/>
                </a:lnTo>
                <a:lnTo>
                  <a:pt x="547" y="54"/>
                </a:lnTo>
                <a:lnTo>
                  <a:pt x="544" y="46"/>
                </a:lnTo>
                <a:lnTo>
                  <a:pt x="541" y="38"/>
                </a:lnTo>
                <a:lnTo>
                  <a:pt x="539" y="30"/>
                </a:lnTo>
                <a:lnTo>
                  <a:pt x="536" y="27"/>
                </a:lnTo>
                <a:lnTo>
                  <a:pt x="533" y="22"/>
                </a:lnTo>
                <a:lnTo>
                  <a:pt x="528" y="19"/>
                </a:lnTo>
                <a:lnTo>
                  <a:pt x="522" y="19"/>
                </a:lnTo>
                <a:lnTo>
                  <a:pt x="520" y="16"/>
                </a:lnTo>
                <a:lnTo>
                  <a:pt x="506" y="16"/>
                </a:lnTo>
                <a:lnTo>
                  <a:pt x="495" y="16"/>
                </a:lnTo>
                <a:lnTo>
                  <a:pt x="479" y="16"/>
                </a:lnTo>
                <a:lnTo>
                  <a:pt x="474" y="13"/>
                </a:lnTo>
                <a:lnTo>
                  <a:pt x="466" y="13"/>
                </a:lnTo>
                <a:lnTo>
                  <a:pt x="458" y="13"/>
                </a:lnTo>
                <a:lnTo>
                  <a:pt x="450" y="11"/>
                </a:lnTo>
                <a:lnTo>
                  <a:pt x="431" y="11"/>
                </a:lnTo>
                <a:lnTo>
                  <a:pt x="409" y="11"/>
                </a:lnTo>
                <a:lnTo>
                  <a:pt x="388" y="13"/>
                </a:lnTo>
                <a:lnTo>
                  <a:pt x="364" y="13"/>
                </a:lnTo>
                <a:lnTo>
                  <a:pt x="342" y="13"/>
                </a:lnTo>
                <a:lnTo>
                  <a:pt x="321" y="13"/>
                </a:lnTo>
                <a:lnTo>
                  <a:pt x="302" y="13"/>
                </a:lnTo>
                <a:lnTo>
                  <a:pt x="283" y="11"/>
                </a:lnTo>
                <a:lnTo>
                  <a:pt x="264" y="11"/>
                </a:lnTo>
                <a:lnTo>
                  <a:pt x="248" y="5"/>
                </a:lnTo>
                <a:lnTo>
                  <a:pt x="229" y="3"/>
                </a:lnTo>
                <a:lnTo>
                  <a:pt x="213" y="0"/>
                </a:lnTo>
                <a:lnTo>
                  <a:pt x="200" y="0"/>
                </a:lnTo>
                <a:lnTo>
                  <a:pt x="186" y="0"/>
                </a:lnTo>
                <a:lnTo>
                  <a:pt x="181" y="0"/>
                </a:lnTo>
                <a:lnTo>
                  <a:pt x="175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41">
            <a:extLst>
              <a:ext uri="{FF2B5EF4-FFF2-40B4-BE49-F238E27FC236}">
                <a16:creationId xmlns:a16="http://schemas.microsoft.com/office/drawing/2014/main" id="{5066CFCA-51D7-E50C-3396-B8D670954B62}"/>
              </a:ext>
            </a:extLst>
          </p:cNvPr>
          <p:cNvSpPr>
            <a:spLocks/>
          </p:cNvSpPr>
          <p:nvPr/>
        </p:nvSpPr>
        <p:spPr bwMode="auto">
          <a:xfrm>
            <a:off x="11661656" y="5657674"/>
            <a:ext cx="346075" cy="336550"/>
          </a:xfrm>
          <a:custGeom>
            <a:avLst/>
            <a:gdLst>
              <a:gd name="T0" fmla="*/ 100 w 218"/>
              <a:gd name="T1" fmla="*/ 0 h 212"/>
              <a:gd name="T2" fmla="*/ 78 w 218"/>
              <a:gd name="T3" fmla="*/ 6 h 212"/>
              <a:gd name="T4" fmla="*/ 57 w 218"/>
              <a:gd name="T5" fmla="*/ 14 h 212"/>
              <a:gd name="T6" fmla="*/ 41 w 218"/>
              <a:gd name="T7" fmla="*/ 25 h 212"/>
              <a:gd name="T8" fmla="*/ 24 w 218"/>
              <a:gd name="T9" fmla="*/ 38 h 212"/>
              <a:gd name="T10" fmla="*/ 14 w 218"/>
              <a:gd name="T11" fmla="*/ 57 h 212"/>
              <a:gd name="T12" fmla="*/ 6 w 218"/>
              <a:gd name="T13" fmla="*/ 76 h 212"/>
              <a:gd name="T14" fmla="*/ 0 w 218"/>
              <a:gd name="T15" fmla="*/ 94 h 212"/>
              <a:gd name="T16" fmla="*/ 0 w 218"/>
              <a:gd name="T17" fmla="*/ 116 h 212"/>
              <a:gd name="T18" fmla="*/ 6 w 218"/>
              <a:gd name="T19" fmla="*/ 137 h 212"/>
              <a:gd name="T20" fmla="*/ 14 w 218"/>
              <a:gd name="T21" fmla="*/ 156 h 212"/>
              <a:gd name="T22" fmla="*/ 24 w 218"/>
              <a:gd name="T23" fmla="*/ 172 h 212"/>
              <a:gd name="T24" fmla="*/ 41 w 218"/>
              <a:gd name="T25" fmla="*/ 188 h 212"/>
              <a:gd name="T26" fmla="*/ 57 w 218"/>
              <a:gd name="T27" fmla="*/ 199 h 212"/>
              <a:gd name="T28" fmla="*/ 78 w 218"/>
              <a:gd name="T29" fmla="*/ 207 h 212"/>
              <a:gd name="T30" fmla="*/ 100 w 218"/>
              <a:gd name="T31" fmla="*/ 212 h 212"/>
              <a:gd name="T32" fmla="*/ 121 w 218"/>
              <a:gd name="T33" fmla="*/ 212 h 212"/>
              <a:gd name="T34" fmla="*/ 143 w 218"/>
              <a:gd name="T35" fmla="*/ 207 h 212"/>
              <a:gd name="T36" fmla="*/ 162 w 218"/>
              <a:gd name="T37" fmla="*/ 199 h 212"/>
              <a:gd name="T38" fmla="*/ 178 w 218"/>
              <a:gd name="T39" fmla="*/ 188 h 212"/>
              <a:gd name="T40" fmla="*/ 194 w 218"/>
              <a:gd name="T41" fmla="*/ 172 h 212"/>
              <a:gd name="T42" fmla="*/ 205 w 218"/>
              <a:gd name="T43" fmla="*/ 156 h 212"/>
              <a:gd name="T44" fmla="*/ 213 w 218"/>
              <a:gd name="T45" fmla="*/ 137 h 212"/>
              <a:gd name="T46" fmla="*/ 218 w 218"/>
              <a:gd name="T47" fmla="*/ 116 h 212"/>
              <a:gd name="T48" fmla="*/ 218 w 218"/>
              <a:gd name="T49" fmla="*/ 94 h 212"/>
              <a:gd name="T50" fmla="*/ 213 w 218"/>
              <a:gd name="T51" fmla="*/ 76 h 212"/>
              <a:gd name="T52" fmla="*/ 205 w 218"/>
              <a:gd name="T53" fmla="*/ 57 h 212"/>
              <a:gd name="T54" fmla="*/ 194 w 218"/>
              <a:gd name="T55" fmla="*/ 38 h 212"/>
              <a:gd name="T56" fmla="*/ 178 w 218"/>
              <a:gd name="T57" fmla="*/ 25 h 212"/>
              <a:gd name="T58" fmla="*/ 162 w 218"/>
              <a:gd name="T59" fmla="*/ 14 h 212"/>
              <a:gd name="T60" fmla="*/ 143 w 218"/>
              <a:gd name="T61" fmla="*/ 6 h 212"/>
              <a:gd name="T62" fmla="*/ 121 w 218"/>
              <a:gd name="T63" fmla="*/ 0 h 21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2"/>
              <a:gd name="T98" fmla="*/ 218 w 218"/>
              <a:gd name="T99" fmla="*/ 212 h 21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2">
                <a:moveTo>
                  <a:pt x="111" y="0"/>
                </a:moveTo>
                <a:lnTo>
                  <a:pt x="100" y="0"/>
                </a:lnTo>
                <a:lnTo>
                  <a:pt x="89" y="3"/>
                </a:lnTo>
                <a:lnTo>
                  <a:pt x="78" y="6"/>
                </a:lnTo>
                <a:lnTo>
                  <a:pt x="67" y="8"/>
                </a:lnTo>
                <a:lnTo>
                  <a:pt x="57" y="14"/>
                </a:lnTo>
                <a:lnTo>
                  <a:pt x="49" y="19"/>
                </a:lnTo>
                <a:lnTo>
                  <a:pt x="41" y="25"/>
                </a:lnTo>
                <a:lnTo>
                  <a:pt x="33" y="33"/>
                </a:lnTo>
                <a:lnTo>
                  <a:pt x="24" y="38"/>
                </a:lnTo>
                <a:lnTo>
                  <a:pt x="19" y="46"/>
                </a:lnTo>
                <a:lnTo>
                  <a:pt x="14" y="57"/>
                </a:lnTo>
                <a:lnTo>
                  <a:pt x="8" y="65"/>
                </a:lnTo>
                <a:lnTo>
                  <a:pt x="6" y="76"/>
                </a:lnTo>
                <a:lnTo>
                  <a:pt x="3" y="84"/>
                </a:lnTo>
                <a:lnTo>
                  <a:pt x="0" y="94"/>
                </a:lnTo>
                <a:lnTo>
                  <a:pt x="0" y="105"/>
                </a:lnTo>
                <a:lnTo>
                  <a:pt x="0" y="116"/>
                </a:lnTo>
                <a:lnTo>
                  <a:pt x="3" y="126"/>
                </a:lnTo>
                <a:lnTo>
                  <a:pt x="6" y="137"/>
                </a:lnTo>
                <a:lnTo>
                  <a:pt x="8" y="148"/>
                </a:lnTo>
                <a:lnTo>
                  <a:pt x="14" y="156"/>
                </a:lnTo>
                <a:lnTo>
                  <a:pt x="19" y="164"/>
                </a:lnTo>
                <a:lnTo>
                  <a:pt x="24" y="172"/>
                </a:lnTo>
                <a:lnTo>
                  <a:pt x="33" y="180"/>
                </a:lnTo>
                <a:lnTo>
                  <a:pt x="41" y="188"/>
                </a:lnTo>
                <a:lnTo>
                  <a:pt x="49" y="193"/>
                </a:lnTo>
                <a:lnTo>
                  <a:pt x="57" y="199"/>
                </a:lnTo>
                <a:lnTo>
                  <a:pt x="67" y="204"/>
                </a:lnTo>
                <a:lnTo>
                  <a:pt x="78" y="207"/>
                </a:lnTo>
                <a:lnTo>
                  <a:pt x="89" y="210"/>
                </a:lnTo>
                <a:lnTo>
                  <a:pt x="100" y="212"/>
                </a:lnTo>
                <a:lnTo>
                  <a:pt x="111" y="212"/>
                </a:lnTo>
                <a:lnTo>
                  <a:pt x="121" y="212"/>
                </a:lnTo>
                <a:lnTo>
                  <a:pt x="132" y="210"/>
                </a:lnTo>
                <a:lnTo>
                  <a:pt x="143" y="207"/>
                </a:lnTo>
                <a:lnTo>
                  <a:pt x="154" y="204"/>
                </a:lnTo>
                <a:lnTo>
                  <a:pt x="162" y="199"/>
                </a:lnTo>
                <a:lnTo>
                  <a:pt x="170" y="193"/>
                </a:lnTo>
                <a:lnTo>
                  <a:pt x="178" y="188"/>
                </a:lnTo>
                <a:lnTo>
                  <a:pt x="186" y="180"/>
                </a:lnTo>
                <a:lnTo>
                  <a:pt x="194" y="172"/>
                </a:lnTo>
                <a:lnTo>
                  <a:pt x="199" y="164"/>
                </a:lnTo>
                <a:lnTo>
                  <a:pt x="205" y="156"/>
                </a:lnTo>
                <a:lnTo>
                  <a:pt x="210" y="148"/>
                </a:lnTo>
                <a:lnTo>
                  <a:pt x="213" y="137"/>
                </a:lnTo>
                <a:lnTo>
                  <a:pt x="215" y="126"/>
                </a:lnTo>
                <a:lnTo>
                  <a:pt x="218" y="116"/>
                </a:lnTo>
                <a:lnTo>
                  <a:pt x="218" y="105"/>
                </a:lnTo>
                <a:lnTo>
                  <a:pt x="218" y="94"/>
                </a:lnTo>
                <a:lnTo>
                  <a:pt x="215" y="84"/>
                </a:lnTo>
                <a:lnTo>
                  <a:pt x="213" y="76"/>
                </a:lnTo>
                <a:lnTo>
                  <a:pt x="210" y="65"/>
                </a:lnTo>
                <a:lnTo>
                  <a:pt x="205" y="57"/>
                </a:lnTo>
                <a:lnTo>
                  <a:pt x="199" y="46"/>
                </a:lnTo>
                <a:lnTo>
                  <a:pt x="194" y="38"/>
                </a:lnTo>
                <a:lnTo>
                  <a:pt x="186" y="33"/>
                </a:lnTo>
                <a:lnTo>
                  <a:pt x="178" y="25"/>
                </a:lnTo>
                <a:lnTo>
                  <a:pt x="170" y="19"/>
                </a:lnTo>
                <a:lnTo>
                  <a:pt x="162" y="14"/>
                </a:lnTo>
                <a:lnTo>
                  <a:pt x="154" y="8"/>
                </a:lnTo>
                <a:lnTo>
                  <a:pt x="143" y="6"/>
                </a:lnTo>
                <a:lnTo>
                  <a:pt x="132" y="3"/>
                </a:lnTo>
                <a:lnTo>
                  <a:pt x="121" y="0"/>
                </a:lnTo>
                <a:lnTo>
                  <a:pt x="111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40">
            <a:extLst>
              <a:ext uri="{FF2B5EF4-FFF2-40B4-BE49-F238E27FC236}">
                <a16:creationId xmlns:a16="http://schemas.microsoft.com/office/drawing/2014/main" id="{36735DDA-4598-544B-6478-695D5073FE6E}"/>
              </a:ext>
            </a:extLst>
          </p:cNvPr>
          <p:cNvSpPr>
            <a:spLocks/>
          </p:cNvSpPr>
          <p:nvPr/>
        </p:nvSpPr>
        <p:spPr bwMode="auto">
          <a:xfrm>
            <a:off x="9219952" y="5411533"/>
            <a:ext cx="1145027" cy="853769"/>
          </a:xfrm>
          <a:custGeom>
            <a:avLst/>
            <a:gdLst>
              <a:gd name="T0" fmla="*/ 162 w 563"/>
              <a:gd name="T1" fmla="*/ 0 h 362"/>
              <a:gd name="T2" fmla="*/ 132 w 563"/>
              <a:gd name="T3" fmla="*/ 5 h 362"/>
              <a:gd name="T4" fmla="*/ 108 w 563"/>
              <a:gd name="T5" fmla="*/ 13 h 362"/>
              <a:gd name="T6" fmla="*/ 81 w 563"/>
              <a:gd name="T7" fmla="*/ 30 h 362"/>
              <a:gd name="T8" fmla="*/ 60 w 563"/>
              <a:gd name="T9" fmla="*/ 48 h 362"/>
              <a:gd name="T10" fmla="*/ 35 w 563"/>
              <a:gd name="T11" fmla="*/ 72 h 362"/>
              <a:gd name="T12" fmla="*/ 14 w 563"/>
              <a:gd name="T13" fmla="*/ 102 h 362"/>
              <a:gd name="T14" fmla="*/ 3 w 563"/>
              <a:gd name="T15" fmla="*/ 126 h 362"/>
              <a:gd name="T16" fmla="*/ 0 w 563"/>
              <a:gd name="T17" fmla="*/ 140 h 362"/>
              <a:gd name="T18" fmla="*/ 0 w 563"/>
              <a:gd name="T19" fmla="*/ 156 h 362"/>
              <a:gd name="T20" fmla="*/ 3 w 563"/>
              <a:gd name="T21" fmla="*/ 180 h 362"/>
              <a:gd name="T22" fmla="*/ 17 w 563"/>
              <a:gd name="T23" fmla="*/ 212 h 362"/>
              <a:gd name="T24" fmla="*/ 35 w 563"/>
              <a:gd name="T25" fmla="*/ 241 h 362"/>
              <a:gd name="T26" fmla="*/ 60 w 563"/>
              <a:gd name="T27" fmla="*/ 268 h 362"/>
              <a:gd name="T28" fmla="*/ 81 w 563"/>
              <a:gd name="T29" fmla="*/ 292 h 362"/>
              <a:gd name="T30" fmla="*/ 103 w 563"/>
              <a:gd name="T31" fmla="*/ 316 h 362"/>
              <a:gd name="T32" fmla="*/ 119 w 563"/>
              <a:gd name="T33" fmla="*/ 327 h 362"/>
              <a:gd name="T34" fmla="*/ 135 w 563"/>
              <a:gd name="T35" fmla="*/ 335 h 362"/>
              <a:gd name="T36" fmla="*/ 156 w 563"/>
              <a:gd name="T37" fmla="*/ 341 h 362"/>
              <a:gd name="T38" fmla="*/ 183 w 563"/>
              <a:gd name="T39" fmla="*/ 346 h 362"/>
              <a:gd name="T40" fmla="*/ 200 w 563"/>
              <a:gd name="T41" fmla="*/ 349 h 362"/>
              <a:gd name="T42" fmla="*/ 240 w 563"/>
              <a:gd name="T43" fmla="*/ 354 h 362"/>
              <a:gd name="T44" fmla="*/ 286 w 563"/>
              <a:gd name="T45" fmla="*/ 357 h 362"/>
              <a:gd name="T46" fmla="*/ 334 w 563"/>
              <a:gd name="T47" fmla="*/ 359 h 362"/>
              <a:gd name="T48" fmla="*/ 385 w 563"/>
              <a:gd name="T49" fmla="*/ 362 h 362"/>
              <a:gd name="T50" fmla="*/ 434 w 563"/>
              <a:gd name="T51" fmla="*/ 359 h 362"/>
              <a:gd name="T52" fmla="*/ 477 w 563"/>
              <a:gd name="T53" fmla="*/ 351 h 362"/>
              <a:gd name="T54" fmla="*/ 504 w 563"/>
              <a:gd name="T55" fmla="*/ 343 h 362"/>
              <a:gd name="T56" fmla="*/ 517 w 563"/>
              <a:gd name="T57" fmla="*/ 335 h 362"/>
              <a:gd name="T58" fmla="*/ 528 w 563"/>
              <a:gd name="T59" fmla="*/ 325 h 362"/>
              <a:gd name="T60" fmla="*/ 541 w 563"/>
              <a:gd name="T61" fmla="*/ 306 h 362"/>
              <a:gd name="T62" fmla="*/ 555 w 563"/>
              <a:gd name="T63" fmla="*/ 274 h 362"/>
              <a:gd name="T64" fmla="*/ 560 w 563"/>
              <a:gd name="T65" fmla="*/ 236 h 362"/>
              <a:gd name="T66" fmla="*/ 563 w 563"/>
              <a:gd name="T67" fmla="*/ 193 h 362"/>
              <a:gd name="T68" fmla="*/ 560 w 563"/>
              <a:gd name="T69" fmla="*/ 153 h 362"/>
              <a:gd name="T70" fmla="*/ 557 w 563"/>
              <a:gd name="T71" fmla="*/ 113 h 362"/>
              <a:gd name="T72" fmla="*/ 552 w 563"/>
              <a:gd name="T73" fmla="*/ 78 h 362"/>
              <a:gd name="T74" fmla="*/ 547 w 563"/>
              <a:gd name="T75" fmla="*/ 59 h 362"/>
              <a:gd name="T76" fmla="*/ 544 w 563"/>
              <a:gd name="T77" fmla="*/ 46 h 362"/>
              <a:gd name="T78" fmla="*/ 539 w 563"/>
              <a:gd name="T79" fmla="*/ 30 h 362"/>
              <a:gd name="T80" fmla="*/ 533 w 563"/>
              <a:gd name="T81" fmla="*/ 22 h 362"/>
              <a:gd name="T82" fmla="*/ 522 w 563"/>
              <a:gd name="T83" fmla="*/ 19 h 362"/>
              <a:gd name="T84" fmla="*/ 506 w 563"/>
              <a:gd name="T85" fmla="*/ 16 h 362"/>
              <a:gd name="T86" fmla="*/ 479 w 563"/>
              <a:gd name="T87" fmla="*/ 16 h 362"/>
              <a:gd name="T88" fmla="*/ 466 w 563"/>
              <a:gd name="T89" fmla="*/ 13 h 362"/>
              <a:gd name="T90" fmla="*/ 450 w 563"/>
              <a:gd name="T91" fmla="*/ 11 h 362"/>
              <a:gd name="T92" fmla="*/ 409 w 563"/>
              <a:gd name="T93" fmla="*/ 11 h 362"/>
              <a:gd name="T94" fmla="*/ 364 w 563"/>
              <a:gd name="T95" fmla="*/ 13 h 362"/>
              <a:gd name="T96" fmla="*/ 321 w 563"/>
              <a:gd name="T97" fmla="*/ 13 h 362"/>
              <a:gd name="T98" fmla="*/ 283 w 563"/>
              <a:gd name="T99" fmla="*/ 11 h 362"/>
              <a:gd name="T100" fmla="*/ 248 w 563"/>
              <a:gd name="T101" fmla="*/ 5 h 362"/>
              <a:gd name="T102" fmla="*/ 213 w 563"/>
              <a:gd name="T103" fmla="*/ 0 h 362"/>
              <a:gd name="T104" fmla="*/ 186 w 563"/>
              <a:gd name="T105" fmla="*/ 0 h 362"/>
              <a:gd name="T106" fmla="*/ 175 w 563"/>
              <a:gd name="T107" fmla="*/ 0 h 36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563"/>
              <a:gd name="T163" fmla="*/ 0 h 362"/>
              <a:gd name="T164" fmla="*/ 563 w 563"/>
              <a:gd name="T165" fmla="*/ 362 h 362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563" h="362">
                <a:moveTo>
                  <a:pt x="175" y="0"/>
                </a:moveTo>
                <a:lnTo>
                  <a:pt x="162" y="0"/>
                </a:lnTo>
                <a:lnTo>
                  <a:pt x="148" y="3"/>
                </a:lnTo>
                <a:lnTo>
                  <a:pt x="132" y="5"/>
                </a:lnTo>
                <a:lnTo>
                  <a:pt x="119" y="11"/>
                </a:lnTo>
                <a:lnTo>
                  <a:pt x="108" y="13"/>
                </a:lnTo>
                <a:lnTo>
                  <a:pt x="95" y="22"/>
                </a:lnTo>
                <a:lnTo>
                  <a:pt x="81" y="30"/>
                </a:lnTo>
                <a:lnTo>
                  <a:pt x="70" y="38"/>
                </a:lnTo>
                <a:lnTo>
                  <a:pt x="60" y="48"/>
                </a:lnTo>
                <a:lnTo>
                  <a:pt x="46" y="59"/>
                </a:lnTo>
                <a:lnTo>
                  <a:pt x="35" y="72"/>
                </a:lnTo>
                <a:lnTo>
                  <a:pt x="25" y="89"/>
                </a:lnTo>
                <a:lnTo>
                  <a:pt x="14" y="102"/>
                </a:lnTo>
                <a:lnTo>
                  <a:pt x="8" y="118"/>
                </a:lnTo>
                <a:lnTo>
                  <a:pt x="3" y="126"/>
                </a:lnTo>
                <a:lnTo>
                  <a:pt x="3" y="134"/>
                </a:lnTo>
                <a:lnTo>
                  <a:pt x="0" y="140"/>
                </a:lnTo>
                <a:lnTo>
                  <a:pt x="0" y="148"/>
                </a:lnTo>
                <a:lnTo>
                  <a:pt x="0" y="156"/>
                </a:lnTo>
                <a:lnTo>
                  <a:pt x="0" y="164"/>
                </a:lnTo>
                <a:lnTo>
                  <a:pt x="3" y="180"/>
                </a:lnTo>
                <a:lnTo>
                  <a:pt x="8" y="196"/>
                </a:lnTo>
                <a:lnTo>
                  <a:pt x="17" y="212"/>
                </a:lnTo>
                <a:lnTo>
                  <a:pt x="27" y="225"/>
                </a:lnTo>
                <a:lnTo>
                  <a:pt x="35" y="241"/>
                </a:lnTo>
                <a:lnTo>
                  <a:pt x="49" y="255"/>
                </a:lnTo>
                <a:lnTo>
                  <a:pt x="60" y="268"/>
                </a:lnTo>
                <a:lnTo>
                  <a:pt x="70" y="282"/>
                </a:lnTo>
                <a:lnTo>
                  <a:pt x="81" y="292"/>
                </a:lnTo>
                <a:lnTo>
                  <a:pt x="92" y="306"/>
                </a:lnTo>
                <a:lnTo>
                  <a:pt x="103" y="316"/>
                </a:lnTo>
                <a:lnTo>
                  <a:pt x="111" y="322"/>
                </a:lnTo>
                <a:lnTo>
                  <a:pt x="119" y="327"/>
                </a:lnTo>
                <a:lnTo>
                  <a:pt x="127" y="330"/>
                </a:lnTo>
                <a:lnTo>
                  <a:pt x="135" y="335"/>
                </a:lnTo>
                <a:lnTo>
                  <a:pt x="146" y="338"/>
                </a:lnTo>
                <a:lnTo>
                  <a:pt x="156" y="341"/>
                </a:lnTo>
                <a:lnTo>
                  <a:pt x="170" y="343"/>
                </a:lnTo>
                <a:lnTo>
                  <a:pt x="183" y="346"/>
                </a:lnTo>
                <a:lnTo>
                  <a:pt x="191" y="346"/>
                </a:lnTo>
                <a:lnTo>
                  <a:pt x="200" y="349"/>
                </a:lnTo>
                <a:lnTo>
                  <a:pt x="218" y="351"/>
                </a:lnTo>
                <a:lnTo>
                  <a:pt x="240" y="354"/>
                </a:lnTo>
                <a:lnTo>
                  <a:pt x="261" y="354"/>
                </a:lnTo>
                <a:lnTo>
                  <a:pt x="286" y="357"/>
                </a:lnTo>
                <a:lnTo>
                  <a:pt x="310" y="359"/>
                </a:lnTo>
                <a:lnTo>
                  <a:pt x="334" y="359"/>
                </a:lnTo>
                <a:lnTo>
                  <a:pt x="361" y="362"/>
                </a:lnTo>
                <a:lnTo>
                  <a:pt x="385" y="362"/>
                </a:lnTo>
                <a:lnTo>
                  <a:pt x="409" y="359"/>
                </a:lnTo>
                <a:lnTo>
                  <a:pt x="434" y="359"/>
                </a:lnTo>
                <a:lnTo>
                  <a:pt x="455" y="357"/>
                </a:lnTo>
                <a:lnTo>
                  <a:pt x="477" y="351"/>
                </a:lnTo>
                <a:lnTo>
                  <a:pt x="493" y="346"/>
                </a:lnTo>
                <a:lnTo>
                  <a:pt x="504" y="343"/>
                </a:lnTo>
                <a:lnTo>
                  <a:pt x="509" y="338"/>
                </a:lnTo>
                <a:lnTo>
                  <a:pt x="517" y="335"/>
                </a:lnTo>
                <a:lnTo>
                  <a:pt x="522" y="330"/>
                </a:lnTo>
                <a:lnTo>
                  <a:pt x="528" y="325"/>
                </a:lnTo>
                <a:lnTo>
                  <a:pt x="533" y="319"/>
                </a:lnTo>
                <a:lnTo>
                  <a:pt x="541" y="306"/>
                </a:lnTo>
                <a:lnTo>
                  <a:pt x="549" y="292"/>
                </a:lnTo>
                <a:lnTo>
                  <a:pt x="555" y="274"/>
                </a:lnTo>
                <a:lnTo>
                  <a:pt x="557" y="255"/>
                </a:lnTo>
                <a:lnTo>
                  <a:pt x="560" y="236"/>
                </a:lnTo>
                <a:lnTo>
                  <a:pt x="563" y="215"/>
                </a:lnTo>
                <a:lnTo>
                  <a:pt x="563" y="193"/>
                </a:lnTo>
                <a:lnTo>
                  <a:pt x="560" y="172"/>
                </a:lnTo>
                <a:lnTo>
                  <a:pt x="560" y="153"/>
                </a:lnTo>
                <a:lnTo>
                  <a:pt x="557" y="131"/>
                </a:lnTo>
                <a:lnTo>
                  <a:pt x="557" y="113"/>
                </a:lnTo>
                <a:lnTo>
                  <a:pt x="555" y="94"/>
                </a:lnTo>
                <a:lnTo>
                  <a:pt x="552" y="78"/>
                </a:lnTo>
                <a:lnTo>
                  <a:pt x="549" y="64"/>
                </a:lnTo>
                <a:lnTo>
                  <a:pt x="547" y="59"/>
                </a:lnTo>
                <a:lnTo>
                  <a:pt x="547" y="54"/>
                </a:lnTo>
                <a:lnTo>
                  <a:pt x="544" y="46"/>
                </a:lnTo>
                <a:lnTo>
                  <a:pt x="541" y="38"/>
                </a:lnTo>
                <a:lnTo>
                  <a:pt x="539" y="30"/>
                </a:lnTo>
                <a:lnTo>
                  <a:pt x="536" y="27"/>
                </a:lnTo>
                <a:lnTo>
                  <a:pt x="533" y="22"/>
                </a:lnTo>
                <a:lnTo>
                  <a:pt x="528" y="19"/>
                </a:lnTo>
                <a:lnTo>
                  <a:pt x="522" y="19"/>
                </a:lnTo>
                <a:lnTo>
                  <a:pt x="520" y="16"/>
                </a:lnTo>
                <a:lnTo>
                  <a:pt x="506" y="16"/>
                </a:lnTo>
                <a:lnTo>
                  <a:pt x="495" y="16"/>
                </a:lnTo>
                <a:lnTo>
                  <a:pt x="479" y="16"/>
                </a:lnTo>
                <a:lnTo>
                  <a:pt x="474" y="13"/>
                </a:lnTo>
                <a:lnTo>
                  <a:pt x="466" y="13"/>
                </a:lnTo>
                <a:lnTo>
                  <a:pt x="458" y="13"/>
                </a:lnTo>
                <a:lnTo>
                  <a:pt x="450" y="11"/>
                </a:lnTo>
                <a:lnTo>
                  <a:pt x="431" y="11"/>
                </a:lnTo>
                <a:lnTo>
                  <a:pt x="409" y="11"/>
                </a:lnTo>
                <a:lnTo>
                  <a:pt x="388" y="13"/>
                </a:lnTo>
                <a:lnTo>
                  <a:pt x="364" y="13"/>
                </a:lnTo>
                <a:lnTo>
                  <a:pt x="342" y="13"/>
                </a:lnTo>
                <a:lnTo>
                  <a:pt x="321" y="13"/>
                </a:lnTo>
                <a:lnTo>
                  <a:pt x="302" y="13"/>
                </a:lnTo>
                <a:lnTo>
                  <a:pt x="283" y="11"/>
                </a:lnTo>
                <a:lnTo>
                  <a:pt x="264" y="11"/>
                </a:lnTo>
                <a:lnTo>
                  <a:pt x="248" y="5"/>
                </a:lnTo>
                <a:lnTo>
                  <a:pt x="229" y="3"/>
                </a:lnTo>
                <a:lnTo>
                  <a:pt x="213" y="0"/>
                </a:lnTo>
                <a:lnTo>
                  <a:pt x="200" y="0"/>
                </a:lnTo>
                <a:lnTo>
                  <a:pt x="186" y="0"/>
                </a:lnTo>
                <a:lnTo>
                  <a:pt x="181" y="0"/>
                </a:lnTo>
                <a:lnTo>
                  <a:pt x="175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47BC8F-07C8-FEB2-A8C6-4AE74BBAABB3}"/>
              </a:ext>
            </a:extLst>
          </p:cNvPr>
          <p:cNvCxnSpPr>
            <a:cxnSpLocks/>
          </p:cNvCxnSpPr>
          <p:nvPr/>
        </p:nvCxnSpPr>
        <p:spPr>
          <a:xfrm>
            <a:off x="10080450" y="5838416"/>
            <a:ext cx="687081" cy="12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75FDA12-D0F7-B675-6E08-D48BAA8B3E02}"/>
              </a:ext>
            </a:extLst>
          </p:cNvPr>
          <p:cNvCxnSpPr>
            <a:cxnSpLocks/>
          </p:cNvCxnSpPr>
          <p:nvPr/>
        </p:nvCxnSpPr>
        <p:spPr>
          <a:xfrm>
            <a:off x="11226666" y="5850883"/>
            <a:ext cx="588247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picture containing icon&#10;&#10;Description automatically generated">
            <a:extLst>
              <a:ext uri="{FF2B5EF4-FFF2-40B4-BE49-F238E27FC236}">
                <a16:creationId xmlns:a16="http://schemas.microsoft.com/office/drawing/2014/main" id="{789682E8-2A97-FE44-701F-7AA637145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225" y="735838"/>
            <a:ext cx="554508" cy="544892"/>
          </a:xfrm>
          <a:prstGeom prst="rect">
            <a:avLst/>
          </a:prstGeom>
        </p:spPr>
      </p:pic>
      <p:sp>
        <p:nvSpPr>
          <p:cNvPr id="48" name="Freeform 41">
            <a:extLst>
              <a:ext uri="{FF2B5EF4-FFF2-40B4-BE49-F238E27FC236}">
                <a16:creationId xmlns:a16="http://schemas.microsoft.com/office/drawing/2014/main" id="{DF793514-3E78-9548-D1F5-5F4CC8CD5BAB}"/>
              </a:ext>
            </a:extLst>
          </p:cNvPr>
          <p:cNvSpPr>
            <a:spLocks/>
          </p:cNvSpPr>
          <p:nvPr/>
        </p:nvSpPr>
        <p:spPr bwMode="auto">
          <a:xfrm>
            <a:off x="10423869" y="1029263"/>
            <a:ext cx="346075" cy="336550"/>
          </a:xfrm>
          <a:custGeom>
            <a:avLst/>
            <a:gdLst>
              <a:gd name="T0" fmla="*/ 100 w 218"/>
              <a:gd name="T1" fmla="*/ 0 h 212"/>
              <a:gd name="T2" fmla="*/ 78 w 218"/>
              <a:gd name="T3" fmla="*/ 6 h 212"/>
              <a:gd name="T4" fmla="*/ 57 w 218"/>
              <a:gd name="T5" fmla="*/ 14 h 212"/>
              <a:gd name="T6" fmla="*/ 41 w 218"/>
              <a:gd name="T7" fmla="*/ 25 h 212"/>
              <a:gd name="T8" fmla="*/ 24 w 218"/>
              <a:gd name="T9" fmla="*/ 38 h 212"/>
              <a:gd name="T10" fmla="*/ 14 w 218"/>
              <a:gd name="T11" fmla="*/ 57 h 212"/>
              <a:gd name="T12" fmla="*/ 6 w 218"/>
              <a:gd name="T13" fmla="*/ 76 h 212"/>
              <a:gd name="T14" fmla="*/ 0 w 218"/>
              <a:gd name="T15" fmla="*/ 94 h 212"/>
              <a:gd name="T16" fmla="*/ 0 w 218"/>
              <a:gd name="T17" fmla="*/ 116 h 212"/>
              <a:gd name="T18" fmla="*/ 6 w 218"/>
              <a:gd name="T19" fmla="*/ 137 h 212"/>
              <a:gd name="T20" fmla="*/ 14 w 218"/>
              <a:gd name="T21" fmla="*/ 156 h 212"/>
              <a:gd name="T22" fmla="*/ 24 w 218"/>
              <a:gd name="T23" fmla="*/ 172 h 212"/>
              <a:gd name="T24" fmla="*/ 41 w 218"/>
              <a:gd name="T25" fmla="*/ 188 h 212"/>
              <a:gd name="T26" fmla="*/ 57 w 218"/>
              <a:gd name="T27" fmla="*/ 199 h 212"/>
              <a:gd name="T28" fmla="*/ 78 w 218"/>
              <a:gd name="T29" fmla="*/ 207 h 212"/>
              <a:gd name="T30" fmla="*/ 100 w 218"/>
              <a:gd name="T31" fmla="*/ 212 h 212"/>
              <a:gd name="T32" fmla="*/ 121 w 218"/>
              <a:gd name="T33" fmla="*/ 212 h 212"/>
              <a:gd name="T34" fmla="*/ 143 w 218"/>
              <a:gd name="T35" fmla="*/ 207 h 212"/>
              <a:gd name="T36" fmla="*/ 162 w 218"/>
              <a:gd name="T37" fmla="*/ 199 h 212"/>
              <a:gd name="T38" fmla="*/ 178 w 218"/>
              <a:gd name="T39" fmla="*/ 188 h 212"/>
              <a:gd name="T40" fmla="*/ 194 w 218"/>
              <a:gd name="T41" fmla="*/ 172 h 212"/>
              <a:gd name="T42" fmla="*/ 205 w 218"/>
              <a:gd name="T43" fmla="*/ 156 h 212"/>
              <a:gd name="T44" fmla="*/ 213 w 218"/>
              <a:gd name="T45" fmla="*/ 137 h 212"/>
              <a:gd name="T46" fmla="*/ 218 w 218"/>
              <a:gd name="T47" fmla="*/ 116 h 212"/>
              <a:gd name="T48" fmla="*/ 218 w 218"/>
              <a:gd name="T49" fmla="*/ 94 h 212"/>
              <a:gd name="T50" fmla="*/ 213 w 218"/>
              <a:gd name="T51" fmla="*/ 76 h 212"/>
              <a:gd name="T52" fmla="*/ 205 w 218"/>
              <a:gd name="T53" fmla="*/ 57 h 212"/>
              <a:gd name="T54" fmla="*/ 194 w 218"/>
              <a:gd name="T55" fmla="*/ 38 h 212"/>
              <a:gd name="T56" fmla="*/ 178 w 218"/>
              <a:gd name="T57" fmla="*/ 25 h 212"/>
              <a:gd name="T58" fmla="*/ 162 w 218"/>
              <a:gd name="T59" fmla="*/ 14 h 212"/>
              <a:gd name="T60" fmla="*/ 143 w 218"/>
              <a:gd name="T61" fmla="*/ 6 h 212"/>
              <a:gd name="T62" fmla="*/ 121 w 218"/>
              <a:gd name="T63" fmla="*/ 0 h 21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2"/>
              <a:gd name="T98" fmla="*/ 218 w 218"/>
              <a:gd name="T99" fmla="*/ 212 h 21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2">
                <a:moveTo>
                  <a:pt x="111" y="0"/>
                </a:moveTo>
                <a:lnTo>
                  <a:pt x="100" y="0"/>
                </a:lnTo>
                <a:lnTo>
                  <a:pt x="89" y="3"/>
                </a:lnTo>
                <a:lnTo>
                  <a:pt x="78" y="6"/>
                </a:lnTo>
                <a:lnTo>
                  <a:pt x="67" y="8"/>
                </a:lnTo>
                <a:lnTo>
                  <a:pt x="57" y="14"/>
                </a:lnTo>
                <a:lnTo>
                  <a:pt x="49" y="19"/>
                </a:lnTo>
                <a:lnTo>
                  <a:pt x="41" y="25"/>
                </a:lnTo>
                <a:lnTo>
                  <a:pt x="33" y="33"/>
                </a:lnTo>
                <a:lnTo>
                  <a:pt x="24" y="38"/>
                </a:lnTo>
                <a:lnTo>
                  <a:pt x="19" y="46"/>
                </a:lnTo>
                <a:lnTo>
                  <a:pt x="14" y="57"/>
                </a:lnTo>
                <a:lnTo>
                  <a:pt x="8" y="65"/>
                </a:lnTo>
                <a:lnTo>
                  <a:pt x="6" y="76"/>
                </a:lnTo>
                <a:lnTo>
                  <a:pt x="3" y="84"/>
                </a:lnTo>
                <a:lnTo>
                  <a:pt x="0" y="94"/>
                </a:lnTo>
                <a:lnTo>
                  <a:pt x="0" y="105"/>
                </a:lnTo>
                <a:lnTo>
                  <a:pt x="0" y="116"/>
                </a:lnTo>
                <a:lnTo>
                  <a:pt x="3" y="126"/>
                </a:lnTo>
                <a:lnTo>
                  <a:pt x="6" y="137"/>
                </a:lnTo>
                <a:lnTo>
                  <a:pt x="8" y="148"/>
                </a:lnTo>
                <a:lnTo>
                  <a:pt x="14" y="156"/>
                </a:lnTo>
                <a:lnTo>
                  <a:pt x="19" y="164"/>
                </a:lnTo>
                <a:lnTo>
                  <a:pt x="24" y="172"/>
                </a:lnTo>
                <a:lnTo>
                  <a:pt x="33" y="180"/>
                </a:lnTo>
                <a:lnTo>
                  <a:pt x="41" y="188"/>
                </a:lnTo>
                <a:lnTo>
                  <a:pt x="49" y="193"/>
                </a:lnTo>
                <a:lnTo>
                  <a:pt x="57" y="199"/>
                </a:lnTo>
                <a:lnTo>
                  <a:pt x="67" y="204"/>
                </a:lnTo>
                <a:lnTo>
                  <a:pt x="78" y="207"/>
                </a:lnTo>
                <a:lnTo>
                  <a:pt x="89" y="210"/>
                </a:lnTo>
                <a:lnTo>
                  <a:pt x="100" y="212"/>
                </a:lnTo>
                <a:lnTo>
                  <a:pt x="111" y="212"/>
                </a:lnTo>
                <a:lnTo>
                  <a:pt x="121" y="212"/>
                </a:lnTo>
                <a:lnTo>
                  <a:pt x="132" y="210"/>
                </a:lnTo>
                <a:lnTo>
                  <a:pt x="143" y="207"/>
                </a:lnTo>
                <a:lnTo>
                  <a:pt x="154" y="204"/>
                </a:lnTo>
                <a:lnTo>
                  <a:pt x="162" y="199"/>
                </a:lnTo>
                <a:lnTo>
                  <a:pt x="170" y="193"/>
                </a:lnTo>
                <a:lnTo>
                  <a:pt x="178" y="188"/>
                </a:lnTo>
                <a:lnTo>
                  <a:pt x="186" y="180"/>
                </a:lnTo>
                <a:lnTo>
                  <a:pt x="194" y="172"/>
                </a:lnTo>
                <a:lnTo>
                  <a:pt x="199" y="164"/>
                </a:lnTo>
                <a:lnTo>
                  <a:pt x="205" y="156"/>
                </a:lnTo>
                <a:lnTo>
                  <a:pt x="210" y="148"/>
                </a:lnTo>
                <a:lnTo>
                  <a:pt x="213" y="137"/>
                </a:lnTo>
                <a:lnTo>
                  <a:pt x="215" y="126"/>
                </a:lnTo>
                <a:lnTo>
                  <a:pt x="218" y="116"/>
                </a:lnTo>
                <a:lnTo>
                  <a:pt x="218" y="105"/>
                </a:lnTo>
                <a:lnTo>
                  <a:pt x="218" y="94"/>
                </a:lnTo>
                <a:lnTo>
                  <a:pt x="215" y="84"/>
                </a:lnTo>
                <a:lnTo>
                  <a:pt x="213" y="76"/>
                </a:lnTo>
                <a:lnTo>
                  <a:pt x="210" y="65"/>
                </a:lnTo>
                <a:lnTo>
                  <a:pt x="205" y="57"/>
                </a:lnTo>
                <a:lnTo>
                  <a:pt x="199" y="46"/>
                </a:lnTo>
                <a:lnTo>
                  <a:pt x="194" y="38"/>
                </a:lnTo>
                <a:lnTo>
                  <a:pt x="186" y="33"/>
                </a:lnTo>
                <a:lnTo>
                  <a:pt x="178" y="25"/>
                </a:lnTo>
                <a:lnTo>
                  <a:pt x="170" y="19"/>
                </a:lnTo>
                <a:lnTo>
                  <a:pt x="162" y="14"/>
                </a:lnTo>
                <a:lnTo>
                  <a:pt x="154" y="8"/>
                </a:lnTo>
                <a:lnTo>
                  <a:pt x="143" y="6"/>
                </a:lnTo>
                <a:lnTo>
                  <a:pt x="132" y="3"/>
                </a:lnTo>
                <a:lnTo>
                  <a:pt x="121" y="0"/>
                </a:lnTo>
                <a:lnTo>
                  <a:pt x="111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7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75386-8CAA-771A-7A90-672BBD055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AE783-B87C-57BB-E9D1-ACA5901B78E4}"/>
              </a:ext>
            </a:extLst>
          </p:cNvPr>
          <p:cNvSpPr txBox="1"/>
          <p:nvPr/>
        </p:nvSpPr>
        <p:spPr>
          <a:xfrm>
            <a:off x="593766" y="523237"/>
            <a:ext cx="11008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network layer enables 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reachability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We’ll see protocols that solve subproblems.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A7CFD-EAD3-E45C-D041-69662CF2D462}"/>
              </a:ext>
            </a:extLst>
          </p:cNvPr>
          <p:cNvSpPr txBox="1"/>
          <p:nvPr/>
        </p:nvSpPr>
        <p:spPr>
          <a:xfrm>
            <a:off x="795647" y="2162462"/>
            <a:ext cx="3467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get an address?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D94B4-8197-A957-FC8F-7CF9B2104984}"/>
              </a:ext>
            </a:extLst>
          </p:cNvPr>
          <p:cNvSpPr txBox="1"/>
          <p:nvPr/>
        </p:nvSpPr>
        <p:spPr>
          <a:xfrm>
            <a:off x="1802085" y="2991770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DHCP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78865-DCBC-BB49-D8EC-AB5CA8456837}"/>
              </a:ext>
            </a:extLst>
          </p:cNvPr>
          <p:cNvSpPr txBox="1"/>
          <p:nvPr/>
        </p:nvSpPr>
        <p:spPr>
          <a:xfrm>
            <a:off x="2594082" y="4287836"/>
            <a:ext cx="346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within </a:t>
            </a:r>
            <a:r>
              <a:rPr lang="en-US" sz="2400" dirty="0">
                <a:latin typeface="Helvetica" pitchFamily="2" charset="0"/>
              </a:rPr>
              <a:t>the same network?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16F89189-E9E0-9975-B33E-8ED5CAAD7FBB}"/>
              </a:ext>
            </a:extLst>
          </p:cNvPr>
          <p:cNvSpPr/>
          <p:nvPr/>
        </p:nvSpPr>
        <p:spPr>
          <a:xfrm>
            <a:off x="567702" y="3741218"/>
            <a:ext cx="6711872" cy="2975991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5">
            <a:extLst>
              <a:ext uri="{FF2B5EF4-FFF2-40B4-BE49-F238E27FC236}">
                <a16:creationId xmlns:a16="http://schemas.microsoft.com/office/drawing/2014/main" id="{4510240B-46B6-BADF-3C6F-AB3404059633}"/>
              </a:ext>
            </a:extLst>
          </p:cNvPr>
          <p:cNvGrpSpPr>
            <a:grpSpLocks/>
          </p:cNvGrpSpPr>
          <p:nvPr/>
        </p:nvGrpSpPr>
        <p:grpSpPr bwMode="auto">
          <a:xfrm>
            <a:off x="3733144" y="3425432"/>
            <a:ext cx="1064210" cy="903201"/>
            <a:chOff x="-44" y="1473"/>
            <a:chExt cx="981" cy="1105"/>
          </a:xfrm>
        </p:grpSpPr>
        <p:pic>
          <p:nvPicPr>
            <p:cNvPr id="10" name="Picture 136" descr="desktop_computer_stylized_medium">
              <a:extLst>
                <a:ext uri="{FF2B5EF4-FFF2-40B4-BE49-F238E27FC236}">
                  <a16:creationId xmlns:a16="http://schemas.microsoft.com/office/drawing/2014/main" id="{D587362D-B207-1E41-8A7F-44D11FCF5E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37">
              <a:extLst>
                <a:ext uri="{FF2B5EF4-FFF2-40B4-BE49-F238E27FC236}">
                  <a16:creationId xmlns:a16="http://schemas.microsoft.com/office/drawing/2014/main" id="{3915813B-8570-6993-AEC9-87EC34AE18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35">
            <a:extLst>
              <a:ext uri="{FF2B5EF4-FFF2-40B4-BE49-F238E27FC236}">
                <a16:creationId xmlns:a16="http://schemas.microsoft.com/office/drawing/2014/main" id="{F0D13D29-DB43-F14F-3956-2673FD590170}"/>
              </a:ext>
            </a:extLst>
          </p:cNvPr>
          <p:cNvGrpSpPr>
            <a:grpSpLocks/>
          </p:cNvGrpSpPr>
          <p:nvPr/>
        </p:nvGrpSpPr>
        <p:grpSpPr bwMode="auto">
          <a:xfrm>
            <a:off x="10098712" y="4344359"/>
            <a:ext cx="1064210" cy="903201"/>
            <a:chOff x="-44" y="1473"/>
            <a:chExt cx="981" cy="1105"/>
          </a:xfrm>
        </p:grpSpPr>
        <p:pic>
          <p:nvPicPr>
            <p:cNvPr id="17" name="Picture 136" descr="desktop_computer_stylized_medium">
              <a:extLst>
                <a:ext uri="{FF2B5EF4-FFF2-40B4-BE49-F238E27FC236}">
                  <a16:creationId xmlns:a16="http://schemas.microsoft.com/office/drawing/2014/main" id="{762FC470-21B0-A8F0-10D8-FEFD940D86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137">
              <a:extLst>
                <a:ext uri="{FF2B5EF4-FFF2-40B4-BE49-F238E27FC236}">
                  <a16:creationId xmlns:a16="http://schemas.microsoft.com/office/drawing/2014/main" id="{F0A58F1C-725D-AE7C-0A37-B8F9792669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Cloud 18">
            <a:extLst>
              <a:ext uri="{FF2B5EF4-FFF2-40B4-BE49-F238E27FC236}">
                <a16:creationId xmlns:a16="http://schemas.microsoft.com/office/drawing/2014/main" id="{61300C0C-E440-5190-E7E1-F73489264D54}"/>
              </a:ext>
            </a:extLst>
          </p:cNvPr>
          <p:cNvSpPr/>
          <p:nvPr/>
        </p:nvSpPr>
        <p:spPr>
          <a:xfrm>
            <a:off x="8217635" y="3951082"/>
            <a:ext cx="3762153" cy="1963778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39A6B6-9353-C2DE-9C32-821B604EF96F}"/>
              </a:ext>
            </a:extLst>
          </p:cNvPr>
          <p:cNvSpPr txBox="1"/>
          <p:nvPr/>
        </p:nvSpPr>
        <p:spPr>
          <a:xfrm>
            <a:off x="4186776" y="5401378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3C8E78-4F5C-78C5-1EA0-573F63D2CB99}"/>
              </a:ext>
            </a:extLst>
          </p:cNvPr>
          <p:cNvSpPr txBox="1"/>
          <p:nvPr/>
        </p:nvSpPr>
        <p:spPr>
          <a:xfrm>
            <a:off x="7496108" y="2080673"/>
            <a:ext cx="5111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outside </a:t>
            </a:r>
            <a:r>
              <a:rPr lang="en-US" sz="2400" dirty="0">
                <a:latin typeface="Helvetica" pitchFamily="2" charset="0"/>
              </a:rPr>
              <a:t>its network?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DF11F6-EB79-09D8-0037-0931218EEE9B}"/>
              </a:ext>
            </a:extLst>
          </p:cNvPr>
          <p:cNvSpPr txBox="1"/>
          <p:nvPr/>
        </p:nvSpPr>
        <p:spPr>
          <a:xfrm>
            <a:off x="7544129" y="2873864"/>
            <a:ext cx="5256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Routing protocols</a:t>
            </a: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OSPF, RIP, BGP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2C16A6-B6D0-E7FE-4963-3770603F0F96}"/>
              </a:ext>
            </a:extLst>
          </p:cNvPr>
          <p:cNvSpPr txBox="1"/>
          <p:nvPr/>
        </p:nvSpPr>
        <p:spPr>
          <a:xfrm>
            <a:off x="7046777" y="5670769"/>
            <a:ext cx="166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Gateways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99F9E1-F46E-FA94-618A-52D0C716D964}"/>
              </a:ext>
            </a:extLst>
          </p:cNvPr>
          <p:cNvSpPr txBox="1"/>
          <p:nvPr/>
        </p:nvSpPr>
        <p:spPr>
          <a:xfrm>
            <a:off x="7060299" y="6053234"/>
            <a:ext cx="24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NAT</a:t>
            </a:r>
          </a:p>
        </p:txBody>
      </p:sp>
      <p:grpSp>
        <p:nvGrpSpPr>
          <p:cNvPr id="3" name="Group 135">
            <a:extLst>
              <a:ext uri="{FF2B5EF4-FFF2-40B4-BE49-F238E27FC236}">
                <a16:creationId xmlns:a16="http://schemas.microsoft.com/office/drawing/2014/main" id="{43889F5B-7325-9C6B-8DFF-6D05550C45D1}"/>
              </a:ext>
            </a:extLst>
          </p:cNvPr>
          <p:cNvGrpSpPr>
            <a:grpSpLocks/>
          </p:cNvGrpSpPr>
          <p:nvPr/>
        </p:nvGrpSpPr>
        <p:grpSpPr bwMode="auto">
          <a:xfrm>
            <a:off x="427927" y="3946885"/>
            <a:ext cx="1399562" cy="1197821"/>
            <a:chOff x="-44" y="1473"/>
            <a:chExt cx="981" cy="1105"/>
          </a:xfrm>
        </p:grpSpPr>
        <p:pic>
          <p:nvPicPr>
            <p:cNvPr id="4" name="Picture 136" descr="desktop_computer_stylized_medium">
              <a:extLst>
                <a:ext uri="{FF2B5EF4-FFF2-40B4-BE49-F238E27FC236}">
                  <a16:creationId xmlns:a16="http://schemas.microsoft.com/office/drawing/2014/main" id="{9E47A9CF-AD3E-555A-03CE-D3F50C245B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137">
              <a:extLst>
                <a:ext uri="{FF2B5EF4-FFF2-40B4-BE49-F238E27FC236}">
                  <a16:creationId xmlns:a16="http://schemas.microsoft.com/office/drawing/2014/main" id="{37E39EF5-B2BE-1888-2407-1D3368FF464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35">
            <a:extLst>
              <a:ext uri="{FF2B5EF4-FFF2-40B4-BE49-F238E27FC236}">
                <a16:creationId xmlns:a16="http://schemas.microsoft.com/office/drawing/2014/main" id="{F2582804-31DF-8DDC-4FBA-767D56CAA0FF}"/>
              </a:ext>
            </a:extLst>
          </p:cNvPr>
          <p:cNvGrpSpPr>
            <a:grpSpLocks/>
          </p:cNvGrpSpPr>
          <p:nvPr/>
        </p:nvGrpSpPr>
        <p:grpSpPr bwMode="auto">
          <a:xfrm>
            <a:off x="795647" y="5775896"/>
            <a:ext cx="1064210" cy="903201"/>
            <a:chOff x="-44" y="1473"/>
            <a:chExt cx="981" cy="1105"/>
          </a:xfrm>
        </p:grpSpPr>
        <p:pic>
          <p:nvPicPr>
            <p:cNvPr id="13" name="Picture 136" descr="desktop_computer_stylized_medium">
              <a:extLst>
                <a:ext uri="{FF2B5EF4-FFF2-40B4-BE49-F238E27FC236}">
                  <a16:creationId xmlns:a16="http://schemas.microsoft.com/office/drawing/2014/main" id="{DB2E525C-89E1-7CB5-EB8A-36AB97316E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7">
              <a:extLst>
                <a:ext uri="{FF2B5EF4-FFF2-40B4-BE49-F238E27FC236}">
                  <a16:creationId xmlns:a16="http://schemas.microsoft.com/office/drawing/2014/main" id="{4E50AC7D-64EC-65CA-93D8-C422D57F05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C8A27AE-BC96-EAEC-D3F2-72592030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39" y="5850218"/>
            <a:ext cx="1896830" cy="56904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C36A3F-C868-CF27-8847-2A63D4A7BF1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279574" y="4932971"/>
            <a:ext cx="949731" cy="3692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9" descr="Router Clip Art">
            <a:extLst>
              <a:ext uri="{FF2B5EF4-FFF2-40B4-BE49-F238E27FC236}">
                <a16:creationId xmlns:a16="http://schemas.microsoft.com/office/drawing/2014/main" id="{8A4EC54F-6368-70D2-9E24-C7E441DCB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39" y="4977166"/>
            <a:ext cx="850847" cy="62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7F63A5B7-219F-709A-B984-B2BA8C33F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832" y="5452001"/>
            <a:ext cx="1072131" cy="12183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3E75296-1EDC-F6A0-2C0B-8502B138B710}"/>
              </a:ext>
            </a:extLst>
          </p:cNvPr>
          <p:cNvSpPr txBox="1"/>
          <p:nvPr/>
        </p:nvSpPr>
        <p:spPr>
          <a:xfrm>
            <a:off x="4778360" y="2352687"/>
            <a:ext cx="346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Debugging?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474038-942A-5B37-7185-B634504E2D26}"/>
              </a:ext>
            </a:extLst>
          </p:cNvPr>
          <p:cNvSpPr txBox="1"/>
          <p:nvPr/>
        </p:nvSpPr>
        <p:spPr>
          <a:xfrm>
            <a:off x="5073562" y="2775673"/>
            <a:ext cx="122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ICMP</a:t>
            </a:r>
          </a:p>
        </p:txBody>
      </p:sp>
    </p:spTree>
    <p:extLst>
      <p:ext uri="{BB962C8B-B14F-4D97-AF65-F5344CB8AC3E}">
        <p14:creationId xmlns:p14="http://schemas.microsoft.com/office/powerpoint/2010/main" val="1042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 animBg="1"/>
      <p:bldP spid="19" grpId="0" animBg="1"/>
      <p:bldP spid="20" grpId="0"/>
      <p:bldP spid="21" grpId="0"/>
      <p:bldP spid="22" grpId="0"/>
      <p:bldP spid="24" grpId="0"/>
      <p:bldP spid="25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47CAD-E9D4-A8E7-4CCA-74C7A563D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4EB197DA-237B-65FE-5CA1-2BAD6EE6ACF7}"/>
              </a:ext>
            </a:extLst>
          </p:cNvPr>
          <p:cNvGrpSpPr/>
          <p:nvPr/>
        </p:nvGrpSpPr>
        <p:grpSpPr>
          <a:xfrm>
            <a:off x="4335162" y="533894"/>
            <a:ext cx="3521675" cy="1583585"/>
            <a:chOff x="8481498" y="1771650"/>
            <a:chExt cx="3697479" cy="158358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E17B648-8F37-0DC6-80D6-A73DD6B042BC}"/>
                </a:ext>
              </a:extLst>
            </p:cNvPr>
            <p:cNvSpPr txBox="1"/>
            <p:nvPr/>
          </p:nvSpPr>
          <p:spPr>
            <a:xfrm>
              <a:off x="10069180" y="2708904"/>
              <a:ext cx="2109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487F314-466B-C154-2459-64D1F55737BD}"/>
                </a:ext>
              </a:extLst>
            </p:cNvPr>
            <p:cNvGrpSpPr/>
            <p:nvPr/>
          </p:nvGrpSpPr>
          <p:grpSpPr>
            <a:xfrm>
              <a:off x="8481498" y="1771650"/>
              <a:ext cx="3314606" cy="1580520"/>
              <a:chOff x="8481498" y="1771650"/>
              <a:chExt cx="3314606" cy="1580520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E111A86-3CCD-4067-1E8A-F3BDC723A0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44908" y="2313727"/>
                <a:ext cx="454134" cy="26431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CB02CAE-B6C2-2445-B226-7F5941069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299531" cy="28569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8A79825-ACA3-BC72-F0AC-6E7B208AC195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7F0BA79-6CF6-6A06-A52B-AF7DCB449B6E}"/>
                  </a:ext>
                </a:extLst>
              </p:cNvPr>
              <p:cNvSpPr txBox="1"/>
              <p:nvPr/>
            </p:nvSpPr>
            <p:spPr>
              <a:xfrm>
                <a:off x="8481498" y="2705839"/>
                <a:ext cx="1587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58A63CF-0960-9FF1-56F8-F978D11311DC}"/>
              </a:ext>
            </a:extLst>
          </p:cNvPr>
          <p:cNvSpPr txBox="1"/>
          <p:nvPr/>
        </p:nvSpPr>
        <p:spPr>
          <a:xfrm>
            <a:off x="646670" y="2561590"/>
            <a:ext cx="10898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Every router is aware of the existence of every other router.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latin typeface="Helvetica" pitchFamily="2" charset="0"/>
              </a:rPr>
              <a:t>Messages reveal information on the full network (graph) structure.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latin typeface="Helvetica" pitchFamily="2" charset="0"/>
              </a:rPr>
              <a:t>Message exchange and forwarding tables scale with network size.</a:t>
            </a:r>
          </a:p>
          <a:p>
            <a:pPr algn="ctr"/>
            <a:endParaRPr lang="en-US" sz="2800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4145F-A0A1-B13D-B1B5-F4EA9AF093DC}"/>
              </a:ext>
            </a:extLst>
          </p:cNvPr>
          <p:cNvSpPr txBox="1"/>
          <p:nvPr/>
        </p:nvSpPr>
        <p:spPr>
          <a:xfrm>
            <a:off x="243068" y="5265461"/>
            <a:ext cx="1182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These assumptions/settings cannot work on the Internet.</a:t>
            </a:r>
          </a:p>
        </p:txBody>
      </p:sp>
    </p:spTree>
    <p:extLst>
      <p:ext uri="{BB962C8B-B14F-4D97-AF65-F5344CB8AC3E}">
        <p14:creationId xmlns:p14="http://schemas.microsoft.com/office/powerpoint/2010/main" val="419765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D3014-97A3-AEEB-03B6-2248456E8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7786-44FA-90C2-3ED7-6A9E0994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</a:t>
            </a:r>
            <a:r>
              <a:rPr lang="en-US" dirty="0">
                <a:solidFill>
                  <a:srgbClr val="C00000"/>
                </a:solidFill>
              </a:rPr>
              <a:t>federated</a:t>
            </a:r>
            <a:r>
              <a:rPr lang="en-US" dirty="0"/>
              <a:t>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5B047C-E616-9880-893A-E805F382F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2326E9-D19B-2180-41E8-A447238F7DD4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062346C9-E008-C4F2-BC3A-375855466069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DB054B-4856-4259-52FE-51F0D7D7BEB1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C8F1AD-1375-C60E-6EC8-B57AA5496036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F90F4F-275D-D62C-E9A5-199A26034C49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494C2C-A01F-791A-3DF9-56E25093BA66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1F6BE751-FD09-990A-37C0-564E4AD6636D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1E1A1058-2C23-199C-E1FF-2FFBE9DF5C62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52E2A7-EBBF-4FD1-5D5F-5463B4C1B47E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A7FC93-6B6B-1CBE-F925-5534927688E8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7036A7-7F20-3C94-C397-8662D774CC3F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378C940-6F69-8801-151E-2A111FB7CC3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15A5A1-26A0-562C-48CF-CA2F0B18C224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0827EA9E-4385-6C24-37A3-7F6682815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C49E46A-1A37-29EC-EDED-927C214B8B64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2422BCB7-B1C7-25AA-9C54-89222CED5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9006CA10-24F5-F88B-1142-2CAD2F2D7005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13732500-65AC-FF5B-A340-C5B68FAFB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051471D4-4383-BE84-07D1-87A44009A3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CC416499-41DA-4A00-98C6-80ED1648A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B2F9200-5771-6A0B-9418-BF449A049CA4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14A175-B45D-78FC-F4F5-5D18EB432D9D}"/>
              </a:ext>
            </a:extLst>
          </p:cNvPr>
          <p:cNvSpPr txBox="1"/>
          <p:nvPr/>
        </p:nvSpPr>
        <p:spPr>
          <a:xfrm>
            <a:off x="1806874" y="1373111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Several autonomously run organizations: No one “boss”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A5E041-DC04-2BF9-3ED4-5EF38ED40D93}"/>
              </a:ext>
            </a:extLst>
          </p:cNvPr>
          <p:cNvSpPr txBox="1"/>
          <p:nvPr/>
        </p:nvSpPr>
        <p:spPr>
          <a:xfrm>
            <a:off x="2834405" y="1831865"/>
            <a:ext cx="626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Organizations cooperate, but also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compete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F1B4EC8D-4C71-871A-67FE-9ECB6E58C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4" y="4527123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A700E7D9-F583-7EF4-DACB-A6A2EC9FE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00" y="2697487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959267-CAE8-AF3A-2DB1-3A9E034AAD5D}"/>
              </a:ext>
            </a:extLst>
          </p:cNvPr>
          <p:cNvSpPr txBox="1"/>
          <p:nvPr/>
        </p:nvSpPr>
        <p:spPr>
          <a:xfrm>
            <a:off x="96773" y="4737721"/>
            <a:ext cx="2977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e.g., AT&amp;T has little  commercial interest in revealing its internal network structure to Verizon.</a:t>
            </a:r>
          </a:p>
        </p:txBody>
      </p:sp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AD6E09C5-D73B-E6EF-5332-AFA5F0151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97" y="243043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D3686990-91EB-14A5-4A69-8F127AA30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06" y="304016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A43C1F6B-F134-6CC0-8E3B-8BC1D5FC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8" y="3823735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6C4027-8FA2-5634-15FF-77BA39905D1E}"/>
              </a:ext>
            </a:extLst>
          </p:cNvPr>
          <p:cNvCxnSpPr>
            <a:stCxn id="32" idx="2"/>
          </p:cNvCxnSpPr>
          <p:nvPr/>
        </p:nvCxnSpPr>
        <p:spPr>
          <a:xfrm>
            <a:off x="6055185" y="2933368"/>
            <a:ext cx="40815" cy="9407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5B05CC-E0EA-D913-5D37-BF4604585256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292584" y="3318785"/>
            <a:ext cx="1308346" cy="63774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BEAE885-9702-904F-7593-6A65A0C2E953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396573" y="2681899"/>
            <a:ext cx="782627" cy="32623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B610A34-750F-04AC-2414-DC1EACBF74F0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09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CEE0F-F246-A372-DA54-8D73E2FB7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90E5-7E43-D255-18B8-8DE7823D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</a:t>
            </a:r>
            <a:r>
              <a:rPr lang="en-US" dirty="0">
                <a:solidFill>
                  <a:srgbClr val="C00000"/>
                </a:solidFill>
              </a:rPr>
              <a:t>federated</a:t>
            </a:r>
            <a:r>
              <a:rPr lang="en-US" dirty="0"/>
              <a:t>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0B14A7-17FD-D12E-2267-933AF9FBF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C9D02C-334D-8617-F785-55B635E65923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3C5A211B-3FB9-497F-045F-A0F05597E683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FA128-40BD-D8F4-55E0-EF29D3B0BBFA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855F9E-B308-7E86-A096-BD1F4083D353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C460C4-74F6-E4C1-0549-12E9F17A6A76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D25F86-56ED-AD08-B306-5418478DFD5E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B82D0E3B-70F2-E6BF-BDF3-A11E4FB70606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35872B23-77D1-5101-1A74-ED116A41A4AC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2BD1C4-BE96-7C16-4D2B-4E29866C3D6E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A695C4-125F-EFCD-21C0-F280E08413BE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BFCC45-8DFD-26E1-0BD6-C3E034D89C40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2147A662-003A-61C2-AFC7-1B78EA561A75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7E5FF0-E5DC-8EA3-89E8-293B5DBF8128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6E546769-45A1-B0F3-C670-BBFC14B4A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2679F412-058E-BF43-59BD-26A0586F20DE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01B62C6B-2101-1922-DCBC-01E2AC231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61C6F0D7-E7D1-F574-09FD-053A0559855E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5B209D9E-B0A2-4735-6331-33F935568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121D4EE6-AB9D-4689-AE7E-A68BCA08BF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B29AB684-91C9-2F60-1FA9-899478A2C2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A1CBACE-D1B5-A958-0E72-BE80774668C6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0ACB75-9B82-ABB7-605D-6EBDB2F2BE9F}"/>
              </a:ext>
            </a:extLst>
          </p:cNvPr>
          <p:cNvSpPr txBox="1"/>
          <p:nvPr/>
        </p:nvSpPr>
        <p:spPr>
          <a:xfrm>
            <a:off x="1806874" y="1373111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Several autonomously run organizations: No one “boss”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644265-EDDC-C22A-0DB6-CD627A3A6E23}"/>
              </a:ext>
            </a:extLst>
          </p:cNvPr>
          <p:cNvSpPr txBox="1"/>
          <p:nvPr/>
        </p:nvSpPr>
        <p:spPr>
          <a:xfrm>
            <a:off x="2834405" y="1831865"/>
            <a:ext cx="626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Organizations cooperate, but also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compete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E77AC1D3-1A5C-1F9A-0D32-0290C5BF0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4" y="4527123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3C3209BD-E52D-1290-C8FC-608D9F475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00" y="2697487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39C215-AFE9-2CAB-E83B-A90D318CB61F}"/>
              </a:ext>
            </a:extLst>
          </p:cNvPr>
          <p:cNvSpPr txBox="1"/>
          <p:nvPr/>
        </p:nvSpPr>
        <p:spPr>
          <a:xfrm>
            <a:off x="141217" y="3915229"/>
            <a:ext cx="2977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Message exchanges must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not reveal internal  network details.</a:t>
            </a:r>
          </a:p>
        </p:txBody>
      </p:sp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3C8817A6-0676-DB20-1CB2-A4385BEB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97" y="243043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C59316A9-D2DE-65C6-84D8-291FC1BB5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06" y="304016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1805E0F5-DB5E-ACD9-2C2E-CE8302229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8" y="3823735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02ECB9-1B45-3A3F-7A5C-A9F4EB6D2660}"/>
              </a:ext>
            </a:extLst>
          </p:cNvPr>
          <p:cNvCxnSpPr>
            <a:stCxn id="32" idx="2"/>
          </p:cNvCxnSpPr>
          <p:nvPr/>
        </p:nvCxnSpPr>
        <p:spPr>
          <a:xfrm>
            <a:off x="6055185" y="2933368"/>
            <a:ext cx="40815" cy="9407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4C977E-7199-C544-D5D0-00EFAFAFC38B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292584" y="3318785"/>
            <a:ext cx="1308346" cy="63774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A23B967-E5C4-AB58-6D3F-9913CECA9A2C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396573" y="2681899"/>
            <a:ext cx="782627" cy="32623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A91637-9B43-B3BB-3FA8-A7654F2BB10A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Shape&#10;&#10;Description automatically generated with medium confidence">
            <a:extLst>
              <a:ext uri="{FF2B5EF4-FFF2-40B4-BE49-F238E27FC236}">
                <a16:creationId xmlns:a16="http://schemas.microsoft.com/office/drawing/2014/main" id="{59410371-85EC-14D6-9081-88AA3AA23F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029" y="4275302"/>
            <a:ext cx="977536" cy="799802"/>
          </a:xfrm>
          <a:prstGeom prst="rect">
            <a:avLst/>
          </a:prstGeom>
        </p:spPr>
      </p:pic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7CC2577B-1E50-566B-CA3F-23C57C4D71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0016" y="2534892"/>
            <a:ext cx="1414120" cy="93111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92B96BC-F2E4-A8EA-7048-6BC198DBB79F}"/>
              </a:ext>
            </a:extLst>
          </p:cNvPr>
          <p:cNvSpPr txBox="1"/>
          <p:nvPr/>
        </p:nvSpPr>
        <p:spPr>
          <a:xfrm>
            <a:off x="366038" y="5619285"/>
            <a:ext cx="4408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Algorithm must work with “incomplete” information about its neighbors’ internal topology.</a:t>
            </a:r>
          </a:p>
        </p:txBody>
      </p:sp>
    </p:spTree>
    <p:extLst>
      <p:ext uri="{BB962C8B-B14F-4D97-AF65-F5344CB8AC3E}">
        <p14:creationId xmlns:p14="http://schemas.microsoft.com/office/powerpoint/2010/main" val="340754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</a:t>
            </a:r>
            <a:r>
              <a:rPr lang="en-US" dirty="0">
                <a:solidFill>
                  <a:srgbClr val="C00000"/>
                </a:solidFill>
              </a:rPr>
              <a:t>large</a:t>
            </a:r>
            <a:r>
              <a:rPr lang="en-US" dirty="0"/>
              <a:t> federated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FB63-1085-6142-B98A-81D0D0A2C9C7}"/>
              </a:ext>
            </a:extLst>
          </p:cNvPr>
          <p:cNvSpPr txBox="1"/>
          <p:nvPr/>
        </p:nvSpPr>
        <p:spPr>
          <a:xfrm>
            <a:off x="1893371" y="1372778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Internet today: &gt; 70,000 unique autonomous networks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E2D3E-EF56-5144-8969-E6FA5B911EF3}"/>
              </a:ext>
            </a:extLst>
          </p:cNvPr>
          <p:cNvSpPr txBox="1"/>
          <p:nvPr/>
        </p:nvSpPr>
        <p:spPr>
          <a:xfrm>
            <a:off x="1504144" y="1866554"/>
            <a:ext cx="780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 Internet routers: &gt; 800,000 forwarding table entries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913D9-003C-694C-A2C3-0DD284C8F183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1F937AB-919F-EC46-B0C2-4C6FA727F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389" y="4127222"/>
            <a:ext cx="977536" cy="79980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69AECDB-6B77-BE44-9D56-0AC4B6149BD2}"/>
              </a:ext>
            </a:extLst>
          </p:cNvPr>
          <p:cNvSpPr txBox="1"/>
          <p:nvPr/>
        </p:nvSpPr>
        <p:spPr>
          <a:xfrm>
            <a:off x="87127" y="4149719"/>
            <a:ext cx="2977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Keep messages &amp; tables as small as possible.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Don’t flood</a:t>
            </a:r>
          </a:p>
        </p:txBody>
      </p:sp>
      <p:pic>
        <p:nvPicPr>
          <p:cNvPr id="53" name="Picture 52" descr="Shape&#10;&#10;Description automatically generated with low confidence">
            <a:extLst>
              <a:ext uri="{FF2B5EF4-FFF2-40B4-BE49-F238E27FC236}">
                <a16:creationId xmlns:a16="http://schemas.microsoft.com/office/drawing/2014/main" id="{1BDB9BE1-63B9-4445-8378-C495DB49E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0016" y="2534892"/>
            <a:ext cx="1414120" cy="93111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8C12F54-3FE4-6F47-BBF1-C34C407B5907}"/>
              </a:ext>
            </a:extLst>
          </p:cNvPr>
          <p:cNvSpPr txBox="1"/>
          <p:nvPr/>
        </p:nvSpPr>
        <p:spPr>
          <a:xfrm>
            <a:off x="366037" y="5619285"/>
            <a:ext cx="476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Algorithm must be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incremental</a:t>
            </a:r>
            <a:r>
              <a:rPr lang="en-US" sz="2400" dirty="0">
                <a:latin typeface="Helvetica" pitchFamily="2" charset="0"/>
              </a:rPr>
              <a:t>: don’t recompute the whole table on every message exchanged.</a:t>
            </a:r>
          </a:p>
        </p:txBody>
      </p:sp>
    </p:spTree>
    <p:extLst>
      <p:ext uri="{BB962C8B-B14F-4D97-AF65-F5344CB8AC3E}">
        <p14:creationId xmlns:p14="http://schemas.microsoft.com/office/powerpoint/2010/main" val="324824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52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37CB-5CEB-194E-A2E8-82C1E47A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Inter-domain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2792C-6F14-D348-BF15-836B3377C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approaches so far (LS + DV) are applicable within one </a:t>
            </a:r>
            <a:r>
              <a:rPr lang="en-US" dirty="0">
                <a:solidFill>
                  <a:srgbClr val="C00000"/>
                </a:solidFill>
              </a:rPr>
              <a:t>autonomous system (AS)</a:t>
            </a:r>
            <a:r>
              <a:rPr lang="en-US" dirty="0"/>
              <a:t>, e.g., Rutgers</a:t>
            </a:r>
          </a:p>
          <a:p>
            <a:pPr lvl="1"/>
            <a:r>
              <a:rPr lang="en-US" dirty="0"/>
              <a:t>Called </a:t>
            </a:r>
            <a:r>
              <a:rPr lang="en-US" dirty="0">
                <a:solidFill>
                  <a:srgbClr val="C00000"/>
                </a:solidFill>
              </a:rPr>
              <a:t>intra-domain </a:t>
            </a:r>
            <a:r>
              <a:rPr lang="en-US" dirty="0"/>
              <a:t>routing protocols</a:t>
            </a:r>
          </a:p>
          <a:p>
            <a:r>
              <a:rPr lang="en-US" dirty="0"/>
              <a:t>The Internet uses </a:t>
            </a:r>
            <a:r>
              <a:rPr lang="en-US" dirty="0">
                <a:solidFill>
                  <a:srgbClr val="C00000"/>
                </a:solidFill>
              </a:rPr>
              <a:t>Border Gateway Protocol (BGP)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All </a:t>
            </a:r>
            <a:r>
              <a:rPr lang="en-US" dirty="0" err="1">
                <a:solidFill>
                  <a:srgbClr val="C00000"/>
                </a:solidFill>
              </a:rPr>
              <a:t>AS’es</a:t>
            </a:r>
            <a:r>
              <a:rPr lang="en-US" dirty="0">
                <a:solidFill>
                  <a:srgbClr val="C00000"/>
                </a:solidFill>
              </a:rPr>
              <a:t> speak BGP. </a:t>
            </a:r>
            <a:r>
              <a:rPr lang="en-US" dirty="0"/>
              <a:t>It is the glue that holds the Internet together</a:t>
            </a:r>
          </a:p>
          <a:p>
            <a:r>
              <a:rPr lang="en-US" dirty="0"/>
              <a:t>BGP is a </a:t>
            </a:r>
            <a:r>
              <a:rPr lang="en-US" dirty="0">
                <a:solidFill>
                  <a:srgbClr val="C00000"/>
                </a:solidFill>
              </a:rPr>
              <a:t>path vector protocol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9466FD-81C7-1843-9AF5-0FB13AF836FE}"/>
              </a:ext>
            </a:extLst>
          </p:cNvPr>
          <p:cNvGrpSpPr/>
          <p:nvPr/>
        </p:nvGrpSpPr>
        <p:grpSpPr>
          <a:xfrm>
            <a:off x="5601650" y="4316452"/>
            <a:ext cx="4404603" cy="1860511"/>
            <a:chOff x="8300523" y="1764680"/>
            <a:chExt cx="4821725" cy="186051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437E83-969D-0D4A-976E-75486C0B00D7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BB1E02-A922-F74A-AC67-839F6D3E8636}"/>
                </a:ext>
              </a:extLst>
            </p:cNvPr>
            <p:cNvGrpSpPr/>
            <p:nvPr/>
          </p:nvGrpSpPr>
          <p:grpSpPr>
            <a:xfrm>
              <a:off x="8300523" y="1764680"/>
              <a:ext cx="4821725" cy="1857446"/>
              <a:chOff x="8300523" y="1764680"/>
              <a:chExt cx="4821725" cy="185744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4E69BAC-48DA-DF40-9A1F-D451245EB3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1" y="2268320"/>
                <a:ext cx="1243955" cy="61857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200BE7E-6757-FE41-9948-0F4D030286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53801" y="2307967"/>
                <a:ext cx="0" cy="52238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10EAB1-C1D0-FF46-BA63-A94E7A9B823D}"/>
                  </a:ext>
                </a:extLst>
              </p:cNvPr>
              <p:cNvSpPr txBox="1"/>
              <p:nvPr/>
            </p:nvSpPr>
            <p:spPr>
              <a:xfrm>
                <a:off x="9908785" y="176468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4878C1-FB36-D747-930E-DD04FFACB015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9B32F9-55DF-5740-AAD7-49B036FF55F0}"/>
              </a:ext>
            </a:extLst>
          </p:cNvPr>
          <p:cNvSpPr txBox="1"/>
          <p:nvPr/>
        </p:nvSpPr>
        <p:spPr>
          <a:xfrm>
            <a:off x="9146328" y="5527567"/>
            <a:ext cx="2099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Path vector protocols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BCB603-A168-7142-871B-991C103A1F74}"/>
              </a:ext>
            </a:extLst>
          </p:cNvPr>
          <p:cNvCxnSpPr>
            <a:cxnSpLocks/>
          </p:cNvCxnSpPr>
          <p:nvPr/>
        </p:nvCxnSpPr>
        <p:spPr>
          <a:xfrm>
            <a:off x="9297988" y="4820721"/>
            <a:ext cx="1040933" cy="55833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356F2B-9EA7-AE49-BAB7-818DD380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326" y="5170534"/>
            <a:ext cx="1508676" cy="1234371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E37C49FA-35F1-F549-9D44-A5BC429A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15" y="5287097"/>
            <a:ext cx="1634752" cy="10763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C5FB8EF-B5A7-5A49-BD86-83EB6EE3AFE6}"/>
              </a:ext>
            </a:extLst>
          </p:cNvPr>
          <p:cNvSpPr txBox="1"/>
          <p:nvPr/>
        </p:nvSpPr>
        <p:spPr>
          <a:xfrm>
            <a:off x="1315803" y="6386041"/>
            <a:ext cx="17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Messages?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6061FA-7DFC-2744-9ABB-2CCDB1729B3E}"/>
              </a:ext>
            </a:extLst>
          </p:cNvPr>
          <p:cNvSpPr txBox="1"/>
          <p:nvPr/>
        </p:nvSpPr>
        <p:spPr>
          <a:xfrm>
            <a:off x="3622078" y="6413489"/>
            <a:ext cx="1787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Algorithm?</a:t>
            </a:r>
          </a:p>
        </p:txBody>
      </p:sp>
    </p:spTree>
    <p:extLst>
      <p:ext uri="{BB962C8B-B14F-4D97-AF65-F5344CB8AC3E}">
        <p14:creationId xmlns:p14="http://schemas.microsoft.com/office/powerpoint/2010/main" val="301173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A807-144A-FE43-BF8F-E0A8BCCC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BGP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057A-CCE8-0E47-8BF2-2DBCC906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9573" cy="5032376"/>
          </a:xfrm>
        </p:spPr>
        <p:txBody>
          <a:bodyPr>
            <a:normAutofit/>
          </a:bodyPr>
          <a:lstStyle/>
          <a:p>
            <a:r>
              <a:rPr lang="en-US" dirty="0"/>
              <a:t>Routing </a:t>
            </a:r>
            <a:r>
              <a:rPr lang="en-US" dirty="0">
                <a:solidFill>
                  <a:srgbClr val="C00000"/>
                </a:solidFill>
              </a:rPr>
              <a:t>Announcements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Advertisements</a:t>
            </a:r>
          </a:p>
          <a:p>
            <a:pPr lvl="1"/>
            <a:r>
              <a:rPr lang="en-US" dirty="0"/>
              <a:t>“I am here” or “I can reach here”</a:t>
            </a:r>
          </a:p>
          <a:p>
            <a:pPr lvl="1"/>
            <a:r>
              <a:rPr lang="en-US" dirty="0"/>
              <a:t>Occur over a TCP connection (</a:t>
            </a:r>
            <a:r>
              <a:rPr lang="en-US" dirty="0">
                <a:solidFill>
                  <a:srgbClr val="C00000"/>
                </a:solidFill>
              </a:rPr>
              <a:t>BGP session</a:t>
            </a:r>
            <a:r>
              <a:rPr lang="en-US" dirty="0"/>
              <a:t>) between routers</a:t>
            </a:r>
          </a:p>
          <a:p>
            <a:r>
              <a:rPr lang="en-US" dirty="0"/>
              <a:t>Route announcement = destination + attributes</a:t>
            </a:r>
          </a:p>
          <a:p>
            <a:pPr lvl="1"/>
            <a:r>
              <a:rPr lang="en-US" dirty="0"/>
              <a:t>Destination: IP prefix</a:t>
            </a:r>
          </a:p>
          <a:p>
            <a:r>
              <a:rPr lang="en-US" dirty="0"/>
              <a:t>Route Attributes: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AS-level path</a:t>
            </a:r>
          </a:p>
          <a:p>
            <a:pPr lvl="1"/>
            <a:r>
              <a:rPr lang="en-US" dirty="0"/>
              <a:t>Next hop</a:t>
            </a:r>
          </a:p>
          <a:p>
            <a:pPr lvl="1"/>
            <a:r>
              <a:rPr lang="en-US" dirty="0"/>
              <a:t>Several others: origin, MED, community, etc.</a:t>
            </a:r>
          </a:p>
          <a:p>
            <a:r>
              <a:rPr lang="en-US" dirty="0"/>
              <a:t>An AS promises to use advertised path to reach destination</a:t>
            </a:r>
          </a:p>
          <a:p>
            <a:r>
              <a:rPr lang="en-US" dirty="0"/>
              <a:t>Only route changes are advertised after BGP session established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910BE1EB-3694-E649-9A4C-C6DB1ED5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39" y="365125"/>
            <a:ext cx="1508676" cy="123437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6ED9C1B-7FCB-5F41-9DB1-7E22302B42A1}"/>
              </a:ext>
            </a:extLst>
          </p:cNvPr>
          <p:cNvGrpSpPr/>
          <p:nvPr/>
        </p:nvGrpSpPr>
        <p:grpSpPr>
          <a:xfrm>
            <a:off x="7746728" y="4056139"/>
            <a:ext cx="2545688" cy="1648409"/>
            <a:chOff x="-2170772" y="2784954"/>
            <a:chExt cx="2712783" cy="1853712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4E0464CF-02FE-384A-B5BF-7AE520F29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99526E7-BFC7-914E-BEA3-7477BDB8A852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4BE463A-6CC3-1943-BE62-DB060E2FD60A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58" name="Group 327">
                  <a:extLst>
                    <a:ext uri="{FF2B5EF4-FFF2-40B4-BE49-F238E27FC236}">
                      <a16:creationId xmlns:a16="http://schemas.microsoft.com/office/drawing/2014/main" id="{7F976791-8A6A-854F-88C0-7E1C590EDD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5F4A9C61-9667-424E-AB98-28D2F96C293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3E7EAE52-B2F9-6C41-A1F0-C35ADCDD30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E7CA3E91-1B0A-1C4F-A9AD-0BEA98731EB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52D55834-6138-514C-AB56-B2BC5162A3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3FC4F773-8E7F-324C-B200-2C81B2C200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6E7B9E18-82B3-7C4D-9BA5-6E7AE6029F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E09FAB94-D376-734A-89B0-C4E1EC12E4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E21BAEFC-0BB8-DD47-A0A7-7BFC132FC628}"/>
                      </a:ext>
                    </a:extLst>
                  </p:cNvPr>
                  <p:cNvCxnSpPr>
                    <a:endCxn id="6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AFA00F76-BA02-B444-905B-B50B6CAE3AC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EB2926A2-2D17-A141-A358-168F83DA7DE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14ACA7A9-C028-D54A-8B7A-0AC725D577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04FD3729-CA1A-6249-9E50-0E3601EFE4C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3189F3F-2D40-4D49-B704-9FBC340DB2D7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45" name="Group 327">
                  <a:extLst>
                    <a:ext uri="{FF2B5EF4-FFF2-40B4-BE49-F238E27FC236}">
                      <a16:creationId xmlns:a16="http://schemas.microsoft.com/office/drawing/2014/main" id="{7F53CC45-BD0D-184F-AF7F-E0531E3E87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2B3B3C96-B48A-7D41-857A-615915D7F20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EFE3636-1463-7043-A674-4518449652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FB729CA9-C512-6A49-980F-626D33A8938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FAEE8A71-0C86-244A-B227-4B5275DD87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E22AAA11-1927-914C-81BD-1D7DCC80C2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" name="Freeform 53">
                    <a:extLst>
                      <a:ext uri="{FF2B5EF4-FFF2-40B4-BE49-F238E27FC236}">
                        <a16:creationId xmlns:a16="http://schemas.microsoft.com/office/drawing/2014/main" id="{CDF5FE47-A430-204D-8E3C-C9EDC26DC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43E15134-5220-7549-89EC-B48765807C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96E60B1A-1D59-4C45-ACEF-DC4D667BB938}"/>
                      </a:ext>
                    </a:extLst>
                  </p:cNvPr>
                  <p:cNvCxnSpPr>
                    <a:endCxn id="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5F31B66F-8E3F-BF4B-B32B-961F6368C17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CF6B2B-561F-D34E-80D0-67AA73DF81E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6E30F277-DC6D-F348-9CD9-CA0E411144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1348268-C068-794B-A1EF-7509CCED909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40D0799-FB5C-794E-8DDF-2E619159C4F0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32" name="Group 327">
                  <a:extLst>
                    <a:ext uri="{FF2B5EF4-FFF2-40B4-BE49-F238E27FC236}">
                      <a16:creationId xmlns:a16="http://schemas.microsoft.com/office/drawing/2014/main" id="{68206E27-6755-6A44-882B-0DCB91DE3F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D02BC878-4933-E743-96E2-AA8A8B9B33E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01D97E0-EB5E-8241-B741-DCB2F47C6A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9588BCD5-C8F2-704D-A192-D910D3DB3E1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35984A7D-27A9-674B-AAE9-DBCE66E4D79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E2B40C86-8A0F-544C-A39E-7CD6896670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1" name="Freeform 40">
                    <a:extLst>
                      <a:ext uri="{FF2B5EF4-FFF2-40B4-BE49-F238E27FC236}">
                        <a16:creationId xmlns:a16="http://schemas.microsoft.com/office/drawing/2014/main" id="{2D877DEB-9911-4041-99B7-E86BD9F006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89CA76F2-E038-CF47-9E8F-B1F4CAED640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94C0432-CFDC-0541-B8AE-30FD6474F63F}"/>
                      </a:ext>
                    </a:extLst>
                  </p:cNvPr>
                  <p:cNvCxnSpPr>
                    <a:endCxn id="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60218514-D0E2-7D48-A420-D05F608F7327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FC9EDFCA-1DB6-6340-877C-E1764748AB09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91C19386-9FE4-C44A-96AA-0E7987CA2C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1505306-89EB-0E4D-8F58-7EFBC6C18D11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7B82C27-2339-924B-9B12-D7DCE2A99CDE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9" name="Group 327">
                  <a:extLst>
                    <a:ext uri="{FF2B5EF4-FFF2-40B4-BE49-F238E27FC236}">
                      <a16:creationId xmlns:a16="http://schemas.microsoft.com/office/drawing/2014/main" id="{4665C0B8-B02D-CD46-ADBB-3C9F29C79B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E01CD01E-BA84-F141-A820-287277B1598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40B0B68A-5C44-1E41-B335-855D7904446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0ACDA8C1-579D-F44D-BFAA-8034DC983D3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36A09DC1-BF10-7342-A1CF-C4049E1D05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E4F2BE5D-8B7D-DC4F-9D6C-787AE91A86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" name="Freeform 27">
                    <a:extLst>
                      <a:ext uri="{FF2B5EF4-FFF2-40B4-BE49-F238E27FC236}">
                        <a16:creationId xmlns:a16="http://schemas.microsoft.com/office/drawing/2014/main" id="{8C318FDC-4438-B843-B382-10E390140D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" name="Freeform 28">
                    <a:extLst>
                      <a:ext uri="{FF2B5EF4-FFF2-40B4-BE49-F238E27FC236}">
                        <a16:creationId xmlns:a16="http://schemas.microsoft.com/office/drawing/2014/main" id="{E53894C7-2B9A-E547-97F9-BE5B07F06BC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5C38AEDF-9946-B74F-8544-DCC2B72E389D}"/>
                      </a:ext>
                    </a:extLst>
                  </p:cNvPr>
                  <p:cNvCxnSpPr>
                    <a:endCxn id="2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3C066F8C-152A-D14D-89B2-AED32D888F4C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8A523F9-5BF3-6D40-BCC7-0BAAA54DD67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8A519613-B968-5D42-9A3B-4D3D33CEE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6EFED8F-A716-FF45-ABC5-E860DC66AB2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BC77A45-9C91-3843-B776-573E26948DAB}"/>
                  </a:ext>
                </a:extLst>
              </p:cNvPr>
              <p:cNvCxnSpPr>
                <a:stCxn id="61" idx="2"/>
                <a:endCxn id="4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77B51F6-780E-594A-AFB4-626E58296C2E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35DF989-B3D6-484B-B992-F5726A368B28}"/>
                  </a:ext>
                </a:extLst>
              </p:cNvPr>
              <p:cNvCxnSpPr>
                <a:stCxn id="6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04CB3F0-004A-5D4A-AEB0-316C15182B0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52CC73C-2BF1-7845-8471-648462A5D73E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A25C2E8-F189-694D-814F-21E9495B4E69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0C272F-B4F9-4949-9508-B9834EACB0E4}"/>
              </a:ext>
            </a:extLst>
          </p:cNvPr>
          <p:cNvGrpSpPr/>
          <p:nvPr/>
        </p:nvGrpSpPr>
        <p:grpSpPr>
          <a:xfrm>
            <a:off x="10019814" y="4662495"/>
            <a:ext cx="1701734" cy="616172"/>
            <a:chOff x="7073692" y="5469792"/>
            <a:chExt cx="1701734" cy="616172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7852196-1379-234A-8774-D4797B28592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74" name="Freeform 2">
                <a:extLst>
                  <a:ext uri="{FF2B5EF4-FFF2-40B4-BE49-F238E27FC236}">
                    <a16:creationId xmlns:a16="http://schemas.microsoft.com/office/drawing/2014/main" id="{615B636F-3321-3243-8AC5-F1067A284D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5" name="Group 327">
                <a:extLst>
                  <a:ext uri="{FF2B5EF4-FFF2-40B4-BE49-F238E27FC236}">
                    <a16:creationId xmlns:a16="http://schemas.microsoft.com/office/drawing/2014/main" id="{6AE75E75-572D-1542-94F1-85FDA44195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EA53F04-B418-FD4B-AA0E-DF1163016A2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C53542AE-4087-CA45-B981-BCFEA3F8EAA4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82C9326C-DB77-6C46-80E8-754CFBE6C825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FCD5B0BF-F974-554A-8B81-70FB6D8F2236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B575C0A0-2D05-A142-BDDC-BBA2154EE8DF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7BD46F05-076D-D24D-80F8-01F09A4D1DF2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91E25835-6D18-A145-83D2-2202252B94A9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9DCA3B2B-855B-5C49-BCC0-EBF65D73B3C3}"/>
                    </a:ext>
                  </a:extLst>
                </p:cNvPr>
                <p:cNvCxnSpPr>
                  <a:endCxn id="8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242B81B4-CB25-1A47-AECC-7986AF9D7608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DE9F53D-7060-BA40-956F-32700F17C72B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4FF115D-8590-6647-A216-86B1F4D48CCD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3DD6B76-137B-A54D-A90A-65C4FE00F99E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3EAF1C6-B874-2B47-89F4-138873E321FF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8" name="Down Arrow 87">
            <a:extLst>
              <a:ext uri="{FF2B5EF4-FFF2-40B4-BE49-F238E27FC236}">
                <a16:creationId xmlns:a16="http://schemas.microsoft.com/office/drawing/2014/main" id="{C5FFFAE5-6CEA-FA42-AE0D-7883B0016156}"/>
              </a:ext>
            </a:extLst>
          </p:cNvPr>
          <p:cNvSpPr/>
          <p:nvPr/>
        </p:nvSpPr>
        <p:spPr>
          <a:xfrm rot="5400000">
            <a:off x="10377654" y="4079296"/>
            <a:ext cx="394029" cy="927666"/>
          </a:xfrm>
          <a:prstGeom prst="down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4CBBC0F-5D68-4948-B9C4-BE96611A5C03}"/>
              </a:ext>
            </a:extLst>
          </p:cNvPr>
          <p:cNvSpPr txBox="1"/>
          <p:nvPr/>
        </p:nvSpPr>
        <p:spPr>
          <a:xfrm>
            <a:off x="9768644" y="3289729"/>
            <a:ext cx="2545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“I am here.”</a:t>
            </a:r>
          </a:p>
          <a:p>
            <a:pPr algn="l"/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: 128.1.2.0/24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AS path: X</a:t>
            </a:r>
          </a:p>
        </p:txBody>
      </p:sp>
      <p:sp>
        <p:nvSpPr>
          <p:cNvPr id="90" name="Down Arrow 89">
            <a:extLst>
              <a:ext uri="{FF2B5EF4-FFF2-40B4-BE49-F238E27FC236}">
                <a16:creationId xmlns:a16="http://schemas.microsoft.com/office/drawing/2014/main" id="{2C2DD7DC-769B-3541-A288-8D5B3A2B3DDD}"/>
              </a:ext>
            </a:extLst>
          </p:cNvPr>
          <p:cNvSpPr/>
          <p:nvPr/>
        </p:nvSpPr>
        <p:spPr>
          <a:xfrm rot="6122251">
            <a:off x="6672136" y="4479158"/>
            <a:ext cx="394029" cy="927666"/>
          </a:xfrm>
          <a:prstGeom prst="down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56DD7DA-6039-D349-868D-33C1ADCBB83A}"/>
              </a:ext>
            </a:extLst>
          </p:cNvPr>
          <p:cNvSpPr txBox="1"/>
          <p:nvPr/>
        </p:nvSpPr>
        <p:spPr>
          <a:xfrm>
            <a:off x="6463809" y="3564912"/>
            <a:ext cx="2545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“I can reach X”</a:t>
            </a:r>
          </a:p>
          <a:p>
            <a:pPr algn="l"/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: 128.1.2.0/24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AS path: AS2, 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5FD7A40-D041-FA49-BE1B-4870322389D1}"/>
              </a:ext>
            </a:extLst>
          </p:cNvPr>
          <p:cNvSpPr txBox="1"/>
          <p:nvPr/>
        </p:nvSpPr>
        <p:spPr>
          <a:xfrm>
            <a:off x="8659671" y="3702287"/>
            <a:ext cx="9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AS 2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F2AD44A-5A1B-C146-B55D-4A6974B6027F}"/>
              </a:ext>
            </a:extLst>
          </p:cNvPr>
          <p:cNvGrpSpPr/>
          <p:nvPr/>
        </p:nvGrpSpPr>
        <p:grpSpPr>
          <a:xfrm>
            <a:off x="3824190" y="3539511"/>
            <a:ext cx="2557336" cy="1719017"/>
            <a:chOff x="-2170772" y="2784954"/>
            <a:chExt cx="2712783" cy="1853712"/>
          </a:xfrm>
        </p:grpSpPr>
        <p:sp>
          <p:nvSpPr>
            <p:cNvPr id="94" name="Freeform 2">
              <a:extLst>
                <a:ext uri="{FF2B5EF4-FFF2-40B4-BE49-F238E27FC236}">
                  <a16:creationId xmlns:a16="http://schemas.microsoft.com/office/drawing/2014/main" id="{4B92BAD5-9732-C64D-87EB-40AFE6360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D68E6D5-38EB-804B-8BFB-AC9228B9DA6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E9959387-8D2B-1243-880E-CE7066AA1152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45" name="Group 327">
                  <a:extLst>
                    <a:ext uri="{FF2B5EF4-FFF2-40B4-BE49-F238E27FC236}">
                      <a16:creationId xmlns:a16="http://schemas.microsoft.com/office/drawing/2014/main" id="{B0C41DCE-1B11-2346-A48B-991A164674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D593A08F-8E00-F345-9765-7F2CC1FB557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BBD041AA-8BEA-D248-8C9A-F4D2DDFCA9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DCA6BA0E-C35B-E740-985D-497BF796D41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2" name="Freeform 151">
                    <a:extLst>
                      <a:ext uri="{FF2B5EF4-FFF2-40B4-BE49-F238E27FC236}">
                        <a16:creationId xmlns:a16="http://schemas.microsoft.com/office/drawing/2014/main" id="{D4AAEA39-4CCB-3347-89AD-CED6D992BB2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3" name="Freeform 152">
                    <a:extLst>
                      <a:ext uri="{FF2B5EF4-FFF2-40B4-BE49-F238E27FC236}">
                        <a16:creationId xmlns:a16="http://schemas.microsoft.com/office/drawing/2014/main" id="{9349728C-755B-544B-867C-CE1AC27ED5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4" name="Freeform 153">
                    <a:extLst>
                      <a:ext uri="{FF2B5EF4-FFF2-40B4-BE49-F238E27FC236}">
                        <a16:creationId xmlns:a16="http://schemas.microsoft.com/office/drawing/2014/main" id="{1775A8C1-C980-4142-B475-2BC3CFA14F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5" name="Freeform 154">
                    <a:extLst>
                      <a:ext uri="{FF2B5EF4-FFF2-40B4-BE49-F238E27FC236}">
                        <a16:creationId xmlns:a16="http://schemas.microsoft.com/office/drawing/2014/main" id="{1905AA4A-4EDE-E04C-AA69-F8A6DD6F6E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219F8B1F-AFF5-B645-BE09-0CCE9EABEE52}"/>
                      </a:ext>
                    </a:extLst>
                  </p:cNvPr>
                  <p:cNvCxnSpPr>
                    <a:endCxn id="1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68FFFBF9-CC98-2948-8030-A6F9605729D3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83340E60-41E9-3A4D-B169-D0581792929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4911B90E-803B-BE42-92D3-50C0A5528D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C2B574D6-8DCB-3946-9EBD-0E82E634A4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3480911-1054-E342-A75B-9B698A80B2D5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32" name="Group 327">
                  <a:extLst>
                    <a:ext uri="{FF2B5EF4-FFF2-40B4-BE49-F238E27FC236}">
                      <a16:creationId xmlns:a16="http://schemas.microsoft.com/office/drawing/2014/main" id="{57A4EE56-F656-4346-8B54-486C84258BA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CEFB2E75-9F9C-A841-8CB2-2B008EF2E51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BACB3613-4717-E741-9373-C502A5A1B9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874FD9D0-16BF-AB48-A251-8B85F4513C6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9" name="Freeform 138">
                    <a:extLst>
                      <a:ext uri="{FF2B5EF4-FFF2-40B4-BE49-F238E27FC236}">
                        <a16:creationId xmlns:a16="http://schemas.microsoft.com/office/drawing/2014/main" id="{C24072C7-8CCB-BC4F-AD05-E78F17A2FD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0" name="Freeform 139">
                    <a:extLst>
                      <a:ext uri="{FF2B5EF4-FFF2-40B4-BE49-F238E27FC236}">
                        <a16:creationId xmlns:a16="http://schemas.microsoft.com/office/drawing/2014/main" id="{ECC9C3A2-0B4A-4947-B1DE-6B002591C1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1" name="Freeform 140">
                    <a:extLst>
                      <a:ext uri="{FF2B5EF4-FFF2-40B4-BE49-F238E27FC236}">
                        <a16:creationId xmlns:a16="http://schemas.microsoft.com/office/drawing/2014/main" id="{4C81F386-E6AB-8C4F-BF37-EA6F86B7BF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2" name="Freeform 141">
                    <a:extLst>
                      <a:ext uri="{FF2B5EF4-FFF2-40B4-BE49-F238E27FC236}">
                        <a16:creationId xmlns:a16="http://schemas.microsoft.com/office/drawing/2014/main" id="{2B509D3E-3FB0-834F-87FB-E52AB407D0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740097C5-9DAB-B14A-927E-FC596D5CE4A5}"/>
                      </a:ext>
                    </a:extLst>
                  </p:cNvPr>
                  <p:cNvCxnSpPr>
                    <a:endCxn id="1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21F12294-6792-8D40-8FBE-534254216E6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A23449F4-E054-B64E-91B2-B5172D6CF5A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AD51F867-DBF6-154E-B4BF-13ED152BD4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C97640F2-A842-E847-8311-447FEAA8998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C37F038-E198-7149-9F55-65D588A30F18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19" name="Group 327">
                  <a:extLst>
                    <a:ext uri="{FF2B5EF4-FFF2-40B4-BE49-F238E27FC236}">
                      <a16:creationId xmlns:a16="http://schemas.microsoft.com/office/drawing/2014/main" id="{A8DC415E-B33C-3F4B-9B23-D4F7DA88AD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3D47881A-479C-994B-9A9B-DCBE270552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4FD85BE0-624B-5243-9431-943062A799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604D2CB9-AFD4-2644-91F0-08903976DD7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Freeform 125">
                    <a:extLst>
                      <a:ext uri="{FF2B5EF4-FFF2-40B4-BE49-F238E27FC236}">
                        <a16:creationId xmlns:a16="http://schemas.microsoft.com/office/drawing/2014/main" id="{A1F57F3F-2E2E-7042-BAB8-16CA634AC5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Freeform 126">
                    <a:extLst>
                      <a:ext uri="{FF2B5EF4-FFF2-40B4-BE49-F238E27FC236}">
                        <a16:creationId xmlns:a16="http://schemas.microsoft.com/office/drawing/2014/main" id="{278C239D-44F4-9346-90D3-6EF421263E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622F1AEF-2DEE-104D-8E13-1ABE0A56B0D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9A82B926-43E7-5644-8DA2-E93003448C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ED51EA2B-76EC-2544-8CB1-DCB832F354AE}"/>
                      </a:ext>
                    </a:extLst>
                  </p:cNvPr>
                  <p:cNvCxnSpPr>
                    <a:endCxn id="12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DD4FA4FF-E0BC-BD42-AF2D-16A271529C0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A41223E0-CB75-844C-AE64-E96F7DDF2DB6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1848AB5C-6B11-264F-94EA-EFB1C0A1C48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C2B02B06-3889-4F4F-9135-1464391E37B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53030AA-D12C-6A49-A7D7-9C101D55A2C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06" name="Group 327">
                  <a:extLst>
                    <a:ext uri="{FF2B5EF4-FFF2-40B4-BE49-F238E27FC236}">
                      <a16:creationId xmlns:a16="http://schemas.microsoft.com/office/drawing/2014/main" id="{4B6BCF3B-A3A4-8147-B5FC-5F93EBD9E5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251E9EAF-C90D-1B4D-90EA-F3FB79CA833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E23AB099-133D-3245-9AFB-70B8EA11F8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3355593F-B422-7E40-B4C8-DC1DBC60942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Freeform 112">
                    <a:extLst>
                      <a:ext uri="{FF2B5EF4-FFF2-40B4-BE49-F238E27FC236}">
                        <a16:creationId xmlns:a16="http://schemas.microsoft.com/office/drawing/2014/main" id="{FF4BCCDA-5E49-F743-9F69-4A1E41AE15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Freeform 113">
                    <a:extLst>
                      <a:ext uri="{FF2B5EF4-FFF2-40B4-BE49-F238E27FC236}">
                        <a16:creationId xmlns:a16="http://schemas.microsoft.com/office/drawing/2014/main" id="{52F3240B-9D01-DA45-87DA-21D0BFD73F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3016AAEC-E794-4E44-A2C9-7EAB955644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75C5C1F1-08CA-7C42-B3AC-8BAC911F4F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D8439A88-E30C-324F-8E7E-64BDCE188663}"/>
                      </a:ext>
                    </a:extLst>
                  </p:cNvPr>
                  <p:cNvCxnSpPr>
                    <a:endCxn id="11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AE83602D-341E-3647-9CB2-24F4082637F2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BAE2AEC1-FCA8-D041-B1C9-85E97C92F836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839A3955-8EB8-6F46-AA26-43F0B8C7D4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BCBF38D8-BB5A-5D43-92EF-84153CC1D2A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5F588C3-9FDD-8D4C-80EC-5585F92D2F2E}"/>
                  </a:ext>
                </a:extLst>
              </p:cNvPr>
              <p:cNvCxnSpPr>
                <a:stCxn id="148" idx="2"/>
                <a:endCxn id="135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B6AB4CE-0BAF-F442-BFC1-D5E3D9280BAA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01E3C78-48BF-1342-B68C-E15C4A660B71}"/>
                  </a:ext>
                </a:extLst>
              </p:cNvPr>
              <p:cNvCxnSpPr>
                <a:stCxn id="149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EFE029E-4CC2-E84B-A244-7EFF1AA0D024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754594D-E773-AA4B-9673-E6FFB8F09ECE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434EA2E-B864-A645-85B2-C05BC1B3F10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03BD5BE-A651-7B40-87BE-C13A52BAE449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6267818" y="4466456"/>
            <a:ext cx="1490366" cy="3586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459EE925-CF11-084A-973D-4C38664FA961}"/>
              </a:ext>
            </a:extLst>
          </p:cNvPr>
          <p:cNvSpPr txBox="1"/>
          <p:nvPr/>
        </p:nvSpPr>
        <p:spPr>
          <a:xfrm>
            <a:off x="8239259" y="1825921"/>
            <a:ext cx="3839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link metrics, distances! 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A19195D-C26C-4B4C-8E1D-D754E03A92E6}"/>
              </a:ext>
            </a:extLst>
          </p:cNvPr>
          <p:cNvCxnSpPr>
            <a:cxnSpLocks/>
          </p:cNvCxnSpPr>
          <p:nvPr/>
        </p:nvCxnSpPr>
        <p:spPr>
          <a:xfrm>
            <a:off x="10292416" y="2427445"/>
            <a:ext cx="18768" cy="82156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CC4D54B6-EC0D-214D-A934-2CC016404CAD}"/>
              </a:ext>
            </a:extLst>
          </p:cNvPr>
          <p:cNvCxnSpPr>
            <a:cxnSpLocks/>
          </p:cNvCxnSpPr>
          <p:nvPr/>
        </p:nvCxnSpPr>
        <p:spPr>
          <a:xfrm flipH="1">
            <a:off x="8360916" y="2410267"/>
            <a:ext cx="881415" cy="1308558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6AED79F5-7DEC-F64D-8167-1EE6DB535DB0}"/>
              </a:ext>
            </a:extLst>
          </p:cNvPr>
          <p:cNvSpPr txBox="1"/>
          <p:nvPr/>
        </p:nvSpPr>
        <p:spPr>
          <a:xfrm>
            <a:off x="7967630" y="1373540"/>
            <a:ext cx="4945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Exchange paths: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path vector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D36612C-A4B1-1042-838C-AFD7EA6D6405}"/>
              </a:ext>
            </a:extLst>
          </p:cNvPr>
          <p:cNvSpPr txBox="1"/>
          <p:nvPr/>
        </p:nvSpPr>
        <p:spPr>
          <a:xfrm>
            <a:off x="8205937" y="515581"/>
            <a:ext cx="3786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Loop detection is easy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(no “count to infinity”)</a:t>
            </a:r>
          </a:p>
        </p:txBody>
      </p:sp>
    </p:spTree>
    <p:extLst>
      <p:ext uri="{BB962C8B-B14F-4D97-AF65-F5344CB8AC3E}">
        <p14:creationId xmlns:p14="http://schemas.microsoft.com/office/powerpoint/2010/main" val="234270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/>
      <p:bldP spid="90" grpId="0" animBg="1"/>
      <p:bldP spid="91" grpId="0"/>
      <p:bldP spid="92" grpId="0"/>
      <p:bldP spid="160" grpId="0"/>
      <p:bldP spid="169" grpId="0"/>
      <p:bldP spid="1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E8BF-3D3A-2749-BB6B-B16374F7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Next 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16EB-E44D-C742-B3FF-D022B28A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hop </a:t>
            </a:r>
            <a:r>
              <a:rPr lang="en-US" dirty="0"/>
              <a:t>conceptually denotes the first router interface that begins the AS-level path</a:t>
            </a:r>
          </a:p>
          <a:p>
            <a:pPr lvl="1"/>
            <a:r>
              <a:rPr lang="en-US" dirty="0"/>
              <a:t>The meaning of this attribute is context-dependent</a:t>
            </a:r>
          </a:p>
          <a:p>
            <a:r>
              <a:rPr lang="en-US" dirty="0"/>
              <a:t>In an announcement arriving from a different AS (</a:t>
            </a:r>
            <a:r>
              <a:rPr lang="en-US" dirty="0">
                <a:solidFill>
                  <a:srgbClr val="C00000"/>
                </a:solidFill>
              </a:rPr>
              <a:t>eBGP</a:t>
            </a:r>
            <a:r>
              <a:rPr lang="en-US" dirty="0"/>
              <a:t>), next hop is the router </a:t>
            </a:r>
            <a:r>
              <a:rPr lang="en-US" dirty="0">
                <a:solidFill>
                  <a:srgbClr val="C00000"/>
                </a:solidFill>
              </a:rPr>
              <a:t>in the next AS </a:t>
            </a:r>
            <a:r>
              <a:rPr lang="en-US" dirty="0"/>
              <a:t>which sent the announcement</a:t>
            </a:r>
          </a:p>
          <a:p>
            <a:pPr lvl="1"/>
            <a:r>
              <a:rPr lang="en-US" dirty="0"/>
              <a:t>Example: Next Hop of the eBGP announcement reaching 1c is </a:t>
            </a:r>
            <a:r>
              <a:rPr lang="en-US" dirty="0">
                <a:solidFill>
                  <a:srgbClr val="C00000"/>
                </a:solidFill>
              </a:rPr>
              <a:t>2a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555F5C-2AA6-D044-BEC8-2022CD0AE1BF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FA9D285A-A6EF-9F43-9D98-1ECEF488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F21A0F-6263-A74E-B68B-9CB896B7296E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76394EA-BD4C-4448-9351-6A25BECA197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6" name="Group 327">
                  <a:extLst>
                    <a:ext uri="{FF2B5EF4-FFF2-40B4-BE49-F238E27FC236}">
                      <a16:creationId xmlns:a16="http://schemas.microsoft.com/office/drawing/2014/main" id="{ACA58F12-55FB-0B44-97FC-068D2C7ABA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34F217C-8159-634E-AF75-5ADFE9A7396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A9F9A56-CE03-064C-9EAC-AB4FBE2613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635EA43-E2AD-AD45-AF11-34720918425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EF8F9385-18E3-CE49-A017-2DD777F3BB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Freeform 63">
                    <a:extLst>
                      <a:ext uri="{FF2B5EF4-FFF2-40B4-BE49-F238E27FC236}">
                        <a16:creationId xmlns:a16="http://schemas.microsoft.com/office/drawing/2014/main" id="{81D0EC69-7FC9-F54B-8E85-599B0044E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ACA45312-A3F6-9C41-93D0-3251BB902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B71E2A24-521E-A24B-9177-247345376F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875F18B-6D48-BE47-B918-A118FB86AD50}"/>
                      </a:ext>
                    </a:extLst>
                  </p:cNvPr>
                  <p:cNvCxnSpPr>
                    <a:endCxn id="6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038F8FF-9AAB-5549-AA09-F0F43EBD8A6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F6C71F5-3136-F947-8ECA-85B038B76E5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573D0474-8703-3F49-90DE-24F02131A2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886509B-2BE0-8D40-BC58-604B4C471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8E78CEE-27A1-754B-A3C2-E94E4341695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3" name="Group 327">
                  <a:extLst>
                    <a:ext uri="{FF2B5EF4-FFF2-40B4-BE49-F238E27FC236}">
                      <a16:creationId xmlns:a16="http://schemas.microsoft.com/office/drawing/2014/main" id="{899B0C5D-E41D-5549-AE5E-13921E28F8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0A6890F-BFBF-C44B-A518-8CD79DF7555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CD8EFAA-BC71-4B42-B56F-7116CD11E5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7625606-FDB9-2442-9C07-E65F3E2A3E7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B514AB89-6941-4041-87B9-75C03D133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CC70769A-32AC-8140-BECA-EA3B721E8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48665AD7-7514-3748-B97F-928ED5BFFE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38F5870C-6B39-614A-984E-3F9B3E86F8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5B6A585-AB06-C04D-B629-69DF8A91AE7B}"/>
                      </a:ext>
                    </a:extLst>
                  </p:cNvPr>
                  <p:cNvCxnSpPr>
                    <a:endCxn id="4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38615FA8-F792-4241-B7EA-027EB5E46B1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6DD7DB3-EAE4-F748-BA51-6D01A83E5C3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E49457A-D5D9-3743-A02E-CD31354B64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9AABC0C-B569-8E4A-95A1-C4AA147A8D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50AD1A-7191-3248-A9AC-02E8A1F57571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0" name="Group 327">
                  <a:extLst>
                    <a:ext uri="{FF2B5EF4-FFF2-40B4-BE49-F238E27FC236}">
                      <a16:creationId xmlns:a16="http://schemas.microsoft.com/office/drawing/2014/main" id="{EB7B3FC1-81E6-D147-B2EB-383982C70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BBD70E6-4801-8448-8CE8-9D968A9289E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C3A1BA-7F4B-704B-9D6E-3592485A4E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A260432-50DF-154D-B41D-5DB7B2FA2C4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83653950-71A6-BB4F-869B-19706C1A2F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8FA545E3-FB92-AB45-97F0-529A919F2E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43AD663E-F8B0-F049-B3EE-6707C16F87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EDC6661-A21C-D84F-BACE-018982609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516F953-3C64-0D41-8B60-60A2FF16F396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EC350FA-B3DD-D04E-917E-C159205CD09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50C652B-FD5F-D140-9C04-C84790E0BA7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B4C117E-7239-FC47-9674-AAEFC385A2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270FDE1-728B-8E4D-B2E3-B16399EA35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2C7AEC-939F-8A4D-8229-A99C1824C30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7" name="Group 327">
                  <a:extLst>
                    <a:ext uri="{FF2B5EF4-FFF2-40B4-BE49-F238E27FC236}">
                      <a16:creationId xmlns:a16="http://schemas.microsoft.com/office/drawing/2014/main" id="{B934326E-6D05-1E45-B1DE-1FEA58DBC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ADB3B2-6DB5-5148-AFF8-C58532B8FB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5FF8EB8-9243-7C48-B710-10358C6D4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7405867D-85C1-4042-8C87-F9D73D2E658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A1EAEF73-E962-4146-B2FE-C5B126C22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F264A627-0B7D-F64D-B290-5911AEA5E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5E518295-B5FF-D74E-8B0A-F109E5C1D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6F17E758-1476-BB4F-87EA-8DECB4EC0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2ED331F-8186-9C43-9D5D-7AE620DB085A}"/>
                      </a:ext>
                    </a:extLst>
                  </p:cNvPr>
                  <p:cNvCxnSpPr>
                    <a:endCxn id="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B8767C7-C029-844A-9AE1-59526A7824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1215B679-440F-654B-AA5E-A588DD7F481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455FA45-4D24-ED4D-843F-CB35FE9CAF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D95D5-14A5-BB4E-8F98-DF55FC512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D901B3-FC3C-374E-A31C-CB25E8AA5889}"/>
                  </a:ext>
                </a:extLst>
              </p:cNvPr>
              <p:cNvCxnSpPr>
                <a:stCxn id="59" idx="2"/>
                <a:endCxn id="46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4776100-1D2F-2A40-A421-F8769655450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BC914CD-EC43-1343-BA44-134301EF5D50}"/>
                  </a:ext>
                </a:extLst>
              </p:cNvPr>
              <p:cNvCxnSpPr>
                <a:stCxn id="60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4BC08D0-0FA5-C343-A49D-23EC5B82332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A245B2-CEF9-B449-917F-2F2CB371D9B6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AC264D-D273-B943-BA79-3BCDFF897BE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C8FAA8-2916-9E49-91D3-77B5388C03E0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5CEA7D89-0CD6-2940-A383-A35BA6299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A9121FD-2993-B34B-83F0-DC32920C8D2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4968791-7A41-F347-A12B-3CE5D874A4BC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1" name="Group 327">
                  <a:extLst>
                    <a:ext uri="{FF2B5EF4-FFF2-40B4-BE49-F238E27FC236}">
                      <a16:creationId xmlns:a16="http://schemas.microsoft.com/office/drawing/2014/main" id="{EEEFA9B4-49D2-EB4B-8EB8-AFD1DD93A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B2130BBC-8F63-004E-8822-10B4F2A8680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F22313A0-2028-7A41-9928-9C2C98361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A93F12-D6DF-2A4D-AD7E-31DD76B23B2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1E39B108-D9E2-244E-A380-76977E49BB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589672DD-EBC6-4646-BE9C-D66768ED72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A5C6027E-5B61-6942-BA10-65A918A93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5D1640E4-0B90-E943-871E-A6CEEB9E9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5D804CD-B03A-2941-9624-6D3186AA2D90}"/>
                      </a:ext>
                    </a:extLst>
                  </p:cNvPr>
                  <p:cNvCxnSpPr>
                    <a:endCxn id="12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5C7386DB-0A3A-1D4E-AB6F-B3C709D46E7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0FAF099-510B-024A-8596-F8645D9FBB7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B53D8907-83C3-D246-BC73-D2EC7D3553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D96D04ED-BA7C-B240-9AED-F019BBB78BB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BA784C9-FD42-154D-9F72-CDE514C14873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08" name="Group 327">
                  <a:extLst>
                    <a:ext uri="{FF2B5EF4-FFF2-40B4-BE49-F238E27FC236}">
                      <a16:creationId xmlns:a16="http://schemas.microsoft.com/office/drawing/2014/main" id="{CD6B5B4A-406D-A94A-955B-FF9E08B3AB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EAED1377-76FD-CA48-9215-F2026393164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9BA8642-A309-E545-844E-E0241FFAFD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8D5F5D7-2249-AE45-A31C-83B308E9E9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1078D27C-74C6-064D-A209-493186C4E3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673E2AAF-062D-2A43-BB54-72C7C408C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F51F119-0908-024A-B06F-2F16DCB2BD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F188FA2A-0DAE-6B44-89A1-D8C7FBA2D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7C31056-C155-6848-AB41-FA7409C57463}"/>
                      </a:ext>
                    </a:extLst>
                  </p:cNvPr>
                  <p:cNvCxnSpPr>
                    <a:endCxn id="11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4FD4BA7-4249-F24F-8A1C-BF95961945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40101605-8825-DA44-B455-0B2EF28863C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5D1211-0F56-034A-B268-0F0CA913F6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B2C2A2C-A4F5-024A-8462-FAF91C3D0EC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FBB5BB5-035F-E142-A128-11B8EBF007E5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5" name="Group 327">
                  <a:extLst>
                    <a:ext uri="{FF2B5EF4-FFF2-40B4-BE49-F238E27FC236}">
                      <a16:creationId xmlns:a16="http://schemas.microsoft.com/office/drawing/2014/main" id="{903BA61C-84C7-1E4F-AFCF-6E43A20549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DBC1D02-9BAD-614C-8D50-BBFDB6567AB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7B030103-EC1A-B94B-8B5D-6E059168AB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78B4A17-07F0-B844-8A47-8CFD9354466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3699A9ED-27D1-214E-BA8A-1A3FCB23DA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Freeform 102">
                    <a:extLst>
                      <a:ext uri="{FF2B5EF4-FFF2-40B4-BE49-F238E27FC236}">
                        <a16:creationId xmlns:a16="http://schemas.microsoft.com/office/drawing/2014/main" id="{D05B1407-19B3-DA49-81C8-736FF17596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AE603AE-8B23-F048-9F38-E92740707C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40B9E22F-FAD3-1A45-A8E4-778977A2B9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2CC8DFA4-A290-FC4D-A277-645FCDAF21CB}"/>
                      </a:ext>
                    </a:extLst>
                  </p:cNvPr>
                  <p:cNvCxnSpPr>
                    <a:endCxn id="10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066BE3B9-C4ED-4F44-A952-B4C9AC0BB97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109565D-EE2C-2A4F-9C23-A6CD3872720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FEA1CDF9-76C8-9748-B4D8-9B10D711F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6A215A8-3C9C-A446-9216-0C7E410942B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AD8B8A4-49E1-A945-9883-6C6067C0CA31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2" name="Group 327">
                  <a:extLst>
                    <a:ext uri="{FF2B5EF4-FFF2-40B4-BE49-F238E27FC236}">
                      <a16:creationId xmlns:a16="http://schemas.microsoft.com/office/drawing/2014/main" id="{1DCF3B06-683A-4F4A-ACD5-90A895729F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CB05DE90-6E76-7644-9E2D-5D4A12C15AC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6C28FC-743D-EC41-BD17-E417C877B6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A5F2948-9796-5B48-AB90-03246B4696E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F66A736D-5366-4241-8508-B4BF821DF3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D40C9EEF-3563-F740-B023-D53E88AB83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058DA424-4618-DE49-981C-D64F8DBC52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8CEDFCB2-6A26-F540-BA2A-D46455DAF6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E5B5E884-FD20-1F4A-BE29-7EDFDA2495BC}"/>
                      </a:ext>
                    </a:extLst>
                  </p:cNvPr>
                  <p:cNvCxnSpPr>
                    <a:endCxn id="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24EF8D5-4897-EA4D-B479-AB609B9092C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1314562-88B4-B443-8BF9-EF41BF56FBC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EB42120-B631-CD45-81A9-65A736D0C2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33D4871-D894-8545-8218-B642F7FFE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E1F0B4-62E5-9D46-A984-41B4C9AF9717}"/>
                  </a:ext>
                </a:extLst>
              </p:cNvPr>
              <p:cNvCxnSpPr>
                <a:stCxn id="124" idx="2"/>
                <a:endCxn id="111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A5DE29A-5A41-3445-B03F-F33EC395DAB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AF7797F-AA33-8D43-B49A-9FBD3C323499}"/>
                  </a:ext>
                </a:extLst>
              </p:cNvPr>
              <p:cNvCxnSpPr>
                <a:stCxn id="125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C81A35-BD41-E34D-B812-C70228B97D87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2EB00CD-BC52-8E4F-BD2B-8BA696B49F8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CEDEBAB-F03E-A34A-BDC5-06AB45C6B5A3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4799B00-CEA8-AE41-9740-98666CF06234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61ACCC-9BA6-0F44-BE6A-64A29A0EBEB5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0413F3-B550-C84B-A464-D2A33B73AAD2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118">
            <a:extLst>
              <a:ext uri="{FF2B5EF4-FFF2-40B4-BE49-F238E27FC236}">
                <a16:creationId xmlns:a16="http://schemas.microsoft.com/office/drawing/2014/main" id="{67548858-2537-074C-83A6-478B69B3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119">
            <a:extLst>
              <a:ext uri="{FF2B5EF4-FFF2-40B4-BE49-F238E27FC236}">
                <a16:creationId xmlns:a16="http://schemas.microsoft.com/office/drawing/2014/main" id="{598F6ECC-3AB9-B04B-B257-B95BA62B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8" y="6150047"/>
            <a:ext cx="27174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565A40-0AA6-324A-BC55-A7EE836C633A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F98DBFF-28B0-C44D-86EB-A2CDD6289E4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2BA6A294-71BB-4749-B4CE-B1C90854C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" name="Group 327">
                <a:extLst>
                  <a:ext uri="{FF2B5EF4-FFF2-40B4-BE49-F238E27FC236}">
                    <a16:creationId xmlns:a16="http://schemas.microsoft.com/office/drawing/2014/main" id="{90FE4A07-ACAE-3644-8631-E7EC1878D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1A11557-385B-0C48-A48E-26E8F767B766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E915242-45C0-FD49-8602-500EE0B42E4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B3645BE-2EFF-AE48-866D-06B6E7392E6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C0E24E1F-E9D3-0A49-BF0C-69EFCC2E5868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6EEE49B9-C48A-6E46-B127-A34FF097107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6D14B83-6C3F-C641-BE3D-48C449715D5E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DF405222-0A38-304E-B17E-B9ACAA63A3CD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4AC564C7-9139-3347-9846-9679CC5377B7}"/>
                    </a:ext>
                  </a:extLst>
                </p:cNvPr>
                <p:cNvCxnSpPr>
                  <a:endCxn id="14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BF19813-FE8C-7C4F-BCE3-5585608552D6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0E36FE4-01B1-5743-83D9-E5683BC25677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31764174-596B-FC4D-B89B-CEA38FDEC59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AC087D1-0E41-984C-8ED3-81E210F51F79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1699E9-39AF-614A-BF08-8ED617F996F5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56" name="Picture 15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CE00B7F-9F06-854C-BB9A-E76D9FE1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439" y="365125"/>
            <a:ext cx="1508676" cy="12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9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/>
      <p:bldP spid="137" grpId="0" animBg="1"/>
      <p:bldP spid="1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1153</Words>
  <Application>Microsoft Macintosh PowerPoint</Application>
  <PresentationFormat>Widescreen</PresentationFormat>
  <Paragraphs>212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Helvetica</vt:lpstr>
      <vt:lpstr>Times New Roman</vt:lpstr>
      <vt:lpstr>Office Theme</vt:lpstr>
      <vt:lpstr>Routing (part 3)</vt:lpstr>
      <vt:lpstr>PowerPoint Presentation</vt:lpstr>
      <vt:lpstr>PowerPoint Presentation</vt:lpstr>
      <vt:lpstr>The Internet is a large federated network</vt:lpstr>
      <vt:lpstr>The Internet is a large federated network</vt:lpstr>
      <vt:lpstr>The Internet is a large federated network</vt:lpstr>
      <vt:lpstr>Inter-domain Routing</vt:lpstr>
      <vt:lpstr>Q1. BGP Messages</vt:lpstr>
      <vt:lpstr>Q1. Next Hop</vt:lpstr>
      <vt:lpstr>Q1. Next Hop</vt:lpstr>
      <vt:lpstr>Q2. The algorithm</vt:lpstr>
      <vt:lpstr>Policies in BGP</vt:lpstr>
      <vt:lpstr>Policy arises from business relationships</vt:lpstr>
      <vt:lpstr>BGP Export Policy</vt:lpstr>
      <vt:lpstr>BGP Export Policy</vt:lpstr>
      <vt:lpstr>Thumb rules for export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1917</cp:revision>
  <cp:lastPrinted>2021-01-24T11:57:08Z</cp:lastPrinted>
  <dcterms:created xsi:type="dcterms:W3CDTF">2019-01-23T03:40:12Z</dcterms:created>
  <dcterms:modified xsi:type="dcterms:W3CDTF">2024-12-11T13:46:49Z</dcterms:modified>
</cp:coreProperties>
</file>