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659" r:id="rId2"/>
    <p:sldId id="614" r:id="rId3"/>
    <p:sldId id="794" r:id="rId4"/>
    <p:sldId id="795" r:id="rId5"/>
    <p:sldId id="796" r:id="rId6"/>
    <p:sldId id="1259" r:id="rId7"/>
    <p:sldId id="1260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818" r:id="rId16"/>
    <p:sldId id="806" r:id="rId17"/>
    <p:sldId id="807" r:id="rId18"/>
    <p:sldId id="808" r:id="rId19"/>
    <p:sldId id="809" r:id="rId20"/>
    <p:sldId id="819" r:id="rId21"/>
    <p:sldId id="810" r:id="rId22"/>
    <p:sldId id="811" r:id="rId23"/>
    <p:sldId id="812" r:id="rId24"/>
    <p:sldId id="813" r:id="rId25"/>
    <p:sldId id="814" r:id="rId26"/>
    <p:sldId id="817" r:id="rId27"/>
    <p:sldId id="1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15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1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4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88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8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78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86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06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10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45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5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67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5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40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8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3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7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2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4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Medium Access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23.1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8892" y="1522413"/>
            <a:ext cx="525853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2569" y="2246313"/>
            <a:ext cx="5363308" cy="370901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pic>
        <p:nvPicPr>
          <p:cNvPr id="3" name="Picture 2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25CB9698-8E11-B34C-8868-18845EB1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1137" y="3349626"/>
            <a:ext cx="3932227" cy="32035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 (each node operates on its own) 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6624" y="3458125"/>
            <a:ext cx="5283979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defRPr/>
            </a:pPr>
            <a:r>
              <a:rPr lang="en-US" sz="2400" dirty="0"/>
              <a:t>clock synchronization:  nodes must sync on slot start times</a:t>
            </a:r>
          </a:p>
          <a:p>
            <a:pPr>
              <a:defRPr/>
            </a:pPr>
            <a:r>
              <a:rPr lang="en-US" sz="2400" dirty="0"/>
              <a:t>Ensure detect collision within a frame; even if detection is fast, whole frame time still wasted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41512"/>
            <a:chOff x="648" y="899"/>
            <a:chExt cx="3813" cy="1223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2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1270" y="3529563"/>
            <a:ext cx="4936918" cy="3128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808330" cy="32385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073426" y="1687513"/>
            <a:ext cx="4600299" cy="1406795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efficiency</a:t>
            </a:r>
            <a:r>
              <a:rPr lang="en-US" sz="2400" i="0" dirty="0">
                <a:latin typeface="Helvetica" pitchFamily="2" charset="0"/>
              </a:rPr>
              <a:t>: long-run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fraction of successful slots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31026" y="4529138"/>
            <a:ext cx="2568575" cy="172072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at best:</a:t>
            </a:r>
            <a:r>
              <a:rPr lang="en-US" sz="2400" i="0" dirty="0">
                <a:latin typeface="Helvetica" pitchFamily="2" charset="0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9572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087" y="1422400"/>
            <a:ext cx="9109213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87191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pic>
        <p:nvPicPr>
          <p:cNvPr id="10" name="Picture 9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15472768-1CE5-7148-9490-3C5CBA129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362" y="153989"/>
            <a:ext cx="8464101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905" y="1328738"/>
            <a:ext cx="900002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,t</a:t>
            </a:r>
            <a:r>
              <a:rPr lang="en-US" sz="2000" baseline="-25000" dirty="0"/>
              <a:t>0</a:t>
            </a:r>
            <a:r>
              <a:rPr lang="en-US" sz="2000" dirty="0"/>
              <a:t>+1]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17343" y="5529262"/>
            <a:ext cx="4275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7728310" y="4337240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4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7885-CAC5-204C-9F65-F930BF26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Are there better strategies to transmit rather than independently and randomly?</a:t>
            </a:r>
          </a:p>
        </p:txBody>
      </p:sp>
    </p:spTree>
    <p:extLst>
      <p:ext uri="{BB962C8B-B14F-4D97-AF65-F5344CB8AC3E}">
        <p14:creationId xmlns:p14="http://schemas.microsoft.com/office/powerpoint/2010/main" val="224046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228600"/>
            <a:ext cx="84645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6467475" cy="37646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 dirty="0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8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30946" cy="47720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two nodes may not hear each other</a:t>
            </a:r>
            <a:r>
              <a:rPr lang="ja-JP" altLang="en-US" sz="2400" dirty="0"/>
              <a:t>’</a:t>
            </a:r>
            <a:r>
              <a:rPr lang="en-US" sz="2400" dirty="0"/>
              <a:t>s transmission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0885" y="1597636"/>
            <a:ext cx="9150229" cy="492473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5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397D-433E-A643-9372-521241DC9F9A}"/>
              </a:ext>
            </a:extLst>
          </p:cNvPr>
          <p:cNvSpPr txBox="1"/>
          <p:nvPr/>
        </p:nvSpPr>
        <p:spPr>
          <a:xfrm>
            <a:off x="6876418" y="3429000"/>
            <a:ext cx="4407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How long should the NIC wait to retransmit after aborting due to a collision?</a:t>
            </a:r>
          </a:p>
        </p:txBody>
      </p:sp>
    </p:spTree>
    <p:extLst>
      <p:ext uri="{BB962C8B-B14F-4D97-AF65-F5344CB8AC3E}">
        <p14:creationId xmlns:p14="http://schemas.microsoft.com/office/powerpoint/2010/main" val="36838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5. </a:t>
            </a: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lvl="1">
              <a:defRPr/>
            </a:pPr>
            <a:r>
              <a:rPr lang="en-US" dirty="0"/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199"/>
            <a:ext cx="7772400" cy="4892675"/>
          </a:xfrm>
        </p:spPr>
        <p:txBody>
          <a:bodyPr>
            <a:normAutofit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4319589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9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3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3015" y="195263"/>
            <a:ext cx="9296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/>
              <a:t>(3) </a:t>
            </a: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dirty="0">
                <a:solidFill>
                  <a:srgbClr val="CC0000"/>
                </a:solidFill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dirty="0">
                <a:solidFill>
                  <a:srgbClr val="CC0000"/>
                </a:solidFill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efficiency both at low and high load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209" y="1485899"/>
            <a:ext cx="4403104" cy="51768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orchestrator node </a:t>
            </a:r>
            <a:r>
              <a:rPr lang="ja-JP" altLang="en-US" sz="2400" dirty="0"/>
              <a:t>“</a:t>
            </a:r>
            <a:r>
              <a:rPr lang="en-US" sz="2400" dirty="0"/>
              <a:t>invites</a:t>
            </a:r>
            <a:r>
              <a:rPr lang="ja-JP" altLang="en-US" sz="2400"/>
              <a:t>”</a:t>
            </a:r>
            <a:r>
              <a:rPr lang="en-US" sz="2400" dirty="0"/>
              <a:t> sender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/>
              <a:t>simple</a:t>
            </a:r>
            <a:r>
              <a:rPr lang="en-US" sz="2400" dirty="0"/>
              <a:t> sender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(orchestrator)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orchestrator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senders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361661" y="1376363"/>
            <a:ext cx="45168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Helvetica" pitchFamily="2" charset="0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token</a:t>
            </a:r>
            <a:r>
              <a:rPr lang="en-US" sz="2400" b="1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concerns: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single point of failure (node holding the 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“Taking turns”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multiple access </a:t>
            </a:r>
            <a:r>
              <a:rPr lang="en-US" dirty="0"/>
              <a:t>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06963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 </a:t>
            </a:r>
          </a:p>
          <a:p>
            <a:pPr marL="688975" lvl="1" indent="-231775">
              <a:defRPr/>
            </a:pPr>
            <a:r>
              <a:rPr lang="en-US" dirty="0"/>
              <a:t>Time Division, Frequency Division</a:t>
            </a:r>
          </a:p>
          <a:p>
            <a:pPr marL="688975" lvl="1" indent="-231775">
              <a:defRPr/>
            </a:pPr>
            <a:r>
              <a:rPr lang="en-US" dirty="0"/>
              <a:t>Code (next lectures)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</a:t>
            </a:r>
            <a:r>
              <a:rPr lang="en-US" sz="2400" dirty="0"/>
              <a:t> </a:t>
            </a:r>
          </a:p>
          <a:p>
            <a:pPr marL="690563" lvl="1" indent="-233363">
              <a:defRPr/>
            </a:pPr>
            <a:r>
              <a:rPr lang="en-US" dirty="0"/>
              <a:t>ALOHA, Slotted 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/>
              <a:t>Bluetooth, FDDI,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5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FE6-1809-2947-9665-A0BFE59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8713-8BAD-584C-97CD-7C3492B3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12" y="279403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Multiple access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2" y="1266828"/>
            <a:ext cx="8877295" cy="296703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ja-JP" altLang="en-US"/>
              <a:t>“</a:t>
            </a:r>
            <a:r>
              <a:rPr lang="en-US" dirty="0"/>
              <a:t>links</a:t>
            </a:r>
            <a:r>
              <a:rPr lang="ja-JP" altLang="en-US"/>
              <a:t>”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76" y="1690688"/>
            <a:ext cx="996696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separate (out-of-band) channel for coordination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Multiple access protocols solve the </a:t>
            </a:r>
            <a:r>
              <a:rPr lang="en-US" sz="2400" dirty="0">
                <a:solidFill>
                  <a:srgbClr val="C00000"/>
                </a:solidFill>
              </a:rPr>
              <a:t>Medium Access Control </a:t>
            </a:r>
            <a:r>
              <a:rPr lang="en-US" sz="2400" dirty="0"/>
              <a:t>problem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7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00199"/>
            <a:ext cx="9217152" cy="48926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Goals: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585" y="1382712"/>
            <a:ext cx="9812215" cy="513965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ja-JP" altLang="en-US" sz="2000"/>
              <a:t>“</a:t>
            </a:r>
            <a:r>
              <a:rPr lang="en-US" sz="2000" dirty="0"/>
              <a:t>pieces</a:t>
            </a:r>
            <a:r>
              <a:rPr lang="ja-JP" altLang="en-US" sz="2000"/>
              <a:t>”</a:t>
            </a:r>
            <a:r>
              <a:rPr lang="en-US" sz="2000" dirty="0"/>
              <a:t> 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ja-JP" altLang="en-US" sz="2000"/>
              <a:t>“</a:t>
            </a:r>
            <a:r>
              <a:rPr lang="en-US" sz="2000" dirty="0"/>
              <a:t>recover</a:t>
            </a:r>
            <a:r>
              <a:rPr lang="ja-JP" altLang="en-US" sz="2000"/>
              <a:t>”</a:t>
            </a:r>
            <a:r>
              <a:rPr lang="en-US" sz="2000" dirty="0"/>
              <a:t> from collisions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i="1" dirty="0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more or longer turns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8" y="206375"/>
            <a:ext cx="1150033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(1) Channel partitioning MAC protocols: TDMA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86" y="1349375"/>
            <a:ext cx="9760222" cy="40768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access to channel in "rounds"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each station gets fixed length slot (length = packet transmission time) in each round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example: 6-station LAN, 1,3,4 have packets to send, 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292" y="1370013"/>
            <a:ext cx="10796954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FDM cable</a:t>
            </a:r>
          </a:p>
        </p:txBody>
      </p:sp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961292" y="206375"/>
            <a:ext cx="1011701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(2) 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984" y="1690687"/>
            <a:ext cx="10169769" cy="5103997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Collision possible when two or more transmitting nodes </a:t>
            </a:r>
            <a:r>
              <a:rPr lang="en-US" dirty="0">
                <a:ea typeface="MS Mincho" charset="0"/>
                <a:cs typeface="MS Mincho" charset="0"/>
              </a:rPr>
              <a:t>choose to send simultaneously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ALOHA,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0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14343</TotalTime>
  <Words>1688</Words>
  <Application>Microsoft Macintosh PowerPoint</Application>
  <PresentationFormat>Widescreen</PresentationFormat>
  <Paragraphs>334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Gill Sans MT</vt:lpstr>
      <vt:lpstr>Helvetica</vt:lpstr>
      <vt:lpstr>Tahoma</vt:lpstr>
      <vt:lpstr>Times New Roman</vt:lpstr>
      <vt:lpstr>Wingdings</vt:lpstr>
      <vt:lpstr>Office Theme</vt:lpstr>
      <vt:lpstr>Equation</vt:lpstr>
      <vt:lpstr>CS 352 Medium Access Control</vt:lpstr>
      <vt:lpstr>Link layer</vt:lpstr>
      <vt:lpstr>Multiple access</vt:lpstr>
      <vt:lpstr>Multiple access protocols</vt:lpstr>
      <vt:lpstr>An ideal multiple access protocol</vt:lpstr>
      <vt:lpstr>MAC protocols: Taxonomy</vt:lpstr>
      <vt:lpstr>(1) Channel partitioning MAC protocols: TDMA</vt:lpstr>
      <vt:lpstr>Channel partitioning MAC protocols: FDMA</vt:lpstr>
      <vt:lpstr>(2) 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PowerPoint Presentation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Ethernet CSMA/CD algorithm</vt:lpstr>
      <vt:lpstr>CSMA/CD efficiency</vt:lpstr>
      <vt:lpstr>(3) “Taking turns” MAC protocols</vt:lpstr>
      <vt:lpstr>“Taking turns” MAC protocols</vt:lpstr>
      <vt:lpstr>“Taking turns” MAC protocols</vt:lpstr>
      <vt:lpstr> Summary of multiple access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9078</cp:revision>
  <dcterms:created xsi:type="dcterms:W3CDTF">2019-01-23T03:40:12Z</dcterms:created>
  <dcterms:modified xsi:type="dcterms:W3CDTF">2021-04-01T10:30:12Z</dcterms:modified>
</cp:coreProperties>
</file>