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7" r:id="rId2"/>
    <p:sldId id="929" r:id="rId3"/>
    <p:sldId id="930" r:id="rId4"/>
    <p:sldId id="919" r:id="rId5"/>
    <p:sldId id="922" r:id="rId6"/>
    <p:sldId id="416" r:id="rId7"/>
    <p:sldId id="917" r:id="rId8"/>
    <p:sldId id="610" r:id="rId9"/>
    <p:sldId id="918" r:id="rId10"/>
    <p:sldId id="596" r:id="rId11"/>
    <p:sldId id="598" r:id="rId12"/>
    <p:sldId id="926" r:id="rId13"/>
    <p:sldId id="599" r:id="rId14"/>
    <p:sldId id="624" r:id="rId15"/>
    <p:sldId id="927" r:id="rId16"/>
    <p:sldId id="928" r:id="rId17"/>
    <p:sldId id="604" r:id="rId18"/>
    <p:sldId id="590" r:id="rId19"/>
    <p:sldId id="591" r:id="rId20"/>
    <p:sldId id="592" r:id="rId21"/>
    <p:sldId id="595" r:id="rId22"/>
    <p:sldId id="593" r:id="rId23"/>
    <p:sldId id="594" r:id="rId24"/>
    <p:sldId id="911" r:id="rId25"/>
    <p:sldId id="4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5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Pipelined Reliability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en-US" dirty="0"/>
              <a:t>: Sequence numbers of in-flight data</a:t>
            </a:r>
          </a:p>
          <a:p>
            <a:r>
              <a:rPr lang="en-US" dirty="0">
                <a:solidFill>
                  <a:srgbClr val="C00000"/>
                </a:solidFill>
              </a:rPr>
              <a:t>Window size</a:t>
            </a:r>
            <a:r>
              <a:rPr lang="en-US" dirty="0"/>
              <a:t>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93561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57834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56479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</a:t>
            </a:r>
          </a:p>
          <a:p>
            <a:r>
              <a:rPr lang="en-US" dirty="0"/>
              <a:t>Receiver only accepts sequence #s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3838075" y="4253585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EA4EB-F913-2141-B2C8-3C0A774D253B}"/>
              </a:ext>
            </a:extLst>
          </p:cNvPr>
          <p:cNvSpPr/>
          <p:nvPr/>
        </p:nvSpPr>
        <p:spPr>
          <a:xfrm>
            <a:off x="7527760" y="5049258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0DA05-2249-C043-863D-90FFE33CB054}"/>
              </a:ext>
            </a:extLst>
          </p:cNvPr>
          <p:cNvSpPr/>
          <p:nvPr/>
        </p:nvSpPr>
        <p:spPr>
          <a:xfrm>
            <a:off x="826170" y="3272793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87A59-FDD4-4BD5-1A3D-703A23E4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6927-05A6-3C7E-B091-DE80142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Review: 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38EFD-D112-1686-B946-1130AC02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2C1685-3A61-42FE-C71D-D8C7F813F306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725DB0-7B57-57C0-4A74-32FBEAD4DF9F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57450F-299B-4519-A003-AB83799C4877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0A05C0-152A-C5A9-27E5-D556A0277EED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B9162-7307-83E5-D510-69E15BFFCC08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A067A-43E1-B0D9-6165-72ABFCE5F701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8C96123-D358-091D-1994-558FFB9F2F4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7D044D-4E14-8E5D-2EFC-391EEFC7A7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79A897-8511-3B09-50CC-ADB91E4C4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A19AF1-F88B-FDAD-0628-9CFB1011F746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CCBDD2-B0E0-D82A-7DAA-6C2458975E07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7B0CDB3B-D96F-481A-8A0A-E31AADC3105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56752D-E409-5E67-E909-D7A767B7029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7BF5F5-3773-5ABF-D52B-3D1FA195A9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1DD91-193C-1321-EB64-CE76CAEE51EF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FE9D3E-53CF-E4F8-A7D4-A3082E72A397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2E1EA5-C900-509E-B02F-D2EC8DD4269B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1A59B3-02F9-D003-2862-27B284DF3B91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D8491-A382-48B1-7DEF-860828439B69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10837-7489-D903-7AB5-322BFACBB248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2C321F53-3FA0-FFBD-E4A6-63B899B4626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9B6F41-A89C-016B-10FC-98B42B01B0F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5C9297-87CD-94D9-2952-669AC0C020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84D65D-BB0D-17CE-5974-21955FBD5776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C4B53-0FC9-CF1E-A15C-8BAEC4B9920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D607A2-A491-CF77-08E3-B857A5D7D282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2EE20B-5928-F4B3-35F8-5CB2B72EEE26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EE9899-FE53-DA5A-D9F4-0BFA95AD96CB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69AEE8-D350-FE9A-57E0-A1463C439EF2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53AE6D-2401-E9DF-58DA-F4E67E96CC52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0A48F27-DC02-F6AF-2BA0-6F45CD5210F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28054D0-DC29-053E-479D-AB3E23AB277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56C7745-E3A8-F0F1-7D29-978300629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1CFAAF-92BD-9E71-D510-809843304EE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C3CA89F-2254-E0C7-36F3-ADAC6235B640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DDFB678E-EEDA-7B2E-F4D3-5EB853C58BD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8520FE-89CD-C0F6-E1D6-CD4F6BE37722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9E3AD3A-E2F4-A04D-8E6A-FEE392C4F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DAACC29D-B5F4-7131-69E7-819B5C2A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FB0720EB-FE16-D243-C4FF-C8E372E3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7382AA-163B-AC68-EDBC-2EDBF234818E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40093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19" y="5618165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BDE4E-48F6-2EA9-E6C4-E49E6EC39A72}"/>
              </a:ext>
            </a:extLst>
          </p:cNvPr>
          <p:cNvSpPr txBox="1"/>
          <p:nvPr/>
        </p:nvSpPr>
        <p:spPr>
          <a:xfrm>
            <a:off x="9220200" y="20889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>
              <a:latin typeface="Helvetica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EA722E2-ACD2-DA0C-A35F-B54EB7F18F3A}"/>
              </a:ext>
            </a:extLst>
          </p:cNvPr>
          <p:cNvSpPr txBox="1"/>
          <p:nvPr/>
        </p:nvSpPr>
        <p:spPr>
          <a:xfrm>
            <a:off x="9220200" y="1381327"/>
            <a:ext cx="267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Assume that SACKs reported alongside cumulative ACK</a:t>
            </a:r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4218-F43F-8EB7-C9D4-E4E50BB6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86945C5-CE13-C575-FC05-3498BB9F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DC426EFA-6DA4-B947-AE40-28D238F8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5B3E3-017D-77C9-07A1-34816A190056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8D2323C-F5C1-640F-9E45-EA0D0FBA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B9F04D7D-5B08-B0B1-F248-7C1B6F30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E64371-B1AB-D69E-380F-96A0152D8841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AC4B0C13-62AE-2DE0-2444-8BDE2B55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5F1859BE-18BD-8985-5BCC-FF19805B2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65E4FD56-1028-2FC7-68CD-04C79FCAD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83ECA998-6FD2-DC66-16AD-18078416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82CDC1F8-AB1F-0B7A-B3E9-C3453836F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1880198C-D86A-4D35-E6F6-5FEA53AEB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9ED610DA-FDE0-966F-3F62-E7E43811F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E10C5D66-7036-1E48-5271-F0E4E7776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43BC2E13-2B0E-21A3-5026-BF848163A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DD03B6-F0F1-E03D-4F68-526A5C290461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W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9A980-FC16-B345-0E6D-8757BD69D992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62285A-4089-31E3-C619-EB922B789CA9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113792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4721-D238-BF4B-B785-6942BB09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data transfer 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0F72-01A3-BB4D-A9F3-3BD1AED2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D01-0CF3-3A46-8355-E206F9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DF8-CFBE-BA43-86AB-DF7E30A0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B7B53C58-3228-984F-A5B7-37405C1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Stop and wait: send 1 packet per RTT</a:t>
            </a:r>
          </a:p>
          <a:p>
            <a:endParaRPr lang="en-US" dirty="0"/>
          </a:p>
          <a:p>
            <a:r>
              <a:rPr lang="en-US" dirty="0"/>
              <a:t>Pipelined: send </a:t>
            </a:r>
            <a:r>
              <a:rPr lang="en-US" dirty="0">
                <a:solidFill>
                  <a:srgbClr val="C00000"/>
                </a:solidFill>
              </a:rPr>
              <a:t>W</a:t>
            </a:r>
            <a:r>
              <a:rPr lang="en-US" dirty="0"/>
              <a:t> packets per RTT</a:t>
            </a:r>
          </a:p>
          <a:p>
            <a:endParaRPr lang="en-US" dirty="0"/>
          </a:p>
          <a:p>
            <a:r>
              <a:rPr lang="en-US" dirty="0"/>
              <a:t>If W packets are in flight, throughput improves </a:t>
            </a:r>
            <a:r>
              <a:rPr lang="en-US" dirty="0">
                <a:solidFill>
                  <a:srgbClr val="C00000"/>
                </a:solidFill>
              </a:rPr>
              <a:t>W times </a:t>
            </a:r>
            <a:r>
              <a:rPr lang="en-US" dirty="0"/>
              <a:t>compared to stop-and-wait</a:t>
            </a:r>
          </a:p>
          <a:p>
            <a:endParaRPr lang="en-US" dirty="0"/>
          </a:p>
          <a:p>
            <a:r>
              <a:rPr lang="en-US" dirty="0"/>
              <a:t>For now, assume we fix W </a:t>
            </a:r>
          </a:p>
          <a:p>
            <a:pPr lvl="1"/>
            <a:r>
              <a:rPr lang="en-US" dirty="0"/>
              <a:t>Later: how to determine W?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 flipH="1">
            <a:off x="8817668" y="2501219"/>
            <a:ext cx="24846" cy="239563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826170" y="3369438"/>
            <a:ext cx="4102769" cy="129941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ADE-8394-0541-8386-E94FA890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0E33-F861-F640-B7C4-28A66CA4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7054516" cy="4951458"/>
          </a:xfrm>
        </p:spPr>
        <p:txBody>
          <a:bodyPr>
            <a:normAutofit/>
          </a:bodyPr>
          <a:lstStyle/>
          <a:p>
            <a:r>
              <a:rPr lang="en-US" dirty="0"/>
              <a:t>Assume packets are labeled by sequence numbers</a:t>
            </a:r>
          </a:p>
          <a:p>
            <a:pPr lvl="1"/>
            <a:r>
              <a:rPr lang="en-US" dirty="0"/>
              <a:t>Increasing from 0, …, N-1, then roll back to 0</a:t>
            </a:r>
          </a:p>
          <a:p>
            <a:r>
              <a:rPr lang="en-US" dirty="0"/>
              <a:t>Assume ACKs indicate the sequence numbers of data that was received</a:t>
            </a:r>
          </a:p>
          <a:p>
            <a:pPr lvl="1"/>
            <a:r>
              <a:rPr lang="en-US" dirty="0"/>
              <a:t>Note: Didn’t need this for stop-and-wait</a:t>
            </a:r>
          </a:p>
          <a:p>
            <a:r>
              <a:rPr lang="en-US" dirty="0"/>
              <a:t>Convention: ACK#s carry the </a:t>
            </a:r>
            <a:r>
              <a:rPr lang="en-US" dirty="0">
                <a:solidFill>
                  <a:srgbClr val="C00000"/>
                </a:solidFill>
              </a:rPr>
              <a:t>next sequence </a:t>
            </a:r>
            <a:r>
              <a:rPr lang="en-US" dirty="0"/>
              <a:t>number expected</a:t>
            </a:r>
          </a:p>
          <a:p>
            <a:pPr lvl="1"/>
            <a:r>
              <a:rPr lang="en-US" dirty="0"/>
              <a:t>Used in TCP</a:t>
            </a:r>
          </a:p>
          <a:p>
            <a:r>
              <a:rPr lang="en-US" dirty="0"/>
              <a:t>Our discussion uses packet seq #s</a:t>
            </a:r>
          </a:p>
          <a:p>
            <a:pPr lvl="1"/>
            <a:r>
              <a:rPr lang="en-US" dirty="0"/>
              <a:t>However, TCP uses byte seq #s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41203-0B30-FA48-8986-6FF4E7F620FC}"/>
              </a:ext>
            </a:extLst>
          </p:cNvPr>
          <p:cNvCxnSpPr/>
          <p:nvPr/>
        </p:nvCxnSpPr>
        <p:spPr>
          <a:xfrm>
            <a:off x="8802582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004A5-6CA1-074F-97EA-2ADEE4719F66}"/>
              </a:ext>
            </a:extLst>
          </p:cNvPr>
          <p:cNvCxnSpPr/>
          <p:nvPr/>
        </p:nvCxnSpPr>
        <p:spPr>
          <a:xfrm>
            <a:off x="11711434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0A6E5-134F-6446-939B-351FE76159F0}"/>
              </a:ext>
            </a:extLst>
          </p:cNvPr>
          <p:cNvCxnSpPr>
            <a:cxnSpLocks/>
          </p:cNvCxnSpPr>
          <p:nvPr/>
        </p:nvCxnSpPr>
        <p:spPr>
          <a:xfrm>
            <a:off x="8974861" y="206416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523CBC-E2C8-284F-A6A9-583826A5B75E}"/>
              </a:ext>
            </a:extLst>
          </p:cNvPr>
          <p:cNvCxnSpPr>
            <a:cxnSpLocks/>
          </p:cNvCxnSpPr>
          <p:nvPr/>
        </p:nvCxnSpPr>
        <p:spPr>
          <a:xfrm flipH="1">
            <a:off x="8958296" y="2735924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A63EB5-8CBF-3740-AB95-82B43E3EE16F}"/>
              </a:ext>
            </a:extLst>
          </p:cNvPr>
          <p:cNvSpPr txBox="1"/>
          <p:nvPr/>
        </p:nvSpPr>
        <p:spPr>
          <a:xfrm>
            <a:off x="8687456" y="132607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F8815-6B2B-CD43-BA11-06A5B6D53A3B}"/>
              </a:ext>
            </a:extLst>
          </p:cNvPr>
          <p:cNvSpPr txBox="1"/>
          <p:nvPr/>
        </p:nvSpPr>
        <p:spPr>
          <a:xfrm>
            <a:off x="10444540" y="1290441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24FC-56F0-CA40-BFC6-8E9DF5C0761D}"/>
              </a:ext>
            </a:extLst>
          </p:cNvPr>
          <p:cNvSpPr txBox="1"/>
          <p:nvPr/>
        </p:nvSpPr>
        <p:spPr>
          <a:xfrm rot="821323">
            <a:off x="10290049" y="2034590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53226-D02F-9D47-B2BC-8BFEA47E932E}"/>
              </a:ext>
            </a:extLst>
          </p:cNvPr>
          <p:cNvSpPr txBox="1"/>
          <p:nvPr/>
        </p:nvSpPr>
        <p:spPr>
          <a:xfrm rot="20291529">
            <a:off x="8956958" y="328954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2241FD-E2A7-0C43-AE04-A24F311D304B}"/>
              </a:ext>
            </a:extLst>
          </p:cNvPr>
          <p:cNvCxnSpPr>
            <a:cxnSpLocks/>
          </p:cNvCxnSpPr>
          <p:nvPr/>
        </p:nvCxnSpPr>
        <p:spPr>
          <a:xfrm>
            <a:off x="8995223" y="273592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316B1-AAA3-584C-80EA-D01311443823}"/>
              </a:ext>
            </a:extLst>
          </p:cNvPr>
          <p:cNvSpPr txBox="1"/>
          <p:nvPr/>
        </p:nvSpPr>
        <p:spPr>
          <a:xfrm rot="821323">
            <a:off x="10128482" y="2604573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6986E-FB4C-6848-9D26-9B5C4B4A0E84}"/>
              </a:ext>
            </a:extLst>
          </p:cNvPr>
          <p:cNvCxnSpPr>
            <a:cxnSpLocks/>
          </p:cNvCxnSpPr>
          <p:nvPr/>
        </p:nvCxnSpPr>
        <p:spPr>
          <a:xfrm>
            <a:off x="8958296" y="465300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261619-2B73-3949-A1CC-F4F061C4A5E1}"/>
              </a:ext>
            </a:extLst>
          </p:cNvPr>
          <p:cNvSpPr txBox="1"/>
          <p:nvPr/>
        </p:nvSpPr>
        <p:spPr>
          <a:xfrm rot="821323">
            <a:off x="10087997" y="4551286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N-1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E504F-3D2C-664F-8815-667C7EDBF9FD}"/>
              </a:ext>
            </a:extLst>
          </p:cNvPr>
          <p:cNvCxnSpPr>
            <a:cxnSpLocks/>
          </p:cNvCxnSpPr>
          <p:nvPr/>
        </p:nvCxnSpPr>
        <p:spPr>
          <a:xfrm>
            <a:off x="8958296" y="522954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88469-AEF1-8D45-A52D-102BADD71744}"/>
              </a:ext>
            </a:extLst>
          </p:cNvPr>
          <p:cNvSpPr txBox="1"/>
          <p:nvPr/>
        </p:nvSpPr>
        <p:spPr>
          <a:xfrm rot="821323">
            <a:off x="10091555" y="5098191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1B347-57F8-0747-99F3-C00178EC5440}"/>
              </a:ext>
            </a:extLst>
          </p:cNvPr>
          <p:cNvSpPr txBox="1"/>
          <p:nvPr/>
        </p:nvSpPr>
        <p:spPr>
          <a:xfrm rot="821323">
            <a:off x="10358739" y="4053301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B755E9-95B0-1949-8F95-8A4717738285}"/>
              </a:ext>
            </a:extLst>
          </p:cNvPr>
          <p:cNvCxnSpPr>
            <a:cxnSpLocks/>
          </p:cNvCxnSpPr>
          <p:nvPr/>
        </p:nvCxnSpPr>
        <p:spPr>
          <a:xfrm flipH="1">
            <a:off x="8884326" y="3321626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845093-1A13-5940-8310-5B571DCFB77C}"/>
              </a:ext>
            </a:extLst>
          </p:cNvPr>
          <p:cNvSpPr txBox="1"/>
          <p:nvPr/>
        </p:nvSpPr>
        <p:spPr>
          <a:xfrm rot="20291529">
            <a:off x="8882988" y="387524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33646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/>
      <p:bldP spid="29" grpId="0"/>
      <p:bldP spid="30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1425</Words>
  <Application>Microsoft Macintosh PowerPoint</Application>
  <PresentationFormat>Widescreen</PresentationFormat>
  <Paragraphs>380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Helvetica</vt:lpstr>
      <vt:lpstr>Times New Roman</vt:lpstr>
      <vt:lpstr>Office Theme</vt:lpstr>
      <vt:lpstr>Pipelined Reliability</vt:lpstr>
      <vt:lpstr>Review: Stop-and-Wait Reliability</vt:lpstr>
      <vt:lpstr>PowerPoint Presentation</vt:lpstr>
      <vt:lpstr>Making reliable data transfer efficient</vt:lpstr>
      <vt:lpstr>Pipelined reliability</vt:lpstr>
      <vt:lpstr>Pipelined reliability</vt:lpstr>
      <vt:lpstr>PowerPoint Presentation</vt:lpstr>
      <vt:lpstr>Sliding Windows</vt:lpstr>
      <vt:lpstr>Setup</vt:lpstr>
      <vt:lpstr>Sliding window (sender side)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Which packets to retransmit?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1618</cp:revision>
  <cp:lastPrinted>2021-01-24T11:57:08Z</cp:lastPrinted>
  <dcterms:created xsi:type="dcterms:W3CDTF">2019-01-23T03:40:12Z</dcterms:created>
  <dcterms:modified xsi:type="dcterms:W3CDTF">2024-10-22T14:46:44Z</dcterms:modified>
</cp:coreProperties>
</file>