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9" r:id="rId3"/>
    <p:sldId id="349" r:id="rId4"/>
    <p:sldId id="350" r:id="rId5"/>
    <p:sldId id="824" r:id="rId6"/>
    <p:sldId id="311" r:id="rId7"/>
    <p:sldId id="320" r:id="rId8"/>
    <p:sldId id="1201" r:id="rId9"/>
    <p:sldId id="1202" r:id="rId10"/>
    <p:sldId id="1203" r:id="rId11"/>
    <p:sldId id="12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2"/>
    <p:restoredTop sz="94643"/>
  </p:normalViewPr>
  <p:slideViewPr>
    <p:cSldViewPr snapToGrid="0" snapToObjects="1">
      <p:cViewPr varScale="1">
        <p:scale>
          <a:sx n="128" d="100"/>
          <a:sy n="128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036842-F4B2-CA4A-A041-1B02751853C8}" type="slidenum">
              <a:rPr lang="en-US" altLang="x-none" sz="1300" b="0">
                <a:latin typeface="Times New Roman" charset="0"/>
              </a:rPr>
              <a:pPr eaLnBrk="1" hangingPunct="1"/>
              <a:t>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91718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13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96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8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00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gaia.cs.umass.edu/kurose_ross/ppt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502"/>
            <a:ext cx="9144000" cy="23876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552: Directories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4177"/>
            <a:ext cx="9144000" cy="1655762"/>
          </a:xfrm>
        </p:spPr>
        <p:txBody>
          <a:bodyPr/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Srinivas Narayana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Fall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latin typeface="Helvetica" pitchFamily="2" charset="0"/>
                <a:ea typeface="ＭＳ Ｐゴシック" charset="0"/>
              </a:rPr>
              <a:t>ARP protocol in action</a:t>
            </a:r>
            <a:endParaRPr lang="en-US" sz="4400" b="0" dirty="0">
              <a:latin typeface="Helvetica" pitchFamily="2" charset="0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6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latin typeface="Helvetica" pitchFamily="2" charset="0"/>
              </a:rPr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>
                <a:latin typeface="Helvetica" pitchFamily="2" charset="0"/>
              </a:rPr>
              <a:t>B</a:t>
            </a:r>
            <a:r>
              <a:rPr lang="ja-JP" altLang="en-US" sz="2000">
                <a:latin typeface="Helvetica" pitchFamily="2" charset="0"/>
              </a:rPr>
              <a:t>’</a:t>
            </a:r>
            <a:r>
              <a:rPr lang="en-US" sz="2000" dirty="0">
                <a:latin typeface="Helvetica" pitchFamily="2" charset="0"/>
              </a:rPr>
              <a:t>s MAC address not in A</a:t>
            </a:r>
            <a:r>
              <a:rPr lang="en-US" altLang="ja-JP" sz="2000" dirty="0">
                <a:latin typeface="Helvetica" pitchFamily="2" charset="0"/>
              </a:rPr>
              <a:t>’</a:t>
            </a:r>
            <a:r>
              <a:rPr lang="en-US" sz="2000" dirty="0">
                <a:latin typeface="Helvetica" pitchFamily="2" charset="0"/>
              </a:rPr>
              <a:t>s ARP table, so A uses ARP to find B’s MAC address</a:t>
            </a:r>
            <a:endParaRPr lang="en-US" sz="2400" dirty="0">
              <a:latin typeface="Helvetica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7730987" y="5422150"/>
            <a:ext cx="4222474" cy="1077218"/>
            <a:chOff x="689113" y="2308977"/>
            <a:chExt cx="4222474" cy="10772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>
                <a:defRPr/>
              </a:pPr>
              <a:r>
                <a:rPr lang="en-US" sz="2400" dirty="0">
                  <a:solidFill>
                    <a:srgbClr val="0000A8"/>
                  </a:solidFill>
                  <a:latin typeface="Helvetica" pitchFamily="2" charset="0"/>
                </a:rPr>
                <a:t>B</a:t>
              </a:r>
              <a:r>
                <a:rPr lang="en-US" sz="2000" dirty="0">
                  <a:latin typeface="Helvetica" pitchFamily="2" charset="0"/>
                </a:rPr>
                <a:t> replies to A with ARP response, giving its MAC address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2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5114200" cy="1554072"/>
            <a:chOff x="7269663" y="106017"/>
            <a:chExt cx="511420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2" y="117460"/>
              <a:ext cx="37729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Target IP address: 137.196.7.14</a:t>
              </a:r>
            </a:p>
            <a:p>
              <a:r>
                <a:rPr lang="en-US" sz="1400" dirty="0">
                  <a:latin typeface="Helvetica" pitchFamily="2" charset="0"/>
                </a:rPr>
                <a:t>Target MAC address: 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</a:rPr>
                <a:t>                    58-23-D7-FA-20-B0</a:t>
              </a:r>
              <a:endParaRPr lang="en-US" sz="1400" dirty="0">
                <a:latin typeface="Helvetica" pitchFamily="2" charset="0"/>
              </a:endParaRPr>
            </a:p>
            <a:p>
              <a:r>
                <a:rPr lang="en-US" sz="1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2849218" cy="741718"/>
            <a:chOff x="5367131" y="3866019"/>
            <a:chExt cx="2849218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6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9DD04DE-490A-BF4D-A7E2-3A174C7DB200}"/>
                </a:ext>
              </a:extLst>
            </p:cNvPr>
            <p:cNvGrpSpPr/>
            <p:nvPr/>
          </p:nvGrpSpPr>
          <p:grpSpPr>
            <a:xfrm>
              <a:off x="7434470" y="4043570"/>
              <a:ext cx="410817" cy="461665"/>
              <a:chOff x="2292626" y="5618921"/>
              <a:chExt cx="410817" cy="46166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6289879-A092-1D48-94AB-CCE5CC88B4FF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F7794D-4F3F-5742-9DD7-7030CC3F326A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901911" y="2228279"/>
            <a:ext cx="4051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  <a:cs typeface="Courier New" panose="02070309020205020404" pitchFamily="49" charset="0"/>
              </a:rPr>
              <a:t>ARP message into Ethernet frame (sent to </a:t>
            </a:r>
            <a:r>
              <a:rPr lang="en-US" sz="1600" dirty="0">
                <a:solidFill>
                  <a:srgbClr val="000000"/>
                </a:solidFill>
                <a:latin typeface="Helvetica" pitchFamily="2" charset="0"/>
              </a:rPr>
              <a:t>71-65-F7-2B-08-53</a:t>
            </a:r>
            <a:r>
              <a:rPr lang="en-US" sz="1600" dirty="0">
                <a:latin typeface="Helvetica" pitchFamily="2" charset="0"/>
              </a:rPr>
              <a:t>)</a:t>
            </a:r>
            <a:endParaRPr 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3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latin typeface="Helvetica" pitchFamily="2" charset="0"/>
                <a:ea typeface="ＭＳ Ｐゴシック" charset="0"/>
              </a:rPr>
              <a:t>ARP protocol in action</a:t>
            </a:r>
            <a:endParaRPr lang="en-US" sz="4400" b="0" dirty="0">
              <a:latin typeface="Helvetica" pitchFamily="2" charset="0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4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latin typeface="Helvetica" pitchFamily="2" charset="0"/>
              </a:rPr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>
                <a:latin typeface="Helvetica" pitchFamily="2" charset="0"/>
              </a:rPr>
              <a:t>B</a:t>
            </a:r>
            <a:r>
              <a:rPr lang="ja-JP" altLang="en-US" sz="2000">
                <a:latin typeface="Helvetica" pitchFamily="2" charset="0"/>
              </a:rPr>
              <a:t>’</a:t>
            </a:r>
            <a:r>
              <a:rPr lang="en-US" sz="2000" dirty="0">
                <a:latin typeface="Helvetica" pitchFamily="2" charset="0"/>
              </a:rPr>
              <a:t>s MAC address not in A</a:t>
            </a:r>
            <a:r>
              <a:rPr lang="en-US" altLang="ja-JP" sz="2000" dirty="0">
                <a:latin typeface="Helvetica" pitchFamily="2" charset="0"/>
              </a:rPr>
              <a:t>’</a:t>
            </a:r>
            <a:r>
              <a:rPr lang="en-US" sz="2000" dirty="0">
                <a:latin typeface="Helvetica" pitchFamily="2" charset="0"/>
              </a:rPr>
              <a:t>s ARP table, so A uses ARP to find B’s MAC address</a:t>
            </a:r>
            <a:endParaRPr lang="en-US" sz="2400" dirty="0">
              <a:latin typeface="Helvetica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1144656" y="5342636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>
                <a:defRPr/>
              </a:pPr>
              <a:r>
                <a:rPr lang="en-US" sz="2400" dirty="0">
                  <a:solidFill>
                    <a:srgbClr val="0000A8"/>
                  </a:solidFill>
                  <a:latin typeface="Helvetica" pitchFamily="2" charset="0"/>
                </a:rPr>
                <a:t>A</a:t>
              </a:r>
              <a:r>
                <a:rPr lang="en-US" sz="2000" dirty="0">
                  <a:latin typeface="Helvetica" pitchFamily="2" charset="0"/>
                </a:rPr>
                <a:t> receives B’s reply, adds B entry into its local ARP table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1637539" cy="741718"/>
            <a:chOff x="5367131" y="3866019"/>
            <a:chExt cx="1637539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F39055-4138-5345-8C30-F70330025618}"/>
              </a:ext>
            </a:extLst>
          </p:cNvPr>
          <p:cNvGrpSpPr/>
          <p:nvPr/>
        </p:nvGrpSpPr>
        <p:grpSpPr>
          <a:xfrm>
            <a:off x="1217886" y="3923211"/>
            <a:ext cx="3224987" cy="523220"/>
            <a:chOff x="1217886" y="3818281"/>
            <a:chExt cx="3224987" cy="523220"/>
          </a:xfrm>
        </p:grpSpPr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1DADF13F-2D2F-5443-842A-4A233EADB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886" y="3818281"/>
              <a:ext cx="880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137.196.</a:t>
              </a:r>
            </a:p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       </a:t>
              </a:r>
              <a:r>
                <a:rPr lang="en-US" sz="1400" i="0" dirty="0">
                  <a:latin typeface="Arial" charset="0"/>
                  <a:cs typeface="+mn-cs"/>
                </a:rPr>
                <a:t>7.14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82505451-0901-AA46-96C0-FED04AAB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388" y="3897795"/>
              <a:ext cx="1739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58-23-D7-FA-20-B0</a:t>
              </a:r>
            </a:p>
          </p:txBody>
        </p:sp>
        <p:sp>
          <p:nvSpPr>
            <p:cNvPr id="78" name="Text Box 27">
              <a:extLst>
                <a:ext uri="{FF2B5EF4-FFF2-40B4-BE49-F238E27FC236}">
                  <a16:creationId xmlns:a16="http://schemas.microsoft.com/office/drawing/2014/main" id="{ED5A362E-E35A-6241-9A98-218C81894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049" y="3891169"/>
              <a:ext cx="4828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500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480EF92-066B-F845-9615-F9B06E39F2DB}"/>
              </a:ext>
            </a:extLst>
          </p:cNvPr>
          <p:cNvSpPr txBox="1"/>
          <p:nvPr/>
        </p:nvSpPr>
        <p:spPr>
          <a:xfrm>
            <a:off x="9639468" y="2282808"/>
            <a:ext cx="2046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ARP uses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broadcasting </a:t>
            </a:r>
            <a:r>
              <a:rPr lang="en-US" sz="2400" dirty="0">
                <a:latin typeface="Helvetica" pitchFamily="2" charset="0"/>
              </a:rPr>
              <a:t>as a method to implement a directory service</a:t>
            </a:r>
          </a:p>
        </p:txBody>
      </p:sp>
    </p:spTree>
    <p:extLst>
      <p:ext uri="{BB962C8B-B14F-4D97-AF65-F5344CB8AC3E}">
        <p14:creationId xmlns:p14="http://schemas.microsoft.com/office/powerpoint/2010/main" val="165671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533">
            <a:off x="8721015" y="278191"/>
            <a:ext cx="1411404" cy="112111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10.1.1.104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4096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 address (URL)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</a:t>
            </a:r>
            <a:r>
              <a:rPr lang="en-US" altLang="en-US" sz="2400" dirty="0" err="1">
                <a:solidFill>
                  <a:srgbClr val="FFFFFF"/>
                </a:solidFill>
              </a:rPr>
              <a:t>mail.google.com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3603" y="592529"/>
              <a:ext cx="33712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Google’s network</a:t>
              </a:r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9070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05" y="24699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7" y="3818626"/>
            <a:ext cx="3459948" cy="230605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9327320" y="1487043"/>
            <a:ext cx="518385" cy="2575853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327319" y="1820480"/>
            <a:ext cx="1691570" cy="224241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8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8B34-3E0B-2B4A-B142-5A23DE3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83" y="2268537"/>
            <a:ext cx="8547651" cy="16337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Where do all the addresses come from?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5D11C-D6D5-EF48-A555-AC0D4D89A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8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3C80-0F61-1246-9DC8-CA357BA8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all the addresses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D6D3-FBB2-B64D-99D3-24447DB67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You, as the user, only know the application address of your destination (</a:t>
            </a:r>
            <a:r>
              <a:rPr lang="en-US" b="1" dirty="0" err="1"/>
              <a:t>google.com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Do we need all these addresses, or can we get rid of some?</a:t>
            </a:r>
          </a:p>
          <a:p>
            <a:pPr lvl="1"/>
            <a:r>
              <a:rPr lang="en-US" dirty="0"/>
              <a:t>Should addresses correspond to the endpoint, or point of attachment, or to the application?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does your laptop find all the other addresses?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7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7388-3FBA-3F4B-9246-25B69278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and what they correspond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536B3-2F2A-934F-9028-07516BCB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address (</a:t>
            </a:r>
            <a:r>
              <a:rPr lang="en-US" dirty="0">
                <a:solidFill>
                  <a:srgbClr val="C00000"/>
                </a:solidFill>
              </a:rPr>
              <a:t>TCP/UDP port</a:t>
            </a:r>
            <a:r>
              <a:rPr lang="en-US" dirty="0"/>
              <a:t>): app-level conversation</a:t>
            </a:r>
          </a:p>
          <a:p>
            <a:endParaRPr lang="en-US" dirty="0"/>
          </a:p>
          <a:p>
            <a:r>
              <a:rPr lang="en-US" dirty="0"/>
              <a:t>Network-level address (</a:t>
            </a:r>
            <a:r>
              <a:rPr lang="en-US" dirty="0">
                <a:solidFill>
                  <a:srgbClr val="C00000"/>
                </a:solidFill>
              </a:rPr>
              <a:t>IP address</a:t>
            </a:r>
            <a:r>
              <a:rPr lang="en-US" dirty="0"/>
              <a:t>): point of attachment</a:t>
            </a:r>
          </a:p>
          <a:p>
            <a:endParaRPr lang="en-US" dirty="0"/>
          </a:p>
          <a:p>
            <a:r>
              <a:rPr lang="en-US" dirty="0"/>
              <a:t>Link-level address (</a:t>
            </a:r>
            <a:r>
              <a:rPr lang="en-US" dirty="0">
                <a:solidFill>
                  <a:srgbClr val="C00000"/>
                </a:solidFill>
              </a:rPr>
              <a:t>MAC address</a:t>
            </a:r>
            <a:r>
              <a:rPr lang="en-US" dirty="0"/>
              <a:t>): device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1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 directory</a:t>
            </a:r>
          </a:p>
          <a:p>
            <a:pPr lvl="1"/>
            <a:r>
              <a:rPr lang="en-US" altLang="en-US" dirty="0"/>
              <a:t>Ask everyone (e.g., flooding in ARP)</a:t>
            </a:r>
          </a:p>
          <a:p>
            <a:pPr lvl="1"/>
            <a:r>
              <a:rPr lang="en-US" altLang="en-US" dirty="0"/>
              <a:t>Tell everyone (e.g., pushing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pPr lvl="1"/>
            <a:r>
              <a:rPr lang="en-US" altLang="en-US" dirty="0"/>
              <a:t>Fix a value a priori (e.g., </a:t>
            </a:r>
            <a:r>
              <a:rPr lang="en-US" altLang="en-US" dirty="0" err="1"/>
              <a:t>dst</a:t>
            </a:r>
            <a:r>
              <a:rPr lang="en-US" altLang="en-US" dirty="0"/>
              <a:t> port 80 is typically HTTP)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</a:t>
            </a:r>
            <a:r>
              <a:rPr lang="en-US" altLang="en-US" dirty="0">
                <a:solidFill>
                  <a:srgbClr val="C00000"/>
                </a:solidFill>
              </a:rPr>
              <a:t>Domain Name System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Flat name 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60" y="896144"/>
            <a:ext cx="3506928" cy="26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262689" y="5100639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Clip" r:id="rId4" imgW="24269700" imgH="20129500" progId="MS_ClipArt_Gallery.2">
                  <p:embed/>
                </p:oleObj>
              </mc:Choice>
              <mc:Fallback>
                <p:oleObj name="Clip" r:id="rId4" imgW="24269700" imgH="20129500" progId="MS_ClipArt_Gallery.2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9" y="5100639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430839" y="5678489"/>
            <a:ext cx="176202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1800" b="0">
                <a:latin typeface="Helvetica" pitchFamily="2" charset="0"/>
              </a:rPr>
              <a:t>requesting host</a:t>
            </a:r>
            <a:endParaRPr lang="en-US" altLang="x-none" sz="2400" b="0">
              <a:latin typeface="Helvetica" pitchFamily="2" charset="0"/>
            </a:endParaRPr>
          </a:p>
          <a:p>
            <a:pPr algn="ctr"/>
            <a:r>
              <a:rPr lang="en-US" altLang="x-none" sz="1600">
                <a:latin typeface="Helvetica" pitchFamily="2" charset="0"/>
              </a:rPr>
              <a:t>cis.poly.edu</a:t>
            </a:r>
            <a:endParaRPr lang="en-US" altLang="x-none" sz="1600" b="0">
              <a:latin typeface="Helvetica" pitchFamily="2" charset="0"/>
            </a:endParaRP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7656821" y="6291073"/>
            <a:ext cx="20088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 dirty="0" err="1">
                <a:latin typeface="Helvetica" pitchFamily="2" charset="0"/>
              </a:rPr>
              <a:t>gaia.cs.umass.edu</a:t>
            </a:r>
            <a:endParaRPr lang="en-US" altLang="x-none" sz="1600" b="0" dirty="0">
              <a:latin typeface="Helvetica" pitchFamily="2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8240270" y="5605410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Clip" r:id="rId6" imgW="24269700" imgH="20129500" progId="MS_ClipArt_Gallery.2">
                  <p:embed/>
                </p:oleObj>
              </mc:Choice>
              <mc:Fallback>
                <p:oleObj name="Clip" r:id="rId6" imgW="24269700" imgH="20129500" progId="MS_ClipArt_Gallery.2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270" y="5605410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1" name="Group 6"/>
          <p:cNvGrpSpPr>
            <a:grpSpLocks/>
          </p:cNvGrpSpPr>
          <p:nvPr/>
        </p:nvGrpSpPr>
        <p:grpSpPr bwMode="auto">
          <a:xfrm>
            <a:off x="6510339" y="3025776"/>
            <a:ext cx="369887" cy="657225"/>
            <a:chOff x="4180" y="783"/>
            <a:chExt cx="150" cy="307"/>
          </a:xfrm>
        </p:grpSpPr>
        <p:sp>
          <p:nvSpPr>
            <p:cNvPr id="31804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5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6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7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8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9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0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11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1752" name="Text Box 15"/>
          <p:cNvSpPr txBox="1">
            <a:spLocks noChangeArrowheads="1"/>
          </p:cNvSpPr>
          <p:nvPr/>
        </p:nvSpPr>
        <p:spPr bwMode="auto">
          <a:xfrm>
            <a:off x="7064376" y="12779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 dirty="0">
                <a:latin typeface="Helvetica" pitchFamily="2" charset="0"/>
              </a:rPr>
              <a:t>root DNS server</a:t>
            </a:r>
            <a:endParaRPr lang="en-US" altLang="x-none" sz="1600" b="0" dirty="0">
              <a:latin typeface="Helvetica" pitchFamily="2" charset="0"/>
            </a:endParaRPr>
          </a:p>
        </p:txBody>
      </p:sp>
      <p:sp>
        <p:nvSpPr>
          <p:cNvPr id="1185808" name="Line 16"/>
          <p:cNvSpPr>
            <a:spLocks noChangeShapeType="1"/>
          </p:cNvSpPr>
          <p:nvPr/>
        </p:nvSpPr>
        <p:spPr bwMode="auto">
          <a:xfrm flipH="1" flipV="1">
            <a:off x="6559550" y="371316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9" name="Line 17"/>
          <p:cNvSpPr>
            <a:spLocks noChangeShapeType="1"/>
          </p:cNvSpPr>
          <p:nvPr/>
        </p:nvSpPr>
        <p:spPr bwMode="auto">
          <a:xfrm flipV="1">
            <a:off x="6673850" y="2017713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0" name="Line 18"/>
          <p:cNvSpPr>
            <a:spLocks noChangeShapeType="1"/>
          </p:cNvSpPr>
          <p:nvPr/>
        </p:nvSpPr>
        <p:spPr bwMode="auto">
          <a:xfrm flipV="1">
            <a:off x="6959600" y="3179764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1" name="Line 19"/>
          <p:cNvSpPr>
            <a:spLocks noChangeShapeType="1"/>
          </p:cNvSpPr>
          <p:nvPr/>
        </p:nvSpPr>
        <p:spPr bwMode="auto">
          <a:xfrm flipH="1" flipV="1">
            <a:off x="6959601" y="335121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2" name="Line 20"/>
          <p:cNvSpPr>
            <a:spLocks noChangeShapeType="1"/>
          </p:cNvSpPr>
          <p:nvPr/>
        </p:nvSpPr>
        <p:spPr bwMode="auto">
          <a:xfrm flipH="1">
            <a:off x="6883401" y="2246313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3" name="Line 21"/>
          <p:cNvSpPr>
            <a:spLocks noChangeShapeType="1"/>
          </p:cNvSpPr>
          <p:nvPr/>
        </p:nvSpPr>
        <p:spPr bwMode="auto">
          <a:xfrm>
            <a:off x="6750051" y="3741739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9" name="Group 22"/>
          <p:cNvGrpSpPr>
            <a:grpSpLocks/>
          </p:cNvGrpSpPr>
          <p:nvPr/>
        </p:nvGrpSpPr>
        <p:grpSpPr bwMode="auto">
          <a:xfrm>
            <a:off x="4365625" y="3116261"/>
            <a:ext cx="1936750" cy="615949"/>
            <a:chOff x="2800" y="2132"/>
            <a:chExt cx="1220" cy="388"/>
          </a:xfrm>
        </p:grpSpPr>
        <p:sp>
          <p:nvSpPr>
            <p:cNvPr id="31802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Helvetica" pitchFamily="2" charset="0"/>
              </a:endParaRPr>
            </a:p>
          </p:txBody>
        </p:sp>
        <p:sp>
          <p:nvSpPr>
            <p:cNvPr id="31803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x-none" sz="1800" b="0" dirty="0">
                  <a:latin typeface="Helvetica" pitchFamily="2" charset="0"/>
                </a:rPr>
                <a:t>local DNS server</a:t>
              </a:r>
              <a:endParaRPr lang="en-US" altLang="x-none" sz="2400" b="0" dirty="0">
                <a:latin typeface="Helvetica" pitchFamily="2" charset="0"/>
              </a:endParaRPr>
            </a:p>
            <a:p>
              <a:pPr algn="ctr"/>
              <a:r>
                <a:rPr lang="en-US" altLang="x-none" sz="1600" dirty="0" err="1">
                  <a:latin typeface="Helvetica" pitchFamily="2" charset="0"/>
                </a:rPr>
                <a:t>dns.poly.edu</a:t>
              </a:r>
              <a:endParaRPr lang="en-US" altLang="x-none" sz="1600" b="0" dirty="0">
                <a:latin typeface="Helvetica" pitchFamily="2" charset="0"/>
              </a:endParaRPr>
            </a:p>
          </p:txBody>
        </p:sp>
      </p:grpSp>
      <p:sp>
        <p:nvSpPr>
          <p:cNvPr id="1185817" name="Text Box 25"/>
          <p:cNvSpPr txBox="1">
            <a:spLocks noChangeArrowheads="1"/>
          </p:cNvSpPr>
          <p:nvPr/>
        </p:nvSpPr>
        <p:spPr bwMode="auto">
          <a:xfrm>
            <a:off x="6270625" y="45688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1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18" name="Text Box 26"/>
          <p:cNvSpPr txBox="1">
            <a:spLocks noChangeArrowheads="1"/>
          </p:cNvSpPr>
          <p:nvPr/>
        </p:nvSpPr>
        <p:spPr bwMode="auto">
          <a:xfrm>
            <a:off x="6813550" y="223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2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19" name="Text Box 27"/>
          <p:cNvSpPr txBox="1">
            <a:spLocks noChangeArrowheads="1"/>
          </p:cNvSpPr>
          <p:nvPr/>
        </p:nvSpPr>
        <p:spPr bwMode="auto">
          <a:xfrm>
            <a:off x="7251700" y="24733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3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20" name="Text Box 28"/>
          <p:cNvSpPr txBox="1">
            <a:spLocks noChangeArrowheads="1"/>
          </p:cNvSpPr>
          <p:nvPr/>
        </p:nvSpPr>
        <p:spPr bwMode="auto">
          <a:xfrm>
            <a:off x="7566025" y="2882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4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21" name="Text Box 29"/>
          <p:cNvSpPr txBox="1">
            <a:spLocks noChangeArrowheads="1"/>
          </p:cNvSpPr>
          <p:nvPr/>
        </p:nvSpPr>
        <p:spPr bwMode="auto">
          <a:xfrm>
            <a:off x="7596188" y="3370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5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22" name="Text Box 30"/>
          <p:cNvSpPr txBox="1">
            <a:spLocks noChangeArrowheads="1"/>
          </p:cNvSpPr>
          <p:nvPr/>
        </p:nvSpPr>
        <p:spPr bwMode="auto">
          <a:xfrm>
            <a:off x="8193088" y="4410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6</a:t>
            </a:r>
            <a:endParaRPr lang="en-US" altLang="x-none" sz="2400" b="0">
              <a:latin typeface="Helvetica" pitchFamily="2" charset="0"/>
            </a:endParaRPr>
          </a:p>
        </p:txBody>
      </p:sp>
      <p:grpSp>
        <p:nvGrpSpPr>
          <p:cNvPr id="31766" name="Group 31"/>
          <p:cNvGrpSpPr>
            <a:grpSpLocks/>
          </p:cNvGrpSpPr>
          <p:nvPr/>
        </p:nvGrpSpPr>
        <p:grpSpPr bwMode="auto">
          <a:xfrm>
            <a:off x="7624764" y="1606551"/>
            <a:ext cx="369887" cy="657225"/>
            <a:chOff x="4180" y="783"/>
            <a:chExt cx="150" cy="307"/>
          </a:xfrm>
        </p:grpSpPr>
        <p:sp>
          <p:nvSpPr>
            <p:cNvPr id="31794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5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6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7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8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9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0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1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1767" name="Group 40"/>
          <p:cNvGrpSpPr>
            <a:grpSpLocks/>
          </p:cNvGrpSpPr>
          <p:nvPr/>
        </p:nvGrpSpPr>
        <p:grpSpPr bwMode="auto">
          <a:xfrm>
            <a:off x="8453439" y="3035301"/>
            <a:ext cx="369887" cy="657225"/>
            <a:chOff x="4180" y="783"/>
            <a:chExt cx="150" cy="307"/>
          </a:xfrm>
        </p:grpSpPr>
        <p:sp>
          <p:nvSpPr>
            <p:cNvPr id="31786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7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8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9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0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2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3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1768" name="Group 49"/>
          <p:cNvGrpSpPr>
            <a:grpSpLocks/>
          </p:cNvGrpSpPr>
          <p:nvPr/>
        </p:nvGrpSpPr>
        <p:grpSpPr bwMode="auto">
          <a:xfrm>
            <a:off x="8434389" y="4654551"/>
            <a:ext cx="369887" cy="657225"/>
            <a:chOff x="4180" y="783"/>
            <a:chExt cx="150" cy="307"/>
          </a:xfrm>
        </p:grpSpPr>
        <p:sp>
          <p:nvSpPr>
            <p:cNvPr id="31778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79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0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1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2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5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1769" name="Text Box 58"/>
          <p:cNvSpPr txBox="1">
            <a:spLocks noChangeArrowheads="1"/>
          </p:cNvSpPr>
          <p:nvPr/>
        </p:nvSpPr>
        <p:spPr bwMode="auto">
          <a:xfrm>
            <a:off x="8932913" y="4711126"/>
            <a:ext cx="24192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1600" b="0" dirty="0">
                <a:latin typeface="Helvetica" pitchFamily="2" charset="0"/>
              </a:rPr>
              <a:t>authoritative DNS server</a:t>
            </a:r>
            <a:endParaRPr lang="en-US" altLang="x-none" sz="2400" b="0" dirty="0">
              <a:latin typeface="Helvetica" pitchFamily="2" charset="0"/>
            </a:endParaRPr>
          </a:p>
          <a:p>
            <a:pPr algn="ctr"/>
            <a:r>
              <a:rPr lang="en-US" altLang="x-none" sz="1600" dirty="0" err="1">
                <a:latin typeface="Helvetica" pitchFamily="2" charset="0"/>
              </a:rPr>
              <a:t>dns.cs.umass.edu</a:t>
            </a:r>
            <a:endParaRPr lang="en-US" altLang="x-none" sz="1600" b="0" dirty="0">
              <a:latin typeface="Helvetica" pitchFamily="2" charset="0"/>
            </a:endParaRPr>
          </a:p>
        </p:txBody>
      </p:sp>
      <p:sp>
        <p:nvSpPr>
          <p:cNvPr id="1185851" name="Text Box 59"/>
          <p:cNvSpPr txBox="1">
            <a:spLocks noChangeArrowheads="1"/>
          </p:cNvSpPr>
          <p:nvPr/>
        </p:nvSpPr>
        <p:spPr bwMode="auto">
          <a:xfrm>
            <a:off x="7566025" y="4440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7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52" name="Text Box 60"/>
          <p:cNvSpPr txBox="1">
            <a:spLocks noChangeArrowheads="1"/>
          </p:cNvSpPr>
          <p:nvPr/>
        </p:nvSpPr>
        <p:spPr bwMode="auto">
          <a:xfrm>
            <a:off x="6823075" y="45878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8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53" name="Line 61"/>
          <p:cNvSpPr>
            <a:spLocks noChangeShapeType="1"/>
          </p:cNvSpPr>
          <p:nvPr/>
        </p:nvSpPr>
        <p:spPr bwMode="auto">
          <a:xfrm>
            <a:off x="6892925" y="3511550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54" name="Line 62"/>
          <p:cNvSpPr>
            <a:spLocks noChangeShapeType="1"/>
          </p:cNvSpPr>
          <p:nvPr/>
        </p:nvSpPr>
        <p:spPr bwMode="auto">
          <a:xfrm flipH="1" flipV="1">
            <a:off x="6853239" y="3627438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Text Box 63"/>
          <p:cNvSpPr txBox="1">
            <a:spLocks noChangeArrowheads="1"/>
          </p:cNvSpPr>
          <p:nvPr/>
        </p:nvSpPr>
        <p:spPr bwMode="auto">
          <a:xfrm>
            <a:off x="7824788" y="2649538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latin typeface="Helvetica" pitchFamily="2" charset="0"/>
              </a:rPr>
              <a:t>TLD DNS server</a:t>
            </a:r>
            <a:endParaRPr lang="en-US" altLang="x-none" sz="1600" b="0">
              <a:latin typeface="Helvetica" pitchFamily="2" charset="0"/>
            </a:endParaRPr>
          </a:p>
        </p:txBody>
      </p:sp>
      <p:sp>
        <p:nvSpPr>
          <p:cNvPr id="31775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Domain Name System</a:t>
            </a:r>
          </a:p>
        </p:txBody>
      </p:sp>
      <p:sp>
        <p:nvSpPr>
          <p:cNvPr id="31776" name="Rectangle 65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690688"/>
            <a:ext cx="3406777" cy="1381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x-none" sz="2400" dirty="0"/>
              <a:t>Host at </a:t>
            </a:r>
            <a:r>
              <a:rPr lang="en-US" altLang="x-none" sz="2400" dirty="0" err="1"/>
              <a:t>cis.poly.edu</a:t>
            </a:r>
            <a:r>
              <a:rPr lang="en-US" altLang="x-none" sz="2400" dirty="0"/>
              <a:t> wants IP address for </a:t>
            </a:r>
            <a:r>
              <a:rPr lang="en-US" altLang="x-none" sz="2400" b="1" dirty="0" err="1"/>
              <a:t>gaia.cs.umass.edu</a:t>
            </a:r>
            <a:endParaRPr lang="en-US" altLang="x-none" sz="2400" b="1" dirty="0"/>
          </a:p>
        </p:txBody>
      </p:sp>
      <p:sp>
        <p:nvSpPr>
          <p:cNvPr id="31777" name="TextBox 66"/>
          <p:cNvSpPr txBox="1">
            <a:spLocks noChangeArrowheads="1"/>
          </p:cNvSpPr>
          <p:nvPr/>
        </p:nvSpPr>
        <p:spPr bwMode="auto">
          <a:xfrm>
            <a:off x="1874839" y="5867401"/>
            <a:ext cx="3163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Recursive query: #1</a:t>
            </a:r>
          </a:p>
          <a:p>
            <a:pPr eaLnBrk="1" hangingPunct="1"/>
            <a:r>
              <a:rPr lang="en-US" altLang="x-none"/>
              <a:t>Iterative queries: #2, 4,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D046D-088B-6745-B93F-63F8001C3998}"/>
              </a:ext>
            </a:extLst>
          </p:cNvPr>
          <p:cNvSpPr txBox="1"/>
          <p:nvPr/>
        </p:nvSpPr>
        <p:spPr>
          <a:xfrm>
            <a:off x="416438" y="3400199"/>
            <a:ext cx="35587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Q: In your home, who runs the local DNS server?</a:t>
            </a:r>
          </a:p>
        </p:txBody>
      </p:sp>
    </p:spTree>
    <p:extLst>
      <p:ext uri="{BB962C8B-B14F-4D97-AF65-F5344CB8AC3E}">
        <p14:creationId xmlns:p14="http://schemas.microsoft.com/office/powerpoint/2010/main" val="136286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808" grpId="0" animBg="1"/>
      <p:bldP spid="1185809" grpId="0" animBg="1"/>
      <p:bldP spid="1185810" grpId="0" animBg="1"/>
      <p:bldP spid="1185811" grpId="0" animBg="1"/>
      <p:bldP spid="1185812" grpId="0" animBg="1"/>
      <p:bldP spid="1185813" grpId="0" animBg="1"/>
      <p:bldP spid="1185817" grpId="0"/>
      <p:bldP spid="1185818" grpId="0"/>
      <p:bldP spid="1185819" grpId="0"/>
      <p:bldP spid="1185820" grpId="0"/>
      <p:bldP spid="1185821" grpId="0"/>
      <p:bldP spid="1185822" grpId="0"/>
      <p:bldP spid="1185851" grpId="0"/>
      <p:bldP spid="1185852" grpId="0"/>
      <p:bldP spid="1185853" grpId="0" animBg="1"/>
      <p:bldP spid="11858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latin typeface="Helvetica" pitchFamily="2" charset="0"/>
                <a:ea typeface="ＭＳ Ｐゴシック" charset="0"/>
              </a:rPr>
              <a:t>ARP: address resolution protocol</a:t>
            </a:r>
            <a:endParaRPr lang="en-US" sz="4400" b="0" dirty="0"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1271A-DBC6-204B-8B80-84096104E623}"/>
              </a:ext>
            </a:extLst>
          </p:cNvPr>
          <p:cNvSpPr txBox="1">
            <a:spLocks noChangeArrowheads="1"/>
          </p:cNvSpPr>
          <p:nvPr/>
        </p:nvSpPr>
        <p:spPr>
          <a:xfrm>
            <a:off x="6082748" y="2344599"/>
            <a:ext cx="5193195" cy="95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A8"/>
                </a:solidFill>
                <a:latin typeface="Helvetica" pitchFamily="2" charset="0"/>
              </a:rPr>
              <a:t>ARP table: </a:t>
            </a:r>
            <a:r>
              <a:rPr lang="en-US" dirty="0">
                <a:latin typeface="Helvetica" pitchFamily="2" charset="0"/>
              </a:rPr>
              <a:t>each IP node (host, router) on LAN has table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DB7D2E6-BC71-6342-8A7E-D3134900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92" y="1314450"/>
            <a:ext cx="110343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A8"/>
                </a:solidFill>
                <a:latin typeface="Helvetica" pitchFamily="2" charset="0"/>
              </a:rPr>
              <a:t>Question:</a:t>
            </a:r>
            <a:r>
              <a:rPr lang="en-US" sz="2800" i="0" dirty="0">
                <a:solidFill>
                  <a:srgbClr val="0000A8"/>
                </a:solidFill>
                <a:latin typeface="Helvetica" pitchFamily="2" charset="0"/>
              </a:rPr>
              <a:t> </a:t>
            </a:r>
            <a:r>
              <a:rPr lang="en-US" sz="2800" i="0" dirty="0">
                <a:latin typeface="Helvetica" pitchFamily="2" charset="0"/>
              </a:rPr>
              <a:t>how to determine interface’s MAC address, knowing its IP address?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F90A8E-A97F-4B47-8617-1E0B801A3FBF}"/>
              </a:ext>
            </a:extLst>
          </p:cNvPr>
          <p:cNvGrpSpPr/>
          <p:nvPr/>
        </p:nvGrpSpPr>
        <p:grpSpPr>
          <a:xfrm>
            <a:off x="948563" y="2990022"/>
            <a:ext cx="5022683" cy="2799867"/>
            <a:chOff x="3970059" y="2973174"/>
            <a:chExt cx="6271354" cy="3638349"/>
          </a:xfrm>
        </p:grpSpPr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EFCCF237-D462-A848-A2F9-0B5DDED1E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134" y="4423877"/>
              <a:ext cx="901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26F73C0C-F34D-EB41-919F-BDF66A1E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625" y="3504024"/>
              <a:ext cx="0" cy="655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F5CD6898-8663-6D43-BAA6-A8946A48A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94" y="5451266"/>
              <a:ext cx="0" cy="438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BC091F0C-CFB4-544C-B235-9FB23A12B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337" y="3746015"/>
              <a:ext cx="2046288" cy="2049462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1F2D744C-309E-1748-8CEF-A191DA937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9225" y="4472884"/>
              <a:ext cx="796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CBB39874-5BD1-5D4B-8E31-25BEBA29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048" y="3460537"/>
              <a:ext cx="2244104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Helvetica" pitchFamily="2" charset="0"/>
                </a:rPr>
                <a:t>1A-2F-BB-76-09-AD</a:t>
              </a: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7C2882E3-6473-EB4E-9538-2CCE1D1E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7727" y="458890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8" name="Text Box 27">
              <a:extLst>
                <a:ext uri="{FF2B5EF4-FFF2-40B4-BE49-F238E27FC236}">
                  <a16:creationId xmlns:a16="http://schemas.microsoft.com/office/drawing/2014/main" id="{5C7845EB-10F3-1149-A9A1-1A0A55753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597" y="4931465"/>
              <a:ext cx="2179816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Helvetica" pitchFamily="2" charset="0"/>
                </a:rPr>
                <a:t>58-23-D7-FA-20-B0</a:t>
              </a:r>
            </a:p>
          </p:txBody>
        </p:sp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8915AAD7-DFE8-3C4C-854D-2C0B5A246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5181" y="5886035"/>
              <a:ext cx="360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07636FFE-5FCF-0A44-960C-F51BD2EC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522" y="5730174"/>
              <a:ext cx="2187581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Helvetica" pitchFamily="2" charset="0"/>
                </a:rPr>
                <a:t>0C-C4-11-6F-E3-98</a:t>
              </a:r>
            </a:p>
          </p:txBody>
        </p: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65842429-83E8-C843-8F18-759730DAB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634" y="457945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7472F3E3-B59C-CE45-A51F-F369BE06C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059" y="4954102"/>
              <a:ext cx="2128016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Helvetica" pitchFamily="2" charset="0"/>
                </a:rPr>
                <a:t>71-65-F7-2B-08-53</a:t>
              </a:r>
            </a:p>
          </p:txBody>
        </p:sp>
        <p:sp>
          <p:nvSpPr>
            <p:cNvPr id="63" name="Text Box 32">
              <a:extLst>
                <a:ext uri="{FF2B5EF4-FFF2-40B4-BE49-F238E27FC236}">
                  <a16:creationId xmlns:a16="http://schemas.microsoft.com/office/drawing/2014/main" id="{76E01186-F965-E044-8ADB-FE380CAFC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947" y="4420079"/>
              <a:ext cx="2173356" cy="479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000000"/>
                  </a:solidFill>
                  <a:latin typeface="Helvetica" pitchFamily="2" charset="0"/>
                </a:rPr>
                <a:t>   LAN</a:t>
              </a:r>
            </a:p>
          </p:txBody>
        </p:sp>
        <p:sp>
          <p:nvSpPr>
            <p:cNvPr id="64" name="Rectangle 37">
              <a:extLst>
                <a:ext uri="{FF2B5EF4-FFF2-40B4-BE49-F238E27FC236}">
                  <a16:creationId xmlns:a16="http://schemas.microsoft.com/office/drawing/2014/main" id="{54AF773F-51B4-F84F-A15B-941A3EE3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253" y="350584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85EE06A5-9204-7B4E-B07F-32BA1B5ED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2623" y="2973174"/>
              <a:ext cx="812800" cy="658813"/>
              <a:chOff x="-44" y="1473"/>
              <a:chExt cx="981" cy="1105"/>
            </a:xfrm>
          </p:grpSpPr>
          <p:pic>
            <p:nvPicPr>
              <p:cNvPr id="83" name="Picture 45" descr="desktop_computer_stylized_medium">
                <a:extLst>
                  <a:ext uri="{FF2B5EF4-FFF2-40B4-BE49-F238E27FC236}">
                    <a16:creationId xmlns:a16="http://schemas.microsoft.com/office/drawing/2014/main" id="{23C296A6-6B32-A64A-9411-85507BE07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Freeform 46">
                <a:extLst>
                  <a:ext uri="{FF2B5EF4-FFF2-40B4-BE49-F238E27FC236}">
                    <a16:creationId xmlns:a16="http://schemas.microsoft.com/office/drawing/2014/main" id="{42ECB958-418E-FB44-BE70-E256C588C7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66" name="Rectangle 37">
              <a:extLst>
                <a:ext uri="{FF2B5EF4-FFF2-40B4-BE49-F238E27FC236}">
                  <a16:creationId xmlns:a16="http://schemas.microsoft.com/office/drawing/2014/main" id="{BAB24AC1-02B1-BF40-BED4-B66E7B0C5E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49555" y="429218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6A5793AF-4220-9B4D-8408-5F7BDDF4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078" y="575915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8" name="Rectangle 37">
              <a:extLst>
                <a:ext uri="{FF2B5EF4-FFF2-40B4-BE49-F238E27FC236}">
                  <a16:creationId xmlns:a16="http://schemas.microsoft.com/office/drawing/2014/main" id="{6D089618-C037-1B4F-A97C-2B85FEF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4260" y="435410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grpSp>
          <p:nvGrpSpPr>
            <p:cNvPr id="69" name="Group 38">
              <a:extLst>
                <a:ext uri="{FF2B5EF4-FFF2-40B4-BE49-F238E27FC236}">
                  <a16:creationId xmlns:a16="http://schemas.microsoft.com/office/drawing/2014/main" id="{4EFC04DC-8B24-2C45-BBD0-44DC6D0A3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834" y="4046052"/>
              <a:ext cx="812800" cy="658813"/>
              <a:chOff x="-44" y="1473"/>
              <a:chExt cx="981" cy="1105"/>
            </a:xfrm>
          </p:grpSpPr>
          <p:pic>
            <p:nvPicPr>
              <p:cNvPr id="81" name="Picture 39" descr="desktop_computer_stylized_medium">
                <a:extLst>
                  <a:ext uri="{FF2B5EF4-FFF2-40B4-BE49-F238E27FC236}">
                    <a16:creationId xmlns:a16="http://schemas.microsoft.com/office/drawing/2014/main" id="{39121052-FCC5-AA42-AFDF-F25E678CE1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24F752F7-3499-2C4B-A0BA-F2D78B1142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5EBEAAB9-CDB4-CE49-8310-6B2AA6304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32469" y="4201422"/>
              <a:ext cx="812800" cy="658812"/>
              <a:chOff x="-26" y="1473"/>
              <a:chExt cx="981" cy="1105"/>
            </a:xfrm>
          </p:grpSpPr>
          <p:pic>
            <p:nvPicPr>
              <p:cNvPr id="79" name="Picture 48" descr="desktop_computer_stylized_medium">
                <a:extLst>
                  <a:ext uri="{FF2B5EF4-FFF2-40B4-BE49-F238E27FC236}">
                    <a16:creationId xmlns:a16="http://schemas.microsoft.com/office/drawing/2014/main" id="{A09AFECC-5A0F-0A4B-892C-44745CBEA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49">
                <a:extLst>
                  <a:ext uri="{FF2B5EF4-FFF2-40B4-BE49-F238E27FC236}">
                    <a16:creationId xmlns:a16="http://schemas.microsoft.com/office/drawing/2014/main" id="{787BFF11-9679-4D43-96E9-7D4B1E9F39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F83B3ED-014E-C54B-8E5B-330331DC8FB4}"/>
                </a:ext>
              </a:extLst>
            </p:cNvPr>
            <p:cNvCxnSpPr/>
            <p:nvPr/>
          </p:nvCxnSpPr>
          <p:spPr>
            <a:xfrm flipH="1">
              <a:off x="6872122" y="3639236"/>
              <a:ext cx="2548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41">
              <a:extLst>
                <a:ext uri="{FF2B5EF4-FFF2-40B4-BE49-F238E27FC236}">
                  <a16:creationId xmlns:a16="http://schemas.microsoft.com/office/drawing/2014/main" id="{D892522E-B65A-3B4E-B03F-858DF69A7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4944" y="5952710"/>
              <a:ext cx="812800" cy="658813"/>
              <a:chOff x="-44" y="1473"/>
              <a:chExt cx="981" cy="1105"/>
            </a:xfrm>
          </p:grpSpPr>
          <p:pic>
            <p:nvPicPr>
              <p:cNvPr id="77" name="Picture 42" descr="desktop_computer_stylized_medium">
                <a:extLst>
                  <a:ext uri="{FF2B5EF4-FFF2-40B4-BE49-F238E27FC236}">
                    <a16:creationId xmlns:a16="http://schemas.microsoft.com/office/drawing/2014/main" id="{87EA0D93-21F4-2F41-BC21-3244E9F9E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reeform 43">
                <a:extLst>
                  <a:ext uri="{FF2B5EF4-FFF2-40B4-BE49-F238E27FC236}">
                    <a16:creationId xmlns:a16="http://schemas.microsoft.com/office/drawing/2014/main" id="{AC4ED98E-24ED-7845-948B-F37EC77BBA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73" name="Text Box 33">
              <a:extLst>
                <a:ext uri="{FF2B5EF4-FFF2-40B4-BE49-F238E27FC236}">
                  <a16:creationId xmlns:a16="http://schemas.microsoft.com/office/drawing/2014/main" id="{AD56C76B-D256-BA45-B5C6-9C69CF312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857" y="3246090"/>
              <a:ext cx="1533565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Helvetica" pitchFamily="2" charset="0"/>
                </a:rPr>
                <a:t>137.196.7.78</a:t>
              </a:r>
            </a:p>
          </p:txBody>
        </p:sp>
        <p:sp>
          <p:nvSpPr>
            <p:cNvPr id="74" name="Text Box 36">
              <a:extLst>
                <a:ext uri="{FF2B5EF4-FFF2-40B4-BE49-F238E27FC236}">
                  <a16:creationId xmlns:a16="http://schemas.microsoft.com/office/drawing/2014/main" id="{9FE2DD02-437B-BD40-B8BC-D8F1E3FD1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6008" y="5130248"/>
              <a:ext cx="1533565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Helvetica" pitchFamily="2" charset="0"/>
                </a:rPr>
                <a:t>137.196.7.14</a:t>
              </a:r>
            </a:p>
          </p:txBody>
        </p: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id="{EC007CEB-B2AD-9C40-859B-963764C1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276" y="5947742"/>
              <a:ext cx="1533565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Helvetica" pitchFamily="2" charset="0"/>
                </a:rPr>
                <a:t>137.196.7.88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BAA1C6E0-33E8-604C-BF4C-E7F8EED04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753" y="5170004"/>
              <a:ext cx="1533565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Helvetica" pitchFamily="2" charset="0"/>
                </a:rPr>
                <a:t>137.196.7.23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46546A-4C05-6448-B20D-C122FF754D91}"/>
              </a:ext>
            </a:extLst>
          </p:cNvPr>
          <p:cNvGrpSpPr/>
          <p:nvPr/>
        </p:nvGrpSpPr>
        <p:grpSpPr>
          <a:xfrm>
            <a:off x="1446381" y="2663687"/>
            <a:ext cx="3728854" cy="2923999"/>
            <a:chOff x="1446381" y="2663687"/>
            <a:chExt cx="3728854" cy="2923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BA5E9CA-3EEB-3D4C-94D2-116047F3B04D}"/>
                </a:ext>
              </a:extLst>
            </p:cNvPr>
            <p:cNvGrpSpPr/>
            <p:nvPr/>
          </p:nvGrpSpPr>
          <p:grpSpPr>
            <a:xfrm>
              <a:off x="2754559" y="2663687"/>
              <a:ext cx="554960" cy="437323"/>
              <a:chOff x="2317237" y="2601212"/>
              <a:chExt cx="554960" cy="4373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F027A-1BC4-FF42-ABAF-326F9EBCDE7B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F5883-3135-F546-978F-2F1DF5A5FEDF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554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ARP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241A8B-79A4-9A44-84FC-DDD5D1C7E66D}"/>
                </a:ext>
              </a:extLst>
            </p:cNvPr>
            <p:cNvGrpSpPr/>
            <p:nvPr/>
          </p:nvGrpSpPr>
          <p:grpSpPr>
            <a:xfrm>
              <a:off x="2463958" y="5150363"/>
              <a:ext cx="554960" cy="437323"/>
              <a:chOff x="2317237" y="2601212"/>
              <a:chExt cx="554960" cy="43732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AA52BDC-E20B-CD42-92BD-D934D34CDE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04BA43-DD92-2D48-A37B-B5AB88E8275D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554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ARP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0B40655-D207-4B43-BDBC-5A8A359EB4BE}"/>
                </a:ext>
              </a:extLst>
            </p:cNvPr>
            <p:cNvGrpSpPr/>
            <p:nvPr/>
          </p:nvGrpSpPr>
          <p:grpSpPr>
            <a:xfrm>
              <a:off x="1446381" y="3530757"/>
              <a:ext cx="554960" cy="437323"/>
              <a:chOff x="2317237" y="2601212"/>
              <a:chExt cx="554960" cy="43732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09CB092-EC49-C748-9C60-C6C7BE5D23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10B648-0A48-B341-982E-67DBE3BC8F8C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554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ARP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1EF928-0B96-E94A-9865-02E6EC100722}"/>
                </a:ext>
              </a:extLst>
            </p:cNvPr>
            <p:cNvGrpSpPr/>
            <p:nvPr/>
          </p:nvGrpSpPr>
          <p:grpSpPr>
            <a:xfrm>
              <a:off x="4620275" y="3785389"/>
              <a:ext cx="554960" cy="437323"/>
              <a:chOff x="2317237" y="2601212"/>
              <a:chExt cx="554960" cy="43732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71BF07-D4F0-984E-AF46-10383E6D9CCD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023F87F-F1C6-B24D-8EDA-F5FC3A9ACD24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554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ARP</a:t>
                </a:r>
              </a:p>
            </p:txBody>
          </p:sp>
        </p:grpSp>
      </p:grpSp>
      <p:sp>
        <p:nvSpPr>
          <p:cNvPr id="97" name="Rectangle 4">
            <a:extLst>
              <a:ext uri="{FF2B5EF4-FFF2-40B4-BE49-F238E27FC236}">
                <a16:creationId xmlns:a16="http://schemas.microsoft.com/office/drawing/2014/main" id="{4A83C14A-4461-9346-A5E9-676E90D4631D}"/>
              </a:ext>
            </a:extLst>
          </p:cNvPr>
          <p:cNvSpPr txBox="1">
            <a:spLocks noChangeArrowheads="1"/>
          </p:cNvSpPr>
          <p:nvPr/>
        </p:nvSpPr>
        <p:spPr>
          <a:xfrm>
            <a:off x="5785443" y="3298343"/>
            <a:ext cx="5472170" cy="290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Helvetica" pitchFamily="2" charset="0"/>
              </a:rPr>
              <a:t>          </a:t>
            </a:r>
            <a:r>
              <a:rPr lang="en-US" sz="2000" dirty="0">
                <a:solidFill>
                  <a:srgbClr val="0000A8"/>
                </a:solidFill>
                <a:latin typeface="Helvetica" pitchFamily="2" charset="0"/>
              </a:rPr>
              <a:t>&lt; IP address; MAC address; TTL&gt;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TTL (Time To Live): time after which address mapping will be forgotten (typically 20 min)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EE37A-29A2-3344-AF7D-6DB1F962CB36}"/>
              </a:ext>
            </a:extLst>
          </p:cNvPr>
          <p:cNvSpPr txBox="1"/>
          <p:nvPr/>
        </p:nvSpPr>
        <p:spPr>
          <a:xfrm>
            <a:off x="1859056" y="6386968"/>
            <a:ext cx="682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ARP content credit: </a:t>
            </a:r>
            <a:r>
              <a:rPr lang="en-US" dirty="0">
                <a:hlinkClick r:id="rId4"/>
              </a:rPr>
              <a:t>http://gaia.cs.umass.edu/kurose_ross/ppt.htm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latin typeface="Helvetica" pitchFamily="2" charset="0"/>
                <a:ea typeface="ＭＳ Ｐゴシック" charset="0"/>
              </a:rPr>
              <a:t>ARP protocol in action</a:t>
            </a:r>
            <a:endParaRPr lang="en-US" sz="4400" b="0" dirty="0">
              <a:latin typeface="Helvetica" pitchFamily="2" charset="0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534859" y="4634479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88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latin typeface="Helvetica" pitchFamily="2" charset="0"/>
              </a:rPr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>
                <a:latin typeface="Helvetica" pitchFamily="2" charset="0"/>
              </a:rPr>
              <a:t>B</a:t>
            </a:r>
            <a:r>
              <a:rPr lang="ja-JP" altLang="en-US" sz="2000">
                <a:latin typeface="Helvetica" pitchFamily="2" charset="0"/>
              </a:rPr>
              <a:t>’</a:t>
            </a:r>
            <a:r>
              <a:rPr lang="en-US" sz="2000" dirty="0">
                <a:latin typeface="Helvetica" pitchFamily="2" charset="0"/>
              </a:rPr>
              <a:t>s MAC address not in A</a:t>
            </a:r>
            <a:r>
              <a:rPr lang="en-US" altLang="ja-JP" sz="2000" dirty="0">
                <a:latin typeface="Helvetica" pitchFamily="2" charset="0"/>
              </a:rPr>
              <a:t>’</a:t>
            </a:r>
            <a:r>
              <a:rPr lang="en-US" sz="2000" dirty="0">
                <a:latin typeface="Helvetica" pitchFamily="2" charset="0"/>
              </a:rPr>
              <a:t>s ARP table, so A uses ARP to find B’s MAC address</a:t>
            </a:r>
            <a:endParaRPr lang="en-US" sz="2400" dirty="0">
              <a:latin typeface="Helvetica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689113" y="2175367"/>
            <a:ext cx="5579166" cy="1601913"/>
            <a:chOff x="689113" y="2070437"/>
            <a:chExt cx="5579166" cy="16019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993914" y="2070437"/>
              <a:ext cx="5274365" cy="16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defRPr/>
              </a:pPr>
              <a:r>
                <a:rPr lang="en-US" sz="2400" dirty="0">
                  <a:solidFill>
                    <a:srgbClr val="0000A8"/>
                  </a:solidFill>
                  <a:latin typeface="Helvetica" pitchFamily="2" charset="0"/>
                </a:rPr>
                <a:t>A</a:t>
              </a:r>
              <a:r>
                <a:rPr lang="en-US" sz="2000" dirty="0">
                  <a:latin typeface="Helvetica" pitchFamily="2" charset="0"/>
                </a:rPr>
                <a:t> broadcasts ARP query, containing B's IP </a:t>
              </a:r>
              <a:r>
                <a:rPr lang="en-US" sz="2000" dirty="0" err="1">
                  <a:latin typeface="Helvetica" pitchFamily="2" charset="0"/>
                </a:rPr>
                <a:t>addr</a:t>
              </a:r>
              <a:endParaRPr lang="en-US" sz="2000" dirty="0">
                <a:latin typeface="Helvetica" pitchFamily="2" charset="0"/>
              </a:endParaRPr>
            </a:p>
            <a:p>
              <a:pPr marL="404813" lvl="1" indent="-2349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latin typeface="Helvetica" pitchFamily="2" charset="0"/>
                </a:rPr>
                <a:t>destination MAC address = FF-FF-FF-FF-FF-FF</a:t>
              </a:r>
            </a:p>
            <a:p>
              <a:pPr marL="404813" lvl="1" indent="-2349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latin typeface="Helvetica" pitchFamily="2" charset="0"/>
                </a:rPr>
                <a:t>all nodes on LAN receive ARP query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1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674540" cy="1554072"/>
            <a:chOff x="7269663" y="106017"/>
            <a:chExt cx="467454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586759" y="204565"/>
              <a:ext cx="33574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  <a:cs typeface="Courier New" panose="02070309020205020404" pitchFamily="49" charset="0"/>
                </a:rPr>
                <a:t>Source MAC:  </a:t>
              </a: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</a:rPr>
                <a:t>71-65-F7-2B-08-53</a:t>
              </a:r>
            </a:p>
            <a:p>
              <a:r>
                <a:rPr lang="en-US" sz="1400" dirty="0">
                  <a:latin typeface="Helvetica" pitchFamily="2" charset="0"/>
                  <a:cs typeface="Courier New" panose="02070309020205020404" pitchFamily="49" charset="0"/>
                </a:rPr>
                <a:t>Source IP: </a:t>
              </a:r>
              <a:r>
                <a:rPr lang="en-US" sz="1400" dirty="0">
                  <a:latin typeface="Helvetica" pitchFamily="2" charset="0"/>
                </a:rPr>
                <a:t>137.196.7.23</a:t>
              </a:r>
              <a:r>
                <a:rPr lang="en-US" sz="14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dirty="0">
                  <a:latin typeface="Helvetica" pitchFamily="2" charset="0"/>
                </a:rPr>
                <a:t>Target IP address: 137.196.7.14</a:t>
              </a:r>
            </a:p>
            <a:p>
              <a:r>
                <a:rPr lang="en-US" sz="1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2BD21F-B726-4F40-9D4F-27BF9ABCB338}"/>
              </a:ext>
            </a:extLst>
          </p:cNvPr>
          <p:cNvGrpSpPr/>
          <p:nvPr/>
        </p:nvGrpSpPr>
        <p:grpSpPr>
          <a:xfrm>
            <a:off x="5367131" y="3596877"/>
            <a:ext cx="2849218" cy="2007707"/>
            <a:chOff x="437322" y="4803913"/>
            <a:chExt cx="2849218" cy="2007707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F6B69C75-3517-234C-9022-322822C8ECE4}"/>
                </a:ext>
              </a:extLst>
            </p:cNvPr>
            <p:cNvSpPr/>
            <p:nvPr/>
          </p:nvSpPr>
          <p:spPr>
            <a:xfrm rot="5400000">
              <a:off x="1335154" y="6172202"/>
              <a:ext cx="1073429" cy="20540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E2103C84-F9BB-754A-8DB4-9EED1407A0E5}"/>
                </a:ext>
              </a:extLst>
            </p:cNvPr>
            <p:cNvSpPr/>
            <p:nvPr/>
          </p:nvSpPr>
          <p:spPr>
            <a:xfrm rot="16200000">
              <a:off x="1408044" y="5105399"/>
              <a:ext cx="775252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>
              <a:off x="437322" y="5499652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7255" y="5177985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DD04DE-490A-BF4D-A7E2-3A174C7DB200}"/>
              </a:ext>
            </a:extLst>
          </p:cNvPr>
          <p:cNvGrpSpPr/>
          <p:nvPr/>
        </p:nvGrpSpPr>
        <p:grpSpPr>
          <a:xfrm>
            <a:off x="5817705" y="4121995"/>
            <a:ext cx="410817" cy="461665"/>
            <a:chOff x="2292626" y="5618921"/>
            <a:chExt cx="410817" cy="461665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6289879-A092-1D48-94AB-CCE5CC88B4FF}"/>
                </a:ext>
              </a:extLst>
            </p:cNvPr>
            <p:cNvSpPr/>
            <p:nvPr/>
          </p:nvSpPr>
          <p:spPr>
            <a:xfrm>
              <a:off x="2292626" y="5645426"/>
              <a:ext cx="410817" cy="41081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F7794D-4F3F-5742-9DD7-7030CC3F326A}"/>
                </a:ext>
              </a:extLst>
            </p:cNvPr>
            <p:cNvSpPr txBox="1"/>
            <p:nvPr/>
          </p:nvSpPr>
          <p:spPr>
            <a:xfrm>
              <a:off x="2319130" y="56189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604452" y="2305133"/>
            <a:ext cx="437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  <a:cs typeface="Courier New" panose="02070309020205020404" pitchFamily="49" charset="0"/>
              </a:rPr>
              <a:t>Ethernet frame (sent to </a:t>
            </a:r>
            <a:r>
              <a:rPr lang="en-US" sz="1600" dirty="0">
                <a:latin typeface="Helvetica" pitchFamily="2" charset="0"/>
              </a:rPr>
              <a:t>FF-FF-FF-FF-FF-FF)</a:t>
            </a:r>
            <a:endParaRPr 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10881</TotalTime>
  <Words>708</Words>
  <Application>Microsoft Macintosh PowerPoint</Application>
  <PresentationFormat>Widescreen</PresentationFormat>
  <Paragraphs>159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Comic Sans MS</vt:lpstr>
      <vt:lpstr>Helvetica</vt:lpstr>
      <vt:lpstr>Times New Roman</vt:lpstr>
      <vt:lpstr>Wingdings</vt:lpstr>
      <vt:lpstr>Office Theme</vt:lpstr>
      <vt:lpstr>Clip</vt:lpstr>
      <vt:lpstr>552: Directories</vt:lpstr>
      <vt:lpstr>PowerPoint Presentation</vt:lpstr>
      <vt:lpstr>Where do all the addresses come from?</vt:lpstr>
      <vt:lpstr>Where do all the addresses come from?</vt:lpstr>
      <vt:lpstr>Addresses and what they correspond to</vt:lpstr>
      <vt:lpstr>Directories</vt:lpstr>
      <vt:lpstr>Domain Name System</vt:lpstr>
      <vt:lpstr>ARP: address resolution protocol</vt:lpstr>
      <vt:lpstr>ARP protocol in action</vt:lpstr>
      <vt:lpstr>ARP protocol in action</vt:lpstr>
      <vt:lpstr>ARP protocol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1067</cp:revision>
  <dcterms:created xsi:type="dcterms:W3CDTF">2018-09-05T17:47:04Z</dcterms:created>
  <dcterms:modified xsi:type="dcterms:W3CDTF">2020-09-15T02:53:37Z</dcterms:modified>
</cp:coreProperties>
</file>