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830" r:id="rId3"/>
    <p:sldId id="344" r:id="rId4"/>
    <p:sldId id="824" r:id="rId5"/>
    <p:sldId id="348" r:id="rId6"/>
    <p:sldId id="823" r:id="rId7"/>
    <p:sldId id="644" r:id="rId8"/>
    <p:sldId id="645" r:id="rId9"/>
    <p:sldId id="646" r:id="rId10"/>
    <p:sldId id="727" r:id="rId11"/>
    <p:sldId id="832" r:id="rId12"/>
    <p:sldId id="833" r:id="rId13"/>
    <p:sldId id="83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2"/>
    <p:restoredTop sz="94643"/>
  </p:normalViewPr>
  <p:slideViewPr>
    <p:cSldViewPr snapToGrid="0" snapToObjects="1">
      <p:cViewPr varScale="1">
        <p:scale>
          <a:sx n="128" d="100"/>
          <a:sy n="128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eepingcomputer.com/news/technology/centurylink-routing-issue-led-to-outages-on-hulu-steam-discord-mor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tools.ietf.org/html/rfc232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54502"/>
            <a:ext cx="9144000" cy="2387600"/>
          </a:xfrm>
        </p:spPr>
        <p:txBody>
          <a:bodyPr/>
          <a:lstStyle/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552: Distributed Control Planes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34177"/>
            <a:ext cx="9144000" cy="1655762"/>
          </a:xfrm>
        </p:spPr>
        <p:txBody>
          <a:bodyPr/>
          <a:lstStyle/>
          <a:p>
            <a:endParaRPr lang="en-US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Srinivas Narayana</a:t>
            </a:r>
          </a:p>
          <a:p>
            <a:r>
              <a:rPr lang="en-US" dirty="0">
                <a:latin typeface="Helvetica" charset="0"/>
                <a:ea typeface="Helvetica" charset="0"/>
                <a:cs typeface="Helvetica" charset="0"/>
              </a:rPr>
              <a:t>Fall 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9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28" name="Group 3"/>
          <p:cNvGrpSpPr>
            <a:grpSpLocks/>
          </p:cNvGrpSpPr>
          <p:nvPr/>
        </p:nvGrpSpPr>
        <p:grpSpPr bwMode="auto">
          <a:xfrm>
            <a:off x="3722688" y="2036764"/>
            <a:ext cx="3244850" cy="1500187"/>
            <a:chOff x="1385" y="1283"/>
            <a:chExt cx="2044" cy="945"/>
          </a:xfrm>
        </p:grpSpPr>
        <p:sp>
          <p:nvSpPr>
            <p:cNvPr id="129047" name="Freeform 4"/>
            <p:cNvSpPr>
              <a:spLocks/>
            </p:cNvSpPr>
            <p:nvPr/>
          </p:nvSpPr>
          <p:spPr bwMode="auto">
            <a:xfrm>
              <a:off x="1648" y="1465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48" name="Oval 5"/>
            <p:cNvSpPr>
              <a:spLocks noChangeArrowheads="1"/>
            </p:cNvSpPr>
            <p:nvPr/>
          </p:nvSpPr>
          <p:spPr bwMode="auto">
            <a:xfrm>
              <a:off x="1388" y="1707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49" name="Line 6"/>
            <p:cNvSpPr>
              <a:spLocks noChangeShapeType="1"/>
            </p:cNvSpPr>
            <p:nvPr/>
          </p:nvSpPr>
          <p:spPr bwMode="auto">
            <a:xfrm>
              <a:off x="1388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0" name="Line 7"/>
            <p:cNvSpPr>
              <a:spLocks noChangeShapeType="1"/>
            </p:cNvSpPr>
            <p:nvPr/>
          </p:nvSpPr>
          <p:spPr bwMode="auto">
            <a:xfrm>
              <a:off x="1701" y="1700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1" name="Rectangle 8"/>
            <p:cNvSpPr>
              <a:spLocks noChangeArrowheads="1"/>
            </p:cNvSpPr>
            <p:nvPr/>
          </p:nvSpPr>
          <p:spPr bwMode="auto">
            <a:xfrm>
              <a:off x="1388" y="1700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52" name="Oval 9"/>
            <p:cNvSpPr>
              <a:spLocks noChangeArrowheads="1"/>
            </p:cNvSpPr>
            <p:nvPr/>
          </p:nvSpPr>
          <p:spPr bwMode="auto">
            <a:xfrm>
              <a:off x="1385" y="1641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3" name="Oval 10"/>
            <p:cNvSpPr>
              <a:spLocks noChangeArrowheads="1"/>
            </p:cNvSpPr>
            <p:nvPr/>
          </p:nvSpPr>
          <p:spPr bwMode="auto">
            <a:xfrm>
              <a:off x="1862" y="209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4" name="Line 11"/>
            <p:cNvSpPr>
              <a:spLocks noChangeShapeType="1"/>
            </p:cNvSpPr>
            <p:nvPr/>
          </p:nvSpPr>
          <p:spPr bwMode="auto">
            <a:xfrm>
              <a:off x="1862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5" name="Line 12"/>
            <p:cNvSpPr>
              <a:spLocks noChangeShapeType="1"/>
            </p:cNvSpPr>
            <p:nvPr/>
          </p:nvSpPr>
          <p:spPr bwMode="auto">
            <a:xfrm>
              <a:off x="2175" y="208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6" name="Rectangle 13"/>
            <p:cNvSpPr>
              <a:spLocks noChangeArrowheads="1"/>
            </p:cNvSpPr>
            <p:nvPr/>
          </p:nvSpPr>
          <p:spPr bwMode="auto">
            <a:xfrm>
              <a:off x="1862" y="208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57" name="Oval 14"/>
            <p:cNvSpPr>
              <a:spLocks noChangeArrowheads="1"/>
            </p:cNvSpPr>
            <p:nvPr/>
          </p:nvSpPr>
          <p:spPr bwMode="auto">
            <a:xfrm>
              <a:off x="1859" y="202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8" name="Oval 15"/>
            <p:cNvSpPr>
              <a:spLocks noChangeArrowheads="1"/>
            </p:cNvSpPr>
            <p:nvPr/>
          </p:nvSpPr>
          <p:spPr bwMode="auto">
            <a:xfrm>
              <a:off x="1858" y="1404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59" name="Line 16"/>
            <p:cNvSpPr>
              <a:spLocks noChangeShapeType="1"/>
            </p:cNvSpPr>
            <p:nvPr/>
          </p:nvSpPr>
          <p:spPr bwMode="auto">
            <a:xfrm>
              <a:off x="1858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0" name="Line 17"/>
            <p:cNvSpPr>
              <a:spLocks noChangeShapeType="1"/>
            </p:cNvSpPr>
            <p:nvPr/>
          </p:nvSpPr>
          <p:spPr bwMode="auto">
            <a:xfrm>
              <a:off x="2171" y="1397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1" name="Rectangle 18"/>
            <p:cNvSpPr>
              <a:spLocks noChangeArrowheads="1"/>
            </p:cNvSpPr>
            <p:nvPr/>
          </p:nvSpPr>
          <p:spPr bwMode="auto">
            <a:xfrm>
              <a:off x="1858" y="1397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62" name="Oval 19"/>
            <p:cNvSpPr>
              <a:spLocks noChangeArrowheads="1"/>
            </p:cNvSpPr>
            <p:nvPr/>
          </p:nvSpPr>
          <p:spPr bwMode="auto">
            <a:xfrm>
              <a:off x="1855" y="133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3" name="Oval 20"/>
            <p:cNvSpPr>
              <a:spLocks noChangeArrowheads="1"/>
            </p:cNvSpPr>
            <p:nvPr/>
          </p:nvSpPr>
          <p:spPr bwMode="auto">
            <a:xfrm>
              <a:off x="2541" y="1400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4" name="Line 21"/>
            <p:cNvSpPr>
              <a:spLocks noChangeShapeType="1"/>
            </p:cNvSpPr>
            <p:nvPr/>
          </p:nvSpPr>
          <p:spPr bwMode="auto">
            <a:xfrm>
              <a:off x="2541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5" name="Line 22"/>
            <p:cNvSpPr>
              <a:spLocks noChangeShapeType="1"/>
            </p:cNvSpPr>
            <p:nvPr/>
          </p:nvSpPr>
          <p:spPr bwMode="auto">
            <a:xfrm>
              <a:off x="2853" y="139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6" name="Rectangle 23"/>
            <p:cNvSpPr>
              <a:spLocks noChangeArrowheads="1"/>
            </p:cNvSpPr>
            <p:nvPr/>
          </p:nvSpPr>
          <p:spPr bwMode="auto">
            <a:xfrm>
              <a:off x="2541" y="1393"/>
              <a:ext cx="309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67" name="Oval 24"/>
            <p:cNvSpPr>
              <a:spLocks noChangeArrowheads="1"/>
            </p:cNvSpPr>
            <p:nvPr/>
          </p:nvSpPr>
          <p:spPr bwMode="auto">
            <a:xfrm>
              <a:off x="2544" y="1337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8" name="Oval 25"/>
            <p:cNvSpPr>
              <a:spLocks noChangeArrowheads="1"/>
            </p:cNvSpPr>
            <p:nvPr/>
          </p:nvSpPr>
          <p:spPr bwMode="auto">
            <a:xfrm>
              <a:off x="2551" y="2091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69" name="Line 26"/>
            <p:cNvSpPr>
              <a:spLocks noChangeShapeType="1"/>
            </p:cNvSpPr>
            <p:nvPr/>
          </p:nvSpPr>
          <p:spPr bwMode="auto">
            <a:xfrm>
              <a:off x="2551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0" name="Line 27"/>
            <p:cNvSpPr>
              <a:spLocks noChangeShapeType="1"/>
            </p:cNvSpPr>
            <p:nvPr/>
          </p:nvSpPr>
          <p:spPr bwMode="auto">
            <a:xfrm>
              <a:off x="2864" y="2084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1" name="Rectangle 28"/>
            <p:cNvSpPr>
              <a:spLocks noChangeArrowheads="1"/>
            </p:cNvSpPr>
            <p:nvPr/>
          </p:nvSpPr>
          <p:spPr bwMode="auto">
            <a:xfrm>
              <a:off x="2551" y="2084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72" name="Oval 29"/>
            <p:cNvSpPr>
              <a:spLocks noChangeArrowheads="1"/>
            </p:cNvSpPr>
            <p:nvPr/>
          </p:nvSpPr>
          <p:spPr bwMode="auto">
            <a:xfrm>
              <a:off x="2548" y="2025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3" name="Oval 30"/>
            <p:cNvSpPr>
              <a:spLocks noChangeArrowheads="1"/>
            </p:cNvSpPr>
            <p:nvPr/>
          </p:nvSpPr>
          <p:spPr bwMode="auto">
            <a:xfrm>
              <a:off x="3116" y="175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4" name="Line 31"/>
            <p:cNvSpPr>
              <a:spLocks noChangeShapeType="1"/>
            </p:cNvSpPr>
            <p:nvPr/>
          </p:nvSpPr>
          <p:spPr bwMode="auto">
            <a:xfrm>
              <a:off x="3116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5" name="Line 32"/>
            <p:cNvSpPr>
              <a:spLocks noChangeShapeType="1"/>
            </p:cNvSpPr>
            <p:nvPr/>
          </p:nvSpPr>
          <p:spPr bwMode="auto">
            <a:xfrm>
              <a:off x="3429" y="174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6" name="Rectangle 33"/>
            <p:cNvSpPr>
              <a:spLocks noChangeArrowheads="1"/>
            </p:cNvSpPr>
            <p:nvPr/>
          </p:nvSpPr>
          <p:spPr bwMode="auto">
            <a:xfrm>
              <a:off x="3116" y="1743"/>
              <a:ext cx="310" cy="4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Helvetica" pitchFamily="2" charset="0"/>
              </a:endParaRPr>
            </a:p>
          </p:txBody>
        </p:sp>
        <p:sp>
          <p:nvSpPr>
            <p:cNvPr id="129077" name="Oval 34"/>
            <p:cNvSpPr>
              <a:spLocks noChangeArrowheads="1"/>
            </p:cNvSpPr>
            <p:nvPr/>
          </p:nvSpPr>
          <p:spPr bwMode="auto">
            <a:xfrm>
              <a:off x="3113" y="168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8" name="Freeform 35"/>
            <p:cNvSpPr>
              <a:spLocks/>
            </p:cNvSpPr>
            <p:nvPr/>
          </p:nvSpPr>
          <p:spPr bwMode="auto">
            <a:xfrm>
              <a:off x="2707" y="1492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79" name="Freeform 36"/>
            <p:cNvSpPr>
              <a:spLocks/>
            </p:cNvSpPr>
            <p:nvPr/>
          </p:nvSpPr>
          <p:spPr bwMode="auto">
            <a:xfrm>
              <a:off x="2866" y="1831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80" name="Freeform 37"/>
            <p:cNvSpPr>
              <a:spLocks/>
            </p:cNvSpPr>
            <p:nvPr/>
          </p:nvSpPr>
          <p:spPr bwMode="auto">
            <a:xfrm>
              <a:off x="2185" y="2113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81" name="Freeform 38"/>
            <p:cNvSpPr>
              <a:spLocks/>
            </p:cNvSpPr>
            <p:nvPr/>
          </p:nvSpPr>
          <p:spPr bwMode="auto">
            <a:xfrm>
              <a:off x="1594" y="1789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129082" name="Group 39"/>
            <p:cNvGrpSpPr>
              <a:grpSpLocks/>
            </p:cNvGrpSpPr>
            <p:nvPr/>
          </p:nvGrpSpPr>
          <p:grpSpPr bwMode="auto">
            <a:xfrm>
              <a:off x="1437" y="1589"/>
              <a:ext cx="205" cy="250"/>
              <a:chOff x="2954" y="2425"/>
              <a:chExt cx="208" cy="250"/>
            </a:xfrm>
          </p:grpSpPr>
          <p:sp>
            <p:nvSpPr>
              <p:cNvPr id="129098" name="Rectangle 40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9" name="Text Box 41"/>
              <p:cNvSpPr txBox="1">
                <a:spLocks noChangeArrowheads="1"/>
              </p:cNvSpPr>
              <p:nvPr/>
            </p:nvSpPr>
            <p:spPr bwMode="auto">
              <a:xfrm>
                <a:off x="2954" y="2425"/>
                <a:ext cx="20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u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29083" name="Group 42"/>
            <p:cNvGrpSpPr>
              <a:grpSpLocks/>
            </p:cNvGrpSpPr>
            <p:nvPr/>
          </p:nvGrpSpPr>
          <p:grpSpPr bwMode="auto">
            <a:xfrm>
              <a:off x="2611" y="1973"/>
              <a:ext cx="196" cy="250"/>
              <a:chOff x="2958" y="2425"/>
              <a:chExt cx="199" cy="250"/>
            </a:xfrm>
          </p:grpSpPr>
          <p:sp>
            <p:nvSpPr>
              <p:cNvPr id="129096" name="Rectangle 43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7" name="Text Box 44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y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29084" name="Group 45"/>
            <p:cNvGrpSpPr>
              <a:grpSpLocks/>
            </p:cNvGrpSpPr>
            <p:nvPr/>
          </p:nvGrpSpPr>
          <p:grpSpPr bwMode="auto">
            <a:xfrm>
              <a:off x="1922" y="1940"/>
              <a:ext cx="212" cy="288"/>
              <a:chOff x="2951" y="2395"/>
              <a:chExt cx="213" cy="288"/>
            </a:xfrm>
          </p:grpSpPr>
          <p:sp>
            <p:nvSpPr>
              <p:cNvPr id="129094" name="Rectangle 4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5" name="Text Box 47"/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latin typeface="Helvetica" pitchFamily="2" charset="0"/>
                  </a:rPr>
                  <a:t>x</a:t>
                </a:r>
              </a:p>
            </p:txBody>
          </p:sp>
        </p:grpSp>
        <p:grpSp>
          <p:nvGrpSpPr>
            <p:cNvPr id="129085" name="Group 48"/>
            <p:cNvGrpSpPr>
              <a:grpSpLocks/>
            </p:cNvGrpSpPr>
            <p:nvPr/>
          </p:nvGrpSpPr>
          <p:grpSpPr bwMode="auto">
            <a:xfrm>
              <a:off x="2588" y="1283"/>
              <a:ext cx="232" cy="250"/>
              <a:chOff x="2941" y="2425"/>
              <a:chExt cx="235" cy="250"/>
            </a:xfrm>
          </p:grpSpPr>
          <p:sp>
            <p:nvSpPr>
              <p:cNvPr id="129092" name="Rectangle 4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3" name="Text Box 50"/>
              <p:cNvSpPr txBox="1">
                <a:spLocks noChangeArrowheads="1"/>
              </p:cNvSpPr>
              <p:nvPr/>
            </p:nvSpPr>
            <p:spPr bwMode="auto">
              <a:xfrm>
                <a:off x="2941" y="2425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w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29086" name="Group 51"/>
            <p:cNvGrpSpPr>
              <a:grpSpLocks/>
            </p:cNvGrpSpPr>
            <p:nvPr/>
          </p:nvGrpSpPr>
          <p:grpSpPr bwMode="auto">
            <a:xfrm>
              <a:off x="1921" y="1283"/>
              <a:ext cx="196" cy="250"/>
              <a:chOff x="2958" y="2425"/>
              <a:chExt cx="199" cy="250"/>
            </a:xfrm>
          </p:grpSpPr>
          <p:sp>
            <p:nvSpPr>
              <p:cNvPr id="129090" name="Rectangle 5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91" name="Text Box 53"/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2000">
                    <a:latin typeface="Helvetica" pitchFamily="2" charset="0"/>
                  </a:rPr>
                  <a:t>v</a:t>
                </a:r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129087" name="Group 54"/>
            <p:cNvGrpSpPr>
              <a:grpSpLocks/>
            </p:cNvGrpSpPr>
            <p:nvPr/>
          </p:nvGrpSpPr>
          <p:grpSpPr bwMode="auto">
            <a:xfrm>
              <a:off x="3175" y="1601"/>
              <a:ext cx="212" cy="288"/>
              <a:chOff x="2949" y="2395"/>
              <a:chExt cx="214" cy="288"/>
            </a:xfrm>
          </p:grpSpPr>
          <p:sp>
            <p:nvSpPr>
              <p:cNvPr id="129088" name="Rectangle 5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9089" name="Text Box 56"/>
              <p:cNvSpPr txBox="1">
                <a:spLocks noChangeArrowheads="1"/>
              </p:cNvSpPr>
              <p:nvPr/>
            </p:nvSpPr>
            <p:spPr bwMode="auto">
              <a:xfrm>
                <a:off x="2949" y="2395"/>
                <a:ext cx="21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>
                    <a:latin typeface="Helvetica" pitchFamily="2" charset="0"/>
                  </a:rPr>
                  <a:t>z</a:t>
                </a:r>
              </a:p>
            </p:txBody>
          </p:sp>
        </p:grpSp>
      </p:grpSp>
      <p:sp>
        <p:nvSpPr>
          <p:cNvPr id="129029" name="Text Box 57"/>
          <p:cNvSpPr txBox="1">
            <a:spLocks noChangeArrowheads="1"/>
          </p:cNvSpPr>
          <p:nvPr/>
        </p:nvSpPr>
        <p:spPr bwMode="auto">
          <a:xfrm>
            <a:off x="3113098" y="1612404"/>
            <a:ext cx="4889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resulting shortest-path tree from u:</a:t>
            </a:r>
          </a:p>
        </p:txBody>
      </p:sp>
      <p:grpSp>
        <p:nvGrpSpPr>
          <p:cNvPr id="129030" name="Group 58"/>
          <p:cNvGrpSpPr>
            <a:grpSpLocks/>
          </p:cNvGrpSpPr>
          <p:nvPr/>
        </p:nvGrpSpPr>
        <p:grpSpPr bwMode="auto">
          <a:xfrm>
            <a:off x="3792539" y="4224339"/>
            <a:ext cx="2319337" cy="2276475"/>
            <a:chOff x="259" y="2768"/>
            <a:chExt cx="1461" cy="1434"/>
          </a:xfrm>
        </p:grpSpPr>
        <p:sp>
          <p:nvSpPr>
            <p:cNvPr id="129033" name="Line 59"/>
            <p:cNvSpPr>
              <a:spLocks noChangeShapeType="1"/>
            </p:cNvSpPr>
            <p:nvPr/>
          </p:nvSpPr>
          <p:spPr bwMode="auto">
            <a:xfrm>
              <a:off x="1152" y="2880"/>
              <a:ext cx="8" cy="1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34" name="Line 60"/>
            <p:cNvSpPr>
              <a:spLocks noChangeShapeType="1"/>
            </p:cNvSpPr>
            <p:nvPr/>
          </p:nvSpPr>
          <p:spPr bwMode="auto">
            <a:xfrm>
              <a:off x="357" y="3058"/>
              <a:ext cx="1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9035" name="Text Box 61"/>
            <p:cNvSpPr txBox="1">
              <a:spLocks noChangeArrowheads="1"/>
            </p:cNvSpPr>
            <p:nvPr/>
          </p:nvSpPr>
          <p:spPr bwMode="auto">
            <a:xfrm>
              <a:off x="883" y="306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v</a:t>
              </a:r>
            </a:p>
          </p:txBody>
        </p:sp>
        <p:sp>
          <p:nvSpPr>
            <p:cNvPr id="129036" name="Text Box 62"/>
            <p:cNvSpPr txBox="1">
              <a:spLocks noChangeArrowheads="1"/>
            </p:cNvSpPr>
            <p:nvPr/>
          </p:nvSpPr>
          <p:spPr bwMode="auto">
            <a:xfrm>
              <a:off x="876" y="324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latin typeface="Helvetica" pitchFamily="2" charset="0"/>
                </a:rPr>
                <a:t>x</a:t>
              </a:r>
            </a:p>
          </p:txBody>
        </p:sp>
        <p:sp>
          <p:nvSpPr>
            <p:cNvPr id="129037" name="Text Box 63"/>
            <p:cNvSpPr txBox="1">
              <a:spLocks noChangeArrowheads="1"/>
            </p:cNvSpPr>
            <p:nvPr/>
          </p:nvSpPr>
          <p:spPr bwMode="auto">
            <a:xfrm>
              <a:off x="890" y="3482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y</a:t>
              </a:r>
            </a:p>
          </p:txBody>
        </p:sp>
        <p:sp>
          <p:nvSpPr>
            <p:cNvPr id="129038" name="Text Box 64"/>
            <p:cNvSpPr txBox="1">
              <a:spLocks noChangeArrowheads="1"/>
            </p:cNvSpPr>
            <p:nvPr/>
          </p:nvSpPr>
          <p:spPr bwMode="auto">
            <a:xfrm>
              <a:off x="875" y="3717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w</a:t>
              </a:r>
            </a:p>
          </p:txBody>
        </p:sp>
        <p:sp>
          <p:nvSpPr>
            <p:cNvPr id="129039" name="Text Box 65"/>
            <p:cNvSpPr txBox="1">
              <a:spLocks noChangeArrowheads="1"/>
            </p:cNvSpPr>
            <p:nvPr/>
          </p:nvSpPr>
          <p:spPr bwMode="auto">
            <a:xfrm>
              <a:off x="884" y="3943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z</a:t>
              </a:r>
            </a:p>
          </p:txBody>
        </p:sp>
        <p:sp>
          <p:nvSpPr>
            <p:cNvPr id="129040" name="Text Box 66"/>
            <p:cNvSpPr txBox="1">
              <a:spLocks noChangeArrowheads="1"/>
            </p:cNvSpPr>
            <p:nvPr/>
          </p:nvSpPr>
          <p:spPr bwMode="auto">
            <a:xfrm>
              <a:off x="1248" y="3044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(u,v)</a:t>
              </a:r>
            </a:p>
          </p:txBody>
        </p:sp>
        <p:sp>
          <p:nvSpPr>
            <p:cNvPr id="129041" name="Text Box 67"/>
            <p:cNvSpPr txBox="1">
              <a:spLocks noChangeArrowheads="1"/>
            </p:cNvSpPr>
            <p:nvPr/>
          </p:nvSpPr>
          <p:spPr bwMode="auto">
            <a:xfrm>
              <a:off x="1249" y="3246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(u,x)</a:t>
              </a:r>
            </a:p>
          </p:txBody>
        </p:sp>
        <p:sp>
          <p:nvSpPr>
            <p:cNvPr id="129042" name="Text Box 68"/>
            <p:cNvSpPr txBox="1">
              <a:spLocks noChangeArrowheads="1"/>
            </p:cNvSpPr>
            <p:nvPr/>
          </p:nvSpPr>
          <p:spPr bwMode="auto">
            <a:xfrm>
              <a:off x="1248" y="3497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(u,x)</a:t>
              </a:r>
            </a:p>
          </p:txBody>
        </p:sp>
        <p:sp>
          <p:nvSpPr>
            <p:cNvPr id="129043" name="Text Box 69"/>
            <p:cNvSpPr txBox="1">
              <a:spLocks noChangeArrowheads="1"/>
            </p:cNvSpPr>
            <p:nvPr/>
          </p:nvSpPr>
          <p:spPr bwMode="auto">
            <a:xfrm>
              <a:off x="1264" y="3715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(u,x)</a:t>
              </a:r>
            </a:p>
          </p:txBody>
        </p:sp>
        <p:sp>
          <p:nvSpPr>
            <p:cNvPr id="129044" name="Text Box 70"/>
            <p:cNvSpPr txBox="1">
              <a:spLocks noChangeArrowheads="1"/>
            </p:cNvSpPr>
            <p:nvPr/>
          </p:nvSpPr>
          <p:spPr bwMode="auto">
            <a:xfrm>
              <a:off x="1254" y="3949"/>
              <a:ext cx="4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(u,x)</a:t>
              </a:r>
            </a:p>
          </p:txBody>
        </p:sp>
        <p:sp>
          <p:nvSpPr>
            <p:cNvPr id="129045" name="Text Box 71"/>
            <p:cNvSpPr txBox="1">
              <a:spLocks noChangeArrowheads="1"/>
            </p:cNvSpPr>
            <p:nvPr/>
          </p:nvSpPr>
          <p:spPr bwMode="auto">
            <a:xfrm>
              <a:off x="259" y="2768"/>
              <a:ext cx="8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destination</a:t>
              </a:r>
            </a:p>
          </p:txBody>
        </p:sp>
        <p:sp>
          <p:nvSpPr>
            <p:cNvPr id="129046" name="Text Box 72"/>
            <p:cNvSpPr txBox="1">
              <a:spLocks noChangeArrowheads="1"/>
            </p:cNvSpPr>
            <p:nvPr/>
          </p:nvSpPr>
          <p:spPr bwMode="auto">
            <a:xfrm>
              <a:off x="1232" y="2791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latin typeface="Helvetica" pitchFamily="2" charset="0"/>
                </a:rPr>
                <a:t>link</a:t>
              </a:r>
            </a:p>
          </p:txBody>
        </p:sp>
      </p:grpSp>
      <p:sp>
        <p:nvSpPr>
          <p:cNvPr id="129031" name="Text Box 73"/>
          <p:cNvSpPr txBox="1">
            <a:spLocks noChangeArrowheads="1"/>
          </p:cNvSpPr>
          <p:nvPr/>
        </p:nvSpPr>
        <p:spPr bwMode="auto">
          <a:xfrm>
            <a:off x="3312206" y="3768875"/>
            <a:ext cx="42947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</a:rPr>
              <a:t>resulting forwarding table in u:</a:t>
            </a:r>
          </a:p>
        </p:txBody>
      </p:sp>
      <p:sp>
        <p:nvSpPr>
          <p:cNvPr id="7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>
                <a:latin typeface="Helvetica" pitchFamily="2" charset="0"/>
              </a:rPr>
              <a:pPr/>
              <a:t>10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371446-5D0D-FE49-8DBF-FF26A715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a forwarding table</a:t>
            </a:r>
          </a:p>
        </p:txBody>
      </p:sp>
    </p:spTree>
    <p:extLst>
      <p:ext uri="{BB962C8B-B14F-4D97-AF65-F5344CB8AC3E}">
        <p14:creationId xmlns:p14="http://schemas.microsoft.com/office/powerpoint/2010/main" val="73615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149E-7256-0540-9002-D08632F5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Kinds of Routing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5B79-14DA-E548-9969-DF640E6E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8635" cy="4823653"/>
          </a:xfrm>
        </p:spPr>
        <p:txBody>
          <a:bodyPr>
            <a:normAutofit/>
          </a:bodyPr>
          <a:lstStyle/>
          <a:p>
            <a:r>
              <a:rPr lang="en-US" dirty="0"/>
              <a:t>Distance Vector Protocols</a:t>
            </a:r>
          </a:p>
          <a:p>
            <a:pPr lvl="1"/>
            <a:r>
              <a:rPr lang="en-US" dirty="0"/>
              <a:t>Don’t flood link state throughout the network: more scalable</a:t>
            </a:r>
          </a:p>
          <a:p>
            <a:pPr lvl="1"/>
            <a:r>
              <a:rPr lang="en-US" dirty="0"/>
              <a:t>Exchange </a:t>
            </a:r>
            <a:r>
              <a:rPr lang="en-US" dirty="0">
                <a:solidFill>
                  <a:srgbClr val="C00000"/>
                </a:solidFill>
              </a:rPr>
              <a:t>local </a:t>
            </a:r>
            <a:r>
              <a:rPr lang="en-US" dirty="0"/>
              <a:t>vector of </a:t>
            </a:r>
            <a:r>
              <a:rPr lang="en-US" dirty="0">
                <a:solidFill>
                  <a:srgbClr val="C00000"/>
                </a:solidFill>
              </a:rPr>
              <a:t>distances</a:t>
            </a:r>
            <a:r>
              <a:rPr lang="en-US" dirty="0"/>
              <a:t> to other nodes </a:t>
            </a:r>
            <a:r>
              <a:rPr lang="en-US" dirty="0">
                <a:solidFill>
                  <a:srgbClr val="C00000"/>
                </a:solidFill>
              </a:rPr>
              <a:t>with neighbors</a:t>
            </a:r>
          </a:p>
          <a:p>
            <a:pPr lvl="1"/>
            <a:r>
              <a:rPr lang="en-US" dirty="0"/>
              <a:t>RIP, IS-IS</a:t>
            </a:r>
          </a:p>
          <a:p>
            <a:pPr lvl="1"/>
            <a:r>
              <a:rPr lang="en-US" dirty="0"/>
              <a:t>Stability: bad router can propagate bad info to many routers</a:t>
            </a:r>
          </a:p>
          <a:p>
            <a:r>
              <a:rPr lang="en-US" dirty="0"/>
              <a:t>Path Vector Protocols</a:t>
            </a:r>
          </a:p>
          <a:p>
            <a:pPr lvl="1"/>
            <a:r>
              <a:rPr lang="en-US" dirty="0"/>
              <a:t>Exchange local vector of </a:t>
            </a:r>
            <a:r>
              <a:rPr lang="en-US" dirty="0">
                <a:solidFill>
                  <a:srgbClr val="C00000"/>
                </a:solidFill>
              </a:rPr>
              <a:t>paths</a:t>
            </a:r>
            <a:r>
              <a:rPr lang="en-US" dirty="0"/>
              <a:t> to other nodes </a:t>
            </a:r>
            <a:r>
              <a:rPr lang="en-US" dirty="0">
                <a:solidFill>
                  <a:srgbClr val="C00000"/>
                </a:solidFill>
              </a:rPr>
              <a:t>with neighbors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BGP </a:t>
            </a:r>
            <a:r>
              <a:rPr lang="en-US" dirty="0"/>
              <a:t>(Border Gateway Protocol: the glue of the Internet)</a:t>
            </a:r>
          </a:p>
          <a:p>
            <a:pPr lvl="1"/>
            <a:r>
              <a:rPr lang="en-US" dirty="0"/>
              <a:t>Stability issues still exist! Route hijacks, blackholing, …</a:t>
            </a:r>
          </a:p>
          <a:p>
            <a:pPr lvl="1"/>
            <a:r>
              <a:rPr lang="en-US" dirty="0"/>
              <a:t>Complex and prone to misconfiguration (recent CenturyLink outage)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253F7-5D37-5942-8994-8095B5E8E5D0}"/>
              </a:ext>
            </a:extLst>
          </p:cNvPr>
          <p:cNvSpPr txBox="1"/>
          <p:nvPr/>
        </p:nvSpPr>
        <p:spPr>
          <a:xfrm>
            <a:off x="566837" y="6310723"/>
            <a:ext cx="106938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hlinkClick r:id="rId2"/>
              </a:rPr>
              <a:t>https://www.bleepingcomputer.com/news/technology/centurylink-routing-issue-led-to-outages-on-hulu-steam-discord-more/</a:t>
            </a:r>
            <a:endParaRPr lang="en-US" sz="1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10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3300-8323-774B-AFDB-4765435C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essential is distributed route computation?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0059-701A-C445-A9EC-8003B4F60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8270" cy="5032375"/>
          </a:xfrm>
        </p:spPr>
        <p:txBody>
          <a:bodyPr>
            <a:normAutofit/>
          </a:bodyPr>
          <a:lstStyle/>
          <a:p>
            <a:r>
              <a:rPr lang="en-US" dirty="0"/>
              <a:t>Internet-scale: </a:t>
            </a:r>
            <a:r>
              <a:rPr lang="en-US" dirty="0" err="1"/>
              <a:t>ASes</a:t>
            </a:r>
            <a:r>
              <a:rPr lang="en-US" dirty="0"/>
              <a:t> are managed by different entities</a:t>
            </a:r>
          </a:p>
          <a:p>
            <a:pPr lvl="1"/>
            <a:r>
              <a:rPr lang="en-US" dirty="0"/>
              <a:t>E.g., AT&amp;T and </a:t>
            </a:r>
            <a:r>
              <a:rPr lang="en-US" dirty="0" err="1"/>
              <a:t>Verzon</a:t>
            </a:r>
            <a:endParaRPr lang="en-US" dirty="0"/>
          </a:p>
          <a:p>
            <a:pPr lvl="2"/>
            <a:r>
              <a:rPr lang="en-US" dirty="0"/>
              <a:t>Each AS with their own policies, business arrangements, etc.</a:t>
            </a:r>
          </a:p>
          <a:p>
            <a:pPr lvl="1"/>
            <a:r>
              <a:rPr lang="en-US" dirty="0"/>
              <a:t>Commercial interests: </a:t>
            </a:r>
            <a:r>
              <a:rPr lang="en-US" dirty="0" err="1"/>
              <a:t>ASes</a:t>
            </a:r>
            <a:r>
              <a:rPr lang="en-US" dirty="0"/>
              <a:t> not willing to open proprietary details about their connectivity, topology, capabilities, …</a:t>
            </a:r>
          </a:p>
          <a:p>
            <a:pPr lvl="1"/>
            <a:r>
              <a:rPr lang="en-US" dirty="0"/>
              <a:t>Very hard to get operators (or equivalently, code) from 50,000+ ISPs  of the Internet to compute routes together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 inter-AS protocol like BGP is fundamentally necessary for the Internet’s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90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6EA1-A015-7D4F-B766-47A2187F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essential is distributed route computation?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A29B-81A7-E34A-A095-B29250BA0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an AS: e.g., Rutgers, </a:t>
            </a:r>
          </a:p>
          <a:p>
            <a:pPr lvl="1"/>
            <a:r>
              <a:rPr lang="en-US" dirty="0"/>
              <a:t>It’s conceptually possible</a:t>
            </a:r>
          </a:p>
          <a:p>
            <a:pPr lvl="2"/>
            <a:r>
              <a:rPr lang="en-US" dirty="0"/>
              <a:t>Rutgers NOC observes the entire network from one place</a:t>
            </a:r>
          </a:p>
          <a:p>
            <a:pPr lvl="2"/>
            <a:r>
              <a:rPr lang="en-US" dirty="0"/>
              <a:t>Teams within Rutgers are open and willing to collaborate</a:t>
            </a:r>
          </a:p>
          <a:p>
            <a:pPr lvl="1"/>
            <a:r>
              <a:rPr lang="en-US" dirty="0"/>
              <a:t>A Significant fraction of the OSPF spec is dedicated to maintenance of the distributed link state database</a:t>
            </a:r>
          </a:p>
          <a:p>
            <a:pPr lvl="2"/>
            <a:r>
              <a:rPr lang="en-US" dirty="0"/>
              <a:t>Path computation is just a small part of OSPF!</a:t>
            </a:r>
          </a:p>
          <a:p>
            <a:pPr lvl="2"/>
            <a:r>
              <a:rPr lang="en-US" dirty="0">
                <a:hlinkClick r:id="rId2"/>
              </a:rPr>
              <a:t>https://tools.ietf.org/html/rfc2328</a:t>
            </a:r>
            <a:endParaRPr lang="en-US" dirty="0"/>
          </a:p>
          <a:p>
            <a:endParaRPr lang="en-US" dirty="0"/>
          </a:p>
          <a:p>
            <a:r>
              <a:rPr lang="en-US" dirty="0"/>
              <a:t>So why not compute routes in a centralized fashion?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DF910-A96B-3444-88EE-7FCEB9A39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78" y="2285251"/>
            <a:ext cx="2169197" cy="1445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10325910" y="3717042"/>
            <a:ext cx="348060" cy="520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9EC549-0E1E-A445-811F-5C0C153486A1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35B1047D-75C8-8647-83D1-26E6EE946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412" y="2187602"/>
            <a:ext cx="1237147" cy="123714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62F453-8451-B949-AE9E-2E25C2C8E5DA}"/>
              </a:ext>
            </a:extLst>
          </p:cNvPr>
          <p:cNvGrpSpPr/>
          <p:nvPr/>
        </p:nvGrpSpPr>
        <p:grpSpPr>
          <a:xfrm>
            <a:off x="2962960" y="3694030"/>
            <a:ext cx="2169197" cy="1935669"/>
            <a:chOff x="1901772" y="4480988"/>
            <a:chExt cx="3974373" cy="2231085"/>
          </a:xfrm>
        </p:grpSpPr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DD07D501-654B-FA4F-BA89-FC79187CC2CE}"/>
                </a:ext>
              </a:extLst>
            </p:cNvPr>
            <p:cNvSpPr/>
            <p:nvPr/>
          </p:nvSpPr>
          <p:spPr>
            <a:xfrm>
              <a:off x="1901772" y="4480988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16DBB5-133B-1241-8245-6CB30ED32647}"/>
                </a:ext>
              </a:extLst>
            </p:cNvPr>
            <p:cNvSpPr txBox="1"/>
            <p:nvPr/>
          </p:nvSpPr>
          <p:spPr>
            <a:xfrm>
              <a:off x="2203319" y="5211731"/>
              <a:ext cx="3371278" cy="60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Rutgers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09024" y="4526865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Sprint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302777A8-CBB9-F740-A487-12B0E311E633}"/>
              </a:ext>
            </a:extLst>
          </p:cNvPr>
          <p:cNvSpPr/>
          <p:nvPr/>
        </p:nvSpPr>
        <p:spPr>
          <a:xfrm>
            <a:off x="8416487" y="302374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C83E95-B2DB-694C-9F7B-6A61424E3E8F}"/>
              </a:ext>
            </a:extLst>
          </p:cNvPr>
          <p:cNvSpPr txBox="1"/>
          <p:nvPr/>
        </p:nvSpPr>
        <p:spPr>
          <a:xfrm>
            <a:off x="8581070" y="98801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15DC8C-3F41-834B-91DA-C2ED4D075E8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325910" y="1772417"/>
            <a:ext cx="331367" cy="5128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B28C25-A2D7-2D47-B7ED-204E6ACBD8F3}"/>
              </a:ext>
            </a:extLst>
          </p:cNvPr>
          <p:cNvCxnSpPr>
            <a:cxnSpLocks/>
          </p:cNvCxnSpPr>
          <p:nvPr/>
        </p:nvCxnSpPr>
        <p:spPr>
          <a:xfrm flipH="1">
            <a:off x="7347833" y="1762077"/>
            <a:ext cx="1068654" cy="6551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42A2FA-870E-8D43-BAB4-CDCCF5D56033}"/>
              </a:ext>
            </a:extLst>
          </p:cNvPr>
          <p:cNvSpPr txBox="1"/>
          <p:nvPr/>
        </p:nvSpPr>
        <p:spPr>
          <a:xfrm>
            <a:off x="3581864" y="320909"/>
            <a:ext cx="47523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Internet composed of many autonomously administered entities (</a:t>
            </a:r>
            <a:r>
              <a:rPr lang="en-US" sz="2800" dirty="0" err="1">
                <a:latin typeface="Helvetica" pitchFamily="2" charset="0"/>
              </a:rPr>
              <a:t>ASes</a:t>
            </a:r>
            <a:r>
              <a:rPr lang="en-US" sz="2800" dirty="0">
                <a:latin typeface="Helvetica" pitchFamily="2" charset="0"/>
              </a:rPr>
              <a:t>)</a:t>
            </a:r>
          </a:p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Routing</a:t>
            </a:r>
            <a:r>
              <a:rPr lang="en-US" sz="2800" dirty="0">
                <a:latin typeface="Helvetica" pitchFamily="2" charset="0"/>
              </a:rPr>
              <a:t> computes paths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5DB444CC-3F01-0D4E-BF46-6E663AD5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80" y="5323074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1F89751B-7CD8-064D-BB2F-70CE9E63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31" y="4842781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02D5FF68-79BD-4E40-AE81-8C4CEAE95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512" y="6135017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99D77810-401F-FB48-90AB-F270B5B5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26" y="5860552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E4C60FF6-39AF-464E-B91B-43565479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813" y="5166846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BC463D-5829-BA4F-8218-44BA0019606A}"/>
              </a:ext>
            </a:extLst>
          </p:cNvPr>
          <p:cNvCxnSpPr>
            <a:cxnSpLocks/>
          </p:cNvCxnSpPr>
          <p:nvPr/>
        </p:nvCxnSpPr>
        <p:spPr>
          <a:xfrm flipH="1">
            <a:off x="5982058" y="5115192"/>
            <a:ext cx="303702" cy="2397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0D3219-C152-CD4C-938C-5994313D9033}"/>
              </a:ext>
            </a:extLst>
          </p:cNvPr>
          <p:cNvCxnSpPr>
            <a:cxnSpLocks/>
          </p:cNvCxnSpPr>
          <p:nvPr/>
        </p:nvCxnSpPr>
        <p:spPr>
          <a:xfrm flipH="1">
            <a:off x="6675443" y="6146410"/>
            <a:ext cx="226336" cy="15788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402027-F60E-DB42-94D2-2678951AC558}"/>
              </a:ext>
            </a:extLst>
          </p:cNvPr>
          <p:cNvCxnSpPr>
            <a:cxnSpLocks/>
          </p:cNvCxnSpPr>
          <p:nvPr/>
        </p:nvCxnSpPr>
        <p:spPr>
          <a:xfrm>
            <a:off x="5975747" y="5867896"/>
            <a:ext cx="177115" cy="2367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591D85-DCC1-7944-8FB2-90559BED1814}"/>
              </a:ext>
            </a:extLst>
          </p:cNvPr>
          <p:cNvCxnSpPr>
            <a:cxnSpLocks/>
          </p:cNvCxnSpPr>
          <p:nvPr/>
        </p:nvCxnSpPr>
        <p:spPr>
          <a:xfrm flipH="1">
            <a:off x="7347833" y="5656593"/>
            <a:ext cx="121024" cy="2039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399DE8-E9E9-7D4D-B3A9-7654524D4D5D}"/>
              </a:ext>
            </a:extLst>
          </p:cNvPr>
          <p:cNvCxnSpPr>
            <a:cxnSpLocks/>
          </p:cNvCxnSpPr>
          <p:nvPr/>
        </p:nvCxnSpPr>
        <p:spPr>
          <a:xfrm>
            <a:off x="7024415" y="5143365"/>
            <a:ext cx="323418" cy="13126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C7CB84-3DE5-5B4B-82F1-389D158968F0}"/>
              </a:ext>
            </a:extLst>
          </p:cNvPr>
          <p:cNvCxnSpPr>
            <a:cxnSpLocks/>
          </p:cNvCxnSpPr>
          <p:nvPr/>
        </p:nvCxnSpPr>
        <p:spPr>
          <a:xfrm flipH="1" flipV="1">
            <a:off x="6224550" y="5648718"/>
            <a:ext cx="704123" cy="2958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89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Routing enables forwarding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571500" y="1597025"/>
            <a:ext cx="11049000" cy="4895850"/>
          </a:xfrm>
        </p:spPr>
        <p:txBody>
          <a:bodyPr>
            <a:normAutofit/>
          </a:bodyPr>
          <a:lstStyle/>
          <a:p>
            <a:r>
              <a:rPr lang="en-US" altLang="x-none" dirty="0"/>
              <a:t>Each router creates &amp; looks packets up in its own forwarding table</a:t>
            </a:r>
          </a:p>
          <a:p>
            <a:pPr lvl="1"/>
            <a:r>
              <a:rPr lang="en-US" altLang="x-none" dirty="0"/>
              <a:t>But the computation of the table is itself distributed</a:t>
            </a:r>
          </a:p>
          <a:p>
            <a:endParaRPr lang="en-US" altLang="x-none" dirty="0"/>
          </a:p>
          <a:p>
            <a:r>
              <a:rPr lang="en-US" altLang="x-none" dirty="0"/>
              <a:t>Three aspects of a routing protocol:</a:t>
            </a:r>
          </a:p>
          <a:p>
            <a:endParaRPr lang="en-US" altLang="x-none" dirty="0"/>
          </a:p>
          <a:p>
            <a:r>
              <a:rPr lang="en-US" altLang="x-none" dirty="0">
                <a:solidFill>
                  <a:srgbClr val="C00000"/>
                </a:solidFill>
              </a:rPr>
              <a:t>What outcome it computes</a:t>
            </a:r>
            <a:endParaRPr lang="en-US" altLang="x-none" dirty="0"/>
          </a:p>
          <a:p>
            <a:r>
              <a:rPr lang="en-US" altLang="x-none" dirty="0">
                <a:solidFill>
                  <a:srgbClr val="C00000"/>
                </a:solidFill>
              </a:rPr>
              <a:t>What algorithm it runs</a:t>
            </a:r>
            <a:endParaRPr lang="en-US" altLang="x-none" dirty="0"/>
          </a:p>
          <a:p>
            <a:r>
              <a:rPr lang="en-US" altLang="x-none" dirty="0">
                <a:solidFill>
                  <a:srgbClr val="C00000"/>
                </a:solidFill>
              </a:rPr>
              <a:t>How the protocol learns the location of endpoints</a:t>
            </a: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7800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OSPF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DF910-A96B-3444-88EE-7FCEB9A39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78" y="2285251"/>
            <a:ext cx="2169197" cy="1445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10325910" y="3717042"/>
            <a:ext cx="348060" cy="520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9EC549-0E1E-A445-811F-5C0C153486A1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35B1047D-75C8-8647-83D1-26E6EE946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0412" y="2187602"/>
            <a:ext cx="1237147" cy="123714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B62F453-8451-B949-AE9E-2E25C2C8E5DA}"/>
              </a:ext>
            </a:extLst>
          </p:cNvPr>
          <p:cNvGrpSpPr/>
          <p:nvPr/>
        </p:nvGrpSpPr>
        <p:grpSpPr>
          <a:xfrm>
            <a:off x="2962960" y="3694030"/>
            <a:ext cx="2169197" cy="1935669"/>
            <a:chOff x="1901772" y="4480988"/>
            <a:chExt cx="3974373" cy="2231085"/>
          </a:xfrm>
        </p:grpSpPr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DD07D501-654B-FA4F-BA89-FC79187CC2CE}"/>
                </a:ext>
              </a:extLst>
            </p:cNvPr>
            <p:cNvSpPr/>
            <p:nvPr/>
          </p:nvSpPr>
          <p:spPr>
            <a:xfrm>
              <a:off x="1901772" y="4480988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16DBB5-133B-1241-8245-6CB30ED32647}"/>
                </a:ext>
              </a:extLst>
            </p:cNvPr>
            <p:cNvSpPr txBox="1"/>
            <p:nvPr/>
          </p:nvSpPr>
          <p:spPr>
            <a:xfrm>
              <a:off x="2203319" y="5211731"/>
              <a:ext cx="3371278" cy="60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Rutgers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09024" y="4526865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Sprint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302777A8-CBB9-F740-A487-12B0E311E633}"/>
              </a:ext>
            </a:extLst>
          </p:cNvPr>
          <p:cNvSpPr/>
          <p:nvPr/>
        </p:nvSpPr>
        <p:spPr>
          <a:xfrm>
            <a:off x="8416487" y="302374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C83E95-B2DB-694C-9F7B-6A61424E3E8F}"/>
              </a:ext>
            </a:extLst>
          </p:cNvPr>
          <p:cNvSpPr txBox="1"/>
          <p:nvPr/>
        </p:nvSpPr>
        <p:spPr>
          <a:xfrm>
            <a:off x="8581070" y="98801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15DC8C-3F41-834B-91DA-C2ED4D075E8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0325910" y="1772417"/>
            <a:ext cx="331367" cy="51283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B28C25-A2D7-2D47-B7ED-204E6ACBD8F3}"/>
              </a:ext>
            </a:extLst>
          </p:cNvPr>
          <p:cNvCxnSpPr>
            <a:cxnSpLocks/>
          </p:cNvCxnSpPr>
          <p:nvPr/>
        </p:nvCxnSpPr>
        <p:spPr>
          <a:xfrm flipH="1">
            <a:off x="7347833" y="1762077"/>
            <a:ext cx="1068654" cy="6551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D42A2FA-870E-8D43-BAB4-CDCCF5D56033}"/>
              </a:ext>
            </a:extLst>
          </p:cNvPr>
          <p:cNvSpPr txBox="1"/>
          <p:nvPr/>
        </p:nvSpPr>
        <p:spPr>
          <a:xfrm>
            <a:off x="89431" y="5159761"/>
            <a:ext cx="3603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Open Shortest Path First (OSPF) </a:t>
            </a:r>
            <a:r>
              <a:rPr lang="en-US" sz="3200" dirty="0">
                <a:latin typeface="Helvetica" pitchFamily="2" charset="0"/>
              </a:rPr>
              <a:t>used within an AS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5DB444CC-3F01-0D4E-BF46-6E663AD5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80" y="5323074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1F89751B-7CD8-064D-BB2F-70CE9E63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31" y="4842781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02D5FF68-79BD-4E40-AE81-8C4CEAE95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512" y="6135017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99D77810-401F-FB48-90AB-F270B5B5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26" y="5860552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E4C60FF6-39AF-464E-B91B-43565479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813" y="5166846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BC463D-5829-BA4F-8218-44BA0019606A}"/>
              </a:ext>
            </a:extLst>
          </p:cNvPr>
          <p:cNvCxnSpPr>
            <a:cxnSpLocks/>
          </p:cNvCxnSpPr>
          <p:nvPr/>
        </p:nvCxnSpPr>
        <p:spPr>
          <a:xfrm flipH="1">
            <a:off x="5982058" y="5115192"/>
            <a:ext cx="303702" cy="2397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0D3219-C152-CD4C-938C-5994313D9033}"/>
              </a:ext>
            </a:extLst>
          </p:cNvPr>
          <p:cNvCxnSpPr>
            <a:cxnSpLocks/>
          </p:cNvCxnSpPr>
          <p:nvPr/>
        </p:nvCxnSpPr>
        <p:spPr>
          <a:xfrm flipH="1">
            <a:off x="6675443" y="6146410"/>
            <a:ext cx="226336" cy="15788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402027-F60E-DB42-94D2-2678951AC558}"/>
              </a:ext>
            </a:extLst>
          </p:cNvPr>
          <p:cNvCxnSpPr>
            <a:cxnSpLocks/>
          </p:cNvCxnSpPr>
          <p:nvPr/>
        </p:nvCxnSpPr>
        <p:spPr>
          <a:xfrm>
            <a:off x="5975747" y="5867896"/>
            <a:ext cx="177115" cy="2367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591D85-DCC1-7944-8FB2-90559BED1814}"/>
              </a:ext>
            </a:extLst>
          </p:cNvPr>
          <p:cNvCxnSpPr>
            <a:cxnSpLocks/>
          </p:cNvCxnSpPr>
          <p:nvPr/>
        </p:nvCxnSpPr>
        <p:spPr>
          <a:xfrm flipH="1">
            <a:off x="7347833" y="5656593"/>
            <a:ext cx="121024" cy="2039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399DE8-E9E9-7D4D-B3A9-7654524D4D5D}"/>
              </a:ext>
            </a:extLst>
          </p:cNvPr>
          <p:cNvCxnSpPr>
            <a:cxnSpLocks/>
          </p:cNvCxnSpPr>
          <p:nvPr/>
        </p:nvCxnSpPr>
        <p:spPr>
          <a:xfrm>
            <a:off x="7024415" y="5143365"/>
            <a:ext cx="323418" cy="13126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C7CB84-3DE5-5B4B-82F1-389D158968F0}"/>
              </a:ext>
            </a:extLst>
          </p:cNvPr>
          <p:cNvCxnSpPr>
            <a:cxnSpLocks/>
          </p:cNvCxnSpPr>
          <p:nvPr/>
        </p:nvCxnSpPr>
        <p:spPr>
          <a:xfrm flipH="1" flipV="1">
            <a:off x="6224550" y="5648718"/>
            <a:ext cx="704123" cy="2958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8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What OSPF computes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Shortest path(s) between each pair of nodes</a:t>
            </a:r>
          </a:p>
          <a:p>
            <a:pPr lvl="1"/>
            <a:r>
              <a:rPr lang="en-US" altLang="x-none" dirty="0"/>
              <a:t>Separate shortest-path tree rooted at each node</a:t>
            </a:r>
          </a:p>
          <a:p>
            <a:pPr lvl="1"/>
            <a:r>
              <a:rPr lang="en-US" altLang="x-none" dirty="0"/>
              <a:t>Path(s) with minimum sum of </a:t>
            </a:r>
            <a:r>
              <a:rPr lang="en-US" altLang="x-none" dirty="0">
                <a:solidFill>
                  <a:srgbClr val="C00000"/>
                </a:solidFill>
              </a:rPr>
              <a:t>link metrics</a:t>
            </a:r>
          </a:p>
          <a:p>
            <a:r>
              <a:rPr lang="en-US" altLang="x-none" dirty="0"/>
              <a:t>Disadvantages</a:t>
            </a:r>
          </a:p>
          <a:p>
            <a:pPr lvl="1"/>
            <a:r>
              <a:rPr lang="en-US" altLang="x-none" dirty="0"/>
              <a:t>All nodes need to agree on the link metrics</a:t>
            </a:r>
          </a:p>
          <a:p>
            <a:pPr lvl="1"/>
            <a:r>
              <a:rPr lang="en-US" altLang="x-none" dirty="0"/>
              <a:t>Multipath routing is limited to “equal cost multipath”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2342C2-660C-2848-9FCB-2E4A96C835E4}"/>
              </a:ext>
            </a:extLst>
          </p:cNvPr>
          <p:cNvGrpSpPr/>
          <p:nvPr/>
        </p:nvGrpSpPr>
        <p:grpSpPr>
          <a:xfrm>
            <a:off x="9219372" y="317500"/>
            <a:ext cx="2459037" cy="2647950"/>
            <a:chOff x="2370139" y="4095751"/>
            <a:chExt cx="2459037" cy="2647950"/>
          </a:xfrm>
        </p:grpSpPr>
        <p:sp>
          <p:nvSpPr>
            <p:cNvPr id="27654" name="Oval 5"/>
            <p:cNvSpPr>
              <a:spLocks noChangeArrowheads="1"/>
            </p:cNvSpPr>
            <p:nvPr/>
          </p:nvSpPr>
          <p:spPr bwMode="auto">
            <a:xfrm>
              <a:off x="3484564" y="4095751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55" name="Oval 6"/>
            <p:cNvSpPr>
              <a:spLocks noChangeArrowheads="1"/>
            </p:cNvSpPr>
            <p:nvPr/>
          </p:nvSpPr>
          <p:spPr bwMode="auto">
            <a:xfrm>
              <a:off x="2678114" y="4940301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56" name="Oval 7"/>
            <p:cNvSpPr>
              <a:spLocks noChangeArrowheads="1"/>
            </p:cNvSpPr>
            <p:nvPr/>
          </p:nvSpPr>
          <p:spPr bwMode="auto">
            <a:xfrm>
              <a:off x="4291014" y="4940301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57" name="Oval 8"/>
            <p:cNvSpPr>
              <a:spLocks noChangeArrowheads="1"/>
            </p:cNvSpPr>
            <p:nvPr/>
          </p:nvSpPr>
          <p:spPr bwMode="auto">
            <a:xfrm>
              <a:off x="3408364" y="5516564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58" name="Oval 9"/>
            <p:cNvSpPr>
              <a:spLocks noChangeArrowheads="1"/>
            </p:cNvSpPr>
            <p:nvPr/>
          </p:nvSpPr>
          <p:spPr bwMode="auto">
            <a:xfrm>
              <a:off x="4406901" y="6169026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59" name="Oval 10"/>
            <p:cNvSpPr>
              <a:spLocks noChangeArrowheads="1"/>
            </p:cNvSpPr>
            <p:nvPr/>
          </p:nvSpPr>
          <p:spPr bwMode="auto">
            <a:xfrm>
              <a:off x="2370139" y="5938839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60" name="Oval 11"/>
            <p:cNvSpPr>
              <a:spLocks noChangeArrowheads="1"/>
            </p:cNvSpPr>
            <p:nvPr/>
          </p:nvSpPr>
          <p:spPr bwMode="auto">
            <a:xfrm>
              <a:off x="3176589" y="6361114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61" name="Line 11"/>
            <p:cNvSpPr>
              <a:spLocks noChangeShapeType="1"/>
            </p:cNvSpPr>
            <p:nvPr/>
          </p:nvSpPr>
          <p:spPr bwMode="auto">
            <a:xfrm flipH="1">
              <a:off x="3024189" y="4440238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2"/>
            <p:cNvSpPr>
              <a:spLocks noChangeShapeType="1"/>
            </p:cNvSpPr>
            <p:nvPr/>
          </p:nvSpPr>
          <p:spPr bwMode="auto">
            <a:xfrm>
              <a:off x="3868739" y="4402138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3"/>
            <p:cNvSpPr>
              <a:spLocks noChangeShapeType="1"/>
            </p:cNvSpPr>
            <p:nvPr/>
          </p:nvSpPr>
          <p:spPr bwMode="auto">
            <a:xfrm>
              <a:off x="3024189" y="5246689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4"/>
            <p:cNvSpPr>
              <a:spLocks noChangeShapeType="1"/>
            </p:cNvSpPr>
            <p:nvPr/>
          </p:nvSpPr>
          <p:spPr bwMode="auto">
            <a:xfrm>
              <a:off x="3752850" y="5822951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15"/>
            <p:cNvSpPr>
              <a:spLocks noChangeShapeType="1"/>
            </p:cNvSpPr>
            <p:nvPr/>
          </p:nvSpPr>
          <p:spPr bwMode="auto">
            <a:xfrm>
              <a:off x="4521200" y="5324475"/>
              <a:ext cx="115888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6" name="Line 16"/>
            <p:cNvSpPr>
              <a:spLocks noChangeShapeType="1"/>
            </p:cNvSpPr>
            <p:nvPr/>
          </p:nvSpPr>
          <p:spPr bwMode="auto">
            <a:xfrm>
              <a:off x="3714750" y="4478339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17"/>
            <p:cNvSpPr>
              <a:spLocks noChangeShapeType="1"/>
            </p:cNvSpPr>
            <p:nvPr/>
          </p:nvSpPr>
          <p:spPr bwMode="auto">
            <a:xfrm flipV="1">
              <a:off x="2754313" y="5822950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8" name="Line 18"/>
            <p:cNvSpPr>
              <a:spLocks noChangeShapeType="1"/>
            </p:cNvSpPr>
            <p:nvPr/>
          </p:nvSpPr>
          <p:spPr bwMode="auto">
            <a:xfrm flipV="1">
              <a:off x="3408363" y="5861051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9" name="Line 19"/>
            <p:cNvSpPr>
              <a:spLocks noChangeShapeType="1"/>
            </p:cNvSpPr>
            <p:nvPr/>
          </p:nvSpPr>
          <p:spPr bwMode="auto">
            <a:xfrm flipH="1" flipV="1">
              <a:off x="2714625" y="6245226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670" name="AutoShape 20"/>
          <p:cNvSpPr>
            <a:spLocks noChangeArrowheads="1"/>
          </p:cNvSpPr>
          <p:nvPr/>
        </p:nvSpPr>
        <p:spPr bwMode="auto">
          <a:xfrm rot="5400000">
            <a:off x="10197823" y="3081336"/>
            <a:ext cx="1266825" cy="498475"/>
          </a:xfrm>
          <a:prstGeom prst="rightArrow">
            <a:avLst>
              <a:gd name="adj1" fmla="val 50000"/>
              <a:gd name="adj2" fmla="val 63535"/>
            </a:avLst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53BB05-0337-4F4B-AD6B-1D10EE315A9C}"/>
              </a:ext>
            </a:extLst>
          </p:cNvPr>
          <p:cNvGrpSpPr/>
          <p:nvPr/>
        </p:nvGrpSpPr>
        <p:grpSpPr>
          <a:xfrm>
            <a:off x="9509125" y="4095750"/>
            <a:ext cx="2459038" cy="2647950"/>
            <a:chOff x="9509125" y="4095750"/>
            <a:chExt cx="2459038" cy="2647950"/>
          </a:xfrm>
        </p:grpSpPr>
        <p:sp>
          <p:nvSpPr>
            <p:cNvPr id="27671" name="Oval 22"/>
            <p:cNvSpPr>
              <a:spLocks noChangeArrowheads="1"/>
            </p:cNvSpPr>
            <p:nvPr/>
          </p:nvSpPr>
          <p:spPr bwMode="auto">
            <a:xfrm>
              <a:off x="10623550" y="409575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2" name="Oval 23"/>
            <p:cNvSpPr>
              <a:spLocks noChangeArrowheads="1"/>
            </p:cNvSpPr>
            <p:nvPr/>
          </p:nvSpPr>
          <p:spPr bwMode="auto">
            <a:xfrm>
              <a:off x="9817100" y="494030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3" name="Oval 24"/>
            <p:cNvSpPr>
              <a:spLocks noChangeArrowheads="1"/>
            </p:cNvSpPr>
            <p:nvPr/>
          </p:nvSpPr>
          <p:spPr bwMode="auto">
            <a:xfrm>
              <a:off x="11430000" y="4940300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4" name="Oval 25"/>
            <p:cNvSpPr>
              <a:spLocks noChangeArrowheads="1"/>
            </p:cNvSpPr>
            <p:nvPr/>
          </p:nvSpPr>
          <p:spPr bwMode="auto">
            <a:xfrm>
              <a:off x="10547350" y="5516563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5" name="Oval 26"/>
            <p:cNvSpPr>
              <a:spLocks noChangeArrowheads="1"/>
            </p:cNvSpPr>
            <p:nvPr/>
          </p:nvSpPr>
          <p:spPr bwMode="auto">
            <a:xfrm>
              <a:off x="11545888" y="6169025"/>
              <a:ext cx="422275" cy="384175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6" name="Oval 27"/>
            <p:cNvSpPr>
              <a:spLocks noChangeArrowheads="1"/>
            </p:cNvSpPr>
            <p:nvPr/>
          </p:nvSpPr>
          <p:spPr bwMode="auto">
            <a:xfrm>
              <a:off x="9509125" y="5938838"/>
              <a:ext cx="422275" cy="382587"/>
            </a:xfrm>
            <a:prstGeom prst="ellipse">
              <a:avLst/>
            </a:prstGeom>
            <a:solidFill>
              <a:srgbClr val="CC99FF"/>
            </a:solidFill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7" name="Oval 28"/>
            <p:cNvSpPr>
              <a:spLocks noChangeArrowheads="1"/>
            </p:cNvSpPr>
            <p:nvPr/>
          </p:nvSpPr>
          <p:spPr bwMode="auto">
            <a:xfrm>
              <a:off x="10315575" y="6361113"/>
              <a:ext cx="422275" cy="382587"/>
            </a:xfrm>
            <a:prstGeom prst="ellipse">
              <a:avLst/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8" name="Line 28"/>
            <p:cNvSpPr>
              <a:spLocks noChangeShapeType="1"/>
            </p:cNvSpPr>
            <p:nvPr/>
          </p:nvSpPr>
          <p:spPr bwMode="auto">
            <a:xfrm flipH="1">
              <a:off x="10163175" y="4440237"/>
              <a:ext cx="536575" cy="5381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Line 29"/>
            <p:cNvSpPr>
              <a:spLocks noChangeShapeType="1"/>
            </p:cNvSpPr>
            <p:nvPr/>
          </p:nvSpPr>
          <p:spPr bwMode="auto">
            <a:xfrm>
              <a:off x="11007725" y="4402137"/>
              <a:ext cx="498475" cy="652462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Line 30"/>
            <p:cNvSpPr>
              <a:spLocks noChangeShapeType="1"/>
            </p:cNvSpPr>
            <p:nvPr/>
          </p:nvSpPr>
          <p:spPr bwMode="auto">
            <a:xfrm>
              <a:off x="10163175" y="5246688"/>
              <a:ext cx="422275" cy="3460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Line 31"/>
            <p:cNvSpPr>
              <a:spLocks noChangeShapeType="1"/>
            </p:cNvSpPr>
            <p:nvPr/>
          </p:nvSpPr>
          <p:spPr bwMode="auto">
            <a:xfrm>
              <a:off x="10891837" y="5822950"/>
              <a:ext cx="692150" cy="4222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Line 32"/>
            <p:cNvSpPr>
              <a:spLocks noChangeShapeType="1"/>
            </p:cNvSpPr>
            <p:nvPr/>
          </p:nvSpPr>
          <p:spPr bwMode="auto">
            <a:xfrm>
              <a:off x="11660188" y="5324474"/>
              <a:ext cx="115887" cy="844550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Line 33"/>
            <p:cNvSpPr>
              <a:spLocks noChangeShapeType="1"/>
            </p:cNvSpPr>
            <p:nvPr/>
          </p:nvSpPr>
          <p:spPr bwMode="auto">
            <a:xfrm>
              <a:off x="10853737" y="4478338"/>
              <a:ext cx="844550" cy="1728787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Line 34"/>
            <p:cNvSpPr>
              <a:spLocks noChangeShapeType="1"/>
            </p:cNvSpPr>
            <p:nvPr/>
          </p:nvSpPr>
          <p:spPr bwMode="auto">
            <a:xfrm flipV="1">
              <a:off x="9893299" y="5822949"/>
              <a:ext cx="692150" cy="230188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Line 35"/>
            <p:cNvSpPr>
              <a:spLocks noChangeShapeType="1"/>
            </p:cNvSpPr>
            <p:nvPr/>
          </p:nvSpPr>
          <p:spPr bwMode="auto">
            <a:xfrm flipV="1">
              <a:off x="10547349" y="5861050"/>
              <a:ext cx="190500" cy="500063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Line 36"/>
            <p:cNvSpPr>
              <a:spLocks noChangeShapeType="1"/>
            </p:cNvSpPr>
            <p:nvPr/>
          </p:nvSpPr>
          <p:spPr bwMode="auto">
            <a:xfrm flipH="1" flipV="1">
              <a:off x="9853612" y="6245225"/>
              <a:ext cx="501650" cy="269875"/>
            </a:xfrm>
            <a:prstGeom prst="line">
              <a:avLst/>
            </a:prstGeom>
            <a:noFill/>
            <a:ln w="38100">
              <a:solidFill>
                <a:srgbClr val="800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733461" y="5354891"/>
            <a:ext cx="38421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Edge weights set by the network administrator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>
          <a:xfrm flipV="1">
            <a:off x="4676354" y="3266680"/>
            <a:ext cx="1584322" cy="19274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55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B037-BF22-D64B-9E83-DDC5E1E3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other routers: Link State 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A4EF-E344-B34D-A093-093C5BA8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router sends out its own address and neighborhood link costs over all of its links: </a:t>
            </a:r>
            <a:r>
              <a:rPr lang="en-US" dirty="0">
                <a:solidFill>
                  <a:srgbClr val="C00000"/>
                </a:solidFill>
              </a:rPr>
              <a:t>link state advertisement</a:t>
            </a:r>
          </a:p>
          <a:p>
            <a:pPr lvl="1"/>
            <a:r>
              <a:rPr lang="en-US" dirty="0"/>
              <a:t>Each router forwards advertisements from others</a:t>
            </a:r>
          </a:p>
          <a:p>
            <a:pPr lvl="1"/>
            <a:r>
              <a:rPr lang="en-US" dirty="0"/>
              <a:t>A process known as </a:t>
            </a:r>
            <a:r>
              <a:rPr lang="en-US" dirty="0">
                <a:solidFill>
                  <a:srgbClr val="C00000"/>
                </a:solidFill>
              </a:rPr>
              <a:t>link state flooding</a:t>
            </a:r>
          </a:p>
          <a:p>
            <a:endParaRPr lang="en-US" dirty="0"/>
          </a:p>
          <a:p>
            <a:r>
              <a:rPr lang="en-US" dirty="0"/>
              <a:t>As long as the neighboring router and the link to it are alive, the link cost is included in the flooded message</a:t>
            </a:r>
          </a:p>
          <a:p>
            <a:endParaRPr lang="en-US" dirty="0"/>
          </a:p>
          <a:p>
            <a:r>
              <a:rPr lang="en-US" dirty="0"/>
              <a:t>OSPF is a </a:t>
            </a:r>
            <a:r>
              <a:rPr lang="en-US" dirty="0">
                <a:solidFill>
                  <a:srgbClr val="C00000"/>
                </a:solidFill>
              </a:rPr>
              <a:t>link state</a:t>
            </a:r>
            <a:r>
              <a:rPr lang="en-US" dirty="0"/>
              <a:t> protocol: if the state of the link changes (up/down/cost change), the entire network will know</a:t>
            </a:r>
          </a:p>
        </p:txBody>
      </p:sp>
    </p:spTree>
    <p:extLst>
      <p:ext uri="{BB962C8B-B14F-4D97-AF65-F5344CB8AC3E}">
        <p14:creationId xmlns:p14="http://schemas.microsoft.com/office/powerpoint/2010/main" val="58076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9B4E42-1571-4A35-8CDC-74C0FAD1F7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OSPF link-state routing algorithm</a:t>
            </a:r>
            <a:endParaRPr lang="en-US" sz="48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>
              <a:buFont typeface="ZapfDingbats"/>
              <a:buNone/>
            </a:pPr>
            <a:r>
              <a:rPr lang="en-US" sz="2400" dirty="0">
                <a:solidFill>
                  <a:srgbClr val="C00000"/>
                </a:solidFill>
              </a:rPr>
              <a:t>Dijkstra’s algorithm</a:t>
            </a:r>
          </a:p>
          <a:p>
            <a:r>
              <a:rPr lang="en-US" sz="2400" dirty="0"/>
              <a:t>net topology, link costs known to all nodes due to link state broadcast</a:t>
            </a:r>
          </a:p>
          <a:p>
            <a:pPr lvl="1"/>
            <a:r>
              <a:rPr lang="en-US" sz="2400" dirty="0"/>
              <a:t>all nodes have same info</a:t>
            </a:r>
          </a:p>
          <a:p>
            <a:r>
              <a:rPr lang="en-US" sz="2400" dirty="0"/>
              <a:t>Compute least cost paths from one node (‘source”) to all other nodes</a:t>
            </a:r>
          </a:p>
          <a:p>
            <a:r>
              <a:rPr lang="en-US" sz="2400" dirty="0"/>
              <a:t>Extract </a:t>
            </a:r>
            <a:r>
              <a:rPr lang="en-US" sz="2400" dirty="0">
                <a:solidFill>
                  <a:srgbClr val="C00000"/>
                </a:solidFill>
              </a:rPr>
              <a:t>forwarding table </a:t>
            </a:r>
            <a:r>
              <a:rPr lang="en-US" sz="2400" dirty="0"/>
              <a:t>for that (source) node</a:t>
            </a:r>
          </a:p>
          <a:p>
            <a:r>
              <a:rPr lang="en-US" sz="2400" dirty="0"/>
              <a:t>iterative: after k iterations, know least cost path to k </a:t>
            </a:r>
            <a:r>
              <a:rPr lang="en-US" sz="2400" dirty="0" err="1"/>
              <a:t>dest</a:t>
            </a:r>
            <a:r>
              <a:rPr lang="en-US" sz="2400" dirty="0"/>
              <a:t>.’s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ZapfDingbats"/>
              <a:buNone/>
            </a:pPr>
            <a:r>
              <a:rPr lang="en-US" sz="2400" dirty="0">
                <a:solidFill>
                  <a:srgbClr val="C00000"/>
                </a:solidFill>
              </a:rPr>
              <a:t>Notation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endParaRPr lang="en-US" sz="2400" dirty="0"/>
          </a:p>
          <a:p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c(</a:t>
            </a:r>
            <a:r>
              <a:rPr lang="en-US" sz="2400" dirty="0" err="1">
                <a:solidFill>
                  <a:schemeClr val="accent2"/>
                </a:solidFill>
                <a:latin typeface="Arial" charset="0"/>
              </a:rPr>
              <a:t>x,y</a:t>
            </a:r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):</a:t>
            </a:r>
            <a:r>
              <a:rPr lang="en-US" sz="2400" dirty="0"/>
              <a:t> link cost from node x to y;  = ∞ if not direct neighbors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D(v):</a:t>
            </a:r>
            <a:r>
              <a:rPr lang="en-US" sz="2400" dirty="0"/>
              <a:t> current value of cost of path from source to </a:t>
            </a:r>
            <a:r>
              <a:rPr lang="en-US" sz="2400" dirty="0" err="1"/>
              <a:t>dest</a:t>
            </a:r>
            <a:r>
              <a:rPr lang="en-US" sz="2400" dirty="0"/>
              <a:t>. v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p(v):</a:t>
            </a:r>
            <a:r>
              <a:rPr lang="en-US" sz="2400" dirty="0"/>
              <a:t> predecessor node along path from source to v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N</a:t>
            </a:r>
            <a:r>
              <a:rPr lang="en-US" sz="2400" dirty="0">
                <a:solidFill>
                  <a:schemeClr val="accent2"/>
                </a:solidFill>
                <a:latin typeface="Arial" charset="0"/>
                <a:cs typeface="Arial" charset="0"/>
              </a:rPr>
              <a:t>'</a:t>
            </a:r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:</a:t>
            </a:r>
            <a:r>
              <a:rPr lang="en-US" sz="2400" dirty="0"/>
              <a:t> set of nodes whose least cost path definitively known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417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30A9928-F6FE-45E4-A2AD-EB1EA857C41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Dijsktra’s</a:t>
            </a:r>
            <a:r>
              <a:rPr lang="en-US" dirty="0"/>
              <a:t> Algorithm</a:t>
            </a:r>
            <a:endParaRPr lang="en-US" sz="5400" dirty="0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2665413" y="1458914"/>
            <a:ext cx="622141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latin typeface="Arial" charset="0"/>
              </a:rPr>
              <a:t>1  </a:t>
            </a:r>
            <a:r>
              <a:rPr lang="en-US" sz="2000" b="1" i="1" dirty="0">
                <a:latin typeface="Arial" charset="0"/>
              </a:rPr>
              <a:t>Initialization: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2   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= {u}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3    for all nodes v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4      if v adjacent to u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5          then D(v) = c(</a:t>
            </a:r>
            <a:r>
              <a:rPr lang="en-US" sz="2000" dirty="0" err="1">
                <a:latin typeface="Arial" charset="0"/>
              </a:rPr>
              <a:t>u,v</a:t>
            </a:r>
            <a:r>
              <a:rPr lang="en-US" sz="2000" dirty="0">
                <a:latin typeface="Arial" charset="0"/>
              </a:rPr>
              <a:t>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6      else D(v) = </a:t>
            </a:r>
            <a:r>
              <a:rPr lang="en-US" sz="2000" dirty="0">
                <a:latin typeface="Arial" charset="0"/>
                <a:cs typeface="Arial" charset="0"/>
              </a:rPr>
              <a:t>∞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7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8   </a:t>
            </a:r>
            <a:r>
              <a:rPr lang="en-US" sz="2000" b="1" i="1" dirty="0">
                <a:latin typeface="Arial" charset="0"/>
              </a:rPr>
              <a:t>Loop</a:t>
            </a:r>
            <a:r>
              <a:rPr lang="en-US" sz="2000" i="1" dirty="0">
                <a:latin typeface="Arial" charset="0"/>
              </a:rPr>
              <a:t> </a:t>
            </a:r>
            <a:endParaRPr lang="en-US" sz="2000" dirty="0">
              <a:latin typeface="Arial" charset="0"/>
            </a:endParaRPr>
          </a:p>
          <a:p>
            <a:pPr eaLnBrk="0" hangingPunct="0"/>
            <a:r>
              <a:rPr lang="en-US" sz="2000" dirty="0">
                <a:latin typeface="Arial" charset="0"/>
              </a:rPr>
              <a:t>9     find w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such that D(w) is a minimum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10    add w to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11    update D(v) for all v adjacent to w and not in N</a:t>
            </a:r>
            <a:r>
              <a:rPr lang="en-US" sz="2000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: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12      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D(v) = min( D(v), D(w) + c(</a:t>
            </a:r>
            <a:r>
              <a:rPr lang="en-US" sz="2000" dirty="0" err="1">
                <a:solidFill>
                  <a:srgbClr val="FF0000"/>
                </a:solidFill>
                <a:latin typeface="Arial" charset="0"/>
              </a:rPr>
              <a:t>w,v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) )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13    /* new cost to v is either old cost to v or known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14     shortest path cost to w plus cost from w to v */ </a:t>
            </a:r>
          </a:p>
          <a:p>
            <a:pPr eaLnBrk="0" hangingPunct="0"/>
            <a:r>
              <a:rPr lang="en-US" sz="2000" dirty="0">
                <a:latin typeface="Arial" charset="0"/>
              </a:rPr>
              <a:t>15  </a:t>
            </a:r>
            <a:r>
              <a:rPr lang="en-US" sz="2000" b="1" i="1" dirty="0">
                <a:latin typeface="Arial" charset="0"/>
              </a:rPr>
              <a:t>until all nodes in N</a:t>
            </a:r>
            <a:r>
              <a:rPr lang="en-US" sz="2000" b="1" i="1" dirty="0">
                <a:latin typeface="Arial" charset="0"/>
                <a:cs typeface="Arial" charset="0"/>
              </a:rPr>
              <a:t>'</a:t>
            </a:r>
            <a:r>
              <a:rPr lang="en-US" sz="2000" dirty="0">
                <a:latin typeface="Arial" charset="0"/>
              </a:rPr>
              <a:t> 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2124075" y="3543301"/>
            <a:ext cx="800100" cy="2886075"/>
          </a:xfrm>
          <a:custGeom>
            <a:avLst/>
            <a:gdLst>
              <a:gd name="T0" fmla="*/ 800100 w 504"/>
              <a:gd name="T1" fmla="*/ 2533650 h 1818"/>
              <a:gd name="T2" fmla="*/ 190500 w 504"/>
              <a:gd name="T3" fmla="*/ 2543175 h 1818"/>
              <a:gd name="T4" fmla="*/ 142875 w 504"/>
              <a:gd name="T5" fmla="*/ 304800 h 1818"/>
              <a:gd name="T6" fmla="*/ 628650 w 504"/>
              <a:gd name="T7" fmla="*/ 228600 h 1818"/>
              <a:gd name="T8" fmla="*/ 0 60000 65536"/>
              <a:gd name="T9" fmla="*/ 0 60000 65536"/>
              <a:gd name="T10" fmla="*/ 0 60000 65536"/>
              <a:gd name="T11" fmla="*/ 0 60000 65536"/>
              <a:gd name="T12" fmla="*/ 0 w 504"/>
              <a:gd name="T13" fmla="*/ 0 h 1818"/>
              <a:gd name="T14" fmla="*/ 504 w 504"/>
              <a:gd name="T15" fmla="*/ 1818 h 18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4" h="1818">
                <a:moveTo>
                  <a:pt x="504" y="1596"/>
                </a:moveTo>
                <a:cubicBezTo>
                  <a:pt x="444" y="1728"/>
                  <a:pt x="240" y="1818"/>
                  <a:pt x="120" y="1602"/>
                </a:cubicBezTo>
                <a:cubicBezTo>
                  <a:pt x="0" y="1386"/>
                  <a:pt x="48" y="444"/>
                  <a:pt x="90" y="192"/>
                </a:cubicBezTo>
                <a:cubicBezTo>
                  <a:pt x="162" y="0"/>
                  <a:pt x="294" y="84"/>
                  <a:pt x="396" y="144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7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8235987-6175-4508-BB9A-587ACCE5F86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algorithm: example</a:t>
            </a:r>
            <a:endParaRPr lang="en-US" sz="54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63714" y="1506539"/>
            <a:ext cx="70643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Step</a:t>
            </a:r>
          </a:p>
          <a:p>
            <a:pPr algn="r" eaLnBrk="0" hangingPunct="0"/>
            <a:r>
              <a:rPr lang="en-US" sz="2000">
                <a:latin typeface="Arial" charset="0"/>
              </a:rPr>
              <a:t>0</a:t>
            </a:r>
          </a:p>
          <a:p>
            <a:pPr algn="r" eaLnBrk="0" hangingPunct="0"/>
            <a:r>
              <a:rPr lang="en-US" sz="2000">
                <a:latin typeface="Arial" charset="0"/>
              </a:rPr>
              <a:t>1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</a:t>
            </a:r>
          </a:p>
          <a:p>
            <a:pPr algn="r" eaLnBrk="0" hangingPunct="0"/>
            <a:r>
              <a:rPr lang="en-US" sz="2000">
                <a:latin typeface="Arial" charset="0"/>
              </a:rPr>
              <a:t>3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</a:t>
            </a:r>
          </a:p>
          <a:p>
            <a:pPr algn="r" eaLnBrk="0" hangingPunct="0"/>
            <a:r>
              <a:rPr lang="en-US" sz="2000">
                <a:latin typeface="Arial" charset="0"/>
              </a:rPr>
              <a:t>5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776539" y="1516064"/>
            <a:ext cx="1017587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N</a:t>
            </a:r>
            <a:r>
              <a:rPr lang="en-US" sz="2000">
                <a:latin typeface="Arial" charset="0"/>
                <a:cs typeface="Arial" charset="0"/>
              </a:rPr>
              <a:t>'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uxyv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uxyvw</a:t>
            </a:r>
          </a:p>
          <a:p>
            <a:pPr algn="r" eaLnBrk="0" hangingPunct="0"/>
            <a:r>
              <a:rPr lang="en-US" sz="2000">
                <a:latin typeface="Arial" charset="0"/>
              </a:rPr>
              <a:t>uxyvwz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4024314" y="1497014"/>
            <a:ext cx="1169987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D(v),p(v)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2,u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191125" y="1501776"/>
            <a:ext cx="1284288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D(w),p(w)</a:t>
            </a:r>
          </a:p>
          <a:p>
            <a:pPr algn="r" eaLnBrk="0" hangingPunct="0"/>
            <a:r>
              <a:rPr lang="en-US" sz="2000">
                <a:latin typeface="Arial" charset="0"/>
              </a:rPr>
              <a:t>5,u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4,x</a:t>
            </a:r>
          </a:p>
          <a:p>
            <a:pPr algn="r" eaLnBrk="0" hangingPunct="0"/>
            <a:r>
              <a:rPr lang="en-US" sz="2000">
                <a:latin typeface="Arial" charset="0"/>
              </a:rPr>
              <a:t>3,y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3,y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6581775" y="1497014"/>
            <a:ext cx="11699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D(x),p(x)</a:t>
            </a:r>
          </a:p>
          <a:p>
            <a:pPr algn="r" eaLnBrk="0" hangingPunct="0"/>
            <a:r>
              <a:rPr lang="en-US" sz="2000">
                <a:latin typeface="Arial" charset="0"/>
              </a:rPr>
              <a:t>1,u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7877175" y="1501776"/>
            <a:ext cx="11699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D(y),p(y)</a:t>
            </a:r>
          </a:p>
          <a:p>
            <a:pPr algn="r" eaLnBrk="0" hangingPunct="0"/>
            <a:r>
              <a:rPr lang="en-US" sz="2000">
                <a:cs typeface="Arial" charset="0"/>
              </a:rPr>
              <a:t>∞</a:t>
            </a:r>
          </a:p>
          <a:p>
            <a:pPr algn="r" eaLnBrk="0" hangingPunct="0"/>
            <a:r>
              <a:rPr lang="en-US" sz="2000">
                <a:latin typeface="Arial" charset="0"/>
              </a:rPr>
              <a:t>2,x</a:t>
            </a:r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9129714" y="1516063"/>
            <a:ext cx="1169987" cy="186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sz="2000">
                <a:latin typeface="Arial" charset="0"/>
              </a:rPr>
              <a:t>D(z),p(z)</a:t>
            </a: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/>
              <a:t>∞ </a:t>
            </a:r>
            <a:endParaRPr lang="en-US" sz="2000">
              <a:latin typeface="Arial" charset="0"/>
            </a:endParaRP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  <a:p>
            <a:pPr algn="r" eaLnBrk="0" hangingPunct="0"/>
            <a:r>
              <a:rPr lang="en-US" sz="2000">
                <a:latin typeface="Arial" charset="0"/>
              </a:rPr>
              <a:t>4,y</a:t>
            </a:r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1885951" y="1857376"/>
            <a:ext cx="85058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2043114" y="2162175"/>
            <a:ext cx="829627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2062163" y="2457451"/>
            <a:ext cx="8267700" cy="4763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2071688" y="2767014"/>
            <a:ext cx="8253412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2081213" y="3071814"/>
            <a:ext cx="8267700" cy="95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2095500" y="3386138"/>
            <a:ext cx="8262938" cy="47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68" name="Group 16"/>
          <p:cNvGrpSpPr>
            <a:grpSpLocks/>
          </p:cNvGrpSpPr>
          <p:nvPr/>
        </p:nvGrpSpPr>
        <p:grpSpPr bwMode="auto">
          <a:xfrm>
            <a:off x="3748089" y="4043364"/>
            <a:ext cx="3571875" cy="2236787"/>
            <a:chOff x="3162" y="1071"/>
            <a:chExt cx="2250" cy="1409"/>
          </a:xfrm>
        </p:grpSpPr>
        <p:sp>
          <p:nvSpPr>
            <p:cNvPr id="23574" name="Freeform 17"/>
            <p:cNvSpPr>
              <a:spLocks/>
            </p:cNvSpPr>
            <p:nvPr/>
          </p:nvSpPr>
          <p:spPr bwMode="auto">
            <a:xfrm>
              <a:off x="3162" y="1071"/>
              <a:ext cx="2250" cy="1409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0" h="1409">
                  <a:moveTo>
                    <a:pt x="0" y="624"/>
                  </a:moveTo>
                  <a:cubicBezTo>
                    <a:pt x="5" y="506"/>
                    <a:pt x="131" y="419"/>
                    <a:pt x="219" y="321"/>
                  </a:cubicBezTo>
                  <a:cubicBezTo>
                    <a:pt x="307" y="223"/>
                    <a:pt x="307" y="70"/>
                    <a:pt x="529" y="35"/>
                  </a:cubicBezTo>
                  <a:cubicBezTo>
                    <a:pt x="751" y="0"/>
                    <a:pt x="1311" y="36"/>
                    <a:pt x="1551" y="111"/>
                  </a:cubicBezTo>
                  <a:cubicBezTo>
                    <a:pt x="1791" y="186"/>
                    <a:pt x="1860" y="351"/>
                    <a:pt x="1968" y="483"/>
                  </a:cubicBezTo>
                  <a:cubicBezTo>
                    <a:pt x="2076" y="615"/>
                    <a:pt x="2250" y="767"/>
                    <a:pt x="2199" y="906"/>
                  </a:cubicBezTo>
                  <a:cubicBezTo>
                    <a:pt x="2148" y="1045"/>
                    <a:pt x="1860" y="1234"/>
                    <a:pt x="1659" y="1314"/>
                  </a:cubicBezTo>
                  <a:cubicBezTo>
                    <a:pt x="1458" y="1394"/>
                    <a:pt x="1192" y="1379"/>
                    <a:pt x="993" y="1386"/>
                  </a:cubicBezTo>
                  <a:cubicBezTo>
                    <a:pt x="794" y="1393"/>
                    <a:pt x="613" y="1409"/>
                    <a:pt x="465" y="1356"/>
                  </a:cubicBezTo>
                  <a:cubicBezTo>
                    <a:pt x="317" y="1303"/>
                    <a:pt x="180" y="1190"/>
                    <a:pt x="102" y="1068"/>
                  </a:cubicBezTo>
                  <a:cubicBezTo>
                    <a:pt x="24" y="946"/>
                    <a:pt x="21" y="716"/>
                    <a:pt x="0" y="624"/>
                  </a:cubicBezTo>
                  <a:close/>
                </a:path>
              </a:pathLst>
            </a:custGeom>
            <a:solidFill>
              <a:srgbClr val="99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5" name="Freeform 18"/>
            <p:cNvSpPr>
              <a:spLocks/>
            </p:cNvSpPr>
            <p:nvPr/>
          </p:nvSpPr>
          <p:spPr bwMode="auto">
            <a:xfrm>
              <a:off x="3498" y="1620"/>
              <a:ext cx="342" cy="186"/>
            </a:xfrm>
            <a:custGeom>
              <a:avLst/>
              <a:gdLst>
                <a:gd name="T0" fmla="*/ 0 w 342"/>
                <a:gd name="T1" fmla="*/ 186 h 186"/>
                <a:gd name="T2" fmla="*/ 342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Oval 19"/>
            <p:cNvSpPr>
              <a:spLocks noChangeArrowheads="1"/>
            </p:cNvSpPr>
            <p:nvPr/>
          </p:nvSpPr>
          <p:spPr bwMode="auto">
            <a:xfrm>
              <a:off x="3238" y="1862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77" name="Line 20"/>
            <p:cNvSpPr>
              <a:spLocks noChangeShapeType="1"/>
            </p:cNvSpPr>
            <p:nvPr/>
          </p:nvSpPr>
          <p:spPr bwMode="auto">
            <a:xfrm>
              <a:off x="3238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8" name="Line 21"/>
            <p:cNvSpPr>
              <a:spLocks noChangeShapeType="1"/>
            </p:cNvSpPr>
            <p:nvPr/>
          </p:nvSpPr>
          <p:spPr bwMode="auto">
            <a:xfrm>
              <a:off x="3551" y="1855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Rectangle 22"/>
            <p:cNvSpPr>
              <a:spLocks noChangeArrowheads="1"/>
            </p:cNvSpPr>
            <p:nvPr/>
          </p:nvSpPr>
          <p:spPr bwMode="auto">
            <a:xfrm>
              <a:off x="3238" y="1855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80" name="Oval 23"/>
            <p:cNvSpPr>
              <a:spLocks noChangeArrowheads="1"/>
            </p:cNvSpPr>
            <p:nvPr/>
          </p:nvSpPr>
          <p:spPr bwMode="auto">
            <a:xfrm>
              <a:off x="3235" y="1796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1" name="Oval 24"/>
            <p:cNvSpPr>
              <a:spLocks noChangeArrowheads="1"/>
            </p:cNvSpPr>
            <p:nvPr/>
          </p:nvSpPr>
          <p:spPr bwMode="auto">
            <a:xfrm>
              <a:off x="3712" y="224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2" name="Line 25"/>
            <p:cNvSpPr>
              <a:spLocks noChangeShapeType="1"/>
            </p:cNvSpPr>
            <p:nvPr/>
          </p:nvSpPr>
          <p:spPr bwMode="auto">
            <a:xfrm>
              <a:off x="3712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26"/>
            <p:cNvSpPr>
              <a:spLocks noChangeShapeType="1"/>
            </p:cNvSpPr>
            <p:nvPr/>
          </p:nvSpPr>
          <p:spPr bwMode="auto">
            <a:xfrm>
              <a:off x="4025" y="224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4" name="Rectangle 27"/>
            <p:cNvSpPr>
              <a:spLocks noChangeArrowheads="1"/>
            </p:cNvSpPr>
            <p:nvPr/>
          </p:nvSpPr>
          <p:spPr bwMode="auto">
            <a:xfrm>
              <a:off x="3712" y="224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85" name="Oval 28"/>
            <p:cNvSpPr>
              <a:spLocks noChangeArrowheads="1"/>
            </p:cNvSpPr>
            <p:nvPr/>
          </p:nvSpPr>
          <p:spPr bwMode="auto">
            <a:xfrm>
              <a:off x="3709" y="218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6" name="Oval 29"/>
            <p:cNvSpPr>
              <a:spLocks noChangeArrowheads="1"/>
            </p:cNvSpPr>
            <p:nvPr/>
          </p:nvSpPr>
          <p:spPr bwMode="auto">
            <a:xfrm>
              <a:off x="3708" y="1559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87" name="Line 30"/>
            <p:cNvSpPr>
              <a:spLocks noChangeShapeType="1"/>
            </p:cNvSpPr>
            <p:nvPr/>
          </p:nvSpPr>
          <p:spPr bwMode="auto">
            <a:xfrm>
              <a:off x="3708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8" name="Line 31"/>
            <p:cNvSpPr>
              <a:spLocks noChangeShapeType="1"/>
            </p:cNvSpPr>
            <p:nvPr/>
          </p:nvSpPr>
          <p:spPr bwMode="auto">
            <a:xfrm>
              <a:off x="4021" y="1552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9" name="Rectangle 32"/>
            <p:cNvSpPr>
              <a:spLocks noChangeArrowheads="1"/>
            </p:cNvSpPr>
            <p:nvPr/>
          </p:nvSpPr>
          <p:spPr bwMode="auto">
            <a:xfrm>
              <a:off x="3708" y="1552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90" name="Oval 33"/>
            <p:cNvSpPr>
              <a:spLocks noChangeArrowheads="1"/>
            </p:cNvSpPr>
            <p:nvPr/>
          </p:nvSpPr>
          <p:spPr bwMode="auto">
            <a:xfrm>
              <a:off x="3705" y="1493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1" name="Oval 34"/>
            <p:cNvSpPr>
              <a:spLocks noChangeArrowheads="1"/>
            </p:cNvSpPr>
            <p:nvPr/>
          </p:nvSpPr>
          <p:spPr bwMode="auto">
            <a:xfrm>
              <a:off x="4391" y="1555"/>
              <a:ext cx="312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2" name="Line 35"/>
            <p:cNvSpPr>
              <a:spLocks noChangeShapeType="1"/>
            </p:cNvSpPr>
            <p:nvPr/>
          </p:nvSpPr>
          <p:spPr bwMode="auto">
            <a:xfrm>
              <a:off x="4391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3" name="Line 36"/>
            <p:cNvSpPr>
              <a:spLocks noChangeShapeType="1"/>
            </p:cNvSpPr>
            <p:nvPr/>
          </p:nvSpPr>
          <p:spPr bwMode="auto">
            <a:xfrm>
              <a:off x="4703" y="154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4" name="Rectangle 37"/>
            <p:cNvSpPr>
              <a:spLocks noChangeArrowheads="1"/>
            </p:cNvSpPr>
            <p:nvPr/>
          </p:nvSpPr>
          <p:spPr bwMode="auto">
            <a:xfrm>
              <a:off x="4391" y="1548"/>
              <a:ext cx="309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595" name="Oval 38"/>
            <p:cNvSpPr>
              <a:spLocks noChangeArrowheads="1"/>
            </p:cNvSpPr>
            <p:nvPr/>
          </p:nvSpPr>
          <p:spPr bwMode="auto">
            <a:xfrm>
              <a:off x="4394" y="1492"/>
              <a:ext cx="312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6" name="Oval 39"/>
            <p:cNvSpPr>
              <a:spLocks noChangeArrowheads="1"/>
            </p:cNvSpPr>
            <p:nvPr/>
          </p:nvSpPr>
          <p:spPr bwMode="auto">
            <a:xfrm>
              <a:off x="4401" y="224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597" name="Line 40"/>
            <p:cNvSpPr>
              <a:spLocks noChangeShapeType="1"/>
            </p:cNvSpPr>
            <p:nvPr/>
          </p:nvSpPr>
          <p:spPr bwMode="auto">
            <a:xfrm>
              <a:off x="4401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8" name="Line 41"/>
            <p:cNvSpPr>
              <a:spLocks noChangeShapeType="1"/>
            </p:cNvSpPr>
            <p:nvPr/>
          </p:nvSpPr>
          <p:spPr bwMode="auto">
            <a:xfrm>
              <a:off x="4714" y="223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99" name="Rectangle 42"/>
            <p:cNvSpPr>
              <a:spLocks noChangeArrowheads="1"/>
            </p:cNvSpPr>
            <p:nvPr/>
          </p:nvSpPr>
          <p:spPr bwMode="auto">
            <a:xfrm>
              <a:off x="4401" y="223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00" name="Oval 43"/>
            <p:cNvSpPr>
              <a:spLocks noChangeArrowheads="1"/>
            </p:cNvSpPr>
            <p:nvPr/>
          </p:nvSpPr>
          <p:spPr bwMode="auto">
            <a:xfrm>
              <a:off x="4398" y="218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01" name="Oval 44"/>
            <p:cNvSpPr>
              <a:spLocks noChangeArrowheads="1"/>
            </p:cNvSpPr>
            <p:nvPr/>
          </p:nvSpPr>
          <p:spPr bwMode="auto">
            <a:xfrm>
              <a:off x="4966" y="1905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02" name="Line 45"/>
            <p:cNvSpPr>
              <a:spLocks noChangeShapeType="1"/>
            </p:cNvSpPr>
            <p:nvPr/>
          </p:nvSpPr>
          <p:spPr bwMode="auto">
            <a:xfrm>
              <a:off x="4966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3" name="Line 46"/>
            <p:cNvSpPr>
              <a:spLocks noChangeShapeType="1"/>
            </p:cNvSpPr>
            <p:nvPr/>
          </p:nvSpPr>
          <p:spPr bwMode="auto">
            <a:xfrm>
              <a:off x="5279" y="1898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4" name="Rectangle 47"/>
            <p:cNvSpPr>
              <a:spLocks noChangeArrowheads="1"/>
            </p:cNvSpPr>
            <p:nvPr/>
          </p:nvSpPr>
          <p:spPr bwMode="auto">
            <a:xfrm>
              <a:off x="4966" y="1898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05" name="Oval 48"/>
            <p:cNvSpPr>
              <a:spLocks noChangeArrowheads="1"/>
            </p:cNvSpPr>
            <p:nvPr/>
          </p:nvSpPr>
          <p:spPr bwMode="auto">
            <a:xfrm>
              <a:off x="4963" y="1839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23606" name="Freeform 49"/>
            <p:cNvSpPr>
              <a:spLocks/>
            </p:cNvSpPr>
            <p:nvPr/>
          </p:nvSpPr>
          <p:spPr bwMode="auto">
            <a:xfrm>
              <a:off x="4557" y="1647"/>
              <a:ext cx="1" cy="522"/>
            </a:xfrm>
            <a:custGeom>
              <a:avLst/>
              <a:gdLst>
                <a:gd name="T0" fmla="*/ 0 w 1"/>
                <a:gd name="T1" fmla="*/ 0 h 522"/>
                <a:gd name="T2" fmla="*/ 0 w 1"/>
                <a:gd name="T3" fmla="*/ 522 h 522"/>
                <a:gd name="T4" fmla="*/ 0 60000 65536"/>
                <a:gd name="T5" fmla="*/ 0 60000 65536"/>
                <a:gd name="T6" fmla="*/ 0 w 1"/>
                <a:gd name="T7" fmla="*/ 0 h 522"/>
                <a:gd name="T8" fmla="*/ 1 w 1"/>
                <a:gd name="T9" fmla="*/ 522 h 52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22">
                  <a:moveTo>
                    <a:pt x="0" y="0"/>
                  </a:moveTo>
                  <a:lnTo>
                    <a:pt x="0" y="522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7" name="Freeform 50"/>
            <p:cNvSpPr>
              <a:spLocks/>
            </p:cNvSpPr>
            <p:nvPr/>
          </p:nvSpPr>
          <p:spPr bwMode="auto">
            <a:xfrm>
              <a:off x="3864" y="1653"/>
              <a:ext cx="1" cy="537"/>
            </a:xfrm>
            <a:custGeom>
              <a:avLst/>
              <a:gdLst>
                <a:gd name="T0" fmla="*/ 0 w 1"/>
                <a:gd name="T1" fmla="*/ 0 h 537"/>
                <a:gd name="T2" fmla="*/ 0 w 1"/>
                <a:gd name="T3" fmla="*/ 537 h 537"/>
                <a:gd name="T4" fmla="*/ 0 60000 65536"/>
                <a:gd name="T5" fmla="*/ 0 60000 65536"/>
                <a:gd name="T6" fmla="*/ 0 w 1"/>
                <a:gd name="T7" fmla="*/ 0 h 537"/>
                <a:gd name="T8" fmla="*/ 1 w 1"/>
                <a:gd name="T9" fmla="*/ 537 h 5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37">
                  <a:moveTo>
                    <a:pt x="0" y="0"/>
                  </a:moveTo>
                  <a:lnTo>
                    <a:pt x="0" y="537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8" name="Freeform 51"/>
            <p:cNvSpPr>
              <a:spLocks/>
            </p:cNvSpPr>
            <p:nvPr/>
          </p:nvSpPr>
          <p:spPr bwMode="auto">
            <a:xfrm>
              <a:off x="4029" y="1638"/>
              <a:ext cx="504" cy="600"/>
            </a:xfrm>
            <a:custGeom>
              <a:avLst/>
              <a:gdLst>
                <a:gd name="T0" fmla="*/ 0 w 378"/>
                <a:gd name="T1" fmla="*/ 600 h 174"/>
                <a:gd name="T2" fmla="*/ 504 w 378"/>
                <a:gd name="T3" fmla="*/ 0 h 174"/>
                <a:gd name="T4" fmla="*/ 0 60000 65536"/>
                <a:gd name="T5" fmla="*/ 0 60000 65536"/>
                <a:gd name="T6" fmla="*/ 0 w 378"/>
                <a:gd name="T7" fmla="*/ 0 h 174"/>
                <a:gd name="T8" fmla="*/ 378 w 378"/>
                <a:gd name="T9" fmla="*/ 174 h 1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09" name="Freeform 52"/>
            <p:cNvSpPr>
              <a:spLocks/>
            </p:cNvSpPr>
            <p:nvPr/>
          </p:nvSpPr>
          <p:spPr bwMode="auto">
            <a:xfrm>
              <a:off x="4716" y="1986"/>
              <a:ext cx="366" cy="270"/>
            </a:xfrm>
            <a:custGeom>
              <a:avLst/>
              <a:gdLst>
                <a:gd name="T0" fmla="*/ 0 w 366"/>
                <a:gd name="T1" fmla="*/ 270 h 270"/>
                <a:gd name="T2" fmla="*/ 366 w 366"/>
                <a:gd name="T3" fmla="*/ 0 h 270"/>
                <a:gd name="T4" fmla="*/ 0 60000 65536"/>
                <a:gd name="T5" fmla="*/ 0 60000 65536"/>
                <a:gd name="T6" fmla="*/ 0 w 366"/>
                <a:gd name="T7" fmla="*/ 0 h 270"/>
                <a:gd name="T8" fmla="*/ 366 w 366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270">
                  <a:moveTo>
                    <a:pt x="0" y="270"/>
                  </a:moveTo>
                  <a:lnTo>
                    <a:pt x="366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0" name="Freeform 53"/>
            <p:cNvSpPr>
              <a:spLocks/>
            </p:cNvSpPr>
            <p:nvPr/>
          </p:nvSpPr>
          <p:spPr bwMode="auto">
            <a:xfrm>
              <a:off x="4035" y="226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1" name="Freeform 54"/>
            <p:cNvSpPr>
              <a:spLocks/>
            </p:cNvSpPr>
            <p:nvPr/>
          </p:nvSpPr>
          <p:spPr bwMode="auto">
            <a:xfrm>
              <a:off x="3444" y="1944"/>
              <a:ext cx="276" cy="264"/>
            </a:xfrm>
            <a:custGeom>
              <a:avLst/>
              <a:gdLst>
                <a:gd name="T0" fmla="*/ 276 w 276"/>
                <a:gd name="T1" fmla="*/ 264 h 264"/>
                <a:gd name="T2" fmla="*/ 0 w 276"/>
                <a:gd name="T3" fmla="*/ 0 h 264"/>
                <a:gd name="T4" fmla="*/ 0 60000 65536"/>
                <a:gd name="T5" fmla="*/ 0 60000 65536"/>
                <a:gd name="T6" fmla="*/ 0 w 276"/>
                <a:gd name="T7" fmla="*/ 0 h 264"/>
                <a:gd name="T8" fmla="*/ 276 w 276"/>
                <a:gd name="T9" fmla="*/ 264 h 26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64">
                  <a:moveTo>
                    <a:pt x="276" y="264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2" name="Freeform 55"/>
            <p:cNvSpPr>
              <a:spLocks/>
            </p:cNvSpPr>
            <p:nvPr/>
          </p:nvSpPr>
          <p:spPr bwMode="auto">
            <a:xfrm>
              <a:off x="4029" y="1578"/>
              <a:ext cx="366" cy="1"/>
            </a:xfrm>
            <a:custGeom>
              <a:avLst/>
              <a:gdLst>
                <a:gd name="T0" fmla="*/ 366 w 366"/>
                <a:gd name="T1" fmla="*/ 0 h 1"/>
                <a:gd name="T2" fmla="*/ 0 w 366"/>
                <a:gd name="T3" fmla="*/ 0 h 1"/>
                <a:gd name="T4" fmla="*/ 0 60000 65536"/>
                <a:gd name="T5" fmla="*/ 0 60000 65536"/>
                <a:gd name="T6" fmla="*/ 0 w 366"/>
                <a:gd name="T7" fmla="*/ 0 h 1"/>
                <a:gd name="T8" fmla="*/ 366 w 366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66" h="1">
                  <a:moveTo>
                    <a:pt x="366" y="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3" name="Freeform 56"/>
            <p:cNvSpPr>
              <a:spLocks/>
            </p:cNvSpPr>
            <p:nvPr/>
          </p:nvSpPr>
          <p:spPr bwMode="auto">
            <a:xfrm>
              <a:off x="4704" y="1575"/>
              <a:ext cx="396" cy="267"/>
            </a:xfrm>
            <a:custGeom>
              <a:avLst/>
              <a:gdLst>
                <a:gd name="T0" fmla="*/ 396 w 396"/>
                <a:gd name="T1" fmla="*/ 267 h 267"/>
                <a:gd name="T2" fmla="*/ 0 w 396"/>
                <a:gd name="T3" fmla="*/ 0 h 267"/>
                <a:gd name="T4" fmla="*/ 0 60000 65536"/>
                <a:gd name="T5" fmla="*/ 0 60000 65536"/>
                <a:gd name="T6" fmla="*/ 0 w 396"/>
                <a:gd name="T7" fmla="*/ 0 h 267"/>
                <a:gd name="T8" fmla="*/ 396 w 396"/>
                <a:gd name="T9" fmla="*/ 267 h 26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6" h="267">
                  <a:moveTo>
                    <a:pt x="396" y="267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14" name="Freeform 57"/>
            <p:cNvSpPr>
              <a:spLocks/>
            </p:cNvSpPr>
            <p:nvPr/>
          </p:nvSpPr>
          <p:spPr bwMode="auto">
            <a:xfrm>
              <a:off x="3387" y="1146"/>
              <a:ext cx="1110" cy="645"/>
            </a:xfrm>
            <a:custGeom>
              <a:avLst/>
              <a:gdLst>
                <a:gd name="T0" fmla="*/ 1110 w 1110"/>
                <a:gd name="T1" fmla="*/ 342 h 645"/>
                <a:gd name="T2" fmla="*/ 0 w 1110"/>
                <a:gd name="T3" fmla="*/ 645 h 645"/>
                <a:gd name="T4" fmla="*/ 0 60000 65536"/>
                <a:gd name="T5" fmla="*/ 0 60000 65536"/>
                <a:gd name="T6" fmla="*/ 0 w 1110"/>
                <a:gd name="T7" fmla="*/ 0 h 645"/>
                <a:gd name="T8" fmla="*/ 1110 w 1110"/>
                <a:gd name="T9" fmla="*/ 645 h 6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10" h="645">
                  <a:moveTo>
                    <a:pt x="1110" y="342"/>
                  </a:moveTo>
                  <a:cubicBezTo>
                    <a:pt x="1104" y="0"/>
                    <a:pt x="21" y="63"/>
                    <a:pt x="0" y="64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615" name="Group 58"/>
            <p:cNvGrpSpPr>
              <a:grpSpLocks/>
            </p:cNvGrpSpPr>
            <p:nvPr/>
          </p:nvGrpSpPr>
          <p:grpSpPr bwMode="auto">
            <a:xfrm>
              <a:off x="3289" y="1748"/>
              <a:ext cx="201" cy="252"/>
              <a:chOff x="2956" y="2429"/>
              <a:chExt cx="204" cy="252"/>
            </a:xfrm>
          </p:grpSpPr>
          <p:sp>
            <p:nvSpPr>
              <p:cNvPr id="23641" name="Rectangle 59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42" name="Text Box 60"/>
              <p:cNvSpPr txBox="1">
                <a:spLocks noChangeArrowheads="1"/>
              </p:cNvSpPr>
              <p:nvPr/>
            </p:nvSpPr>
            <p:spPr bwMode="auto">
              <a:xfrm>
                <a:off x="2956" y="2429"/>
                <a:ext cx="204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u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16" name="Group 61"/>
            <p:cNvGrpSpPr>
              <a:grpSpLocks/>
            </p:cNvGrpSpPr>
            <p:nvPr/>
          </p:nvGrpSpPr>
          <p:grpSpPr bwMode="auto">
            <a:xfrm>
              <a:off x="4463" y="2132"/>
              <a:ext cx="189" cy="252"/>
              <a:chOff x="2962" y="2429"/>
              <a:chExt cx="192" cy="252"/>
            </a:xfrm>
          </p:grpSpPr>
          <p:sp>
            <p:nvSpPr>
              <p:cNvPr id="23639" name="Rectangle 62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40" name="Text Box 63"/>
              <p:cNvSpPr txBox="1">
                <a:spLocks noChangeArrowheads="1"/>
              </p:cNvSpPr>
              <p:nvPr/>
            </p:nvSpPr>
            <p:spPr bwMode="auto">
              <a:xfrm>
                <a:off x="2962" y="2429"/>
                <a:ext cx="192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y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17" name="Group 64"/>
            <p:cNvGrpSpPr>
              <a:grpSpLocks/>
            </p:cNvGrpSpPr>
            <p:nvPr/>
          </p:nvGrpSpPr>
          <p:grpSpPr bwMode="auto">
            <a:xfrm>
              <a:off x="3776" y="2099"/>
              <a:ext cx="200" cy="291"/>
              <a:chOff x="2957" y="2399"/>
              <a:chExt cx="201" cy="291"/>
            </a:xfrm>
          </p:grpSpPr>
          <p:sp>
            <p:nvSpPr>
              <p:cNvPr id="23637" name="Rectangle 65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8" name="Text Box 66"/>
              <p:cNvSpPr txBox="1">
                <a:spLocks noChangeArrowheads="1"/>
              </p:cNvSpPr>
              <p:nvPr/>
            </p:nvSpPr>
            <p:spPr bwMode="auto">
              <a:xfrm>
                <a:off x="2957" y="2399"/>
                <a:ext cx="201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x</a:t>
                </a:r>
              </a:p>
            </p:txBody>
          </p:sp>
        </p:grpSp>
        <p:grpSp>
          <p:nvGrpSpPr>
            <p:cNvPr id="23618" name="Group 67"/>
            <p:cNvGrpSpPr>
              <a:grpSpLocks/>
            </p:cNvGrpSpPr>
            <p:nvPr/>
          </p:nvGrpSpPr>
          <p:grpSpPr bwMode="auto">
            <a:xfrm>
              <a:off x="4439" y="1442"/>
              <a:ext cx="232" cy="252"/>
              <a:chOff x="2941" y="2429"/>
              <a:chExt cx="235" cy="252"/>
            </a:xfrm>
          </p:grpSpPr>
          <p:sp>
            <p:nvSpPr>
              <p:cNvPr id="23635" name="Rectangle 68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6" name="Text Box 69"/>
              <p:cNvSpPr txBox="1">
                <a:spLocks noChangeArrowheads="1"/>
              </p:cNvSpPr>
              <p:nvPr/>
            </p:nvSpPr>
            <p:spPr bwMode="auto">
              <a:xfrm>
                <a:off x="2941" y="2429"/>
                <a:ext cx="235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w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19" name="Group 70"/>
            <p:cNvGrpSpPr>
              <a:grpSpLocks/>
            </p:cNvGrpSpPr>
            <p:nvPr/>
          </p:nvGrpSpPr>
          <p:grpSpPr bwMode="auto">
            <a:xfrm>
              <a:off x="3772" y="1442"/>
              <a:ext cx="194" cy="250"/>
              <a:chOff x="2959" y="2429"/>
              <a:chExt cx="197" cy="250"/>
            </a:xfrm>
          </p:grpSpPr>
          <p:sp>
            <p:nvSpPr>
              <p:cNvPr id="23633" name="Rectangle 7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4" name="Text Box 72"/>
              <p:cNvSpPr txBox="1">
                <a:spLocks noChangeArrowheads="1"/>
              </p:cNvSpPr>
              <p:nvPr/>
            </p:nvSpPr>
            <p:spPr bwMode="auto">
              <a:xfrm>
                <a:off x="2959" y="2429"/>
                <a:ext cx="19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000"/>
                  <a:t>v</a:t>
                </a:r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23620" name="Group 73"/>
            <p:cNvGrpSpPr>
              <a:grpSpLocks/>
            </p:cNvGrpSpPr>
            <p:nvPr/>
          </p:nvGrpSpPr>
          <p:grpSpPr bwMode="auto">
            <a:xfrm>
              <a:off x="5031" y="1760"/>
              <a:ext cx="193" cy="291"/>
              <a:chOff x="2959" y="2399"/>
              <a:chExt cx="195" cy="291"/>
            </a:xfrm>
          </p:grpSpPr>
          <p:sp>
            <p:nvSpPr>
              <p:cNvPr id="23631" name="Rectangle 74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/>
              </a:p>
            </p:txBody>
          </p:sp>
          <p:sp>
            <p:nvSpPr>
              <p:cNvPr id="23632" name="Text Box 75"/>
              <p:cNvSpPr txBox="1">
                <a:spLocks noChangeArrowheads="1"/>
              </p:cNvSpPr>
              <p:nvPr/>
            </p:nvSpPr>
            <p:spPr bwMode="auto">
              <a:xfrm>
                <a:off x="2959" y="2399"/>
                <a:ext cx="195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2400"/>
                  <a:t>z</a:t>
                </a:r>
              </a:p>
            </p:txBody>
          </p:sp>
        </p:grpSp>
        <p:sp>
          <p:nvSpPr>
            <p:cNvPr id="23621" name="Text Box 76"/>
            <p:cNvSpPr txBox="1">
              <a:spLocks noChangeArrowheads="1"/>
            </p:cNvSpPr>
            <p:nvPr/>
          </p:nvSpPr>
          <p:spPr bwMode="auto">
            <a:xfrm>
              <a:off x="3496" y="1571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2" name="Text Box 77"/>
            <p:cNvSpPr txBox="1">
              <a:spLocks noChangeArrowheads="1"/>
            </p:cNvSpPr>
            <p:nvPr/>
          </p:nvSpPr>
          <p:spPr bwMode="auto">
            <a:xfrm>
              <a:off x="3844" y="1790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3" name="Text Box 78"/>
            <p:cNvSpPr txBox="1">
              <a:spLocks noChangeArrowheads="1"/>
            </p:cNvSpPr>
            <p:nvPr/>
          </p:nvSpPr>
          <p:spPr bwMode="auto">
            <a:xfrm>
              <a:off x="3408" y="200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4" name="Text Box 79"/>
            <p:cNvSpPr txBox="1">
              <a:spLocks noChangeArrowheads="1"/>
            </p:cNvSpPr>
            <p:nvPr/>
          </p:nvSpPr>
          <p:spPr bwMode="auto">
            <a:xfrm>
              <a:off x="4228" y="1883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5" name="Text Box 80"/>
            <p:cNvSpPr txBox="1">
              <a:spLocks noChangeArrowheads="1"/>
            </p:cNvSpPr>
            <p:nvPr/>
          </p:nvSpPr>
          <p:spPr bwMode="auto">
            <a:xfrm>
              <a:off x="4164" y="2237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6" name="Text Box 81"/>
            <p:cNvSpPr txBox="1">
              <a:spLocks noChangeArrowheads="1"/>
            </p:cNvSpPr>
            <p:nvPr/>
          </p:nvSpPr>
          <p:spPr bwMode="auto">
            <a:xfrm>
              <a:off x="4524" y="180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7" name="Text Box 82"/>
            <p:cNvSpPr txBox="1">
              <a:spLocks noChangeArrowheads="1"/>
            </p:cNvSpPr>
            <p:nvPr/>
          </p:nvSpPr>
          <p:spPr bwMode="auto">
            <a:xfrm>
              <a:off x="4885" y="2072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8" name="Text Box 83"/>
            <p:cNvSpPr txBox="1">
              <a:spLocks noChangeArrowheads="1"/>
            </p:cNvSpPr>
            <p:nvPr/>
          </p:nvSpPr>
          <p:spPr bwMode="auto">
            <a:xfrm>
              <a:off x="4858" y="153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29" name="Text Box 84"/>
            <p:cNvSpPr txBox="1">
              <a:spLocks noChangeArrowheads="1"/>
            </p:cNvSpPr>
            <p:nvPr/>
          </p:nvSpPr>
          <p:spPr bwMode="auto">
            <a:xfrm>
              <a:off x="4123" y="1385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3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3630" name="Text Box 85"/>
            <p:cNvSpPr txBox="1">
              <a:spLocks noChangeArrowheads="1"/>
            </p:cNvSpPr>
            <p:nvPr/>
          </p:nvSpPr>
          <p:spPr bwMode="auto">
            <a:xfrm>
              <a:off x="3772" y="1118"/>
              <a:ext cx="19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/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661590" name="Line 86"/>
          <p:cNvSpPr>
            <a:spLocks noChangeShapeType="1"/>
          </p:cNvSpPr>
          <p:nvPr/>
        </p:nvSpPr>
        <p:spPr bwMode="auto">
          <a:xfrm flipH="1">
            <a:off x="3765551" y="2035176"/>
            <a:ext cx="3514725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1" name="Line 87"/>
          <p:cNvSpPr>
            <a:spLocks noChangeShapeType="1"/>
          </p:cNvSpPr>
          <p:nvPr/>
        </p:nvSpPr>
        <p:spPr bwMode="auto">
          <a:xfrm flipH="1">
            <a:off x="3687763" y="2330451"/>
            <a:ext cx="4894262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2" name="Line 88"/>
          <p:cNvSpPr>
            <a:spLocks noChangeShapeType="1"/>
          </p:cNvSpPr>
          <p:nvPr/>
        </p:nvSpPr>
        <p:spPr bwMode="auto">
          <a:xfrm flipH="1">
            <a:off x="3751263" y="2692401"/>
            <a:ext cx="914400" cy="2571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3" name="Line 89"/>
          <p:cNvSpPr>
            <a:spLocks noChangeShapeType="1"/>
          </p:cNvSpPr>
          <p:nvPr/>
        </p:nvSpPr>
        <p:spPr bwMode="auto">
          <a:xfrm flipH="1">
            <a:off x="3765551" y="2949576"/>
            <a:ext cx="2239963" cy="3095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1594" name="Line 90"/>
          <p:cNvSpPr>
            <a:spLocks noChangeShapeType="1"/>
          </p:cNvSpPr>
          <p:nvPr/>
        </p:nvSpPr>
        <p:spPr bwMode="auto">
          <a:xfrm flipH="1">
            <a:off x="3778250" y="3206751"/>
            <a:ext cx="5975350" cy="3349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3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90" grpId="0" animBg="1"/>
      <p:bldP spid="661591" grpId="0" animBg="1"/>
      <p:bldP spid="661592" grpId="0" animBg="1"/>
      <p:bldP spid="661593" grpId="0" animBg="1"/>
      <p:bldP spid="66159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8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10923</TotalTime>
  <Words>963</Words>
  <Application>Microsoft Macintosh PowerPoint</Application>
  <PresentationFormat>Widescreen</PresentationFormat>
  <Paragraphs>176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Helvetica</vt:lpstr>
      <vt:lpstr>Times New Roman</vt:lpstr>
      <vt:lpstr>ZapfDingbats</vt:lpstr>
      <vt:lpstr>Office Theme</vt:lpstr>
      <vt:lpstr>552: Distributed Control Planes</vt:lpstr>
      <vt:lpstr>Recall…</vt:lpstr>
      <vt:lpstr>Routing enables forwarding</vt:lpstr>
      <vt:lpstr>An example: OSPF</vt:lpstr>
      <vt:lpstr>What OSPF computes</vt:lpstr>
      <vt:lpstr>Discovering other routers: Link State ads</vt:lpstr>
      <vt:lpstr>OSPF link-state routing algorithm</vt:lpstr>
      <vt:lpstr>Dijsktra’s Algorithm</vt:lpstr>
      <vt:lpstr>Dijkstra’s algorithm: example</vt:lpstr>
      <vt:lpstr>Constructing a forwarding table</vt:lpstr>
      <vt:lpstr>Other Kinds of Routing Protocols</vt:lpstr>
      <vt:lpstr>How essential is distributed route computation?</vt:lpstr>
      <vt:lpstr>How essential is distributed route computation?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1174</cp:revision>
  <dcterms:created xsi:type="dcterms:W3CDTF">2018-09-05T17:47:04Z</dcterms:created>
  <dcterms:modified xsi:type="dcterms:W3CDTF">2020-09-15T21:40:48Z</dcterms:modified>
</cp:coreProperties>
</file>