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380" r:id="rId2"/>
    <p:sldId id="289" r:id="rId3"/>
    <p:sldId id="382" r:id="rId4"/>
    <p:sldId id="383" r:id="rId5"/>
    <p:sldId id="384" r:id="rId6"/>
    <p:sldId id="385" r:id="rId7"/>
    <p:sldId id="386" r:id="rId8"/>
    <p:sldId id="387" r:id="rId9"/>
    <p:sldId id="388" r:id="rId10"/>
    <p:sldId id="416" r:id="rId11"/>
    <p:sldId id="389" r:id="rId12"/>
    <p:sldId id="390" r:id="rId13"/>
    <p:sldId id="391" r:id="rId14"/>
    <p:sldId id="392" r:id="rId15"/>
    <p:sldId id="393" r:id="rId16"/>
    <p:sldId id="394" r:id="rId17"/>
    <p:sldId id="396" r:id="rId18"/>
    <p:sldId id="395" r:id="rId19"/>
    <p:sldId id="404" r:id="rId20"/>
    <p:sldId id="398" r:id="rId21"/>
    <p:sldId id="399" r:id="rId22"/>
    <p:sldId id="400" r:id="rId23"/>
    <p:sldId id="401" r:id="rId24"/>
    <p:sldId id="407" r:id="rId25"/>
    <p:sldId id="402" r:id="rId26"/>
    <p:sldId id="405" r:id="rId27"/>
    <p:sldId id="408" r:id="rId28"/>
    <p:sldId id="410" r:id="rId29"/>
    <p:sldId id="411" r:id="rId30"/>
    <p:sldId id="412" r:id="rId31"/>
    <p:sldId id="406" r:id="rId32"/>
    <p:sldId id="413" r:id="rId33"/>
    <p:sldId id="414" r:id="rId34"/>
    <p:sldId id="415" r:id="rId35"/>
    <p:sldId id="41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22"/>
    <p:restoredTop sz="94643"/>
  </p:normalViewPr>
  <p:slideViewPr>
    <p:cSldViewPr snapToGrid="0" snapToObjects="1">
      <p:cViewPr varScale="1">
        <p:scale>
          <a:sx n="111" d="100"/>
          <a:sy n="111" d="100"/>
        </p:scale>
        <p:origin x="2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143126"/>
            <a:ext cx="10515600" cy="11477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9/19/18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305"/>
          </a:xfrm>
        </p:spPr>
        <p:txBody>
          <a:bodyPr/>
          <a:lstStyle/>
          <a:p>
            <a:r>
              <a:rPr lang="en-US" dirty="0" smtClean="0"/>
              <a:t>Review 1 due tomorrow</a:t>
            </a:r>
          </a:p>
          <a:p>
            <a:pPr lvl="1"/>
            <a:r>
              <a:rPr lang="en-US" dirty="0" smtClean="0"/>
              <a:t>Email your reviews to me</a:t>
            </a:r>
          </a:p>
          <a:p>
            <a:pPr lvl="1"/>
            <a:endParaRPr lang="en-US" dirty="0"/>
          </a:p>
          <a:p>
            <a:r>
              <a:rPr lang="en-US" dirty="0" smtClean="0"/>
              <a:t>Office hours on Thursdays 10—12</a:t>
            </a:r>
          </a:p>
          <a:p>
            <a:endParaRPr lang="en-US" dirty="0"/>
          </a:p>
          <a:p>
            <a:r>
              <a:rPr lang="en-US" dirty="0" smtClean="0"/>
              <a:t>MUD: Send me your top 1—3 questions on this </a:t>
            </a:r>
            <a:r>
              <a:rPr lang="en-US" dirty="0" smtClean="0"/>
              <a:t>lecture</a:t>
            </a:r>
          </a:p>
          <a:p>
            <a:endParaRPr lang="en-US" dirty="0"/>
          </a:p>
          <a:p>
            <a:r>
              <a:rPr lang="en-US" dirty="0" smtClean="0"/>
              <a:t>Guest lectures next week by Prof. Richard Martin</a:t>
            </a:r>
          </a:p>
          <a:p>
            <a:pPr lvl="1"/>
            <a:r>
              <a:rPr lang="en-US" dirty="0" smtClean="0"/>
              <a:t>Class slides by 10 mins (starts at 8.50 am) on both days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7475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4755" cy="1325563"/>
          </a:xfrm>
        </p:spPr>
        <p:txBody>
          <a:bodyPr/>
          <a:lstStyle/>
          <a:p>
            <a:r>
              <a:rPr lang="en-US" dirty="0" smtClean="0"/>
              <a:t>ACK-clocking makes it worse</a:t>
            </a:r>
            <a:r>
              <a:rPr lang="en-US" smtClean="0"/>
              <a:t>: unlucky case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8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9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7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6769071" y="2987956"/>
            <a:ext cx="685199" cy="1534847"/>
            <a:chOff x="7726728" y="2877899"/>
            <a:chExt cx="685199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808817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10201463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8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9514698" y="3025888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9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8148080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459739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836421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73487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37740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8"/>
              <a:ext cx="545690" cy="9372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Buffer size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Dropped packets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27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monopolized by “bad” endpoints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06374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An ACK signals the source of a free router buffer slot</a:t>
            </a:r>
          </a:p>
          <a:p>
            <a:pPr lvl="1"/>
            <a:r>
              <a:rPr lang="en-US" dirty="0" smtClean="0"/>
              <a:t>Further, ACK clocking means that the source transmits again</a:t>
            </a:r>
          </a:p>
          <a:p>
            <a:endParaRPr lang="en-US" dirty="0" smtClean="0"/>
          </a:p>
          <a:p>
            <a:r>
              <a:rPr lang="en-US" dirty="0" smtClean="0"/>
              <a:t>Contending packet arrivals may not be random enough</a:t>
            </a:r>
          </a:p>
          <a:p>
            <a:pPr lvl="1"/>
            <a:r>
              <a:rPr lang="is-IS" dirty="0" smtClean="0"/>
              <a:t>Blue flow can’t capture buffer space for </a:t>
            </a:r>
            <a:r>
              <a:rPr lang="is-IS" i="1" dirty="0" smtClean="0"/>
              <a:t>a</a:t>
            </a:r>
            <a:r>
              <a:rPr lang="is-IS" dirty="0" smtClean="0"/>
              <a:t> </a:t>
            </a:r>
            <a:r>
              <a:rPr lang="is-IS" i="1" dirty="0" smtClean="0"/>
              <a:t>few </a:t>
            </a:r>
            <a:r>
              <a:rPr lang="is-IS" dirty="0" smtClean="0"/>
              <a:t>round-trips</a:t>
            </a:r>
          </a:p>
          <a:p>
            <a:pPr lvl="1"/>
            <a:endParaRPr lang="is-IS" dirty="0"/>
          </a:p>
          <a:p>
            <a:r>
              <a:rPr lang="en-US" dirty="0"/>
              <a:t>Sources which sent successfully earlier get to send again</a:t>
            </a:r>
          </a:p>
          <a:p>
            <a:pPr lvl="1"/>
            <a:endParaRPr lang="is-IS" dirty="0" smtClean="0"/>
          </a:p>
          <a:p>
            <a:r>
              <a:rPr lang="en-US" dirty="0" smtClean="0"/>
              <a:t>A FIFO tail-drop queue </a:t>
            </a:r>
            <a:r>
              <a:rPr lang="en-US" i="1" dirty="0" smtClean="0"/>
              <a:t>incentivizes </a:t>
            </a:r>
            <a:r>
              <a:rPr lang="en-US" dirty="0" smtClean="0"/>
              <a:t>sources to misbehave!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66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 Better resource sharing in the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a fair resource allocation?</a:t>
            </a:r>
          </a:p>
          <a:p>
            <a:endParaRPr lang="en-US" dirty="0" smtClean="0"/>
          </a:p>
          <a:p>
            <a:r>
              <a:rPr lang="en-US" dirty="0" smtClean="0"/>
              <a:t>How to achieve a predetermined resource allocation? </a:t>
            </a:r>
          </a:p>
          <a:p>
            <a:pPr lvl="1"/>
            <a:r>
              <a:rPr lang="is-IS" dirty="0" smtClean="0"/>
              <a:t>… </a:t>
            </a:r>
            <a:r>
              <a:rPr lang="en-US" dirty="0" smtClean="0"/>
              <a:t>regardless of source behavior?</a:t>
            </a:r>
          </a:p>
          <a:p>
            <a:endParaRPr lang="en-US" dirty="0"/>
          </a:p>
          <a:p>
            <a:r>
              <a:rPr lang="en-US" dirty="0" smtClean="0"/>
              <a:t>How to make the allocation “efficient”?</a:t>
            </a:r>
          </a:p>
          <a:p>
            <a:pPr lvl="1"/>
            <a:r>
              <a:rPr lang="en-US" dirty="0" smtClean="0"/>
              <a:t>Use the available bandwidth effectively</a:t>
            </a:r>
          </a:p>
          <a:p>
            <a:pPr lvl="1"/>
            <a:r>
              <a:rPr lang="en-US" dirty="0" smtClean="0"/>
              <a:t>Build routers that work at high link rates</a:t>
            </a:r>
          </a:p>
          <a:p>
            <a:pPr lvl="1"/>
            <a:r>
              <a:rPr lang="en-US" dirty="0" smtClean="0"/>
              <a:t>Maybe even be a little unfair to apps to be more efficient overall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0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Resource Allocation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Allocate </a:t>
            </a:r>
            <a:r>
              <a:rPr lang="en-US" sz="2600" i="1" dirty="0" smtClean="0"/>
              <a:t>how? </a:t>
            </a:r>
            <a:r>
              <a:rPr lang="en-US" sz="2600" dirty="0" smtClean="0"/>
              <a:t>among </a:t>
            </a:r>
            <a:r>
              <a:rPr lang="en-US" sz="2600" i="1" dirty="0" smtClean="0"/>
              <a:t>who</a:t>
            </a:r>
            <a:r>
              <a:rPr lang="en-US" sz="2600" dirty="0" smtClean="0"/>
              <a:t>?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83104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Fair and </a:t>
            </a:r>
            <a:r>
              <a:rPr lang="en-US" altLang="en-US" dirty="0" smtClean="0"/>
              <a:t>efficient use </a:t>
            </a:r>
            <a:r>
              <a:rPr lang="en-US" altLang="en-US" dirty="0"/>
              <a:t>of a </a:t>
            </a:r>
            <a:r>
              <a:rPr lang="en-US" altLang="en-US" dirty="0" smtClean="0"/>
              <a:t>resource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916265" cy="5349875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Suppose </a:t>
            </a:r>
            <a:r>
              <a:rPr lang="en-US" altLang="en-US" i="1" dirty="0">
                <a:ea typeface="ＭＳ Ｐゴシック" charset="-128"/>
              </a:rPr>
              <a:t>n</a:t>
            </a:r>
            <a:r>
              <a:rPr lang="en-US" altLang="en-US" dirty="0">
                <a:ea typeface="ＭＳ Ｐゴシック" charset="-128"/>
              </a:rPr>
              <a:t> users share a single resource</a:t>
            </a:r>
          </a:p>
          <a:p>
            <a:pPr lvl="1"/>
            <a:r>
              <a:rPr lang="en-US" altLang="en-US" dirty="0"/>
              <a:t>Like the bandwidth on a single link </a:t>
            </a:r>
          </a:p>
          <a:p>
            <a:pPr lvl="1"/>
            <a:r>
              <a:rPr lang="en-US" altLang="en-US" dirty="0"/>
              <a:t>E.g., 3 users sharing a 30 </a:t>
            </a:r>
            <a:r>
              <a:rPr lang="en-US" altLang="en-US" dirty="0" err="1" smtClean="0"/>
              <a:t>Gbit</a:t>
            </a:r>
            <a:r>
              <a:rPr lang="en-US" altLang="en-US" dirty="0" smtClean="0"/>
              <a:t>/s </a:t>
            </a:r>
            <a:r>
              <a:rPr lang="en-US" altLang="en-US" dirty="0"/>
              <a:t>link</a:t>
            </a:r>
          </a:p>
          <a:p>
            <a:endParaRPr lang="en-US" altLang="en-US" dirty="0" smtClean="0"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What </a:t>
            </a:r>
            <a:r>
              <a:rPr lang="en-US" altLang="en-US" dirty="0">
                <a:ea typeface="ＭＳ Ｐゴシック" charset="-128"/>
              </a:rPr>
              <a:t>is a </a:t>
            </a:r>
            <a:r>
              <a:rPr lang="en-US" altLang="en-US" i="1" dirty="0">
                <a:ea typeface="ＭＳ Ｐゴシック" charset="-128"/>
              </a:rPr>
              <a:t>fair</a:t>
            </a:r>
            <a:r>
              <a:rPr lang="en-US" altLang="en-US" dirty="0">
                <a:ea typeface="ＭＳ Ｐゴシック" charset="-128"/>
              </a:rPr>
              <a:t> allocation of bandwidth?</a:t>
            </a:r>
          </a:p>
          <a:p>
            <a:pPr lvl="1"/>
            <a:r>
              <a:rPr lang="en-US" altLang="en-US" dirty="0"/>
              <a:t>Suppose user demand is “elastic” (i.e., unlimited)</a:t>
            </a:r>
          </a:p>
          <a:p>
            <a:pPr lvl="1"/>
            <a:r>
              <a:rPr lang="en-US" altLang="en-US" dirty="0"/>
              <a:t>Allocate each a </a:t>
            </a:r>
            <a:r>
              <a:rPr lang="en-US" altLang="en-US" i="1" dirty="0"/>
              <a:t>1/n</a:t>
            </a:r>
            <a:r>
              <a:rPr lang="en-US" altLang="en-US" dirty="0"/>
              <a:t> share (e.g., 10 </a:t>
            </a:r>
            <a:r>
              <a:rPr lang="en-US" altLang="en-US" dirty="0" err="1" smtClean="0"/>
              <a:t>Gbit</a:t>
            </a:r>
            <a:r>
              <a:rPr lang="en-US" altLang="en-US" dirty="0" smtClean="0"/>
              <a:t>/s </a:t>
            </a:r>
            <a:r>
              <a:rPr lang="en-US" altLang="en-US" dirty="0"/>
              <a:t>each)</a:t>
            </a:r>
          </a:p>
          <a:p>
            <a:endParaRPr lang="en-US" altLang="en-US" dirty="0" smtClean="0">
              <a:ea typeface="ＭＳ Ｐゴシック" charset="-128"/>
            </a:endParaRPr>
          </a:p>
          <a:p>
            <a:r>
              <a:rPr lang="en-US" altLang="en-US" dirty="0" smtClean="0">
                <a:ea typeface="ＭＳ Ｐゴシック" charset="-128"/>
              </a:rPr>
              <a:t>But</a:t>
            </a:r>
            <a:r>
              <a:rPr lang="en-US" altLang="en-US" dirty="0">
                <a:ea typeface="ＭＳ Ｐゴシック" charset="-128"/>
              </a:rPr>
              <a:t>, “equality” is not enough</a:t>
            </a:r>
          </a:p>
          <a:p>
            <a:pPr lvl="1"/>
            <a:r>
              <a:rPr lang="en-US" altLang="en-US" dirty="0"/>
              <a:t>Which allocation is best: [5, 5, 5] or [18, 6, 6]?</a:t>
            </a:r>
          </a:p>
          <a:p>
            <a:pPr lvl="1"/>
            <a:r>
              <a:rPr lang="en-US" altLang="en-US" dirty="0"/>
              <a:t>[5, 5, 5] is more “fair”, but [18, 6, 6] more efficient</a:t>
            </a:r>
          </a:p>
          <a:p>
            <a:pPr lvl="1"/>
            <a:r>
              <a:rPr lang="en-US" altLang="en-US" dirty="0"/>
              <a:t>What about [5, 5, 5] vs. [22, 4, 4]?</a:t>
            </a:r>
          </a:p>
          <a:p>
            <a:pPr lvl="1">
              <a:buFont typeface="Helvetica" charset="0"/>
              <a:buNone/>
            </a:pPr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63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Fair </a:t>
            </a:r>
            <a:r>
              <a:rPr lang="en-US" altLang="en-US" dirty="0" smtClean="0"/>
              <a:t>use </a:t>
            </a:r>
            <a:r>
              <a:rPr lang="en-US" altLang="en-US" dirty="0"/>
              <a:t>of a </a:t>
            </a:r>
            <a:r>
              <a:rPr lang="en-US" altLang="en-US" dirty="0" smtClean="0"/>
              <a:t>single resource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1652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What if some users have </a:t>
            </a:r>
            <a:r>
              <a:rPr lang="en-US" altLang="en-US" i="1" dirty="0">
                <a:ea typeface="ＭＳ Ｐゴシック" charset="-128"/>
              </a:rPr>
              <a:t>inelastic</a:t>
            </a:r>
            <a:r>
              <a:rPr lang="en-US" altLang="en-US" dirty="0">
                <a:ea typeface="ＭＳ Ｐゴシック" charset="-128"/>
              </a:rPr>
              <a:t> demand?</a:t>
            </a:r>
          </a:p>
          <a:p>
            <a:pPr lvl="1"/>
            <a:r>
              <a:rPr lang="en-US" altLang="en-US" dirty="0"/>
              <a:t>E.g., 3 users where 1 user only wants 6 </a:t>
            </a:r>
            <a:r>
              <a:rPr lang="en-US" altLang="en-US" dirty="0" err="1" smtClean="0"/>
              <a:t>Gbit</a:t>
            </a:r>
            <a:r>
              <a:rPr lang="en-US" altLang="en-US" dirty="0" smtClean="0"/>
              <a:t>/s</a:t>
            </a:r>
            <a:endParaRPr lang="en-US" altLang="en-US" dirty="0"/>
          </a:p>
          <a:p>
            <a:pPr lvl="1"/>
            <a:r>
              <a:rPr lang="en-US" altLang="en-US" dirty="0"/>
              <a:t>And the total link capacity is 30 </a:t>
            </a:r>
            <a:r>
              <a:rPr lang="en-US" altLang="en-US" dirty="0" err="1" smtClean="0"/>
              <a:t>Gbit</a:t>
            </a:r>
            <a:r>
              <a:rPr lang="en-US" altLang="en-US" dirty="0" smtClean="0"/>
              <a:t>/s</a:t>
            </a:r>
            <a:endParaRPr lang="en-US" altLang="en-US" dirty="0"/>
          </a:p>
          <a:p>
            <a:r>
              <a:rPr lang="en-US" altLang="en-US" dirty="0">
                <a:ea typeface="ＭＳ Ｐゴシック" charset="-128"/>
              </a:rPr>
              <a:t>Should we still do an “equal” allocation?</a:t>
            </a:r>
          </a:p>
          <a:p>
            <a:pPr lvl="1"/>
            <a:r>
              <a:rPr lang="en-US" altLang="en-US" dirty="0"/>
              <a:t>E.g., [6, 6, 6]</a:t>
            </a:r>
          </a:p>
          <a:p>
            <a:pPr lvl="1"/>
            <a:r>
              <a:rPr lang="en-US" altLang="en-US" dirty="0"/>
              <a:t>But that leaves 12 </a:t>
            </a:r>
            <a:r>
              <a:rPr lang="en-US" altLang="en-US" dirty="0" err="1"/>
              <a:t>Gbps</a:t>
            </a:r>
            <a:r>
              <a:rPr lang="en-US" altLang="en-US" dirty="0"/>
              <a:t> unused</a:t>
            </a:r>
          </a:p>
          <a:p>
            <a:r>
              <a:rPr lang="en-US" altLang="en-US" dirty="0">
                <a:ea typeface="ＭＳ Ｐゴシック" charset="-128"/>
              </a:rPr>
              <a:t>Should we allocate in proportion to demand?</a:t>
            </a:r>
          </a:p>
          <a:p>
            <a:pPr lvl="1"/>
            <a:r>
              <a:rPr lang="en-US" altLang="en-US" dirty="0"/>
              <a:t>E.g., 1 user wants 6 </a:t>
            </a:r>
            <a:r>
              <a:rPr lang="en-US" altLang="en-US" dirty="0" err="1"/>
              <a:t>Gbps</a:t>
            </a:r>
            <a:r>
              <a:rPr lang="en-US" altLang="en-US" dirty="0"/>
              <a:t>, and 2 each want 20 </a:t>
            </a:r>
            <a:r>
              <a:rPr lang="en-US" altLang="en-US" dirty="0" err="1" smtClean="0"/>
              <a:t>Gbit</a:t>
            </a:r>
            <a:r>
              <a:rPr lang="en-US" altLang="en-US" dirty="0" smtClean="0"/>
              <a:t>/s</a:t>
            </a:r>
            <a:endParaRPr lang="en-US" altLang="en-US" dirty="0"/>
          </a:p>
          <a:p>
            <a:pPr lvl="1"/>
            <a:r>
              <a:rPr lang="en-US" altLang="en-US" dirty="0"/>
              <a:t>Allocate [4, 13, 13]?</a:t>
            </a:r>
          </a:p>
          <a:p>
            <a:r>
              <a:rPr lang="en-US" altLang="en-US" dirty="0">
                <a:ea typeface="ＭＳ Ｐゴシック" charset="-128"/>
              </a:rPr>
              <a:t>Or, give the least demanding user all </a:t>
            </a:r>
            <a:r>
              <a:rPr lang="en-US" altLang="en-US" dirty="0" smtClean="0">
                <a:ea typeface="ＭＳ Ｐゴシック" charset="-128"/>
              </a:rPr>
              <a:t>she </a:t>
            </a:r>
            <a:r>
              <a:rPr lang="en-US" altLang="en-US" dirty="0">
                <a:ea typeface="ＭＳ Ｐゴシック" charset="-128"/>
              </a:rPr>
              <a:t>wants?</a:t>
            </a:r>
          </a:p>
          <a:p>
            <a:pPr lvl="1"/>
            <a:r>
              <a:rPr lang="en-US" altLang="en-US" dirty="0"/>
              <a:t>E.g., allocate [6, 12, 12]?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870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Max-min fairness</a:t>
            </a:r>
            <a:endParaRPr lang="en-US" altLang="en-US" dirty="0"/>
          </a:p>
        </p:txBody>
      </p:sp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ea typeface="ＭＳ Ｐゴシック" charset="-128"/>
              </a:rPr>
              <a:t>Protect </a:t>
            </a:r>
            <a:r>
              <a:rPr lang="en-US" altLang="en-US" dirty="0">
                <a:ea typeface="ＭＳ Ｐゴシック" charset="-128"/>
              </a:rPr>
              <a:t>the less fortunate</a:t>
            </a:r>
          </a:p>
          <a:p>
            <a:pPr lvl="1"/>
            <a:r>
              <a:rPr lang="en-US" altLang="en-US" dirty="0"/>
              <a:t>Any attempt to </a:t>
            </a:r>
            <a:r>
              <a:rPr lang="en-US" altLang="en-US" i="1" dirty="0"/>
              <a:t>increase</a:t>
            </a:r>
            <a:r>
              <a:rPr lang="en-US" altLang="en-US" dirty="0"/>
              <a:t> the allocation of one user</a:t>
            </a:r>
          </a:p>
          <a:p>
            <a:pPr lvl="1"/>
            <a:r>
              <a:rPr lang="en-US" altLang="en-US" dirty="0"/>
              <a:t>… necessarily </a:t>
            </a:r>
            <a:r>
              <a:rPr lang="en-US" altLang="en-US" i="1" dirty="0"/>
              <a:t>decreases</a:t>
            </a:r>
            <a:r>
              <a:rPr lang="en-US" altLang="en-US" dirty="0"/>
              <a:t> the allocation of another user with equal or lower </a:t>
            </a:r>
            <a:r>
              <a:rPr lang="en-US" altLang="en-US" dirty="0" smtClean="0"/>
              <a:t>allocation</a:t>
            </a:r>
          </a:p>
          <a:p>
            <a:pPr lvl="1"/>
            <a:endParaRPr lang="en-US" altLang="en-US" dirty="0"/>
          </a:p>
          <a:p>
            <a:r>
              <a:rPr lang="en-US" altLang="en-US" dirty="0">
                <a:ea typeface="ＭＳ Ｐゴシック" charset="-128"/>
              </a:rPr>
              <a:t>Fully utilize a “bottlenecked” resource</a:t>
            </a:r>
          </a:p>
          <a:p>
            <a:pPr lvl="1"/>
            <a:r>
              <a:rPr lang="en-US" altLang="en-US" dirty="0"/>
              <a:t>If demand exceeds capacity, the link is fully </a:t>
            </a:r>
            <a:r>
              <a:rPr lang="en-US" altLang="en-US" dirty="0" smtClean="0"/>
              <a:t>used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234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66700" y="3362630"/>
            <a:ext cx="1371600" cy="249247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708353" y="4247536"/>
            <a:ext cx="2492476" cy="24924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Max-min 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0006" cy="4351338"/>
          </a:xfrm>
        </p:spPr>
        <p:txBody>
          <a:bodyPr/>
          <a:lstStyle/>
          <a:p>
            <a:r>
              <a:rPr lang="en-US" altLang="en-US" dirty="0">
                <a:ea typeface="ＭＳ Ｐゴシック" charset="-128"/>
              </a:rPr>
              <a:t>Progressive filling algorithm</a:t>
            </a:r>
          </a:p>
          <a:p>
            <a:pPr lvl="1"/>
            <a:r>
              <a:rPr lang="en-US" altLang="en-US" dirty="0"/>
              <a:t>Grow all rates until some users stop having demand</a:t>
            </a:r>
          </a:p>
          <a:p>
            <a:pPr lvl="1"/>
            <a:r>
              <a:rPr lang="en-US" altLang="en-US" dirty="0"/>
              <a:t>Continue increasing all remaining rates until link is </a:t>
            </a:r>
            <a:r>
              <a:rPr lang="en-US" altLang="en-US" dirty="0" smtClean="0"/>
              <a:t>fully utilized</a:t>
            </a:r>
            <a:endParaRPr lang="en-US" altLang="en-US" dirty="0"/>
          </a:p>
          <a:p>
            <a:endParaRPr lang="en-US" dirty="0"/>
          </a:p>
          <a:p>
            <a:r>
              <a:rPr lang="en-US" dirty="0" smtClean="0"/>
              <a:t>If all users have elastic demands, single resource shared evenly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66700" y="4199371"/>
            <a:ext cx="1371600" cy="24924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66700" y="5169306"/>
            <a:ext cx="1371600" cy="24924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91032" y="6131409"/>
            <a:ext cx="197628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Link rate L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9598738" y="4318402"/>
            <a:ext cx="20819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Link </a:t>
            </a:r>
            <a:r>
              <a:rPr lang="en-US" sz="2600" smtClean="0"/>
              <a:t>rate L/N</a:t>
            </a:r>
            <a:endParaRPr lang="en-US" sz="2600" dirty="0"/>
          </a:p>
        </p:txBody>
      </p:sp>
      <p:sp>
        <p:nvSpPr>
          <p:cNvPr id="10" name="TextBox 9"/>
          <p:cNvSpPr txBox="1"/>
          <p:nvPr/>
        </p:nvSpPr>
        <p:spPr>
          <a:xfrm>
            <a:off x="9598737" y="5192514"/>
            <a:ext cx="20819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Link </a:t>
            </a:r>
            <a:r>
              <a:rPr lang="en-US" sz="2600" smtClean="0"/>
              <a:t>rate L/N</a:t>
            </a:r>
            <a:endParaRPr lang="en-US" sz="2600" dirty="0"/>
          </a:p>
        </p:txBody>
      </p:sp>
      <p:sp>
        <p:nvSpPr>
          <p:cNvPr id="11" name="TextBox 10"/>
          <p:cNvSpPr txBox="1"/>
          <p:nvPr/>
        </p:nvSpPr>
        <p:spPr>
          <a:xfrm>
            <a:off x="9598737" y="6108483"/>
            <a:ext cx="20819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/>
              <a:t>Link </a:t>
            </a:r>
            <a:r>
              <a:rPr lang="en-US" sz="2600" smtClean="0"/>
              <a:t>rate L/N</a:t>
            </a:r>
            <a:endParaRPr lang="en-US" sz="2600" dirty="0"/>
          </a:p>
        </p:txBody>
      </p:sp>
      <p:sp>
        <p:nvSpPr>
          <p:cNvPr id="12" name="Right Arrow 11"/>
          <p:cNvSpPr/>
          <p:nvPr/>
        </p:nvSpPr>
        <p:spPr>
          <a:xfrm>
            <a:off x="5014452" y="5401594"/>
            <a:ext cx="1318751" cy="656299"/>
          </a:xfrm>
          <a:prstGeom prst="rightArrow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89987" y="4468761"/>
            <a:ext cx="18435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N elastic users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69269" y="5650280"/>
            <a:ext cx="18435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s-IS" sz="2600" smtClean="0">
                <a:latin typeface="Helvetica" charset="0"/>
                <a:ea typeface="Helvetica" charset="0"/>
                <a:cs typeface="Helvetica" charset="0"/>
              </a:rPr>
              <a:t>…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9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Resource Allocation Over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857655"/>
            <a:ext cx="10783529" cy="3863819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charset="-128"/>
              </a:rPr>
              <a:t>Maximum throughput: </a:t>
            </a:r>
            <a:r>
              <a:rPr lang="en-US" altLang="en-US" dirty="0">
                <a:solidFill>
                  <a:srgbClr val="F47A00"/>
                </a:solidFill>
                <a:ea typeface="ＭＳ Ｐゴシック" charset="-128"/>
              </a:rPr>
              <a:t>[30, 30, 0]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Total throughput of 60, but user C </a:t>
            </a:r>
            <a:r>
              <a:rPr lang="en-US" altLang="en-US" dirty="0" smtClean="0">
                <a:solidFill>
                  <a:schemeClr val="tx1"/>
                </a:solidFill>
              </a:rPr>
              <a:t>starves</a:t>
            </a:r>
          </a:p>
          <a:p>
            <a:pPr lvl="1"/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>
                <a:ea typeface="ＭＳ Ｐゴシック" charset="-128"/>
              </a:rPr>
              <a:t>Max-min fairness: </a:t>
            </a:r>
            <a:r>
              <a:rPr lang="en-US" altLang="en-US" dirty="0">
                <a:solidFill>
                  <a:schemeClr val="accent1"/>
                </a:solidFill>
                <a:ea typeface="ＭＳ Ｐゴシック" charset="-128"/>
              </a:rPr>
              <a:t>[15, 15, 15]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Equal allocation, but throughput of just </a:t>
            </a:r>
            <a:r>
              <a:rPr lang="en-US" altLang="en-US" dirty="0" smtClean="0">
                <a:solidFill>
                  <a:srgbClr val="000000"/>
                </a:solidFill>
              </a:rPr>
              <a:t>45</a:t>
            </a:r>
          </a:p>
          <a:p>
            <a:pPr lvl="1"/>
            <a:endParaRPr lang="en-US" altLang="en-US" dirty="0">
              <a:solidFill>
                <a:srgbClr val="000000"/>
              </a:solidFill>
            </a:endParaRPr>
          </a:p>
          <a:p>
            <a:r>
              <a:rPr lang="en-US" altLang="en-US" i="1" dirty="0">
                <a:ea typeface="ＭＳ Ｐゴシック" charset="-128"/>
              </a:rPr>
              <a:t>Proportional fairness</a:t>
            </a:r>
            <a:r>
              <a:rPr lang="en-US" altLang="en-US" dirty="0">
                <a:ea typeface="ＭＳ Ｐゴシック" charset="-128"/>
              </a:rPr>
              <a:t>: </a:t>
            </a:r>
            <a:r>
              <a:rPr lang="en-US" altLang="en-US" dirty="0">
                <a:solidFill>
                  <a:schemeClr val="accent1"/>
                </a:solidFill>
                <a:ea typeface="ＭＳ Ｐゴシック" charset="-128"/>
              </a:rPr>
              <a:t>[20, 20, 10]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Balance trade-off between throughput and equality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Throughput of 50, and penalize C for using 2 busy links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2409825" y="1854201"/>
            <a:ext cx="382588" cy="346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4291014" y="1854201"/>
            <a:ext cx="384175" cy="346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24582" name="Straight Connector 7"/>
          <p:cNvCxnSpPr>
            <a:cxnSpLocks noChangeShapeType="1"/>
            <a:stCxn id="5" idx="6"/>
            <a:endCxn id="6" idx="2"/>
          </p:cNvCxnSpPr>
          <p:nvPr/>
        </p:nvCxnSpPr>
        <p:spPr bwMode="auto">
          <a:xfrm>
            <a:off x="2792413" y="2027238"/>
            <a:ext cx="1498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Oval 9"/>
          <p:cNvSpPr/>
          <p:nvPr/>
        </p:nvSpPr>
        <p:spPr bwMode="auto">
          <a:xfrm>
            <a:off x="6134101" y="1854201"/>
            <a:ext cx="384175" cy="34607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>
              <a:ea typeface="ＭＳ Ｐゴシック" charset="0"/>
              <a:cs typeface="ＭＳ Ｐゴシック" charset="0"/>
            </a:endParaRPr>
          </a:p>
        </p:txBody>
      </p:sp>
      <p:cxnSp>
        <p:nvCxnSpPr>
          <p:cNvPr id="24584" name="Straight Connector 10"/>
          <p:cNvCxnSpPr>
            <a:cxnSpLocks noChangeShapeType="1"/>
            <a:endCxn id="10" idx="2"/>
          </p:cNvCxnSpPr>
          <p:nvPr/>
        </p:nvCxnSpPr>
        <p:spPr bwMode="auto">
          <a:xfrm>
            <a:off x="4637088" y="2027238"/>
            <a:ext cx="149701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Straight Arrow Connector 17"/>
          <p:cNvCxnSpPr>
            <a:cxnSpLocks noChangeShapeType="1"/>
          </p:cNvCxnSpPr>
          <p:nvPr/>
        </p:nvCxnSpPr>
        <p:spPr bwMode="auto">
          <a:xfrm>
            <a:off x="2870201" y="1778000"/>
            <a:ext cx="1304925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Straight Arrow Connector 18"/>
          <p:cNvCxnSpPr>
            <a:cxnSpLocks noChangeShapeType="1"/>
          </p:cNvCxnSpPr>
          <p:nvPr/>
        </p:nvCxnSpPr>
        <p:spPr bwMode="auto">
          <a:xfrm>
            <a:off x="4713288" y="1778000"/>
            <a:ext cx="1306512" cy="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Straight Arrow Connector 19"/>
          <p:cNvCxnSpPr>
            <a:cxnSpLocks noChangeShapeType="1"/>
          </p:cNvCxnSpPr>
          <p:nvPr/>
        </p:nvCxnSpPr>
        <p:spPr bwMode="auto">
          <a:xfrm flipV="1">
            <a:off x="2946400" y="2392363"/>
            <a:ext cx="3073400" cy="38100"/>
          </a:xfrm>
          <a:prstGeom prst="straightConnector1">
            <a:avLst/>
          </a:prstGeom>
          <a:noFill/>
          <a:ln w="3810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8" name="TextBox 21"/>
          <p:cNvSpPr txBox="1">
            <a:spLocks noChangeArrowheads="1"/>
          </p:cNvSpPr>
          <p:nvPr/>
        </p:nvSpPr>
        <p:spPr bwMode="auto">
          <a:xfrm>
            <a:off x="7204084" y="1628552"/>
            <a:ext cx="3749361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Helvetica" charset="0"/>
              </a:rPr>
              <a:t>Three users A, B, and 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600" dirty="0">
                <a:solidFill>
                  <a:schemeClr val="tx1"/>
                </a:solidFill>
                <a:latin typeface="Helvetica" charset="0"/>
              </a:rPr>
              <a:t>Two 30 </a:t>
            </a:r>
            <a:r>
              <a:rPr lang="en-US" altLang="en-US" sz="2600" dirty="0" err="1" smtClean="0">
                <a:solidFill>
                  <a:schemeClr val="tx1"/>
                </a:solidFill>
                <a:latin typeface="Helvetica" charset="0"/>
              </a:rPr>
              <a:t>Gbit</a:t>
            </a:r>
            <a:r>
              <a:rPr lang="en-US" altLang="en-US" sz="2600" dirty="0" smtClean="0">
                <a:solidFill>
                  <a:schemeClr val="tx1"/>
                </a:solidFill>
                <a:latin typeface="Helvetica" charset="0"/>
              </a:rPr>
              <a:t>/s </a:t>
            </a:r>
            <a:r>
              <a:rPr lang="en-US" altLang="en-US" sz="2600" dirty="0">
                <a:solidFill>
                  <a:schemeClr val="tx1"/>
                </a:solidFill>
                <a:latin typeface="Helvetica" charset="0"/>
              </a:rPr>
              <a:t>links</a:t>
            </a:r>
          </a:p>
        </p:txBody>
      </p:sp>
      <p:sp>
        <p:nvSpPr>
          <p:cNvPr id="24589" name="TextBox 22"/>
          <p:cNvSpPr txBox="1">
            <a:spLocks noChangeArrowheads="1"/>
          </p:cNvSpPr>
          <p:nvPr/>
        </p:nvSpPr>
        <p:spPr bwMode="auto">
          <a:xfrm>
            <a:off x="3379495" y="1377950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latin typeface="Helvetica" charset="0"/>
              </a:rPr>
              <a:t>A</a:t>
            </a:r>
          </a:p>
        </p:txBody>
      </p:sp>
      <p:sp>
        <p:nvSpPr>
          <p:cNvPr id="24590" name="TextBox 23"/>
          <p:cNvSpPr txBox="1">
            <a:spLocks noChangeArrowheads="1"/>
          </p:cNvSpPr>
          <p:nvPr/>
        </p:nvSpPr>
        <p:spPr bwMode="auto">
          <a:xfrm>
            <a:off x="5108283" y="1355725"/>
            <a:ext cx="3561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latin typeface="Helvetica" charset="0"/>
              </a:rPr>
              <a:t>B</a:t>
            </a:r>
          </a:p>
        </p:txBody>
      </p:sp>
      <p:sp>
        <p:nvSpPr>
          <p:cNvPr id="24591" name="TextBox 24"/>
          <p:cNvSpPr txBox="1">
            <a:spLocks noChangeArrowheads="1"/>
          </p:cNvSpPr>
          <p:nvPr/>
        </p:nvSpPr>
        <p:spPr bwMode="auto">
          <a:xfrm>
            <a:off x="4329114" y="2392363"/>
            <a:ext cx="3778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chemeClr val="accent1"/>
                </a:solidFill>
                <a:latin typeface="Helvetica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3376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and Buffer Management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589935" y="1924188"/>
            <a:ext cx="5960430" cy="4933812"/>
            <a:chOff x="589935" y="1924188"/>
            <a:chExt cx="5960430" cy="4933812"/>
          </a:xfrm>
        </p:grpSpPr>
        <p:grpSp>
          <p:nvGrpSpPr>
            <p:cNvPr id="4" name="Group 3"/>
            <p:cNvGrpSpPr/>
            <p:nvPr/>
          </p:nvGrpSpPr>
          <p:grpSpPr>
            <a:xfrm>
              <a:off x="5832528" y="3173194"/>
              <a:ext cx="716265" cy="1534847"/>
              <a:chOff x="8442997" y="2870413"/>
              <a:chExt cx="716265" cy="1534847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8442997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8613572" y="3407003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7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145759" y="3180680"/>
              <a:ext cx="731017" cy="1534847"/>
              <a:chOff x="7726728" y="2877899"/>
              <a:chExt cx="731017" cy="1534847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7726728" y="2877899"/>
                <a:ext cx="685199" cy="15348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912055" y="3414489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4449592" y="3173320"/>
              <a:ext cx="701517" cy="1534847"/>
              <a:chOff x="8457745" y="2870413"/>
              <a:chExt cx="701517" cy="1534847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8613572" y="3407003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8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066" y="4925188"/>
              <a:ext cx="1932812" cy="1932812"/>
            </a:xfrm>
            <a:prstGeom prst="rect">
              <a:avLst/>
            </a:prstGeom>
          </p:spPr>
        </p:pic>
        <p:grpSp>
          <p:nvGrpSpPr>
            <p:cNvPr id="14" name="Group 13"/>
            <p:cNvGrpSpPr/>
            <p:nvPr/>
          </p:nvGrpSpPr>
          <p:grpSpPr>
            <a:xfrm>
              <a:off x="589935" y="3175108"/>
              <a:ext cx="5960430" cy="1545298"/>
              <a:chOff x="5633885" y="2872327"/>
              <a:chExt cx="5960430" cy="1545298"/>
            </a:xfrm>
          </p:grpSpPr>
          <p:cxnSp>
            <p:nvCxnSpPr>
              <p:cNvPr id="15" name="Straight Connector 14"/>
              <p:cNvCxnSpPr/>
              <p:nvPr/>
            </p:nvCxnSpPr>
            <p:spPr>
              <a:xfrm flipV="1">
                <a:off x="11594315" y="2877899"/>
                <a:ext cx="0" cy="15397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5633886" y="2872327"/>
                <a:ext cx="5943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5633885" y="4407173"/>
                <a:ext cx="5943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3762827" y="3202012"/>
              <a:ext cx="701517" cy="1482193"/>
              <a:chOff x="8457745" y="2929534"/>
              <a:chExt cx="701517" cy="147572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457745" y="2929534"/>
                <a:ext cx="685199" cy="147572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613572" y="3436370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9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396209" y="3199514"/>
              <a:ext cx="685199" cy="1488268"/>
              <a:chOff x="8457745" y="2870413"/>
              <a:chExt cx="685199" cy="1534847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8569328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>
                    <a:latin typeface="Helvetica" charset="0"/>
                    <a:ea typeface="Helvetica" charset="0"/>
                    <a:cs typeface="Helvetica" charset="0"/>
                  </a:rPr>
                  <a:t>11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1707868" y="3202012"/>
              <a:ext cx="685199" cy="1488268"/>
              <a:chOff x="8457745" y="2870413"/>
              <a:chExt cx="685199" cy="1534847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554580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>
                    <a:latin typeface="Helvetica" charset="0"/>
                    <a:ea typeface="Helvetica" charset="0"/>
                    <a:cs typeface="Helvetica" charset="0"/>
                  </a:rPr>
                  <a:t>12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084550" y="3200857"/>
              <a:ext cx="685199" cy="1495886"/>
              <a:chOff x="8457745" y="2862555"/>
              <a:chExt cx="685199" cy="1542705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8457745" y="2862555"/>
                <a:ext cx="685199" cy="154270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8554580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 flipH="1">
              <a:off x="1714790" y="1935860"/>
              <a:ext cx="25721" cy="2731320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1305488" y="4422537"/>
              <a:ext cx="731017" cy="756046"/>
              <a:chOff x="7726728" y="2877899"/>
              <a:chExt cx="731017" cy="153484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726728" y="2877899"/>
                <a:ext cx="685199" cy="15348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912055" y="3414488"/>
                <a:ext cx="545690" cy="937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c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1798531" y="1924188"/>
              <a:ext cx="1194619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 smtClean="0">
                  <a:latin typeface="Helvetica" charset="0"/>
                  <a:ea typeface="Helvetica" charset="0"/>
                  <a:cs typeface="Helvetica" charset="0"/>
                </a:rPr>
                <a:t>Buffer size</a:t>
              </a:r>
              <a:endParaRPr lang="en-US" sz="26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730177" y="1924188"/>
            <a:ext cx="528975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Scheduling:</a:t>
            </a:r>
          </a:p>
          <a:p>
            <a:r>
              <a:rPr lang="en-US" sz="2600" i="1" dirty="0" smtClean="0">
                <a:latin typeface="Helvetica" charset="0"/>
                <a:ea typeface="Helvetica" charset="0"/>
                <a:cs typeface="Helvetica" charset="0"/>
              </a:rPr>
              <a:t>Allocating </a:t>
            </a: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link bandwidth &amp; queueing </a:t>
            </a:r>
            <a:r>
              <a:rPr lang="en-US" sz="2600" i="1" dirty="0" smtClean="0">
                <a:latin typeface="Helvetica" charset="0"/>
                <a:ea typeface="Helvetica" charset="0"/>
                <a:cs typeface="Helvetica" charset="0"/>
              </a:rPr>
              <a:t>delays</a:t>
            </a:r>
            <a:endParaRPr lang="en-US" sz="2600" dirty="0" smtClean="0">
              <a:latin typeface="Helvetica" charset="0"/>
              <a:ea typeface="Helvetica" charset="0"/>
              <a:cs typeface="Helvetica" charset="0"/>
            </a:endParaRPr>
          </a:p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(1) Which packet to send next?</a:t>
            </a:r>
          </a:p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(2) When to send the next packet?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875205" y="5002944"/>
            <a:ext cx="89385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Buffer management/Active Queue Management (AQM)</a:t>
            </a:r>
          </a:p>
          <a:p>
            <a:r>
              <a:rPr lang="en-US" sz="2600" i="1" dirty="0" smtClean="0">
                <a:latin typeface="Helvetica" charset="0"/>
                <a:ea typeface="Helvetica" charset="0"/>
                <a:cs typeface="Helvetica" charset="0"/>
              </a:rPr>
              <a:t>Allocating </a:t>
            </a:r>
            <a:r>
              <a:rPr lang="en-US" sz="2600" i="1" dirty="0">
                <a:latin typeface="Helvetica" charset="0"/>
                <a:ea typeface="Helvetica" charset="0"/>
                <a:cs typeface="Helvetica" charset="0"/>
              </a:rPr>
              <a:t>buffer </a:t>
            </a:r>
            <a:r>
              <a:rPr lang="en-US" sz="2600" i="1" dirty="0" smtClean="0">
                <a:latin typeface="Helvetica" charset="0"/>
                <a:ea typeface="Helvetica" charset="0"/>
                <a:cs typeface="Helvetica" charset="0"/>
              </a:rPr>
              <a:t>capacity</a:t>
            </a:r>
            <a:endParaRPr lang="en-US" sz="2600" dirty="0" smtClean="0">
              <a:latin typeface="Helvetica" charset="0"/>
              <a:ea typeface="Helvetica" charset="0"/>
              <a:cs typeface="Helvetica" charset="0"/>
            </a:endParaRPr>
          </a:p>
          <a:p>
            <a:pPr marL="514350" indent="-514350">
              <a:buAutoNum type="arabicParenBoth"/>
            </a:pP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Which packets to mark or drop?</a:t>
            </a:r>
          </a:p>
          <a:p>
            <a:pPr marL="514350" indent="-514350">
              <a:buAutoNum type="arabicParenBoth"/>
            </a:pPr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When to mark or drop?</a:t>
            </a:r>
          </a:p>
          <a:p>
            <a:endParaRPr lang="en-US" sz="2600" i="1" dirty="0" smtClean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74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Lecture 5, Computer Networks (198:552)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 smtClean="0"/>
              <a:t>Packet Scheduling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251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Allocate fairly among </a:t>
            </a:r>
            <a:r>
              <a:rPr lang="en-US" i="1" dirty="0" smtClean="0"/>
              <a:t>who?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raffic sources?</a:t>
            </a:r>
          </a:p>
          <a:p>
            <a:pPr lvl="1"/>
            <a:r>
              <a:rPr lang="en-US" dirty="0" smtClean="0"/>
              <a:t>Web servers, video servers, etc. need more than their fair share</a:t>
            </a:r>
          </a:p>
          <a:p>
            <a:r>
              <a:rPr lang="en-US" dirty="0" smtClean="0"/>
              <a:t>Traffic destinations?</a:t>
            </a:r>
          </a:p>
          <a:p>
            <a:pPr lvl="1"/>
            <a:r>
              <a:rPr lang="en-US" dirty="0" smtClean="0"/>
              <a:t>Vulnerable to malicious sources denying service to receivers</a:t>
            </a:r>
          </a:p>
          <a:p>
            <a:r>
              <a:rPr lang="en-US" dirty="0" smtClean="0"/>
              <a:t>Source-destination pairs?</a:t>
            </a:r>
          </a:p>
          <a:p>
            <a:pPr lvl="1"/>
            <a:r>
              <a:rPr lang="en-US" dirty="0" smtClean="0"/>
              <a:t>Can open up connections to many destinations</a:t>
            </a:r>
          </a:p>
          <a:p>
            <a:r>
              <a:rPr lang="en-US" dirty="0" smtClean="0"/>
              <a:t>Application flows? (i.e., </a:t>
            </a:r>
            <a:r>
              <a:rPr lang="en-US" dirty="0" err="1" smtClean="0"/>
              <a:t>src</a:t>
            </a:r>
            <a:r>
              <a:rPr lang="en-US" dirty="0" smtClean="0"/>
              <a:t> + </a:t>
            </a:r>
            <a:r>
              <a:rPr lang="en-US" dirty="0" err="1" smtClean="0"/>
              <a:t>dst</a:t>
            </a:r>
            <a:r>
              <a:rPr lang="en-US" dirty="0" smtClean="0"/>
              <a:t> + transport ports)</a:t>
            </a:r>
          </a:p>
          <a:p>
            <a:pPr lvl="1"/>
            <a:r>
              <a:rPr lang="en-US" dirty="0" smtClean="0"/>
              <a:t>Malicious app can open up many such flows</a:t>
            </a:r>
          </a:p>
          <a:p>
            <a:r>
              <a:rPr lang="en-US" dirty="0" smtClean="0"/>
              <a:t>Administrative entities? (e.g., </a:t>
            </a:r>
            <a:r>
              <a:rPr lang="en-US" dirty="0"/>
              <a:t>R</a:t>
            </a:r>
            <a:r>
              <a:rPr lang="en-US" dirty="0" smtClean="0"/>
              <a:t>utgers </a:t>
            </a:r>
            <a:r>
              <a:rPr lang="en-US" dirty="0" err="1"/>
              <a:t>N</a:t>
            </a:r>
            <a:r>
              <a:rPr lang="en-US" dirty="0" err="1" smtClean="0"/>
              <a:t>etID</a:t>
            </a:r>
            <a:r>
              <a:rPr lang="en-US" dirty="0" smtClean="0"/>
              <a:t>, ISP, </a:t>
            </a:r>
            <a:r>
              <a:rPr lang="is-IS" dirty="0" smtClean="0"/>
              <a:t>…)</a:t>
            </a:r>
            <a:endParaRPr lang="en-US" dirty="0" smtClean="0"/>
          </a:p>
          <a:p>
            <a:pPr lvl="1"/>
            <a:r>
              <a:rPr lang="en-US" dirty="0" smtClean="0"/>
              <a:t>How is a router to identify packets belonging to an entity?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639663" y="440630"/>
            <a:ext cx="3451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Abstract entity: </a:t>
            </a:r>
          </a:p>
          <a:p>
            <a:pPr algn="ctr"/>
            <a:r>
              <a:rPr lang="en-US" sz="3200" dirty="0" smtClean="0">
                <a:latin typeface="Helvetica" charset="0"/>
                <a:ea typeface="Helvetica" charset="0"/>
                <a:cs typeface="Helvetica" charset="0"/>
              </a:rPr>
              <a:t>a </a:t>
            </a:r>
            <a:r>
              <a:rPr lang="en-US" sz="3200" i="1" dirty="0" smtClean="0">
                <a:latin typeface="Helvetica" charset="0"/>
                <a:ea typeface="Helvetica" charset="0"/>
                <a:cs typeface="Helvetica" charset="0"/>
              </a:rPr>
              <a:t>flow</a:t>
            </a:r>
            <a:endParaRPr lang="en-US" sz="3200" i="1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4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95640"/>
            <a:ext cx="10515600" cy="1147762"/>
          </a:xfrm>
        </p:spPr>
        <p:txBody>
          <a:bodyPr/>
          <a:lstStyle/>
          <a:p>
            <a:r>
              <a:rPr lang="en-US" dirty="0" smtClean="0"/>
              <a:t>Scheduling Algorithms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73270"/>
            <a:ext cx="10515600" cy="110341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Which packet to send next?</a:t>
            </a:r>
          </a:p>
          <a:p>
            <a:r>
              <a:rPr lang="en-US" sz="2800" dirty="0" smtClean="0"/>
              <a:t>When to send the next packet?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736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taxonomy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Granularity of allocation</a:t>
            </a:r>
          </a:p>
          <a:p>
            <a:pPr lvl="1"/>
            <a:r>
              <a:rPr lang="en-US" dirty="0" smtClean="0"/>
              <a:t>Per-packet vs. per-flow vs bit-by-bit</a:t>
            </a:r>
          </a:p>
          <a:p>
            <a:r>
              <a:rPr lang="en-US" dirty="0" smtClean="0"/>
              <a:t>Pre-emptive vs. non-pre-emptive</a:t>
            </a:r>
          </a:p>
          <a:p>
            <a:pPr lvl="1"/>
            <a:r>
              <a:rPr lang="en-US" dirty="0" smtClean="0"/>
              <a:t>Do you interrupt the current packet/flow if another shows up?</a:t>
            </a:r>
          </a:p>
          <a:p>
            <a:r>
              <a:rPr lang="en-US" dirty="0" smtClean="0"/>
              <a:t>Size-aware vs. unaware</a:t>
            </a:r>
          </a:p>
          <a:p>
            <a:pPr lvl="1"/>
            <a:r>
              <a:rPr lang="en-US" dirty="0" smtClean="0"/>
              <a:t>Do you take into account flow or packet sizes in scheduling?</a:t>
            </a:r>
          </a:p>
          <a:p>
            <a:r>
              <a:rPr lang="en-US" dirty="0" smtClean="0"/>
              <a:t>Class-based vs. shared</a:t>
            </a:r>
          </a:p>
          <a:p>
            <a:pPr lvl="1"/>
            <a:r>
              <a:rPr lang="en-US" dirty="0" smtClean="0"/>
              <a:t>Are some flows strictly higher priority than others?</a:t>
            </a:r>
          </a:p>
          <a:p>
            <a:r>
              <a:rPr lang="en-US" dirty="0" smtClean="0"/>
              <a:t>Work-conserving vs. non-conserving</a:t>
            </a:r>
          </a:p>
          <a:p>
            <a:pPr lvl="1"/>
            <a:r>
              <a:rPr lang="en-US" dirty="0" smtClean="0"/>
              <a:t>Do you always use spare link capacity when there is demand?</a:t>
            </a:r>
          </a:p>
          <a:p>
            <a:r>
              <a:rPr lang="en-US" dirty="0" smtClean="0"/>
              <a:t>How complex is the implementation?</a:t>
            </a:r>
          </a:p>
          <a:p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5393370" y="210945"/>
            <a:ext cx="5960430" cy="1547212"/>
            <a:chOff x="6231570" y="4456304"/>
            <a:chExt cx="5960430" cy="1547212"/>
          </a:xfrm>
        </p:grpSpPr>
        <p:grpSp>
          <p:nvGrpSpPr>
            <p:cNvPr id="5" name="Group 4"/>
            <p:cNvGrpSpPr/>
            <p:nvPr/>
          </p:nvGrpSpPr>
          <p:grpSpPr>
            <a:xfrm>
              <a:off x="11488911" y="4456304"/>
              <a:ext cx="701517" cy="1534847"/>
              <a:chOff x="8457745" y="2870413"/>
              <a:chExt cx="701517" cy="153484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613572" y="3407003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7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0787394" y="4463790"/>
              <a:ext cx="731017" cy="1534847"/>
              <a:chOff x="7726728" y="2877899"/>
              <a:chExt cx="731017" cy="153484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726728" y="2877899"/>
                <a:ext cx="685199" cy="1534847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912055" y="3414489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091227" y="4456430"/>
              <a:ext cx="701517" cy="1534847"/>
              <a:chOff x="8457745" y="2870413"/>
              <a:chExt cx="701517" cy="153484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613572" y="3407003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8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231570" y="4458218"/>
              <a:ext cx="5960430" cy="1545298"/>
              <a:chOff x="5633885" y="2872327"/>
              <a:chExt cx="5960430" cy="154529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11594315" y="2877899"/>
                <a:ext cx="0" cy="15397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633886" y="2872327"/>
                <a:ext cx="5943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633885" y="4407173"/>
                <a:ext cx="5943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404462" y="4485121"/>
              <a:ext cx="701517" cy="1482193"/>
              <a:chOff x="8457745" y="2929534"/>
              <a:chExt cx="701517" cy="147572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457745" y="2929534"/>
                <a:ext cx="685199" cy="1475726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613572" y="3451054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latin typeface="Helvetica" charset="0"/>
                    <a:ea typeface="Helvetica" charset="0"/>
                    <a:cs typeface="Helvetica" charset="0"/>
                  </a:rPr>
                  <a:t>9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037844" y="4482624"/>
              <a:ext cx="685199" cy="1488268"/>
              <a:chOff x="8457745" y="2870413"/>
              <a:chExt cx="685199" cy="153484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569328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>
                    <a:latin typeface="Helvetica" charset="0"/>
                    <a:ea typeface="Helvetica" charset="0"/>
                    <a:cs typeface="Helvetica" charset="0"/>
                  </a:rPr>
                  <a:t>11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349503" y="4485122"/>
              <a:ext cx="685199" cy="1488268"/>
              <a:chOff x="8457745" y="2870413"/>
              <a:chExt cx="685199" cy="153484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554580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>
                    <a:latin typeface="Helvetica" charset="0"/>
                    <a:ea typeface="Helvetica" charset="0"/>
                    <a:cs typeface="Helvetica" charset="0"/>
                  </a:rPr>
                  <a:t>12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726185" y="4483967"/>
              <a:ext cx="685199" cy="1495886"/>
              <a:chOff x="8457745" y="2862555"/>
              <a:chExt cx="685199" cy="154270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457745" y="2862555"/>
                <a:ext cx="685199" cy="154270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554580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smtClean="0">
                    <a:latin typeface="Helvetica" charset="0"/>
                    <a:ea typeface="Helvetica" charset="0"/>
                    <a:cs typeface="Helvetica" charset="0"/>
                  </a:rPr>
                  <a:t>10</a:t>
                </a:r>
                <a:endParaRPr lang="en-US" sz="2400" dirty="0">
                  <a:latin typeface="Helvetica" charset="0"/>
                  <a:ea typeface="Helvetica" charset="0"/>
                  <a:cs typeface="Helvetica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158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scheduling algorithms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78498" cy="4870143"/>
          </a:xfrm>
        </p:spPr>
        <p:txBody>
          <a:bodyPr>
            <a:normAutofit/>
          </a:bodyPr>
          <a:lstStyle/>
          <a:p>
            <a:r>
              <a:rPr lang="en-US" dirty="0" smtClean="0"/>
              <a:t>FIFO over packets (example in previous slides)</a:t>
            </a:r>
          </a:p>
          <a:p>
            <a:endParaRPr lang="en-US" dirty="0" smtClean="0"/>
          </a:p>
          <a:p>
            <a:r>
              <a:rPr lang="en-US" dirty="0" smtClean="0"/>
              <a:t>Round-robin over packets of different flows</a:t>
            </a:r>
          </a:p>
          <a:p>
            <a:pPr lvl="1"/>
            <a:r>
              <a:rPr lang="en-US" dirty="0" smtClean="0"/>
              <a:t> You would have seen these in the FQ &amp; DRR papers</a:t>
            </a:r>
          </a:p>
          <a:p>
            <a:endParaRPr lang="en-US" dirty="0" smtClean="0"/>
          </a:p>
          <a:p>
            <a:r>
              <a:rPr lang="en-US" dirty="0" smtClean="0"/>
              <a:t>Shortest Remaining Processing Time (SRPT)</a:t>
            </a:r>
          </a:p>
          <a:p>
            <a:pPr lvl="1"/>
            <a:r>
              <a:rPr lang="en-US" dirty="0" smtClean="0"/>
              <a:t>Flow-size-aware allocation which strictly prioritizes short flows</a:t>
            </a:r>
          </a:p>
          <a:p>
            <a:pPr lvl="1"/>
            <a:r>
              <a:rPr lang="en-US" dirty="0" smtClean="0"/>
              <a:t>Flow-size-unaware variant may “predict” demand using a known flow size distribution</a:t>
            </a:r>
          </a:p>
        </p:txBody>
      </p:sp>
    </p:spTree>
    <p:extLst>
      <p:ext uri="{BB962C8B-B14F-4D97-AF65-F5344CB8AC3E}">
        <p14:creationId xmlns:p14="http://schemas.microsoft.com/office/powerpoint/2010/main" val="57372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scheduling algorithms (2/2)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78498" cy="5032376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/>
              <a:t>Processor sharing</a:t>
            </a:r>
          </a:p>
          <a:p>
            <a:pPr lvl="1"/>
            <a:r>
              <a:rPr lang="en-US" sz="2800" dirty="0"/>
              <a:t>Assume each flow gets a fair share of the link every unit of time</a:t>
            </a:r>
          </a:p>
          <a:p>
            <a:pPr lvl="1"/>
            <a:r>
              <a:rPr lang="en-US" sz="2800" dirty="0"/>
              <a:t>Ideal: each flow starts receiving service </a:t>
            </a:r>
            <a:r>
              <a:rPr lang="en-US" sz="2800" i="1" dirty="0"/>
              <a:t>immediately upon arrival</a:t>
            </a:r>
          </a:p>
          <a:p>
            <a:endParaRPr lang="en-US" dirty="0"/>
          </a:p>
          <a:p>
            <a:r>
              <a:rPr lang="en-US" sz="3000" dirty="0" smtClean="0"/>
              <a:t>Rate </a:t>
            </a:r>
            <a:r>
              <a:rPr lang="en-US" sz="3000" dirty="0"/>
              <a:t>limiting</a:t>
            </a:r>
          </a:p>
          <a:p>
            <a:pPr lvl="1"/>
            <a:r>
              <a:rPr lang="en-US" sz="2800" dirty="0"/>
              <a:t>Non-work-conserving: flow can’t send even if more demand than limit</a:t>
            </a:r>
          </a:p>
          <a:p>
            <a:endParaRPr lang="en-US" dirty="0" smtClean="0"/>
          </a:p>
          <a:p>
            <a:r>
              <a:rPr lang="en-US" sz="3000" dirty="0" smtClean="0"/>
              <a:t>Class-based prioritization</a:t>
            </a:r>
            <a:endParaRPr lang="en-US" sz="3000" dirty="0"/>
          </a:p>
          <a:p>
            <a:pPr lvl="1"/>
            <a:r>
              <a:rPr lang="en-US" sz="2800" dirty="0"/>
              <a:t>Pre-determined flow </a:t>
            </a:r>
            <a:r>
              <a:rPr lang="en-US" sz="2800" dirty="0" smtClean="0"/>
              <a:t>classes with strict priorities over each other</a:t>
            </a:r>
            <a:endParaRPr lang="en-US" sz="2800" dirty="0"/>
          </a:p>
          <a:p>
            <a:pPr lvl="1"/>
            <a:r>
              <a:rPr lang="en-US" sz="2800" dirty="0"/>
              <a:t>Starve low priority flows if higher priority flows are always </a:t>
            </a:r>
            <a:r>
              <a:rPr lang="en-US" sz="2800" dirty="0" smtClean="0"/>
              <a:t>sending</a:t>
            </a:r>
          </a:p>
          <a:p>
            <a:pPr lvl="1"/>
            <a:endParaRPr lang="en-US" dirty="0"/>
          </a:p>
          <a:p>
            <a:r>
              <a:rPr lang="en-US" sz="3000" dirty="0" smtClean="0"/>
              <a:t>There are many variants and combinations of these!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31534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Exercise: When does a flow finish?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444"/>
            <a:ext cx="11196484" cy="5167312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Consider a workload mix of “long” and “short” flows arriving at a Q</a:t>
            </a:r>
          </a:p>
          <a:p>
            <a:pPr lvl="1"/>
            <a:r>
              <a:rPr lang="en-US" dirty="0" smtClean="0"/>
              <a:t>Ex: A flow may have as few as 2 packets or as many as 10</a:t>
            </a:r>
            <a:r>
              <a:rPr lang="en-US" baseline="30000" dirty="0" smtClean="0"/>
              <a:t>5</a:t>
            </a:r>
          </a:p>
          <a:p>
            <a:pPr lvl="1"/>
            <a:endParaRPr lang="en-US" dirty="0"/>
          </a:p>
          <a:p>
            <a:r>
              <a:rPr lang="en-US" sz="3000" dirty="0" smtClean="0"/>
              <a:t>Suppose a scheduling algorithm provides each flow:</a:t>
            </a:r>
          </a:p>
          <a:p>
            <a:pPr lvl="1"/>
            <a:r>
              <a:rPr lang="en-US" dirty="0" smtClean="0"/>
              <a:t>An average per-packet delay d (e.g., 50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An average link bandwidth share t (e.g., 10 Mbit/s)</a:t>
            </a:r>
          </a:p>
          <a:p>
            <a:pPr lvl="1"/>
            <a:endParaRPr lang="en-US" dirty="0" smtClean="0"/>
          </a:p>
          <a:p>
            <a:r>
              <a:rPr lang="en-US" sz="3000" dirty="0" smtClean="0"/>
              <a:t>Which among d &amp; t determines when a short flow finishes? Why?</a:t>
            </a:r>
          </a:p>
          <a:p>
            <a:pPr lvl="1"/>
            <a:r>
              <a:rPr lang="en-US" dirty="0" smtClean="0"/>
              <a:t>How about a long flow?</a:t>
            </a:r>
          </a:p>
          <a:p>
            <a:pPr lvl="1"/>
            <a:endParaRPr lang="en-US" dirty="0"/>
          </a:p>
          <a:p>
            <a:r>
              <a:rPr lang="en-US" sz="3000" dirty="0" smtClean="0"/>
              <a:t>If you don’t know the workload mix, is there an optimal sch. alg.?</a:t>
            </a:r>
          </a:p>
          <a:p>
            <a:pPr lvl="1"/>
            <a:r>
              <a:rPr lang="en-US" dirty="0" smtClean="0"/>
              <a:t>If so, which one? If not, why not?</a:t>
            </a:r>
          </a:p>
        </p:txBody>
      </p:sp>
    </p:spTree>
    <p:extLst>
      <p:ext uri="{BB962C8B-B14F-4D97-AF65-F5344CB8AC3E}">
        <p14:creationId xmlns:p14="http://schemas.microsoft.com/office/powerpoint/2010/main" val="84651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Analysis and Simulation of a</a:t>
            </a:r>
            <a:br>
              <a:rPr lang="en-US" dirty="0" smtClean="0"/>
            </a:br>
            <a:r>
              <a:rPr lang="en-US" dirty="0" smtClean="0"/>
              <a:t>Fair Queueing Algorithm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57076"/>
            <a:ext cx="10515600" cy="1500187"/>
          </a:xfrm>
        </p:spPr>
        <p:txBody>
          <a:bodyPr/>
          <a:lstStyle/>
          <a:p>
            <a:r>
              <a:rPr lang="en-US" i="1" dirty="0" smtClean="0"/>
              <a:t>ACM SIGCOMM </a:t>
            </a:r>
            <a:r>
              <a:rPr lang="uk-UA" i="1" dirty="0" smtClean="0"/>
              <a:t>’</a:t>
            </a:r>
            <a:r>
              <a:rPr lang="en-US" i="1" dirty="0" smtClean="0"/>
              <a:t>89</a:t>
            </a:r>
          </a:p>
          <a:p>
            <a:r>
              <a:rPr lang="en-US" dirty="0" smtClean="0"/>
              <a:t>Alan Demers, Srinivasan </a:t>
            </a:r>
            <a:r>
              <a:rPr lang="en-US" dirty="0" err="1" smtClean="0"/>
              <a:t>Keshav</a:t>
            </a:r>
            <a:r>
              <a:rPr lang="en-US" dirty="0" smtClean="0"/>
              <a:t>, and Scott </a:t>
            </a:r>
            <a:r>
              <a:rPr lang="en-US" dirty="0" err="1" smtClean="0"/>
              <a:t>Shenker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2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ideal to emulate: Processor sharing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898"/>
            <a:ext cx="10515600" cy="4351338"/>
          </a:xfrm>
        </p:spPr>
        <p:txBody>
          <a:bodyPr/>
          <a:lstStyle/>
          <a:p>
            <a:r>
              <a:rPr lang="en-US" dirty="0" smtClean="0"/>
              <a:t>Fair-share bandwidth in the most fine-grained fashion possible</a:t>
            </a:r>
          </a:p>
          <a:p>
            <a:pPr lvl="1"/>
            <a:r>
              <a:rPr lang="en-US" dirty="0" smtClean="0"/>
              <a:t>If there are N active flows, each flow gets 1/N</a:t>
            </a:r>
            <a:r>
              <a:rPr lang="en-US" baseline="30000" dirty="0" smtClean="0"/>
              <a:t>th</a:t>
            </a:r>
            <a:r>
              <a:rPr lang="en-US" dirty="0" smtClean="0"/>
              <a:t> of the link rate</a:t>
            </a:r>
          </a:p>
          <a:p>
            <a:pPr lvl="1"/>
            <a:r>
              <a:rPr lang="en-US" dirty="0" smtClean="0"/>
              <a:t>“Bit by bit round robin” (BR)</a:t>
            </a:r>
          </a:p>
          <a:p>
            <a:pPr lvl="1"/>
            <a:endParaRPr lang="en-US" dirty="0"/>
          </a:p>
          <a:p>
            <a:r>
              <a:rPr lang="en-US" dirty="0" smtClean="0"/>
              <a:t>Implementing BR directly on routers is unrealistic. Why?</a:t>
            </a:r>
          </a:p>
          <a:p>
            <a:pPr lvl="1"/>
            <a:r>
              <a:rPr lang="en-US" dirty="0" smtClean="0"/>
              <a:t>One reason: consider the processing of the bit downstream</a:t>
            </a:r>
          </a:p>
          <a:p>
            <a:pPr lvl="1"/>
            <a:r>
              <a:rPr lang="en-US" dirty="0" smtClean="0"/>
              <a:t>E.g., where to route the bit?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grpSp>
        <p:nvGrpSpPr>
          <p:cNvPr id="36" name="Group 35"/>
          <p:cNvGrpSpPr/>
          <p:nvPr/>
        </p:nvGrpSpPr>
        <p:grpSpPr>
          <a:xfrm>
            <a:off x="1855840" y="4896466"/>
            <a:ext cx="2979214" cy="1843551"/>
            <a:chOff x="1855840" y="4896466"/>
            <a:chExt cx="2979214" cy="18435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840" y="4896466"/>
              <a:ext cx="2349950" cy="141584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472" y="5102943"/>
              <a:ext cx="2349950" cy="141584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104" y="5324172"/>
              <a:ext cx="2349950" cy="1415845"/>
            </a:xfrm>
            <a:prstGeom prst="rect">
              <a:avLst/>
            </a:prstGeom>
          </p:spPr>
        </p:pic>
      </p:grpSp>
      <p:sp>
        <p:nvSpPr>
          <p:cNvPr id="25" name="Right Arrow 24"/>
          <p:cNvSpPr/>
          <p:nvPr/>
        </p:nvSpPr>
        <p:spPr>
          <a:xfrm>
            <a:off x="5383161" y="5545394"/>
            <a:ext cx="1017639" cy="5014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893663" y="4874345"/>
            <a:ext cx="4637419" cy="1906408"/>
            <a:chOff x="6893663" y="4874345"/>
            <a:chExt cx="4637419" cy="1906408"/>
          </a:xfrm>
        </p:grpSpPr>
        <p:grpSp>
          <p:nvGrpSpPr>
            <p:cNvPr id="9" name="Group 8"/>
            <p:cNvGrpSpPr/>
            <p:nvPr/>
          </p:nvGrpSpPr>
          <p:grpSpPr>
            <a:xfrm>
              <a:off x="6893663" y="4874345"/>
              <a:ext cx="2524432" cy="1584145"/>
              <a:chOff x="7814188" y="4831402"/>
              <a:chExt cx="2524432" cy="158414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046063" y="5026745"/>
              <a:ext cx="2524432" cy="1584145"/>
              <a:chOff x="7814188" y="4831402"/>
              <a:chExt cx="2524432" cy="158414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198463" y="5179145"/>
              <a:ext cx="2524432" cy="1584145"/>
              <a:chOff x="7814188" y="4831402"/>
              <a:chExt cx="2524432" cy="158414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737427" y="4891808"/>
              <a:ext cx="2524432" cy="1584145"/>
              <a:chOff x="7814188" y="4831402"/>
              <a:chExt cx="2524432" cy="1584145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889827" y="5044208"/>
              <a:ext cx="2524432" cy="1584145"/>
              <a:chOff x="7814188" y="4831402"/>
              <a:chExt cx="2524432" cy="158414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042227" y="5196608"/>
              <a:ext cx="2524432" cy="1584145"/>
              <a:chOff x="7814188" y="4831402"/>
              <a:chExt cx="2524432" cy="158414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01850" y="4891808"/>
              <a:ext cx="2524432" cy="1584145"/>
              <a:chOff x="7814188" y="4831402"/>
              <a:chExt cx="2524432" cy="1584145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854250" y="5044208"/>
              <a:ext cx="2524432" cy="1584145"/>
              <a:chOff x="7814188" y="4831402"/>
              <a:chExt cx="2524432" cy="1584145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006650" y="5196608"/>
              <a:ext cx="2524432" cy="1584145"/>
              <a:chOff x="7814188" y="4831402"/>
              <a:chExt cx="2524432" cy="1584145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630027" y="5414313"/>
              <a:ext cx="673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2800" dirty="0" smtClean="0">
                  <a:latin typeface="Helvetica" charset="0"/>
                  <a:ea typeface="Helvetica" charset="0"/>
                  <a:cs typeface="Helvetica" charset="0"/>
                </a:rPr>
                <a:t>…</a:t>
              </a: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69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Emulate bit-by-bit round robin (BR)?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How about round robin over packets?</a:t>
            </a:r>
          </a:p>
          <a:p>
            <a:endParaRPr lang="en-US" dirty="0"/>
          </a:p>
          <a:p>
            <a:r>
              <a:rPr lang="en-US" dirty="0" smtClean="0"/>
              <a:t>Unfair! A flow can use larger packets and gain larger bandwidth</a:t>
            </a:r>
          </a:p>
          <a:p>
            <a:endParaRPr lang="en-US" dirty="0"/>
          </a:p>
          <a:p>
            <a:r>
              <a:rPr lang="en-US" dirty="0" smtClean="0"/>
              <a:t>Instead, determine when a packet would finish with BR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Depends only on packet arrival time &amp; # of active </a:t>
            </a:r>
            <a:r>
              <a:rPr lang="en-US" dirty="0" smtClean="0"/>
              <a:t>flows</a:t>
            </a:r>
          </a:p>
          <a:p>
            <a:pPr marL="685800" lvl="2">
              <a:spcBef>
                <a:spcPts val="1000"/>
              </a:spcBef>
            </a:pPr>
            <a:r>
              <a:rPr lang="en-US" dirty="0" smtClean="0"/>
              <a:t>Let’s call this the “virtual finish time”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FQ: Transmit packets in the order of the virtual finish times</a:t>
            </a:r>
          </a:p>
          <a:p>
            <a:pPr lvl="1"/>
            <a:r>
              <a:rPr lang="en-US" dirty="0" smtClean="0"/>
              <a:t>Buffer management: drop </a:t>
            </a:r>
            <a:r>
              <a:rPr lang="en-US" dirty="0" err="1" smtClean="0"/>
              <a:t>pkt</a:t>
            </a:r>
            <a:r>
              <a:rPr lang="en-US" dirty="0" smtClean="0"/>
              <a:t> of the flow with the largest backlog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1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close is FQ to BR?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Total # bytes transmitted by a flow in BR and FQ aren’t different by more than the maximum packet size</a:t>
            </a:r>
          </a:p>
          <a:p>
            <a:pPr lvl="1"/>
            <a:r>
              <a:rPr lang="en-US" dirty="0" smtClean="0"/>
              <a:t>Independent of the number of active flows!</a:t>
            </a:r>
          </a:p>
          <a:p>
            <a:r>
              <a:rPr lang="en-US" dirty="0" smtClean="0"/>
              <a:t>Why?</a:t>
            </a:r>
          </a:p>
          <a:p>
            <a:endParaRPr lang="en-US" dirty="0"/>
          </a:p>
          <a:p>
            <a:r>
              <a:rPr lang="en-US" dirty="0" smtClean="0"/>
              <a:t>A “slack” parameter, delta, used to reduce the virtual finish time for inactive flows</a:t>
            </a:r>
          </a:p>
          <a:p>
            <a:pPr lvl="1"/>
            <a:r>
              <a:rPr lang="en-US" dirty="0" smtClean="0"/>
              <a:t>Doesn’t affect long-term throughput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8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in the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Edge: Run transports to provide app guarantees</a:t>
            </a:r>
          </a:p>
          <a:p>
            <a:r>
              <a:rPr lang="en-US" dirty="0" smtClean="0"/>
              <a:t>Core: Transmit packets with best-effort guarantees</a:t>
            </a:r>
            <a:endParaRPr lang="en-US" dirty="0"/>
          </a:p>
          <a:p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541145" y="4257816"/>
            <a:ext cx="11109709" cy="2306056"/>
            <a:chOff x="563447" y="2411004"/>
            <a:chExt cx="11109709" cy="23060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10" name="Cloud 9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8" name="Straight Connector 7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H="1">
            <a:off x="2755819" y="5289655"/>
            <a:ext cx="13186" cy="133648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775023" y="4808481"/>
            <a:ext cx="26375" cy="181765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286" y="3606865"/>
            <a:ext cx="1548282" cy="13717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76" y="3385451"/>
            <a:ext cx="1548282" cy="1371787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/>
          </p:cNvCxnSpPr>
          <p:nvPr/>
        </p:nvCxnSpPr>
        <p:spPr>
          <a:xfrm flipH="1" flipV="1">
            <a:off x="2896161" y="4978652"/>
            <a:ext cx="1033582" cy="6697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77773" y="4826117"/>
            <a:ext cx="441730" cy="6777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762412" y="5021690"/>
            <a:ext cx="2168817" cy="291702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42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FQ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 smtClean="0"/>
              <a:t>Is the slack parameter the best method to handle “delay allocation”?</a:t>
            </a:r>
          </a:p>
          <a:p>
            <a:pPr lvl="1"/>
            <a:r>
              <a:rPr lang="en-US" dirty="0" smtClean="0"/>
              <a:t>What are the pros and cons of this method?</a:t>
            </a:r>
          </a:p>
          <a:p>
            <a:pPr lvl="1"/>
            <a:r>
              <a:rPr lang="en-US" dirty="0" smtClean="0"/>
              <a:t>Can you think of other methods?</a:t>
            </a:r>
          </a:p>
          <a:p>
            <a:r>
              <a:rPr lang="en-US" dirty="0" smtClean="0"/>
              <a:t>If there are N active flows, how much per-packet work does FQ need to do to determine the next packet to schedule?</a:t>
            </a:r>
          </a:p>
          <a:p>
            <a:r>
              <a:rPr lang="en-US" dirty="0" smtClean="0"/>
              <a:t>Why does the performance of a scheduling algorithm depend on the endpoint algorithm?</a:t>
            </a:r>
            <a:endParaRPr lang="en-US" dirty="0"/>
          </a:p>
          <a:p>
            <a:r>
              <a:rPr lang="en-US" dirty="0" smtClean="0"/>
              <a:t>What happens in a network of FQs?</a:t>
            </a:r>
          </a:p>
          <a:p>
            <a:pPr lvl="1"/>
            <a:r>
              <a:rPr lang="en-US" dirty="0" smtClean="0"/>
              <a:t>Is there a variant that considers path-level resource usage?</a:t>
            </a:r>
          </a:p>
        </p:txBody>
      </p:sp>
    </p:spTree>
    <p:extLst>
      <p:ext uri="{BB962C8B-B14F-4D97-AF65-F5344CB8AC3E}">
        <p14:creationId xmlns:p14="http://schemas.microsoft.com/office/powerpoint/2010/main" val="141032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Efficient Fair </a:t>
            </a:r>
            <a:r>
              <a:rPr lang="en-US" dirty="0" smtClean="0"/>
              <a:t>Queueing </a:t>
            </a:r>
            <a:r>
              <a:rPr lang="en-US" dirty="0"/>
              <a:t>using Deficit Round </a:t>
            </a:r>
            <a:r>
              <a:rPr lang="en-US" dirty="0" smtClean="0"/>
              <a:t>Robin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557076"/>
            <a:ext cx="10515600" cy="1500187"/>
          </a:xfrm>
        </p:spPr>
        <p:txBody>
          <a:bodyPr/>
          <a:lstStyle/>
          <a:p>
            <a:r>
              <a:rPr lang="en-US" i="1" dirty="0" smtClean="0"/>
              <a:t>ACM SIGCOMM </a:t>
            </a:r>
            <a:r>
              <a:rPr lang="uk-UA" i="1" dirty="0" smtClean="0"/>
              <a:t>’</a:t>
            </a:r>
            <a:r>
              <a:rPr lang="en-US" i="1" dirty="0" smtClean="0"/>
              <a:t>95</a:t>
            </a:r>
          </a:p>
          <a:p>
            <a:r>
              <a:rPr lang="en-US" dirty="0" smtClean="0"/>
              <a:t>M. </a:t>
            </a:r>
            <a:r>
              <a:rPr lang="en-US" dirty="0" err="1" smtClean="0"/>
              <a:t>Shreedhar</a:t>
            </a:r>
            <a:r>
              <a:rPr lang="en-US" dirty="0" smtClean="0"/>
              <a:t> and George Varghese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Complexity of implementing FQ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there are N active flows, FQ needs to do O(log N) work to fetch the next packet to transmit</a:t>
            </a:r>
          </a:p>
          <a:p>
            <a:endParaRPr lang="en-US" dirty="0" smtClean="0"/>
          </a:p>
          <a:p>
            <a:r>
              <a:rPr lang="en-US" dirty="0" smtClean="0"/>
              <a:t>Reason: must maintain a sorted list of virtual finish times of </a:t>
            </a:r>
            <a:r>
              <a:rPr lang="en-US" i="1" dirty="0" smtClean="0"/>
              <a:t>at least the first packet </a:t>
            </a:r>
            <a:r>
              <a:rPr lang="en-US" dirty="0" smtClean="0"/>
              <a:t>of each active flow</a:t>
            </a:r>
          </a:p>
          <a:p>
            <a:endParaRPr lang="en-US" dirty="0" smtClean="0"/>
          </a:p>
          <a:p>
            <a:r>
              <a:rPr lang="en-US" dirty="0" smtClean="0"/>
              <a:t>Can we avoid maintaining a sorted list somehow?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Idea: Keep track of </a:t>
            </a:r>
            <a:r>
              <a:rPr lang="en-US" dirty="0" err="1" smtClean="0"/>
              <a:t>pkt</a:t>
            </a:r>
            <a:r>
              <a:rPr lang="en-US" dirty="0"/>
              <a:t> </a:t>
            </a:r>
            <a:r>
              <a:rPr lang="en-US" dirty="0" smtClean="0"/>
              <a:t>size unfairness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Basic idea: round robin over packets of different flows</a:t>
            </a:r>
          </a:p>
          <a:p>
            <a:endParaRPr lang="en-US" dirty="0"/>
          </a:p>
          <a:p>
            <a:r>
              <a:rPr lang="en-US" dirty="0" smtClean="0"/>
              <a:t>Maintain an active list of flows; hash flows to a queue</a:t>
            </a:r>
          </a:p>
          <a:p>
            <a:endParaRPr lang="en-US" dirty="0"/>
          </a:p>
          <a:p>
            <a:r>
              <a:rPr lang="en-US" dirty="0" smtClean="0"/>
              <a:t>Maintain a “quantum” for each queue that is refilled every round</a:t>
            </a:r>
          </a:p>
          <a:p>
            <a:pPr lvl="1"/>
            <a:r>
              <a:rPr lang="en-US" dirty="0" smtClean="0"/>
              <a:t>By the maximum packet size</a:t>
            </a:r>
          </a:p>
          <a:p>
            <a:endParaRPr lang="en-US" dirty="0" smtClean="0"/>
          </a:p>
          <a:p>
            <a:r>
              <a:rPr lang="en-US" dirty="0" smtClean="0"/>
              <a:t>Transmit as many packets as allowed by the queue’s quantum</a:t>
            </a:r>
          </a:p>
          <a:p>
            <a:endParaRPr lang="en-US" dirty="0" smtClean="0"/>
          </a:p>
          <a:p>
            <a:r>
              <a:rPr lang="en-US" dirty="0" smtClean="0"/>
              <a:t>If a packet is larger than the quantum, the flow keeps the quantum</a:t>
            </a:r>
          </a:p>
        </p:txBody>
      </p:sp>
    </p:spTree>
    <p:extLst>
      <p:ext uri="{BB962C8B-B14F-4D97-AF65-F5344CB8AC3E}">
        <p14:creationId xmlns:p14="http://schemas.microsoft.com/office/powerpoint/2010/main" val="201363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DRR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2156"/>
          </a:xfrm>
        </p:spPr>
        <p:txBody>
          <a:bodyPr>
            <a:normAutofit/>
          </a:bodyPr>
          <a:lstStyle/>
          <a:p>
            <a:r>
              <a:rPr lang="en-US" dirty="0" smtClean="0"/>
              <a:t>Assume N active flows</a:t>
            </a:r>
          </a:p>
          <a:p>
            <a:r>
              <a:rPr lang="en-US" dirty="0" smtClean="0"/>
              <a:t>Why is the </a:t>
            </a:r>
            <a:r>
              <a:rPr lang="en-US" dirty="0"/>
              <a:t>quantum added every round </a:t>
            </a:r>
            <a:r>
              <a:rPr lang="en-US" dirty="0" smtClean="0"/>
              <a:t>the maximum </a:t>
            </a:r>
            <a:r>
              <a:rPr lang="en-US" dirty="0" err="1" smtClean="0"/>
              <a:t>pkt</a:t>
            </a:r>
            <a:r>
              <a:rPr lang="en-US" dirty="0" smtClean="0"/>
              <a:t> size?</a:t>
            </a:r>
          </a:p>
          <a:p>
            <a:r>
              <a:rPr lang="en-US" dirty="0" smtClean="0"/>
              <a:t>What are the throughput guarantees provided by DRR?</a:t>
            </a:r>
          </a:p>
          <a:p>
            <a:pPr lvl="1"/>
            <a:r>
              <a:rPr lang="en-US" dirty="0" smtClean="0"/>
              <a:t>Short-term guarantees? Asymptotic?</a:t>
            </a:r>
          </a:p>
          <a:p>
            <a:pPr lvl="1"/>
            <a:r>
              <a:rPr lang="en-US" dirty="0" smtClean="0"/>
              <a:t>Elastic demands? Inelastic demands?</a:t>
            </a:r>
          </a:p>
          <a:p>
            <a:r>
              <a:rPr lang="en-US" dirty="0" smtClean="0"/>
              <a:t>What are the delay guarantees provided by DRR?</a:t>
            </a:r>
          </a:p>
          <a:p>
            <a:pPr lvl="1"/>
            <a:r>
              <a:rPr lang="en-US" dirty="0" smtClean="0"/>
              <a:t>Worst case: may wait until N maximum size packets transmitted!</a:t>
            </a:r>
          </a:p>
          <a:p>
            <a:pPr lvl="1"/>
            <a:r>
              <a:rPr lang="en-US" dirty="0" smtClean="0"/>
              <a:t>Combine with class-based (strict) prioritization + contracts</a:t>
            </a:r>
          </a:p>
          <a:p>
            <a:r>
              <a:rPr lang="en-US" dirty="0" smtClean="0"/>
              <a:t>How would you maintain an active flow list in hardware?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7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3305"/>
          </a:xfrm>
        </p:spPr>
        <p:txBody>
          <a:bodyPr/>
          <a:lstStyle/>
          <a:p>
            <a:r>
              <a:rPr lang="en-US" dirty="0" smtClean="0"/>
              <a:t>Review 1 due tomorrow</a:t>
            </a:r>
          </a:p>
          <a:p>
            <a:pPr lvl="1"/>
            <a:r>
              <a:rPr lang="en-US" dirty="0" smtClean="0"/>
              <a:t>Email your reviews to me</a:t>
            </a:r>
          </a:p>
          <a:p>
            <a:pPr lvl="1"/>
            <a:endParaRPr lang="en-US" dirty="0"/>
          </a:p>
          <a:p>
            <a:r>
              <a:rPr lang="en-US" dirty="0" smtClean="0"/>
              <a:t>Office hours on Thursdays 10—12</a:t>
            </a:r>
          </a:p>
          <a:p>
            <a:endParaRPr lang="en-US" dirty="0"/>
          </a:p>
          <a:p>
            <a:r>
              <a:rPr lang="en-US" dirty="0" smtClean="0"/>
              <a:t>MUD: Send me your top 1—3 questions on this </a:t>
            </a:r>
            <a:r>
              <a:rPr lang="en-US" dirty="0" smtClean="0"/>
              <a:t>lecture</a:t>
            </a:r>
          </a:p>
          <a:p>
            <a:endParaRPr lang="en-US" dirty="0"/>
          </a:p>
          <a:p>
            <a:r>
              <a:rPr lang="en-US" dirty="0"/>
              <a:t>Guest lectures next week by Prof. Richard Martin</a:t>
            </a:r>
          </a:p>
          <a:p>
            <a:pPr lvl="1"/>
            <a:r>
              <a:rPr lang="en-US"/>
              <a:t>Class slides by 10 mins (starts at 8.50 am) on </a:t>
            </a:r>
            <a:r>
              <a:rPr lang="en-US"/>
              <a:t>both </a:t>
            </a:r>
            <a:r>
              <a:rPr lang="en-US" smtClean="0"/>
              <a:t>days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2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allocation in the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Edge: Run transports to provide app guarantees</a:t>
            </a:r>
          </a:p>
          <a:p>
            <a:r>
              <a:rPr lang="en-US" dirty="0"/>
              <a:t>Core: Transmit packets with best-effort guarantees</a:t>
            </a:r>
          </a:p>
          <a:p>
            <a:r>
              <a:rPr lang="en-US" dirty="0" smtClean="0"/>
              <a:t>But what about malicious or buggy endpoints?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41145" y="4257816"/>
            <a:ext cx="11109709" cy="2306056"/>
            <a:chOff x="563447" y="2411004"/>
            <a:chExt cx="11109709" cy="230605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3208" y="2411004"/>
              <a:ext cx="3459948" cy="2306056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3508223" y="3601517"/>
              <a:ext cx="3974373" cy="1115543"/>
              <a:chOff x="3151779" y="2249903"/>
              <a:chExt cx="3974373" cy="2231085"/>
            </a:xfrm>
          </p:grpSpPr>
          <p:sp>
            <p:nvSpPr>
              <p:cNvPr id="10" name="Cloud 9"/>
              <p:cNvSpPr/>
              <p:nvPr/>
            </p:nvSpPr>
            <p:spPr>
              <a:xfrm>
                <a:off x="3151779" y="2249903"/>
                <a:ext cx="3974373" cy="2231085"/>
              </a:xfrm>
              <a:prstGeom prst="cloud">
                <a:avLst/>
              </a:prstGeom>
              <a:noFill/>
              <a:ln w="635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66508" y="2787861"/>
                <a:ext cx="3371278" cy="492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 dirty="0"/>
                  <a:t>The Internet</a:t>
                </a:r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447" y="3345273"/>
              <a:ext cx="1548282" cy="1371787"/>
            </a:xfrm>
            <a:prstGeom prst="rect">
              <a:avLst/>
            </a:prstGeom>
          </p:spPr>
        </p:pic>
        <p:cxnSp>
          <p:nvCxnSpPr>
            <p:cNvPr id="8" name="Straight Connector 7"/>
            <p:cNvCxnSpPr>
              <a:cxnSpLocks/>
            </p:cNvCxnSpPr>
            <p:nvPr/>
          </p:nvCxnSpPr>
          <p:spPr>
            <a:xfrm flipH="1" flipV="1">
              <a:off x="2196325" y="4113900"/>
              <a:ext cx="1311898" cy="2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 flipV="1">
              <a:off x="7475839" y="4098007"/>
              <a:ext cx="722129" cy="169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 flipH="1">
            <a:off x="2755819" y="5289655"/>
            <a:ext cx="13186" cy="133648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7775023" y="4808481"/>
            <a:ext cx="26375" cy="181765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076" y="3385451"/>
            <a:ext cx="1548282" cy="1371787"/>
          </a:xfrm>
          <a:prstGeom prst="rect">
            <a:avLst/>
          </a:prstGeom>
        </p:spPr>
      </p:pic>
      <p:cxnSp>
        <p:nvCxnSpPr>
          <p:cNvPr id="16" name="Straight Connector 15"/>
          <p:cNvCxnSpPr>
            <a:cxnSpLocks/>
          </p:cNvCxnSpPr>
          <p:nvPr/>
        </p:nvCxnSpPr>
        <p:spPr>
          <a:xfrm flipH="1" flipV="1">
            <a:off x="2896161" y="4978652"/>
            <a:ext cx="1033582" cy="66977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77773" y="4826117"/>
            <a:ext cx="441730" cy="6777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762412" y="5021690"/>
            <a:ext cx="2168817" cy="291702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88073" y="3391433"/>
            <a:ext cx="1346198" cy="16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13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212664" y="3203295"/>
            <a:ext cx="1411404" cy="1121117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>
            <a:off x="3206245" y="2086529"/>
            <a:ext cx="8671429" cy="4048339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model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7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0" y="3257625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96732"/>
            <a:ext cx="1536076" cy="926831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100262" y="2934468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001718" y="3991743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24568" y="3420242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86" y="3255453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6907614" y="3425061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337984" y="3436542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587444" y="343128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3932" y="3437685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673206" y="2377255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431253" y="2562601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30334" y="4652075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219056" y="4321618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24635" y="4288299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(max size B)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07614" y="3177358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9987" y="2597664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smtClean="0">
                <a:latin typeface="Helvetica" charset="0"/>
                <a:ea typeface="Helvetica" charset="0"/>
                <a:cs typeface="Helvetica" charset="0"/>
              </a:rPr>
              <a:t>Queuing delay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85844" y="5548701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Flows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15847" y="5807492"/>
            <a:ext cx="5280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 smtClean="0">
                <a:latin typeface="Helvetica" charset="0"/>
                <a:ea typeface="Helvetica" charset="0"/>
                <a:cs typeface="Helvetica" charset="0"/>
              </a:rPr>
              <a:t>Packet-switched core network</a:t>
            </a:r>
            <a:endParaRPr lang="en-US" sz="2600" b="1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817055" y="4226193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Link rate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06" y="2707711"/>
            <a:ext cx="3502307" cy="332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7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93496"/>
            <a:ext cx="1536076" cy="926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First-in first-out (FIFO) queue + tail-drop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70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5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5633885" y="3049305"/>
            <a:ext cx="5960430" cy="1545298"/>
            <a:chOff x="3849329" y="2872327"/>
            <a:chExt cx="5960430" cy="1545298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849330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849329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9809759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673206" y="2377257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31253" y="2562603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530334" y="4652077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20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0891225" y="3047391"/>
            <a:ext cx="701517" cy="1534847"/>
            <a:chOff x="8457745" y="2870413"/>
            <a:chExt cx="701517" cy="1534847"/>
          </a:xfrm>
        </p:grpSpPr>
        <p:sp>
          <p:nvSpPr>
            <p:cNvPr id="10" name="Rectangle 9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445843" y="266222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1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26552" y="2460105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1675" y="4421243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a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700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0189708" y="3054877"/>
            <a:ext cx="731017" cy="1534847"/>
            <a:chOff x="7726728" y="2877899"/>
            <a:chExt cx="731017" cy="1534847"/>
          </a:xfrm>
        </p:grpSpPr>
        <p:sp>
          <p:nvSpPr>
            <p:cNvPr id="26" name="Rectangle 25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9493541" y="3062265"/>
            <a:ext cx="701517" cy="1534847"/>
            <a:chOff x="8457745" y="2870413"/>
            <a:chExt cx="701517" cy="1534847"/>
          </a:xfrm>
        </p:grpSpPr>
        <p:sp>
          <p:nvSpPr>
            <p:cNvPr id="29" name="Rectangle 2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802992" y="3065968"/>
            <a:ext cx="731017" cy="1534847"/>
            <a:chOff x="6340012" y="2888990"/>
            <a:chExt cx="731017" cy="1534847"/>
          </a:xfrm>
        </p:grpSpPr>
        <p:sp>
          <p:nvSpPr>
            <p:cNvPr id="32" name="Rectangle 31"/>
            <p:cNvSpPr/>
            <p:nvPr/>
          </p:nvSpPr>
          <p:spPr>
            <a:xfrm>
              <a:off x="6340012" y="2888990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25339" y="3425580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pic>
        <p:nvPicPr>
          <p:cNvPr id="37" name="Picture 3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9" y="2362969"/>
            <a:ext cx="1536076" cy="926831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52488"/>
            <a:ext cx="1536076" cy="926831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8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5"/>
            <a:ext cx="1932812" cy="1932812"/>
          </a:xfrm>
          <a:prstGeom prst="rect">
            <a:avLst/>
          </a:prstGeom>
        </p:spPr>
      </p:pic>
      <p:cxnSp>
        <p:nvCxnSpPr>
          <p:cNvPr id="41" name="Straight Connector 40"/>
          <p:cNvCxnSpPr/>
          <p:nvPr/>
        </p:nvCxnSpPr>
        <p:spPr>
          <a:xfrm flipH="1">
            <a:off x="6758739" y="1810057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842480" y="1798385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Buffer size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08373" y="5730918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Dropped packets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3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First-in first-out (FIFO) queue + tail-drop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934469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91744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65207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321619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62602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83674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2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421242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30334" y="475169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charset="0"/>
                <a:ea typeface="Helvetica" charset="0"/>
                <a:cs typeface="Helvetica" charset="0"/>
              </a:rPr>
              <a:t>b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119756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917311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94253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12159" y="1767953"/>
            <a:ext cx="599036" cy="660913"/>
            <a:chOff x="3462025" y="1569648"/>
            <a:chExt cx="599036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4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33724" y="1636831"/>
            <a:ext cx="599036" cy="660913"/>
            <a:chOff x="3462025" y="1569648"/>
            <a:chExt cx="599036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5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76988" y="1479600"/>
            <a:ext cx="599036" cy="660913"/>
            <a:chOff x="3462025" y="1569648"/>
            <a:chExt cx="599036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6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3047390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7436244" y="3049968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a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3047516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72667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99384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3049304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84881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10184680" y="3085623"/>
            <a:ext cx="701517" cy="1488268"/>
            <a:chOff x="8457745" y="2870413"/>
            <a:chExt cx="701517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5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76208"/>
            <a:ext cx="701517" cy="1488268"/>
            <a:chOff x="8457745" y="2870413"/>
            <a:chExt cx="701517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6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82674"/>
            <a:ext cx="701517" cy="1488268"/>
            <a:chOff x="8457745" y="2870413"/>
            <a:chExt cx="701517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4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810056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6349437" y="4296733"/>
            <a:ext cx="731017" cy="756046"/>
            <a:chOff x="7726728" y="2877899"/>
            <a:chExt cx="731017" cy="1534847"/>
          </a:xfrm>
        </p:grpSpPr>
        <p:sp>
          <p:nvSpPr>
            <p:cNvPr id="98" name="Rectangle 97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101" name="TextBox 100"/>
          <p:cNvSpPr txBox="1"/>
          <p:nvPr/>
        </p:nvSpPr>
        <p:spPr>
          <a:xfrm>
            <a:off x="6842480" y="1798384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Buffer size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08373" y="5730917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Dropped packets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8470358" y="1468473"/>
            <a:ext cx="31492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Helvetica" charset="0"/>
                <a:ea typeface="Helvetica" charset="0"/>
                <a:cs typeface="Helvetica" charset="0"/>
              </a:rPr>
              <a:t>Head of line blocking (HOL)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4" name="Left Brace 103"/>
          <p:cNvSpPr/>
          <p:nvPr/>
        </p:nvSpPr>
        <p:spPr>
          <a:xfrm rot="5400000">
            <a:off x="9582112" y="921776"/>
            <a:ext cx="568542" cy="352569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6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4"/>
          <p:cNvSpPr>
            <a:spLocks noGrp="1"/>
          </p:cNvSpPr>
          <p:nvPr>
            <p:ph type="ctrTitle"/>
          </p:nvPr>
        </p:nvSpPr>
        <p:spPr>
          <a:xfrm>
            <a:off x="242888" y="2300748"/>
            <a:ext cx="11801475" cy="2095040"/>
          </a:xfrm>
        </p:spPr>
        <p:txBody>
          <a:bodyPr>
            <a:normAutofit/>
          </a:bodyPr>
          <a:lstStyle/>
          <a:p>
            <a:r>
              <a:rPr lang="en-US" altLang="x-none" dirty="0" smtClean="0"/>
              <a:t>What happens in the next </a:t>
            </a:r>
            <a:br>
              <a:rPr lang="en-US" altLang="x-none" dirty="0" smtClean="0"/>
            </a:br>
            <a:r>
              <a:rPr lang="en-US" altLang="x-none" dirty="0" smtClean="0"/>
              <a:t>round-trip time interval?</a:t>
            </a:r>
            <a:endParaRPr lang="en-US" altLang="x-none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7A2181-6D1A-7640-8D94-CCE292D77844}" type="slidenum">
              <a:rPr lang="en-US" altLang="x-none" sz="1400" b="0">
                <a:latin typeface="Times New Roman" charset="0"/>
              </a:rPr>
              <a:pPr eaLnBrk="1" hangingPunct="1"/>
              <a:t>8</a:t>
            </a:fld>
            <a:endParaRPr lang="en-US" altLang="x-none" sz="140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ACK-clocking makes it worse: lucky case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00262" y="2875476"/>
            <a:ext cx="1585912" cy="5143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2001718" y="3932751"/>
            <a:ext cx="1684456" cy="58140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530334" y="4593083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19056" y="4262626"/>
            <a:ext cx="313612" cy="66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431253" y="2503609"/>
            <a:ext cx="560280" cy="660913"/>
            <a:chOff x="3431253" y="2385625"/>
            <a:chExt cx="560280" cy="660913"/>
          </a:xfrm>
        </p:grpSpPr>
        <p:sp>
          <p:nvSpPr>
            <p:cNvPr id="15" name="Rectangle 14"/>
            <p:cNvSpPr/>
            <p:nvPr/>
          </p:nvSpPr>
          <p:spPr>
            <a:xfrm>
              <a:off x="3431253" y="2385625"/>
              <a:ext cx="363028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45843" y="2485248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Helvetica" charset="0"/>
                  <a:ea typeface="Helvetica" charset="0"/>
                  <a:cs typeface="Helvetica" charset="0"/>
                </a:rPr>
                <a:t>7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893218" y="2424681"/>
            <a:ext cx="599036" cy="660913"/>
            <a:chOff x="2673206" y="2200279"/>
            <a:chExt cx="599036" cy="660913"/>
          </a:xfrm>
        </p:grpSpPr>
        <p:sp>
          <p:nvSpPr>
            <p:cNvPr id="14" name="Rectangle 13"/>
            <p:cNvSpPr/>
            <p:nvPr/>
          </p:nvSpPr>
          <p:spPr>
            <a:xfrm>
              <a:off x="2673206" y="2200279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26552" y="2283127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8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201675" y="4362249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b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30334" y="4692706"/>
            <a:ext cx="545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Helvetica" charset="0"/>
                <a:ea typeface="Helvetica" charset="0"/>
                <a:cs typeface="Helvetica" charset="0"/>
              </a:rPr>
              <a:t>c</a:t>
            </a:r>
            <a:endParaRPr lang="en-US" sz="2400" dirty="0">
              <a:latin typeface="Helvetica" charset="0"/>
              <a:ea typeface="Helvetica" charset="0"/>
              <a:cs typeface="Helvetica" charset="0"/>
            </a:endParaRP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82" y="4237740"/>
            <a:ext cx="1536076" cy="926831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9376" y="1858318"/>
            <a:ext cx="1346198" cy="1666669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387622" y="2235260"/>
            <a:ext cx="599036" cy="660913"/>
            <a:chOff x="3462025" y="1569648"/>
            <a:chExt cx="599036" cy="660913"/>
          </a:xfrm>
        </p:grpSpPr>
        <p:sp>
          <p:nvSpPr>
            <p:cNvPr id="41" name="Rectangle 40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1537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9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577016" y="1708960"/>
            <a:ext cx="545690" cy="660913"/>
            <a:chOff x="3426882" y="1569648"/>
            <a:chExt cx="545690" cy="660913"/>
          </a:xfrm>
        </p:grpSpPr>
        <p:sp>
          <p:nvSpPr>
            <p:cNvPr id="44" name="Rectangle 43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42688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013330" y="1577838"/>
            <a:ext cx="545690" cy="660913"/>
            <a:chOff x="3441631" y="1569648"/>
            <a:chExt cx="545690" cy="660913"/>
          </a:xfrm>
        </p:grpSpPr>
        <p:sp>
          <p:nvSpPr>
            <p:cNvPr id="47" name="Rectangle 46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4163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2427095" y="1420607"/>
            <a:ext cx="545690" cy="660913"/>
            <a:chOff x="3412132" y="1569648"/>
            <a:chExt cx="545690" cy="660913"/>
          </a:xfrm>
        </p:grpSpPr>
        <p:sp>
          <p:nvSpPr>
            <p:cNvPr id="53" name="Rectangle 5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12132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10891225" y="2988397"/>
            <a:ext cx="701517" cy="1534847"/>
            <a:chOff x="8457745" y="2870413"/>
            <a:chExt cx="701517" cy="1534847"/>
          </a:xfrm>
        </p:grpSpPr>
        <p:sp>
          <p:nvSpPr>
            <p:cNvPr id="67" name="Rectangle 66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7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10189708" y="2995883"/>
            <a:ext cx="731017" cy="1534847"/>
            <a:chOff x="7726728" y="2877899"/>
            <a:chExt cx="731017" cy="1534847"/>
          </a:xfrm>
        </p:grpSpPr>
        <p:sp>
          <p:nvSpPr>
            <p:cNvPr id="70" name="Rectangle 69"/>
            <p:cNvSpPr/>
            <p:nvPr/>
          </p:nvSpPr>
          <p:spPr>
            <a:xfrm>
              <a:off x="7726728" y="2877899"/>
              <a:ext cx="685199" cy="1534847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912055" y="3414489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b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9493541" y="2988523"/>
            <a:ext cx="701517" cy="1534847"/>
            <a:chOff x="8457745" y="2870413"/>
            <a:chExt cx="701517" cy="1534847"/>
          </a:xfrm>
        </p:grpSpPr>
        <p:sp>
          <p:nvSpPr>
            <p:cNvPr id="73" name="Rectangle 7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613572" y="3407003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8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pic>
        <p:nvPicPr>
          <p:cNvPr id="78" name="Picture 7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071" y="3213674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15" y="4740391"/>
            <a:ext cx="1932812" cy="193281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5633884" y="2990311"/>
            <a:ext cx="5960430" cy="1545298"/>
            <a:chOff x="5633885" y="2872327"/>
            <a:chExt cx="5960430" cy="1545298"/>
          </a:xfrm>
        </p:grpSpPr>
        <p:cxnSp>
          <p:nvCxnSpPr>
            <p:cNvPr id="65" name="Straight Connector 64"/>
            <p:cNvCxnSpPr/>
            <p:nvPr/>
          </p:nvCxnSpPr>
          <p:spPr>
            <a:xfrm flipV="1">
              <a:off x="11594315" y="2877899"/>
              <a:ext cx="0" cy="15397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633886" y="2872327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5633885" y="4407173"/>
              <a:ext cx="5943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8806776" y="3011140"/>
            <a:ext cx="701517" cy="1488268"/>
            <a:chOff x="8457745" y="2870413"/>
            <a:chExt cx="701517" cy="1534847"/>
          </a:xfrm>
        </p:grpSpPr>
        <p:sp>
          <p:nvSpPr>
            <p:cNvPr id="83" name="Rectangle 82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8613572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9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440158" y="3014717"/>
            <a:ext cx="685199" cy="1488268"/>
            <a:chOff x="8457745" y="2870413"/>
            <a:chExt cx="685199" cy="1534847"/>
          </a:xfrm>
        </p:grpSpPr>
        <p:sp>
          <p:nvSpPr>
            <p:cNvPr id="89" name="Rectangle 88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8569328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11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6751817" y="3017215"/>
            <a:ext cx="685199" cy="1488268"/>
            <a:chOff x="8457745" y="2870413"/>
            <a:chExt cx="685199" cy="1534847"/>
          </a:xfrm>
        </p:grpSpPr>
        <p:sp>
          <p:nvSpPr>
            <p:cNvPr id="92" name="Rectangle 91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12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8128499" y="3023681"/>
            <a:ext cx="685199" cy="1488268"/>
            <a:chOff x="8457745" y="2870413"/>
            <a:chExt cx="685199" cy="1534847"/>
          </a:xfrm>
        </p:grpSpPr>
        <p:sp>
          <p:nvSpPr>
            <p:cNvPr id="95" name="Rectangle 94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smtClean="0">
                  <a:latin typeface="Helvetica" charset="0"/>
                  <a:ea typeface="Helvetica" charset="0"/>
                  <a:cs typeface="Helvetica" charset="0"/>
                </a:rPr>
                <a:t>10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cxnSp>
        <p:nvCxnSpPr>
          <p:cNvPr id="100" name="Straight Connector 99"/>
          <p:cNvCxnSpPr/>
          <p:nvPr/>
        </p:nvCxnSpPr>
        <p:spPr>
          <a:xfrm flipH="1">
            <a:off x="6758739" y="1751063"/>
            <a:ext cx="25721" cy="273132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6842480" y="1739391"/>
            <a:ext cx="11946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Buffer size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7608373" y="5671924"/>
            <a:ext cx="177160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 smtClean="0">
                <a:latin typeface="Helvetica" charset="0"/>
                <a:ea typeface="Helvetica" charset="0"/>
                <a:cs typeface="Helvetica" charset="0"/>
              </a:rPr>
              <a:t>Dropped packets</a:t>
            </a:r>
            <a:endParaRPr lang="en-US" sz="26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1910229" y="1302642"/>
            <a:ext cx="545690" cy="660913"/>
            <a:chOff x="3426881" y="1569648"/>
            <a:chExt cx="545690" cy="660913"/>
          </a:xfrm>
        </p:grpSpPr>
        <p:sp>
          <p:nvSpPr>
            <p:cNvPr id="63" name="Rectangle 62"/>
            <p:cNvSpPr/>
            <p:nvPr/>
          </p:nvSpPr>
          <p:spPr>
            <a:xfrm>
              <a:off x="3462025" y="1569648"/>
              <a:ext cx="440024" cy="660913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426881" y="1652496"/>
              <a:ext cx="545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428415" y="4289935"/>
            <a:ext cx="685199" cy="741995"/>
            <a:chOff x="8457745" y="2870413"/>
            <a:chExt cx="685199" cy="1534847"/>
          </a:xfrm>
        </p:grpSpPr>
        <p:sp>
          <p:nvSpPr>
            <p:cNvPr id="76" name="Rectangle 75"/>
            <p:cNvSpPr/>
            <p:nvPr/>
          </p:nvSpPr>
          <p:spPr>
            <a:xfrm>
              <a:off x="8457745" y="2870413"/>
              <a:ext cx="685199" cy="1534847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554580" y="3407003"/>
              <a:ext cx="545690" cy="4761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>
                  <a:latin typeface="Helvetica" charset="0"/>
                  <a:ea typeface="Helvetica" charset="0"/>
                  <a:cs typeface="Helvetica" charset="0"/>
                </a:rPr>
                <a:t>13</a:t>
              </a:r>
              <a:endParaRPr lang="en-US" sz="24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8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4183</TotalTime>
  <Words>1902</Words>
  <Application>Microsoft Macintosh PowerPoint</Application>
  <PresentationFormat>Widescreen</PresentationFormat>
  <Paragraphs>350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Calibri</vt:lpstr>
      <vt:lpstr>Helvetica</vt:lpstr>
      <vt:lpstr>ＭＳ Ｐゴシック</vt:lpstr>
      <vt:lpstr>Times New Roman</vt:lpstr>
      <vt:lpstr>Arial</vt:lpstr>
      <vt:lpstr>Office Theme</vt:lpstr>
      <vt:lpstr>Administrivia</vt:lpstr>
      <vt:lpstr>PowerPoint Presentation</vt:lpstr>
      <vt:lpstr>Resource allocation in the core</vt:lpstr>
      <vt:lpstr>Resource allocation in the core</vt:lpstr>
      <vt:lpstr>Network model</vt:lpstr>
      <vt:lpstr>First-in first-out (FIFO) queue + tail-drop</vt:lpstr>
      <vt:lpstr>First-in first-out (FIFO) queue + tail-drop</vt:lpstr>
      <vt:lpstr>What happens in the next  round-trip time interval?</vt:lpstr>
      <vt:lpstr>ACK-clocking makes it worse: lucky case</vt:lpstr>
      <vt:lpstr>ACK-clocking makes it worse: unlucky case</vt:lpstr>
      <vt:lpstr>Network monopolized by “bad” endpoints</vt:lpstr>
      <vt:lpstr>Goal: Better resource sharing in the core</vt:lpstr>
      <vt:lpstr>Fair Resource Allocation</vt:lpstr>
      <vt:lpstr>Fair and efficient use of a resource</vt:lpstr>
      <vt:lpstr>Fair use of a single resource</vt:lpstr>
      <vt:lpstr>Max-min fairness</vt:lpstr>
      <vt:lpstr>Max-min fairness</vt:lpstr>
      <vt:lpstr>Resource Allocation Over Paths</vt:lpstr>
      <vt:lpstr>Scheduling and Buffer Management</vt:lpstr>
      <vt:lpstr>Allocate fairly among who?</vt:lpstr>
      <vt:lpstr>Scheduling Algorithms</vt:lpstr>
      <vt:lpstr>A taxonomy</vt:lpstr>
      <vt:lpstr>Common scheduling algorithms (1/2)</vt:lpstr>
      <vt:lpstr>Common scheduling algorithms (2/2)</vt:lpstr>
      <vt:lpstr>Exercise: When does a flow finish?</vt:lpstr>
      <vt:lpstr>Analysis and Simulation of a Fair Queueing Algorithm</vt:lpstr>
      <vt:lpstr>An ideal to emulate: Processor sharing</vt:lpstr>
      <vt:lpstr>Emulate bit-by-bit round robin (BR)?</vt:lpstr>
      <vt:lpstr>How close is FQ to BR?</vt:lpstr>
      <vt:lpstr>Discussion of FQ</vt:lpstr>
      <vt:lpstr>Efficient Fair Queueing using Deficit Round Robin</vt:lpstr>
      <vt:lpstr>Problem: Complexity of implementing FQ</vt:lpstr>
      <vt:lpstr>Idea: Keep track of pkt size unfairness</vt:lpstr>
      <vt:lpstr>Discussion of DRR</vt:lpstr>
      <vt:lpstr>Administrivia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NG</cp:lastModifiedBy>
  <cp:revision>2321</cp:revision>
  <dcterms:created xsi:type="dcterms:W3CDTF">2018-09-05T17:47:04Z</dcterms:created>
  <dcterms:modified xsi:type="dcterms:W3CDTF">2018-09-20T02:30:34Z</dcterms:modified>
</cp:coreProperties>
</file>